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85" r:id="rId2"/>
    <p:sldId id="293" r:id="rId3"/>
    <p:sldId id="317" r:id="rId4"/>
    <p:sldId id="298" r:id="rId5"/>
    <p:sldId id="297" r:id="rId6"/>
    <p:sldId id="301" r:id="rId7"/>
    <p:sldId id="303" r:id="rId8"/>
    <p:sldId id="318" r:id="rId9"/>
    <p:sldId id="319" r:id="rId10"/>
    <p:sldId id="320" r:id="rId11"/>
    <p:sldId id="321" r:id="rId12"/>
    <p:sldId id="309" r:id="rId13"/>
    <p:sldId id="322" r:id="rId14"/>
    <p:sldId id="323" r:id="rId15"/>
    <p:sldId id="324" r:id="rId16"/>
    <p:sldId id="306" r:id="rId17"/>
    <p:sldId id="305" r:id="rId18"/>
    <p:sldId id="311" r:id="rId19"/>
    <p:sldId id="310" r:id="rId20"/>
    <p:sldId id="289" r:id="rId21"/>
  </p:sldIdLst>
  <p:sldSz cx="12192000" cy="6858000"/>
  <p:notesSz cx="6858000" cy="9144000"/>
  <p:custDataLst>
    <p:tags r:id="rId23"/>
  </p:custDataLst>
  <p:defaultTextStyle>
    <a:lvl1pPr marL="0" lvl="0" algn="l" defTabSz="914400"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1pPr>
    <a:lvl2pPr marL="457200" lvl="1" algn="l" defTabSz="914400"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2pPr>
    <a:lvl3pPr marL="914400" lvl="2" algn="l" defTabSz="914400"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3pPr>
    <a:lvl4pPr marL="1371600" lvl="3" algn="l" defTabSz="914400"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4pPr>
    <a:lvl5pPr marL="1828800" lvl="4" algn="l" defTabSz="914400"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5pPr>
    <a:lvl6pPr marL="2286000" lvl="5" algn="l" defTabSz="914400"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6pPr>
    <a:lvl7pPr marL="2743200" lvl="6" algn="l" defTabSz="914400"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7pPr>
    <a:lvl8pPr marL="3200400" lvl="7" algn="l" defTabSz="914400"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8pPr>
    <a:lvl9pPr marL="3657600" lvl="8" algn="l" defTabSz="914400">
      <a:defRPr sz="1800" kern="1200">
        <a:solidFill>
          <a:schemeClr val="tx1"/>
        </a:solidFill>
        <a:latin typeface="微软雅黑" panose="020B0503020204020204" charset="-122"/>
        <a:ea typeface="微软雅黑" panose="020B0503020204020204" charset="-122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3" y="581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 idx="2147483647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 lang="zh-CN" altLang="en-US"/>
              <a:t>2024/12/30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占位符 6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537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1BE5C-F38A-5410-AC48-3ACD93B69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BE3B91-8A18-B181-AB7A-5576262909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D98665-649B-C08C-1DD3-34C1B7AEB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238E8E-4F94-EE9E-945A-169107A7F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6197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8307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第一步是分</a:t>
            </a:r>
            <a:r>
              <a:rPr lang="en-US" altLang="zh-CN" dirty="0"/>
              <a:t>cut</a:t>
            </a:r>
            <a:r>
              <a:rPr lang="zh-CN" altLang="en-US" dirty="0"/>
              <a:t>，首先是对</a:t>
            </a:r>
            <a:r>
              <a:rPr lang="en-US" altLang="zh-CN" dirty="0"/>
              <a:t>cut</a:t>
            </a:r>
            <a:r>
              <a:rPr lang="zh-CN" altLang="en-US" dirty="0"/>
              <a:t>需要的定义。给定一个要优化的</a:t>
            </a:r>
            <a:r>
              <a:rPr lang="en-US" altLang="zh-CN" dirty="0"/>
              <a:t>function f</a:t>
            </a:r>
            <a:r>
              <a:rPr lang="zh-CN" altLang="en-US" dirty="0"/>
              <a:t>，</a:t>
            </a:r>
            <a:r>
              <a:rPr lang="en-US" altLang="zh-CN" dirty="0"/>
              <a:t>I</a:t>
            </a:r>
            <a:r>
              <a:rPr lang="zh-CN" altLang="en-US" dirty="0"/>
              <a:t>是</a:t>
            </a:r>
            <a:r>
              <a:rPr lang="en-US" altLang="zh-CN" dirty="0"/>
              <a:t>F</a:t>
            </a:r>
            <a:r>
              <a:rPr lang="zh-CN" altLang="en-US" dirty="0"/>
              <a:t>中一条指令，然后有一个</a:t>
            </a:r>
            <a:r>
              <a:rPr lang="en-US" altLang="zh-CN" dirty="0"/>
              <a:t>depth B</a:t>
            </a:r>
            <a:r>
              <a:rPr lang="zh-CN" altLang="en-US" dirty="0"/>
              <a:t>，目标是找到这样一个针对于指令</a:t>
            </a:r>
            <a:r>
              <a:rPr lang="en-US" altLang="zh-CN" dirty="0"/>
              <a:t>I</a:t>
            </a:r>
            <a:r>
              <a:rPr lang="zh-CN" altLang="en-US" dirty="0"/>
              <a:t>的</a:t>
            </a:r>
            <a:r>
              <a:rPr lang="en-US" altLang="zh-CN" dirty="0"/>
              <a:t>cut</a:t>
            </a:r>
            <a:r>
              <a:rPr lang="zh-CN" altLang="en-US" dirty="0"/>
              <a:t>，要求</a:t>
            </a:r>
            <a:r>
              <a:rPr lang="en-US" altLang="zh-CN" dirty="0"/>
              <a:t>cut</a:t>
            </a:r>
            <a:r>
              <a:rPr lang="zh-CN" altLang="en-US" dirty="0"/>
              <a:t>必须满足是无循环的，这个</a:t>
            </a:r>
            <a:r>
              <a:rPr lang="en-US" altLang="zh-CN" dirty="0"/>
              <a:t>cut</a:t>
            </a:r>
            <a:r>
              <a:rPr lang="zh-CN" altLang="en-US" dirty="0"/>
              <a:t>最终</a:t>
            </a:r>
            <a:r>
              <a:rPr lang="en-US" altLang="zh-CN" dirty="0"/>
              <a:t>return</a:t>
            </a:r>
            <a:r>
              <a:rPr lang="zh-CN" altLang="en-US" dirty="0"/>
              <a:t>的</a:t>
            </a:r>
            <a:r>
              <a:rPr lang="en-US" altLang="zh-CN" dirty="0"/>
              <a:t>value</a:t>
            </a:r>
            <a:r>
              <a:rPr lang="zh-CN" altLang="en-US" dirty="0"/>
              <a:t>是</a:t>
            </a:r>
            <a:r>
              <a:rPr lang="en-US" altLang="zh-CN" dirty="0"/>
              <a:t>I</a:t>
            </a:r>
            <a:r>
              <a:rPr lang="zh-CN" altLang="en-US" dirty="0"/>
              <a:t>的左值，然后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这个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cut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子集的每一条指令依赖的任何数据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控制流或者内存依赖都往前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步能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get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到（否则就以参数形式提供），其中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的选择是一个经验性问题，通过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FlexC‘s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benchmark suite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来找最佳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B0-7,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单次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z3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询问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1min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超时，总共合成一个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cut 5min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超时；最终选择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B=4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，离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6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的峰值不远，也更节省时间）。相当于就是对指令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左值的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ssa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value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，提取出这个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value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和它需要的上下文（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how that value was computed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）作为一个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cut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。图中是一个示例，上面是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总函数，选择的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是标黄的那一条，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B=1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，将函数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分割成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r1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c1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，单独一次搜索只对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c1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进行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064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b">
            <a:noAutofit/>
          </a:bodyPr>
          <a:lstStyle/>
          <a:p>
            <a:pPr algn="r">
              <a:lnSpc>
                <a:spcPct val="100000"/>
              </a:lnSpc>
            </a:pPr>
            <a:fld id="{8FE3AA1C-B1AD-426D-A1D7-2A4DBA57791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 idx="2147483647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idx="10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idx="20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idx="30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 idx="2147483647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idx="10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idx="20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idx="30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6"/>
          <p:cNvSpPr>
            <a:spLocks noGrp="1"/>
          </p:cNvSpPr>
          <p:nvPr>
            <p:ph idx="40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" name="PlaceHolder 7"/>
          <p:cNvSpPr>
            <a:spLocks noGrp="1"/>
          </p:cNvSpPr>
          <p:nvPr>
            <p:ph idx="50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4"/>
          <p:cNvGrpSpPr/>
          <p:nvPr/>
        </p:nvGrpSpPr>
        <p:grpSpPr>
          <a:xfrm>
            <a:off x="0" y="-1239"/>
            <a:ext cx="12192000" cy="7565469"/>
            <a:chOff x="0" y="-1239"/>
            <a:chExt cx="12192000" cy="7565469"/>
          </a:xfrm>
        </p:grpSpPr>
        <p:pic>
          <p:nvPicPr>
            <p:cNvPr id="21" name="图片 6"/>
            <p:cNvPicPr>
              <a:picLocks noChangeAspect="1"/>
            </p:cNvPicPr>
            <p:nvPr/>
          </p:nvPicPr>
          <p:blipFill rotWithShape="1">
            <a:blip r:embed="rId2"/>
            <a:srcRect t="1" b="44563"/>
            <a:stretch>
              <a:fillRect/>
            </a:stretch>
          </p:blipFill>
          <p:spPr>
            <a:xfrm>
              <a:off x="0" y="-1239"/>
              <a:ext cx="12192000" cy="1178103"/>
            </a:xfrm>
            <a:prstGeom prst="rect">
              <a:avLst/>
            </a:prstGeom>
          </p:spPr>
        </p:pic>
        <p:pic>
          <p:nvPicPr>
            <p:cNvPr id="22" name="图片 7"/>
            <p:cNvPicPr>
              <a:picLocks noChangeAspect="1"/>
            </p:cNvPicPr>
            <p:nvPr/>
          </p:nvPicPr>
          <p:blipFill rotWithShape="1">
            <a:blip r:embed="rId2"/>
            <a:srcRect t="1" b="44563"/>
            <a:stretch>
              <a:fillRect/>
            </a:stretch>
          </p:blipFill>
          <p:spPr>
            <a:xfrm>
              <a:off x="0" y="862626"/>
              <a:ext cx="12192000" cy="1178103"/>
            </a:xfrm>
            <a:prstGeom prst="rect">
              <a:avLst/>
            </a:prstGeom>
          </p:spPr>
        </p:pic>
        <p:pic>
          <p:nvPicPr>
            <p:cNvPr id="23" name="图片 8"/>
            <p:cNvPicPr>
              <a:picLocks noChangeAspect="1"/>
            </p:cNvPicPr>
            <p:nvPr/>
          </p:nvPicPr>
          <p:blipFill rotWithShape="1">
            <a:blip r:embed="rId2"/>
            <a:srcRect t="1" b="44563"/>
            <a:stretch>
              <a:fillRect/>
            </a:stretch>
          </p:blipFill>
          <p:spPr>
            <a:xfrm>
              <a:off x="0" y="1793592"/>
              <a:ext cx="12192000" cy="1178103"/>
            </a:xfrm>
            <a:prstGeom prst="rect">
              <a:avLst/>
            </a:prstGeom>
          </p:spPr>
        </p:pic>
        <p:pic>
          <p:nvPicPr>
            <p:cNvPr id="24" name="图片 9"/>
            <p:cNvPicPr>
              <a:picLocks noChangeAspect="1"/>
            </p:cNvPicPr>
            <p:nvPr/>
          </p:nvPicPr>
          <p:blipFill rotWithShape="1">
            <a:blip r:embed="rId2"/>
            <a:srcRect t="1" b="44563"/>
            <a:stretch>
              <a:fillRect/>
            </a:stretch>
          </p:blipFill>
          <p:spPr>
            <a:xfrm>
              <a:off x="0" y="2657457"/>
              <a:ext cx="12192000" cy="1178103"/>
            </a:xfrm>
            <a:prstGeom prst="rect">
              <a:avLst/>
            </a:prstGeom>
          </p:spPr>
        </p:pic>
        <p:pic>
          <p:nvPicPr>
            <p:cNvPr id="25" name="图片 10"/>
            <p:cNvPicPr>
              <a:picLocks noChangeAspect="1"/>
            </p:cNvPicPr>
            <p:nvPr/>
          </p:nvPicPr>
          <p:blipFill rotWithShape="1">
            <a:blip r:embed="rId2"/>
            <a:srcRect t="1" b="44563"/>
            <a:stretch>
              <a:fillRect/>
            </a:stretch>
          </p:blipFill>
          <p:spPr>
            <a:xfrm>
              <a:off x="0" y="3588423"/>
              <a:ext cx="12192000" cy="1178103"/>
            </a:xfrm>
            <a:prstGeom prst="rect">
              <a:avLst/>
            </a:prstGeom>
          </p:spPr>
        </p:pic>
        <p:pic>
          <p:nvPicPr>
            <p:cNvPr id="26" name="图片 11"/>
            <p:cNvPicPr>
              <a:picLocks noChangeAspect="1"/>
            </p:cNvPicPr>
            <p:nvPr/>
          </p:nvPicPr>
          <p:blipFill rotWithShape="1">
            <a:blip r:embed="rId2"/>
            <a:srcRect t="1" b="44563"/>
            <a:stretch>
              <a:fillRect/>
            </a:stretch>
          </p:blipFill>
          <p:spPr>
            <a:xfrm>
              <a:off x="0" y="4521792"/>
              <a:ext cx="12192000" cy="1178103"/>
            </a:xfrm>
            <a:prstGeom prst="rect">
              <a:avLst/>
            </a:prstGeom>
          </p:spPr>
        </p:pic>
        <p:pic>
          <p:nvPicPr>
            <p:cNvPr id="27" name="图片 12"/>
            <p:cNvPicPr>
              <a:picLocks noChangeAspect="1"/>
            </p:cNvPicPr>
            <p:nvPr/>
          </p:nvPicPr>
          <p:blipFill rotWithShape="1">
            <a:blip r:embed="rId2"/>
            <a:srcRect t="1" b="44563"/>
            <a:stretch>
              <a:fillRect/>
            </a:stretch>
          </p:blipFill>
          <p:spPr>
            <a:xfrm>
              <a:off x="0" y="5458119"/>
              <a:ext cx="12192000" cy="1178103"/>
            </a:xfrm>
            <a:prstGeom prst="rect">
              <a:avLst/>
            </a:prstGeom>
          </p:spPr>
        </p:pic>
        <p:pic>
          <p:nvPicPr>
            <p:cNvPr id="28" name="图片 13"/>
            <p:cNvPicPr>
              <a:picLocks noChangeAspect="1"/>
            </p:cNvPicPr>
            <p:nvPr/>
          </p:nvPicPr>
          <p:blipFill rotWithShape="1">
            <a:blip r:embed="rId2"/>
            <a:srcRect t="1" b="44563"/>
            <a:stretch>
              <a:fillRect/>
            </a:stretch>
          </p:blipFill>
          <p:spPr>
            <a:xfrm>
              <a:off x="0" y="6386127"/>
              <a:ext cx="12192000" cy="1178103"/>
            </a:xfrm>
            <a:prstGeom prst="rect">
              <a:avLst/>
            </a:prstGeom>
          </p:spPr>
        </p:pic>
      </p:grpSp>
      <p:sp>
        <p:nvSpPr>
          <p:cNvPr id="29" name="标题 1"/>
          <p:cNvSpPr>
            <a:spLocks noGrp="1"/>
          </p:cNvSpPr>
          <p:nvPr>
            <p:ph type="ctrTitle" idx="2147483647"/>
          </p:nvPr>
        </p:nvSpPr>
        <p:spPr>
          <a:xfrm>
            <a:off x="1524000" y="2001001"/>
            <a:ext cx="9144000" cy="1809585"/>
          </a:xfrm>
          <a:prstGeom prst="rect">
            <a:avLst/>
          </a:prstGeom>
        </p:spPr>
        <p:txBody>
          <a:bodyPr anchor="b"/>
          <a:lstStyle>
            <a:lvl1pPr lvl="0"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>
          <a:xfrm>
            <a:off x="1524000" y="3902662"/>
            <a:ext cx="9144000" cy="893641"/>
          </a:xfrm>
          <a:prstGeom prst="rect">
            <a:avLst/>
          </a:prstGeom>
        </p:spPr>
        <p:txBody>
          <a:bodyPr/>
          <a:lstStyle>
            <a:lvl1pPr marL="0" lv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31" name="日期占位符 3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>
                <a:solidFill>
                  <a:schemeClr val="bg1"/>
                </a:solidFill>
              </a:defRPr>
            </a:lvl1pPr>
          </a:lstStyle>
          <a:p>
            <a:fld id="{E54EC22B-8D0C-42BA-8AEA-E72DB7211254}" type="datetimeFigureOut">
              <a:rPr lang="zh-CN" altLang="en-US"/>
              <a:t>2024/12/30</a:t>
            </a:fld>
            <a:endParaRPr lang="zh-CN"/>
          </a:p>
        </p:txBody>
      </p:sp>
      <p:sp>
        <p:nvSpPr>
          <p:cNvPr id="32" name="页脚占位符 4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33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lvl1pPr lvl="0">
              <a:defRPr>
                <a:solidFill>
                  <a:schemeClr val="bg1"/>
                </a:solidFill>
              </a:defRPr>
            </a:lvl1pPr>
          </a:lstStyle>
          <a:p>
            <a:fld id="{2F19E126-40AE-4F8C-8F32-A5EB67CB86D0}" type="slidenum">
              <a:rPr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 1"/>
          <p:cNvSpPr>
            <a:spLocks noGrp="1"/>
          </p:cNvSpPr>
          <p:nvPr>
            <p:ph type="title" idx="2147483647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6" name="内容占位符 2"/>
          <p:cNvSpPr>
            <a:spLocks noGrp="1"/>
          </p:cNvSpPr>
          <p:nvPr>
            <p:ph idx="1"/>
          </p:nvPr>
        </p:nvSpPr>
        <p:spPr>
          <a:xfrm>
            <a:off x="838200" y="1249200"/>
            <a:ext cx="10515600" cy="4928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357AF-2AF1-4294-B297-1E5B15C0203A}" type="datetimeFigureOut">
              <a:rPr lang="zh-CN" altLang="en-US"/>
              <a:t>2024/12/30</a:t>
            </a:fld>
            <a:endParaRPr lang="zh-CN" altLang="en-US"/>
          </a:p>
        </p:txBody>
      </p:sp>
      <p:sp>
        <p:nvSpPr>
          <p:cNvPr id="3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63601-F74E-4C9B-8224-6BF7A95E15C6}" type="slidenum">
              <a:r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 idx="2147483647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 idx="2147483647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idx="10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 idx="2147483647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 idx="2147483647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 idx="2147483647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idx="10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idx="20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 idx="2147483647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idx="10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idx="20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 idx="2147483647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idx="10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idx="20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 idx="2147483647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None/>
            </a:pP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idx="10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/>
          <p:nvPr/>
        </p:nvPicPr>
        <p:blipFill>
          <a:blip r:embed="rId15"/>
          <a:srcRect b="44558"/>
          <a:stretch>
            <a:fillRect/>
          </a:stretch>
        </p:blipFill>
        <p:spPr>
          <a:xfrm>
            <a:off x="0" y="-1080"/>
            <a:ext cx="12190680" cy="1176840"/>
          </a:xfrm>
          <a:prstGeom prst="rect">
            <a:avLst/>
          </a:prstGeom>
          <a:ln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 idx="2147483647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buNone/>
            </a:pPr>
            <a:r>
              <a:rPr lang="zh-CN" sz="4400" b="0" strike="noStrike" spc="-1">
                <a:latin typeface="Arial" panose="020B0604020202020204"/>
              </a:rPr>
              <a:t>单击以编辑标题文本格式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 idx="2147483657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3200" b="0" strike="noStrike" spc="-1">
                <a:latin typeface="Arial" panose="020B0604020202020204"/>
              </a:rPr>
              <a:t>点击以编辑提纲文本格式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800" b="0" strike="noStrike" spc="-1">
                <a:latin typeface="Arial" panose="020B0604020202020204"/>
              </a:rPr>
              <a:t>第二提纲级别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400" b="0" strike="noStrike" spc="-1">
                <a:latin typeface="Arial" panose="020B0604020202020204"/>
              </a:rPr>
              <a:t>第三提纲级别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zh-CN" sz="2000" b="0" strike="noStrike" spc="-1">
                <a:latin typeface="Arial" panose="020B0604020202020204"/>
              </a:rPr>
              <a:t>第四提纲级别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 panose="020B0604020202020204"/>
              </a:rPr>
              <a:t>第五提纲级别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 panose="020B0604020202020204"/>
              </a:rPr>
              <a:t>第六提纲级别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zh-CN" sz="2000" b="0" strike="noStrike" spc="-1">
                <a:latin typeface="Arial" panose="020B0604020202020204"/>
              </a:rPr>
              <a:t>第七提纲级别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/>
          <a:ea typeface="DejaVu Sans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/>
          <a:ea typeface="DejaVu Sans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/>
          <a:ea typeface="DejaVu Sans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/>
          <a:ea typeface="DejaVu Sans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DejaVu Sans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DejaVu Sans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DejaVu Sans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DejaVu Sans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DejaVu Sans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/>
          <a:ea typeface="DejaVu Sans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Arial" panose="020B0604020202020204"/>
          <a:ea typeface="DejaVu Sans"/>
        </a:defRPr>
      </a:lvl1pPr>
      <a:lvl2pPr marL="457200" lvl="1" algn="l" defTabSz="914400">
        <a:defRPr sz="1800" kern="1200">
          <a:solidFill>
            <a:schemeClr val="tx1"/>
          </a:solidFill>
          <a:latin typeface="Arial" panose="020B0604020202020204"/>
          <a:ea typeface="DejaVu Sans"/>
        </a:defRPr>
      </a:lvl2pPr>
      <a:lvl3pPr marL="914400" lvl="2" algn="l" defTabSz="914400">
        <a:defRPr sz="1800" kern="1200">
          <a:solidFill>
            <a:schemeClr val="tx1"/>
          </a:solidFill>
          <a:latin typeface="Arial" panose="020B0604020202020204"/>
          <a:ea typeface="DejaVu Sans"/>
        </a:defRPr>
      </a:lvl3pPr>
      <a:lvl4pPr marL="1371600" lvl="3" algn="l" defTabSz="914400">
        <a:defRPr sz="1800" kern="1200">
          <a:solidFill>
            <a:schemeClr val="tx1"/>
          </a:solidFill>
          <a:latin typeface="Arial" panose="020B0604020202020204"/>
          <a:ea typeface="DejaVu Sans"/>
        </a:defRPr>
      </a:lvl4pPr>
      <a:lvl5pPr marL="1828800" lvl="4" algn="l" defTabSz="914400">
        <a:defRPr sz="1800" kern="1200">
          <a:solidFill>
            <a:schemeClr val="tx1"/>
          </a:solidFill>
          <a:latin typeface="Arial" panose="020B0604020202020204"/>
          <a:ea typeface="DejaVu Sans"/>
        </a:defRPr>
      </a:lvl5pPr>
      <a:lvl6pPr marL="2286000" lvl="5" algn="l" defTabSz="914400">
        <a:defRPr sz="1800" kern="1200">
          <a:solidFill>
            <a:schemeClr val="tx1"/>
          </a:solidFill>
          <a:latin typeface="Arial" panose="020B0604020202020204"/>
          <a:ea typeface="DejaVu Sans"/>
        </a:defRPr>
      </a:lvl6pPr>
      <a:lvl7pPr marL="2743200" lvl="6" algn="l" defTabSz="914400">
        <a:defRPr sz="1800" kern="1200">
          <a:solidFill>
            <a:schemeClr val="tx1"/>
          </a:solidFill>
          <a:latin typeface="Arial" panose="020B0604020202020204"/>
          <a:ea typeface="DejaVu Sans"/>
        </a:defRPr>
      </a:lvl7pPr>
      <a:lvl8pPr marL="3200400" lvl="7" algn="l" defTabSz="914400">
        <a:defRPr sz="1800" kern="1200">
          <a:solidFill>
            <a:schemeClr val="tx1"/>
          </a:solidFill>
          <a:latin typeface="Arial" panose="020B0604020202020204"/>
          <a:ea typeface="DejaVu Sans"/>
        </a:defRPr>
      </a:lvl8pPr>
      <a:lvl9pPr marL="3657600" lvl="8" algn="l" defTabSz="914400">
        <a:defRPr sz="1800" kern="1200">
          <a:solidFill>
            <a:schemeClr val="tx1"/>
          </a:solidFill>
          <a:latin typeface="Arial" panose="020B0604020202020204"/>
          <a:ea typeface="DejaVu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ctrTitle" idx="2147483647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numCol="1" spcCol="0" anchor="b"/>
          <a:lstStyle/>
          <a:p>
            <a:pPr algn="ctr">
              <a:lnSpc>
                <a:spcPct val="90000"/>
              </a:lnSpc>
              <a:buNone/>
            </a:pPr>
            <a:r>
              <a:rPr lang="zh-CN" sz="6000" b="0" strike="noStrike" spc="-1">
                <a:solidFill>
                  <a:srgbClr val="FFFFFF"/>
                </a:solidFill>
                <a:latin typeface="Calibri Light" panose="020F0302020204030204"/>
              </a:rPr>
              <a:t>刘诗月</a:t>
            </a:r>
            <a:endParaRPr lang="en-US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02FE3-BDB0-BDA9-A36D-99FC2FAD5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9B062-9C36-B5F0-7C8D-F64B593A1100}"/>
              </a:ext>
            </a:extLst>
          </p:cNvPr>
          <p:cNvSpPr>
            <a:spLocks noGrp="1"/>
          </p:cNvSpPr>
          <p:nvPr>
            <p:ph type="title" idx="2147483647"/>
          </p:nvPr>
        </p:nvSpPr>
        <p:spPr>
          <a:xfrm>
            <a:off x="613800" y="131400"/>
            <a:ext cx="10972440" cy="1144800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12.6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63516E-537C-0D14-8F54-D8C3B10039D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480" y="1604520"/>
            <a:ext cx="8921382" cy="3977280"/>
          </a:xfrm>
        </p:spPr>
        <p:txBody>
          <a:bodyPr>
            <a:normAutofit/>
          </a:bodyPr>
          <a:lstStyle/>
          <a:p>
            <a:r>
              <a:rPr lang="zh-CN" altLang="en-US" dirty="0"/>
              <a:t>有的搜索状态</a:t>
            </a:r>
            <a:r>
              <a:rPr lang="en-US" altLang="zh-CN" dirty="0"/>
              <a:t>cost</a:t>
            </a:r>
            <a:r>
              <a:rPr lang="zh-CN" altLang="en-US" dirty="0"/>
              <a:t>不高，所以仍然给它分配迭代次数，但是肉眼能看出来其实离正确程序很远了，早该重置了，</a:t>
            </a:r>
            <a:r>
              <a:rPr lang="en-US" altLang="zh-CN" dirty="0"/>
              <a:t>cost</a:t>
            </a:r>
            <a:r>
              <a:rPr lang="zh-CN" altLang="en-US" dirty="0"/>
              <a:t>阈值的设置</a:t>
            </a:r>
            <a:endParaRPr lang="en-US" altLang="zh-CN" dirty="0"/>
          </a:p>
          <a:p>
            <a:r>
              <a:rPr lang="en-US" altLang="zh-CN" sz="2800" dirty="0">
                <a:latin typeface="+mn-ea"/>
                <a:ea typeface="+mn-ea"/>
              </a:rPr>
              <a:t>LLM</a:t>
            </a:r>
            <a:r>
              <a:rPr lang="zh-CN" altLang="en-US" sz="2800" dirty="0">
                <a:latin typeface="+mn-ea"/>
                <a:ea typeface="+mn-ea"/>
              </a:rPr>
              <a:t>返回的有的种子其实找到了很棒的优化点，但是总体程序的正确性</a:t>
            </a:r>
            <a:r>
              <a:rPr lang="en-US" altLang="zh-CN" sz="2800" dirty="0">
                <a:latin typeface="+mn-ea"/>
                <a:ea typeface="+mn-ea"/>
              </a:rPr>
              <a:t>cost</a:t>
            </a:r>
            <a:r>
              <a:rPr lang="zh-CN" altLang="en-US" sz="2800" dirty="0">
                <a:latin typeface="+mn-ea"/>
                <a:ea typeface="+mn-ea"/>
              </a:rPr>
              <a:t>不好，渐渐就迭代没了，如何能把这些优化点固定下来</a:t>
            </a:r>
            <a:endParaRPr lang="en-US" altLang="zh-CN" sz="2800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目前的搜索过于强调正确性的话搜索空间就很有限，但不过于强调正确性的话就太容易跑偏</a:t>
            </a:r>
            <a:endParaRPr lang="en-US" altLang="zh-CN" sz="2800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感觉目前没太利用好</a:t>
            </a:r>
            <a:r>
              <a:rPr lang="en-US" altLang="zh-CN" dirty="0">
                <a:latin typeface="+mn-ea"/>
                <a:ea typeface="+mn-ea"/>
              </a:rPr>
              <a:t>SIMD</a:t>
            </a:r>
            <a:r>
              <a:rPr lang="zh-CN" altLang="en-US" dirty="0">
                <a:latin typeface="+mn-ea"/>
                <a:ea typeface="+mn-ea"/>
              </a:rPr>
              <a:t>指令</a:t>
            </a:r>
            <a:endParaRPr lang="en-US" altLang="zh-CN" sz="2800" dirty="0">
              <a:latin typeface="+mn-ea"/>
              <a:ea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98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E9758-AD60-2FDA-DAE0-02D07105B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6BC76-57A7-89FC-4324-3F0CC5B9983C}"/>
              </a:ext>
            </a:extLst>
          </p:cNvPr>
          <p:cNvSpPr>
            <a:spLocks noGrp="1"/>
          </p:cNvSpPr>
          <p:nvPr>
            <p:ph type="title" idx="2147483647"/>
          </p:nvPr>
        </p:nvSpPr>
        <p:spPr>
          <a:xfrm>
            <a:off x="613800" y="131400"/>
            <a:ext cx="10972440" cy="1144800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12.6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45120-BC23-BB70-054F-3313314A590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92369" y="1304428"/>
            <a:ext cx="5354280" cy="3977280"/>
          </a:xfrm>
        </p:spPr>
        <p:txBody>
          <a:bodyPr/>
          <a:lstStyle/>
          <a:p>
            <a:r>
              <a:rPr lang="zh-CN" altLang="en-US" dirty="0"/>
              <a:t>程序切割 </a:t>
            </a:r>
            <a:r>
              <a:rPr lang="en-US" altLang="zh-CN" dirty="0"/>
              <a:t>Cut extraction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6E5DA7-18A2-C53C-D1FE-79DC01285754}"/>
              </a:ext>
            </a:extLst>
          </p:cNvPr>
          <p:cNvSpPr txBox="1"/>
          <p:nvPr/>
        </p:nvSpPr>
        <p:spPr>
          <a:xfrm>
            <a:off x="188214" y="1713906"/>
            <a:ext cx="108672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Given a function </a:t>
            </a:r>
            <a:r>
              <a:rPr lang="zh-CN" altLang="en-US" sz="1800" i="1" dirty="0">
                <a:solidFill>
                  <a:srgbClr val="000000"/>
                </a:solidFill>
                <a:effectLst/>
                <a:latin typeface="LibertineMathMI"/>
              </a:rPr>
              <a:t>𝐹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, an instruction </a:t>
            </a:r>
            <a:r>
              <a:rPr lang="zh-CN" altLang="en-US" sz="1800" i="1" dirty="0">
                <a:solidFill>
                  <a:srgbClr val="000000"/>
                </a:solidFill>
                <a:effectLst/>
                <a:latin typeface="LibertineMathMI"/>
              </a:rPr>
              <a:t>𝐼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within </a:t>
            </a:r>
            <a:r>
              <a:rPr lang="zh-CN" altLang="en-US" sz="1800" i="1" dirty="0">
                <a:solidFill>
                  <a:srgbClr val="000000"/>
                </a:solidFill>
                <a:effectLst/>
                <a:latin typeface="LibertineMathMI"/>
              </a:rPr>
              <a:t>𝐹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, and a depth bound </a:t>
            </a:r>
            <a:r>
              <a:rPr lang="zh-CN" altLang="en-US" sz="1800" i="1" dirty="0">
                <a:solidFill>
                  <a:srgbClr val="000000"/>
                </a:solidFill>
                <a:effectLst/>
                <a:latin typeface="LibertineMathMI"/>
              </a:rPr>
              <a:t>𝐵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, our goal is to create a new LLVM function </a:t>
            </a:r>
            <a:r>
              <a:rPr lang="zh-CN" altLang="en-US" sz="1800" i="1" dirty="0">
                <a:solidFill>
                  <a:srgbClr val="000000"/>
                </a:solidFill>
                <a:effectLst/>
                <a:latin typeface="LibertineMathMI"/>
              </a:rPr>
              <a:t>𝐶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that: </a:t>
            </a:r>
            <a:endParaRPr lang="en-US" altLang="zh-CN" sz="2800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(1) is loop-free, </a:t>
            </a:r>
            <a:endParaRPr lang="en-US" altLang="zh-CN" sz="2800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(2) returns the value computed by </a:t>
            </a:r>
            <a:r>
              <a:rPr lang="zh-CN" altLang="en-US" sz="1800" i="1" dirty="0">
                <a:solidFill>
                  <a:srgbClr val="000000"/>
                </a:solidFill>
                <a:effectLst/>
                <a:latin typeface="LibertineMathMI"/>
              </a:rPr>
              <a:t>𝐼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, and </a:t>
            </a:r>
            <a:endParaRPr lang="en-US" altLang="zh-CN" sz="2800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(3) contains every instruction in </a:t>
            </a:r>
            <a:r>
              <a:rPr lang="zh-CN" altLang="en-US" sz="1800" i="1" dirty="0">
                <a:solidFill>
                  <a:srgbClr val="000000"/>
                </a:solidFill>
                <a:effectLst/>
                <a:latin typeface="LibertineMathMI"/>
              </a:rPr>
              <a:t>𝐹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that can be reached by following up to </a:t>
            </a:r>
            <a:r>
              <a:rPr lang="zh-CN" altLang="en-US" sz="1800" i="1" dirty="0">
                <a:solidFill>
                  <a:srgbClr val="000000"/>
                </a:solidFill>
                <a:effectLst/>
                <a:latin typeface="LibertineMathMI"/>
              </a:rPr>
              <a:t>𝐵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backwards data, </a:t>
            </a:r>
            <a:endParaRPr lang="en-US" altLang="zh-CN" sz="2800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LinLibertineT"/>
              </a:rPr>
              <a:t>control, and memory dependency edges.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D29BC4-F0B0-EC3E-E531-7C011BBBA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8" y="3468232"/>
            <a:ext cx="3799843" cy="15760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B3D9FD-CCC5-C7C1-044F-1299CAA9F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18" y="5044249"/>
            <a:ext cx="7301894" cy="16540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2485E0-FAF3-35E2-E5BB-4993F1999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201" y="2515148"/>
            <a:ext cx="3410728" cy="392233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0658409-5F3E-66FA-2A6D-D977A9927B16}"/>
              </a:ext>
            </a:extLst>
          </p:cNvPr>
          <p:cNvSpPr/>
          <p:nvPr/>
        </p:nvSpPr>
        <p:spPr>
          <a:xfrm>
            <a:off x="613800" y="4145881"/>
            <a:ext cx="1821865" cy="22071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921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5">
            <a:extLst>
              <a:ext uri="{FF2B5EF4-FFF2-40B4-BE49-F238E27FC236}">
                <a16:creationId xmlns:a16="http://schemas.microsoft.com/office/drawing/2014/main" id="{9F8DFC2C-CD4E-1E50-B9BF-5A69E868FE0E}"/>
              </a:ext>
            </a:extLst>
          </p:cNvPr>
          <p:cNvSpPr/>
          <p:nvPr/>
        </p:nvSpPr>
        <p:spPr>
          <a:xfrm>
            <a:off x="7026785" y="1513079"/>
            <a:ext cx="5061946" cy="3297600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prstDash val="lgDash"/>
          </a:ln>
          <a:effectLst>
            <a:outerShdw blurRad="50800" dist="50800" dir="5400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C0D420-8191-CF26-D517-A502B1B64B08}"/>
              </a:ext>
            </a:extLst>
          </p:cNvPr>
          <p:cNvSpPr>
            <a:spLocks noGrp="1"/>
          </p:cNvSpPr>
          <p:nvPr>
            <p:ph type="title" idx="2147483647"/>
          </p:nvPr>
        </p:nvSpPr>
        <p:spPr>
          <a:xfrm>
            <a:off x="613800" y="131400"/>
            <a:ext cx="10972440" cy="1144800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Idea——cost function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03413-3518-AAFA-D670-8D5B66173CF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4058" y="1698821"/>
            <a:ext cx="6614280" cy="458240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  <a:p>
            <a:r>
              <a:rPr lang="en-US" altLang="zh-CN" dirty="0"/>
              <a:t>Cost function</a:t>
            </a:r>
            <a:r>
              <a:rPr lang="zh-CN" altLang="en-US" dirty="0"/>
              <a:t>决定了搜索空间，个人感受就是如果</a:t>
            </a:r>
            <a:r>
              <a:rPr lang="en-US" altLang="zh-CN" dirty="0"/>
              <a:t>cost function</a:t>
            </a:r>
            <a:r>
              <a:rPr lang="zh-CN" altLang="en-US" dirty="0"/>
              <a:t>设计不好，可能随机搜索比枚举还糟糕，枚举至少能保证不重复，但是随机搜索不行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前段时间看</a:t>
            </a:r>
            <a:r>
              <a:rPr lang="en-US" altLang="zh-CN" dirty="0"/>
              <a:t>stoke</a:t>
            </a:r>
            <a:r>
              <a:rPr lang="zh-CN" altLang="en-US" dirty="0"/>
              <a:t>的被引用文献的时候看到了</a:t>
            </a:r>
            <a:r>
              <a:rPr lang="en-US" altLang="zh-CN" dirty="0"/>
              <a:t>binary code similarity</a:t>
            </a:r>
            <a:r>
              <a:rPr lang="zh-CN" altLang="en-US" dirty="0"/>
              <a:t>，刚好德龙也做了一次相关报告。我认为</a:t>
            </a:r>
            <a:r>
              <a:rPr lang="en-US" altLang="zh-CN" dirty="0"/>
              <a:t>binary code similarity</a:t>
            </a:r>
            <a:r>
              <a:rPr lang="zh-CN" altLang="en-US" dirty="0"/>
              <a:t>其实和我们的</a:t>
            </a:r>
            <a:r>
              <a:rPr lang="en-US" altLang="zh-CN" dirty="0"/>
              <a:t>cost function</a:t>
            </a:r>
            <a:r>
              <a:rPr lang="zh-CN" altLang="en-US" dirty="0"/>
              <a:t>是很像的，想尝试把那边好的技术挪过来用试试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7B2638-4169-295F-C6FA-CD7144D44A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95597" y="1604519"/>
            <a:ext cx="5354280" cy="39772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Hacker delight p25</a:t>
            </a:r>
            <a:r>
              <a:rPr lang="zh-CN" altLang="en-US" dirty="0"/>
              <a:t>的启发：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修改</a:t>
            </a:r>
            <a:r>
              <a:rPr lang="en-US" altLang="zh-CN" sz="2400" dirty="0"/>
              <a:t>cost function</a:t>
            </a:r>
            <a:r>
              <a:rPr lang="zh-CN" altLang="en-US" sz="2400" dirty="0"/>
              <a:t>后直接从搜不出来，变成</a:t>
            </a:r>
            <a:r>
              <a:rPr lang="en-US" altLang="zh-CN" sz="2400" dirty="0"/>
              <a:t>3</a:t>
            </a:r>
            <a:r>
              <a:rPr lang="zh-CN" altLang="en-US" sz="2400" dirty="0"/>
              <a:t>分钟搜出来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2FCF33-31B9-8925-7880-5D71408ED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735" y="2050042"/>
            <a:ext cx="2857705" cy="88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69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019E9-9DEB-F4C3-7BC0-3B4508ED5BA7}"/>
              </a:ext>
            </a:extLst>
          </p:cNvPr>
          <p:cNvSpPr>
            <a:spLocks noGrp="1"/>
          </p:cNvSpPr>
          <p:nvPr>
            <p:ph type="title" idx="2147483647"/>
          </p:nvPr>
        </p:nvSpPr>
        <p:spPr>
          <a:xfrm>
            <a:off x="511006" y="131400"/>
            <a:ext cx="10972440" cy="1144800"/>
          </a:xfrm>
        </p:spPr>
        <p:txBody>
          <a:bodyPr/>
          <a:lstStyle/>
          <a:p>
            <a:r>
              <a:rPr lang="en-US" altLang="zh-CN" dirty="0"/>
              <a:t>Idea——cost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C65F88-BC9E-39FA-6A86-F7156320F89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11006" y="1604520"/>
            <a:ext cx="8063252" cy="3977280"/>
          </a:xfrm>
        </p:spPr>
        <p:txBody>
          <a:bodyPr/>
          <a:lstStyle/>
          <a:p>
            <a:r>
              <a:rPr lang="zh-CN" altLang="en-US" dirty="0"/>
              <a:t>基于机器学习算</a:t>
            </a:r>
            <a:r>
              <a:rPr lang="en-US" altLang="zh-CN" dirty="0"/>
              <a:t>binary code similarity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979B1C-E20C-9043-6CE8-30E407B4D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93" y="2430194"/>
            <a:ext cx="6767188" cy="248112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82A31E-AF67-CA85-75DC-22D52A0D2A4B}"/>
              </a:ext>
            </a:extLst>
          </p:cNvPr>
          <p:cNvSpPr txBox="1"/>
          <p:nvPr/>
        </p:nvSpPr>
        <p:spPr>
          <a:xfrm>
            <a:off x="766689" y="5359791"/>
            <a:ext cx="7272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发现大多数定位和我们的需求不太一样，基本上都是做</a:t>
            </a:r>
            <a:r>
              <a:rPr lang="en-US" altLang="zh-CN" dirty="0"/>
              <a:t>large-scale</a:t>
            </a:r>
            <a:r>
              <a:rPr lang="zh-CN" altLang="en-US" dirty="0"/>
              <a:t>的程序的，对小程序的语义相似度表现不好。非常关注语义的又没有开源。</a:t>
            </a:r>
          </a:p>
        </p:txBody>
      </p:sp>
    </p:spTree>
    <p:extLst>
      <p:ext uri="{BB962C8B-B14F-4D97-AF65-F5344CB8AC3E}">
        <p14:creationId xmlns:p14="http://schemas.microsoft.com/office/powerpoint/2010/main" val="2415501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D0FD3-1689-D98C-2AD0-813C77118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>
            <a:extLst>
              <a:ext uri="{FF2B5EF4-FFF2-40B4-BE49-F238E27FC236}">
                <a16:creationId xmlns:a16="http://schemas.microsoft.com/office/drawing/2014/main" id="{387C3A3A-3781-2789-A8B3-B9AC09AF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085" y="2531348"/>
            <a:ext cx="5666039" cy="307293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FFE1D77-17E2-416A-6D31-D2EE080F5CF7}"/>
              </a:ext>
            </a:extLst>
          </p:cNvPr>
          <p:cNvSpPr>
            <a:spLocks noGrp="1"/>
          </p:cNvSpPr>
          <p:nvPr>
            <p:ph type="title" idx="2147483647"/>
          </p:nvPr>
        </p:nvSpPr>
        <p:spPr>
          <a:xfrm>
            <a:off x="511006" y="131400"/>
            <a:ext cx="10972440" cy="1144800"/>
          </a:xfrm>
        </p:spPr>
        <p:txBody>
          <a:bodyPr/>
          <a:lstStyle/>
          <a:p>
            <a:r>
              <a:rPr lang="en-US" altLang="zh-CN" dirty="0"/>
              <a:t>Idea——cost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689F2-F547-54E5-B126-955CEEE99A7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68279" y="1408061"/>
            <a:ext cx="5354280" cy="397728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复盘德龙学长的</a:t>
            </a:r>
            <a:r>
              <a:rPr lang="en-US" altLang="zh-CN" sz="2000" dirty="0"/>
              <a:t>ppt</a:t>
            </a:r>
            <a:r>
              <a:rPr lang="zh-CN" altLang="en-US" sz="2000" dirty="0"/>
              <a:t>的时候，在看</a:t>
            </a:r>
            <a:r>
              <a:rPr lang="en-US" altLang="zh-CN" sz="2000" dirty="0"/>
              <a:t>cop</a:t>
            </a:r>
            <a:r>
              <a:rPr lang="zh-CN" altLang="en-US" sz="2000" dirty="0"/>
              <a:t>那篇的时候发现它提到了一篇</a:t>
            </a:r>
            <a:r>
              <a:rPr lang="en-US" altLang="zh-CN" sz="2000" dirty="0"/>
              <a:t>ICSE 11</a:t>
            </a:r>
            <a:r>
              <a:rPr lang="zh-CN" altLang="en-US" sz="2000" dirty="0"/>
              <a:t>的</a:t>
            </a:r>
            <a:r>
              <a:rPr lang="en-US" altLang="zh-CN" sz="2000" dirty="0"/>
              <a:t>paper</a:t>
            </a:r>
            <a:endParaRPr lang="zh-CN" altLang="en-US" sz="18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A6E581-B018-D679-0A9B-DA548F91A3B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56981" y="2140841"/>
            <a:ext cx="5354280" cy="397728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提出了一个概念</a:t>
            </a:r>
            <a:r>
              <a:rPr lang="en-US" altLang="zh-CN" sz="2000" dirty="0"/>
              <a:t>core values</a:t>
            </a:r>
            <a:endParaRPr lang="zh-CN" altLang="en-US" sz="2000" dirty="0"/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F7868BAB-9275-DDB7-97DB-E5548B2C8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16" y="16302"/>
            <a:ext cx="5580834" cy="2094812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537AAF0A-B4CA-6979-65D2-95F77BE19AC7}"/>
              </a:ext>
            </a:extLst>
          </p:cNvPr>
          <p:cNvSpPr txBox="1"/>
          <p:nvPr/>
        </p:nvSpPr>
        <p:spPr>
          <a:xfrm>
            <a:off x="322171" y="2474686"/>
            <a:ext cx="6409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we observed that some runtime values of a program could not be changed through automated semantics</a:t>
            </a:r>
            <a:r>
              <a:rPr lang="en-US" altLang="zh-CN" dirty="0"/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preserving transformation techniques such as optimization, </a:t>
            </a:r>
            <a:r>
              <a:rPr lang="en-US" altLang="zh-CN" dirty="0"/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obfuscation, different compilers, etc. We call such invariant values </a:t>
            </a:r>
            <a:r>
              <a:rPr lang="en-US" altLang="zh-CN" sz="1800" i="1" dirty="0">
                <a:solidFill>
                  <a:srgbClr val="000000"/>
                </a:solidFill>
                <a:effectLst/>
                <a:latin typeface="CMTI9"/>
              </a:rPr>
              <a:t>core-values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MR9"/>
              </a:rPr>
              <a:t>.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7DA4954-18BA-ABB4-434B-8E21094D3E9C}"/>
              </a:ext>
            </a:extLst>
          </p:cNvPr>
          <p:cNvSpPr txBox="1"/>
          <p:nvPr/>
        </p:nvSpPr>
        <p:spPr>
          <a:xfrm>
            <a:off x="322171" y="3951238"/>
            <a:ext cx="7548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/>
              <a:t>Gcc</a:t>
            </a:r>
            <a:r>
              <a:rPr lang="en-US" altLang="zh-CN" dirty="0"/>
              <a:t> N-versions</a:t>
            </a:r>
            <a:r>
              <a:rPr lang="zh-CN" altLang="en-US" dirty="0"/>
              <a:t>取交集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Values derived from input of the program</a:t>
            </a:r>
          </a:p>
          <a:p>
            <a:pPr marL="342900" indent="-342900">
              <a:buAutoNum type="arabicPeriod"/>
            </a:pPr>
            <a:r>
              <a:rPr lang="en-US" altLang="zh-CN" dirty="0"/>
              <a:t>We further define a value-updating instruction as a machine instruction that does not always preserve input in its output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4B10ABE-D6B2-8AA6-D84D-22F761522126}"/>
              </a:ext>
            </a:extLst>
          </p:cNvPr>
          <p:cNvSpPr txBox="1"/>
          <p:nvPr/>
        </p:nvSpPr>
        <p:spPr>
          <a:xfrm>
            <a:off x="322171" y="5208100"/>
            <a:ext cx="7191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Sequential Reduction Rule: Let </a:t>
            </a:r>
            <a:r>
              <a:rPr lang="en-US" altLang="zh-CN" dirty="0" err="1"/>
              <a:t>i</a:t>
            </a:r>
            <a:r>
              <a:rPr lang="en-US" altLang="zh-CN" sz="1400" i="1" dirty="0" err="1"/>
              <a:t>m,n</a:t>
            </a:r>
            <a:r>
              <a:rPr lang="en-US" altLang="zh-CN" sz="1400" i="1" dirty="0"/>
              <a:t> </a:t>
            </a:r>
            <a:r>
              <a:rPr lang="en-US" altLang="zh-CN" dirty="0"/>
              <a:t>denote m-</a:t>
            </a:r>
            <a:r>
              <a:rPr lang="en-US" altLang="zh-CN" dirty="0" err="1"/>
              <a:t>th</a:t>
            </a:r>
            <a:r>
              <a:rPr lang="en-US" altLang="zh-CN" dirty="0"/>
              <a:t> instruction updating variable (register or memory) n. Then, we</a:t>
            </a:r>
          </a:p>
          <a:p>
            <a:r>
              <a:rPr lang="en-US" altLang="zh-CN" dirty="0"/>
              <a:t> can skip logging output of </a:t>
            </a:r>
            <a:r>
              <a:rPr lang="en-US" altLang="zh-CN" dirty="0" err="1"/>
              <a:t>i</a:t>
            </a:r>
            <a:r>
              <a:rPr lang="en-US" altLang="zh-CN" sz="1400" i="1" dirty="0" err="1"/>
              <a:t>m,n</a:t>
            </a:r>
            <a:r>
              <a:rPr lang="en-US" altLang="zh-CN" sz="1400" i="1" dirty="0"/>
              <a:t> </a:t>
            </a:r>
            <a:r>
              <a:rPr lang="en-US" altLang="zh-CN" dirty="0"/>
              <a:t>if n is never read within</a:t>
            </a:r>
          </a:p>
          <a:p>
            <a:r>
              <a:rPr lang="en-US" altLang="zh-CN" dirty="0"/>
              <a:t> range (</a:t>
            </a:r>
            <a:r>
              <a:rPr lang="en-US" altLang="zh-CN" dirty="0" err="1"/>
              <a:t>i</a:t>
            </a:r>
            <a:r>
              <a:rPr lang="en-US" altLang="zh-CN" sz="1400" i="1" dirty="0" err="1"/>
              <a:t>m,n</a:t>
            </a:r>
            <a:r>
              <a:rPr lang="en-US" altLang="zh-CN" dirty="0"/>
              <a:t>, i</a:t>
            </a:r>
            <a:r>
              <a:rPr lang="en-US" altLang="zh-CN" sz="1400" i="1" dirty="0"/>
              <a:t>m+1,n</a:t>
            </a:r>
            <a:r>
              <a:rPr lang="en-US" altLang="zh-CN" dirty="0"/>
              <a:t>).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3CE2501-E748-727C-C001-18851F8B40A0}"/>
              </a:ext>
            </a:extLst>
          </p:cNvPr>
          <p:cNvSpPr txBox="1"/>
          <p:nvPr/>
        </p:nvSpPr>
        <p:spPr>
          <a:xfrm>
            <a:off x="322171" y="6432472"/>
            <a:ext cx="5318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/>
              <a:t> a=1; a=(a+1)*11; -&gt; {22}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819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DC40D-6693-8897-5990-1EE1FF929F83}"/>
              </a:ext>
            </a:extLst>
          </p:cNvPr>
          <p:cNvSpPr>
            <a:spLocks noGrp="1"/>
          </p:cNvSpPr>
          <p:nvPr>
            <p:ph type="title" idx="2147483647"/>
          </p:nvPr>
        </p:nvSpPr>
        <p:spPr/>
        <p:txBody>
          <a:bodyPr/>
          <a:lstStyle/>
          <a:p>
            <a:r>
              <a:rPr lang="en-US" altLang="zh-CN" dirty="0"/>
              <a:t>12.13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92962-0B9F-4328-7730-83ADB2F88DA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55495" y="1358153"/>
            <a:ext cx="11450170" cy="51434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dirty="0"/>
              <a:t>跑实验的时候发现很多问题：</a:t>
            </a:r>
            <a:endParaRPr lang="en-US" altLang="zh-CN" sz="1800" dirty="0"/>
          </a:p>
          <a:p>
            <a:pPr marL="514350" indent="-514350">
              <a:buAutoNum type="arabicParenBoth"/>
            </a:pPr>
            <a:r>
              <a:rPr lang="zh-CN" altLang="en-US" sz="1800" dirty="0"/>
              <a:t>沙箱内存部分在跑复杂程序的时候可能会出现一些问题，目前交给杰伟修复了。</a:t>
            </a:r>
            <a:endParaRPr lang="en-US" altLang="zh-CN" sz="1800" dirty="0"/>
          </a:p>
          <a:p>
            <a:pPr marL="514350" indent="-514350">
              <a:buAutoNum type="arabicParenBoth"/>
            </a:pPr>
            <a:r>
              <a:rPr lang="zh-CN" altLang="en-US" sz="1800" dirty="0"/>
              <a:t>修了一些比较刁钻的</a:t>
            </a:r>
            <a:r>
              <a:rPr lang="en-US" altLang="zh-CN" sz="1800" dirty="0"/>
              <a:t>bug</a:t>
            </a:r>
            <a:r>
              <a:rPr lang="zh-CN" altLang="en-US" sz="1800" dirty="0"/>
              <a:t>，比如在我们的底座上源程序包含</a:t>
            </a:r>
            <a:r>
              <a:rPr lang="en-US" altLang="zh-CN" sz="1800" dirty="0" err="1"/>
              <a:t>xzr,wzr</a:t>
            </a:r>
            <a:r>
              <a:rPr lang="zh-CN" altLang="en-US" sz="1800" dirty="0"/>
              <a:t>就会跑挂，非常奇怪，调整了文件的嵌套引用，重写了一些</a:t>
            </a:r>
            <a:r>
              <a:rPr lang="en-US" altLang="zh-CN" sz="1800" dirty="0"/>
              <a:t>static</a:t>
            </a:r>
            <a:r>
              <a:rPr lang="zh-CN" altLang="en-US" sz="1800" dirty="0"/>
              <a:t>的变量之后解决了问题。</a:t>
            </a:r>
            <a:endParaRPr lang="en-US" altLang="zh-CN" sz="1800" dirty="0"/>
          </a:p>
          <a:p>
            <a:pPr marL="514350" indent="-514350">
              <a:buAutoNum type="arabicParenBoth"/>
            </a:pPr>
            <a:r>
              <a:rPr lang="zh-CN" altLang="en-US" sz="1800" dirty="0"/>
              <a:t>发现我们之前的变异器只能支持控制流不变的变异，局限性很大。这周基本写完调通了控制流可变的变异（开关可选择变异是否改变控制流）。工作量比想象中大，目前应该还有一个检查</a:t>
            </a:r>
            <a:r>
              <a:rPr lang="en-US" altLang="zh-CN" sz="1800" dirty="0"/>
              <a:t>def-in</a:t>
            </a:r>
            <a:r>
              <a:rPr lang="zh-CN" altLang="en-US" sz="1800" dirty="0"/>
              <a:t>的函数需要修，还没改完。预计今天修完。</a:t>
            </a:r>
            <a:endParaRPr lang="en-US" altLang="zh-CN" sz="1800" dirty="0"/>
          </a:p>
          <a:p>
            <a:pPr marL="514350" indent="-514350">
              <a:buAutoNum type="arabicParenBoth"/>
            </a:pPr>
            <a:r>
              <a:rPr lang="zh-CN" altLang="en-US" sz="1800" dirty="0"/>
              <a:t>学习了</a:t>
            </a:r>
            <a:r>
              <a:rPr lang="en-US" altLang="zh-CN" sz="1800" dirty="0"/>
              <a:t>stoke</a:t>
            </a:r>
            <a:r>
              <a:rPr lang="zh-CN" altLang="en-US" sz="1800" dirty="0"/>
              <a:t>的代码，放松了原先每个基本块在变异过程中指令条数固定的限制</a:t>
            </a:r>
          </a:p>
        </p:txBody>
      </p:sp>
    </p:spTree>
    <p:extLst>
      <p:ext uri="{BB962C8B-B14F-4D97-AF65-F5344CB8AC3E}">
        <p14:creationId xmlns:p14="http://schemas.microsoft.com/office/powerpoint/2010/main" val="3066644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0CCF1-9E28-6ADE-569C-4928796F3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3E8E4-0ABE-9BB0-367D-3A1D08BFCC72}"/>
              </a:ext>
            </a:extLst>
          </p:cNvPr>
          <p:cNvSpPr>
            <a:spLocks noGrp="1"/>
          </p:cNvSpPr>
          <p:nvPr>
            <p:ph type="title" idx="2147483647"/>
          </p:nvPr>
        </p:nvSpPr>
        <p:spPr/>
        <p:txBody>
          <a:bodyPr/>
          <a:lstStyle/>
          <a:p>
            <a:r>
              <a:rPr lang="en-US" altLang="zh-CN" dirty="0"/>
              <a:t>12.19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477C2-71E3-1258-DDA5-7746205F492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89050" y="1119827"/>
            <a:ext cx="11450170" cy="51434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修复底座变异器的</a:t>
            </a:r>
            <a:r>
              <a:rPr lang="en-US" altLang="zh-CN" sz="2000" dirty="0"/>
              <a:t>bug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搜素算法优化部分还是想尝试在</a:t>
            </a:r>
            <a:r>
              <a:rPr lang="en-US" altLang="zh-CN" sz="2000" dirty="0"/>
              <a:t>cost function</a:t>
            </a:r>
            <a:r>
              <a:rPr lang="zh-CN" altLang="en-US" sz="2000" dirty="0"/>
              <a:t>部分加入一些中间变量的语义信息。涉及到一个采集中间数据的问题，先调研了一下</a:t>
            </a:r>
            <a:r>
              <a:rPr lang="en-US" altLang="zh-CN" sz="2000" dirty="0" err="1"/>
              <a:t>DynamoRIO</a:t>
            </a:r>
            <a:r>
              <a:rPr lang="zh-CN" altLang="en-US" sz="2000" dirty="0"/>
              <a:t>，一个二进制插桩的工具，尝试用它采集到一些运行时信息，目前还没完全实现。</a:t>
            </a: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05CDFB-72DD-E206-0778-F353798E7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97" y="3156913"/>
            <a:ext cx="2075310" cy="32513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6C89A0D-E3EA-6FE3-4BC8-72CD8B5FD3AB}"/>
              </a:ext>
            </a:extLst>
          </p:cNvPr>
          <p:cNvSpPr txBox="1"/>
          <p:nvPr/>
        </p:nvSpPr>
        <p:spPr>
          <a:xfrm>
            <a:off x="3728547" y="2675915"/>
            <a:ext cx="6199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ß"/>
            </a:pPr>
            <a:r>
              <a:rPr lang="zh-CN" altLang="en-US" dirty="0">
                <a:sym typeface="Wingdings" panose="05000000000000000000" pitchFamily="2" charset="2"/>
              </a:rPr>
              <a:t>计算字符串长度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ß"/>
            </a:pP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目前的</a:t>
            </a:r>
            <a:r>
              <a:rPr lang="en-US" altLang="zh-CN" dirty="0">
                <a:sym typeface="Wingdings" panose="05000000000000000000" pitchFamily="2" charset="2"/>
              </a:rPr>
              <a:t>cost function</a:t>
            </a:r>
            <a:r>
              <a:rPr lang="zh-CN" altLang="en-US" dirty="0">
                <a:sym typeface="Wingdings" panose="05000000000000000000" pitchFamily="2" charset="2"/>
              </a:rPr>
              <a:t>：只考虑最终</a:t>
            </a:r>
            <a:r>
              <a:rPr lang="en-US" altLang="zh-CN" dirty="0">
                <a:sym typeface="Wingdings" panose="05000000000000000000" pitchFamily="2" charset="2"/>
              </a:rPr>
              <a:t>x0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思考：将程序运行时的内存读写也考虑进去，比如记录到原程序内存读了多少大小，也将搜索到的</a:t>
            </a:r>
            <a:r>
              <a:rPr lang="en-US" altLang="zh-CN" dirty="0">
                <a:sym typeface="Wingdings" panose="05000000000000000000" pitchFamily="2" charset="2"/>
              </a:rPr>
              <a:t>rewrite</a:t>
            </a:r>
            <a:r>
              <a:rPr lang="zh-CN" altLang="en-US" dirty="0">
                <a:sym typeface="Wingdings" panose="05000000000000000000" pitchFamily="2" charset="2"/>
              </a:rPr>
              <a:t>程序有没有这样读的操作行为加入</a:t>
            </a:r>
            <a:r>
              <a:rPr lang="en-US" altLang="zh-CN" dirty="0">
                <a:sym typeface="Wingdings" panose="05000000000000000000" pitchFamily="2" charset="2"/>
              </a:rPr>
              <a:t>cost function</a:t>
            </a:r>
            <a:r>
              <a:rPr lang="zh-CN" altLang="en-US" dirty="0">
                <a:sym typeface="Wingdings" panose="05000000000000000000" pitchFamily="2" charset="2"/>
              </a:rPr>
              <a:t>的考量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546C52-12B4-9B71-8642-3A766C281EE6}"/>
              </a:ext>
            </a:extLst>
          </p:cNvPr>
          <p:cNvSpPr txBox="1"/>
          <p:nvPr/>
        </p:nvSpPr>
        <p:spPr>
          <a:xfrm>
            <a:off x="3340394" y="5107072"/>
            <a:ext cx="86742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此外比如在这个例子中 </a:t>
            </a:r>
            <a:r>
              <a:rPr lang="en-US" altLang="zh-CN" dirty="0"/>
              <a:t>x8</a:t>
            </a:r>
            <a:r>
              <a:rPr lang="zh-CN" altLang="en-US" dirty="0"/>
              <a:t>的变化轨迹 ： </a:t>
            </a:r>
            <a:r>
              <a:rPr lang="en-US" altLang="zh-CN" dirty="0"/>
              <a:t>0, 4, 8, 12, 16, 20……</a:t>
            </a:r>
            <a:r>
              <a:rPr lang="zh-CN" altLang="en-US" dirty="0"/>
              <a:t>是在任何测例下原程序都比较固定的轨迹；</a:t>
            </a:r>
            <a:endParaRPr lang="en-US" altLang="zh-CN" dirty="0"/>
          </a:p>
          <a:p>
            <a:r>
              <a:rPr lang="zh-CN" altLang="en-US" dirty="0"/>
              <a:t>是否可以把这样的</a:t>
            </a:r>
            <a:r>
              <a:rPr lang="en-US" altLang="zh-CN" dirty="0"/>
              <a:t>consistent facts</a:t>
            </a:r>
            <a:r>
              <a:rPr lang="zh-CN" altLang="en-US" dirty="0"/>
              <a:t>也加入</a:t>
            </a:r>
            <a:r>
              <a:rPr lang="en-US" altLang="zh-CN" dirty="0"/>
              <a:t>cost function</a:t>
            </a:r>
            <a:r>
              <a:rPr lang="zh-CN" altLang="en-US" dirty="0"/>
              <a:t>的衡量？但是可能也会有一些变化，比如如果搜成</a:t>
            </a:r>
            <a:r>
              <a:rPr lang="en-US" altLang="zh-CN" dirty="0" err="1"/>
              <a:t>ldr</a:t>
            </a:r>
            <a:r>
              <a:rPr lang="en-US" altLang="zh-CN" dirty="0"/>
              <a:t> w9, [x0, x8, </a:t>
            </a:r>
            <a:r>
              <a:rPr lang="en-US" altLang="zh-CN" dirty="0" err="1"/>
              <a:t>lsl</a:t>
            </a:r>
            <a:r>
              <a:rPr lang="en-US" altLang="zh-CN" dirty="0"/>
              <a:t> #2]</a:t>
            </a:r>
            <a:r>
              <a:rPr lang="zh-CN" altLang="en-US" dirty="0"/>
              <a:t>，</a:t>
            </a:r>
            <a:r>
              <a:rPr lang="en-US" altLang="zh-CN" dirty="0"/>
              <a:t>x8</a:t>
            </a:r>
            <a:r>
              <a:rPr lang="zh-CN" altLang="en-US" dirty="0"/>
              <a:t>的变化轨迹就会是</a:t>
            </a:r>
            <a:r>
              <a:rPr lang="en-US" altLang="zh-CN" dirty="0"/>
              <a:t>0, 1, 2, 3, 4</a:t>
            </a:r>
            <a:r>
              <a:rPr lang="zh-CN" altLang="en-US" dirty="0"/>
              <a:t>（差四倍），可能需要一些调整；也可能这样的寄存器中间运行信息不好采集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F970B3C-77E6-58D4-C609-6B3071913FAE}"/>
              </a:ext>
            </a:extLst>
          </p:cNvPr>
          <p:cNvSpPr/>
          <p:nvPr/>
        </p:nvSpPr>
        <p:spPr>
          <a:xfrm>
            <a:off x="3606906" y="2605762"/>
            <a:ext cx="6442745" cy="204708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519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DC40D-6693-8897-5990-1EE1FF929F83}"/>
              </a:ext>
            </a:extLst>
          </p:cNvPr>
          <p:cNvSpPr>
            <a:spLocks noGrp="1"/>
          </p:cNvSpPr>
          <p:nvPr>
            <p:ph type="title" idx="2147483647"/>
          </p:nvPr>
        </p:nvSpPr>
        <p:spPr/>
        <p:txBody>
          <a:bodyPr/>
          <a:lstStyle/>
          <a:p>
            <a:r>
              <a:rPr lang="en-US" altLang="zh-CN" dirty="0"/>
              <a:t>12.26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92962-0B9F-4328-7730-83ADB2F88DA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55494" y="1546293"/>
            <a:ext cx="8485833" cy="51434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研究了一些我们纯靠搜索（把</a:t>
            </a:r>
            <a:r>
              <a:rPr lang="en-US" altLang="zh-CN" sz="2000" dirty="0"/>
              <a:t>LLM</a:t>
            </a:r>
            <a:r>
              <a:rPr lang="zh-CN" altLang="en-US" sz="2000" dirty="0"/>
              <a:t>生成种子的部分去掉）做不了的程序：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E37365-A1AC-F1A3-20F9-0CB2D0390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66" y="2240187"/>
            <a:ext cx="1325995" cy="21490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F0A74D-5410-7273-1C6C-A8B376220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2694" y="2240187"/>
            <a:ext cx="1470787" cy="2286198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FF1951B2-286A-A10D-A5E4-021748284295}"/>
              </a:ext>
            </a:extLst>
          </p:cNvPr>
          <p:cNvSpPr/>
          <p:nvPr/>
        </p:nvSpPr>
        <p:spPr>
          <a:xfrm>
            <a:off x="1949824" y="3314700"/>
            <a:ext cx="1035423" cy="2420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335145-783F-3C63-F986-2FED502D4FD2}"/>
              </a:ext>
            </a:extLst>
          </p:cNvPr>
          <p:cNvSpPr txBox="1"/>
          <p:nvPr/>
        </p:nvSpPr>
        <p:spPr>
          <a:xfrm>
            <a:off x="548968" y="4632512"/>
            <a:ext cx="115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</a:t>
            </a:r>
            <a:r>
              <a:rPr lang="zh-CN" altLang="en-US" dirty="0"/>
              <a:t>原程序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1AEA83-B5D0-C80B-954E-6CC4AD850A94}"/>
              </a:ext>
            </a:extLst>
          </p:cNvPr>
          <p:cNvSpPr txBox="1"/>
          <p:nvPr/>
        </p:nvSpPr>
        <p:spPr>
          <a:xfrm>
            <a:off x="3341964" y="4632512"/>
            <a:ext cx="1156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LLM</a:t>
            </a:r>
            <a:r>
              <a:rPr lang="zh-CN" altLang="en-US" dirty="0"/>
              <a:t>辅助后搜到的</a:t>
            </a:r>
            <a:r>
              <a:rPr lang="en-US" altLang="zh-CN" dirty="0"/>
              <a:t>rewrite</a:t>
            </a:r>
            <a:r>
              <a:rPr lang="zh-CN" altLang="en-US" dirty="0"/>
              <a:t>程序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CAB16D1-7B38-BBC6-5490-9A2A13D73DA3}"/>
              </a:ext>
            </a:extLst>
          </p:cNvPr>
          <p:cNvSpPr txBox="1"/>
          <p:nvPr/>
        </p:nvSpPr>
        <p:spPr>
          <a:xfrm>
            <a:off x="5290012" y="2083527"/>
            <a:ext cx="49171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其实只有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mutation</a:t>
            </a:r>
            <a:r>
              <a:rPr lang="zh-CN" altLang="en-US" dirty="0"/>
              <a:t>就能从</a:t>
            </a:r>
            <a:r>
              <a:rPr lang="en-US" altLang="zh-CN" dirty="0"/>
              <a:t>target</a:t>
            </a:r>
            <a:r>
              <a:rPr lang="zh-CN" altLang="en-US" dirty="0"/>
              <a:t>到</a:t>
            </a:r>
            <a:r>
              <a:rPr lang="en-US" altLang="zh-CN" dirty="0"/>
              <a:t>rewrite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 err="1"/>
              <a:t>Cbnz</a:t>
            </a:r>
            <a:r>
              <a:rPr lang="en-US" altLang="zh-CN" dirty="0"/>
              <a:t> -&gt; </a:t>
            </a:r>
            <a:r>
              <a:rPr lang="en-US" altLang="zh-CN" dirty="0" err="1"/>
              <a:t>cbz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</a:t>
            </a:r>
            <a:r>
              <a:rPr lang="en-US" altLang="zh-CN" dirty="0"/>
              <a:t>b L1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将</a:t>
            </a:r>
            <a:r>
              <a:rPr lang="en-US" altLang="zh-CN" dirty="0" err="1"/>
              <a:t>cbz</a:t>
            </a:r>
            <a:r>
              <a:rPr lang="zh-CN" altLang="en-US" dirty="0"/>
              <a:t>与</a:t>
            </a:r>
            <a:r>
              <a:rPr lang="en-US" altLang="zh-CN" dirty="0"/>
              <a:t>add</a:t>
            </a:r>
            <a:r>
              <a:rPr lang="zh-CN" altLang="en-US" dirty="0"/>
              <a:t>进行一个</a:t>
            </a:r>
            <a:r>
              <a:rPr lang="en-US" altLang="zh-CN" dirty="0"/>
              <a:t>local swap</a:t>
            </a:r>
          </a:p>
          <a:p>
            <a:pPr marL="342900" indent="-342900">
              <a:buFontTx/>
              <a:buAutoNum type="arabicPeriod"/>
            </a:pPr>
            <a:r>
              <a:rPr lang="zh-CN" altLang="en-US" dirty="0"/>
              <a:t>删去</a:t>
            </a:r>
            <a:r>
              <a:rPr lang="en-US" altLang="zh-CN" dirty="0"/>
              <a:t>sub x8, x8, #4</a:t>
            </a:r>
          </a:p>
          <a:p>
            <a:pPr marL="342900" indent="-342900">
              <a:buFontTx/>
              <a:buAutoNum type="arabicPeriod"/>
            </a:pPr>
            <a:endParaRPr lang="en-US" altLang="zh-CN" dirty="0"/>
          </a:p>
          <a:p>
            <a:pPr marL="342900" indent="-342900">
              <a:buFontTx/>
              <a:buAutoNum type="arabicPeriod"/>
            </a:pPr>
            <a:endParaRPr lang="en-US" altLang="zh-CN" dirty="0"/>
          </a:p>
          <a:p>
            <a:r>
              <a:rPr lang="zh-CN" altLang="en-US" dirty="0"/>
              <a:t>但比如第三个</a:t>
            </a:r>
            <a:r>
              <a:rPr lang="en-US" altLang="zh-CN" dirty="0"/>
              <a:t>mutation</a:t>
            </a:r>
            <a:r>
              <a:rPr lang="zh-CN" altLang="en-US" dirty="0"/>
              <a:t>，</a:t>
            </a:r>
            <a:r>
              <a:rPr lang="en-US" altLang="zh-CN" dirty="0"/>
              <a:t>swap</a:t>
            </a:r>
            <a:r>
              <a:rPr lang="zh-CN" altLang="en-US" dirty="0"/>
              <a:t>之后的</a:t>
            </a:r>
            <a:r>
              <a:rPr lang="en-US" altLang="zh-CN" dirty="0"/>
              <a:t>cost</a:t>
            </a:r>
            <a:r>
              <a:rPr lang="zh-CN" altLang="en-US" dirty="0"/>
              <a:t>会增加</a:t>
            </a:r>
            <a:r>
              <a:rPr lang="en-US" altLang="zh-CN" dirty="0"/>
              <a:t>6.5</a:t>
            </a:r>
            <a:r>
              <a:rPr lang="zh-CN" altLang="en-US" dirty="0"/>
              <a:t>，基本上就被拒绝了，或者以极小概率被接受，但是</a:t>
            </a:r>
            <a:r>
              <a:rPr lang="en-US" altLang="zh-CN" dirty="0"/>
              <a:t>cost</a:t>
            </a:r>
            <a:r>
              <a:rPr lang="zh-CN" altLang="en-US" dirty="0"/>
              <a:t>已经很大了，之后别的乱七八糟的</a:t>
            </a:r>
            <a:r>
              <a:rPr lang="en-US" altLang="zh-CN" dirty="0"/>
              <a:t>mutation</a:t>
            </a:r>
            <a:r>
              <a:rPr lang="zh-CN" altLang="en-US" dirty="0"/>
              <a:t>也大概率被接受，很难走完这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mutation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73C1B3A-A04E-D3E3-FD37-976C76592381}"/>
              </a:ext>
            </a:extLst>
          </p:cNvPr>
          <p:cNvSpPr txBox="1"/>
          <p:nvPr/>
        </p:nvSpPr>
        <p:spPr>
          <a:xfrm>
            <a:off x="5290012" y="5766462"/>
            <a:ext cx="5667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为什么之前应用</a:t>
            </a:r>
            <a:r>
              <a:rPr lang="en-US" altLang="zh-CN" dirty="0" err="1"/>
              <a:t>FunSearch</a:t>
            </a:r>
            <a:r>
              <a:rPr lang="zh-CN" altLang="en-US" dirty="0"/>
              <a:t>那套效果好，其实就是</a:t>
            </a:r>
            <a:r>
              <a:rPr lang="en-US" altLang="zh-CN" dirty="0"/>
              <a:t>LLM</a:t>
            </a:r>
            <a:r>
              <a:rPr lang="zh-CN" altLang="en-US" dirty="0"/>
              <a:t>一次性找到了多个</a:t>
            </a:r>
            <a:r>
              <a:rPr lang="en-US" altLang="zh-CN" dirty="0"/>
              <a:t>mutation</a:t>
            </a:r>
            <a:r>
              <a:rPr lang="zh-CN" altLang="en-US" dirty="0"/>
              <a:t>，没有中间</a:t>
            </a:r>
            <a:r>
              <a:rPr lang="en-US" altLang="zh-CN" dirty="0"/>
              <a:t>reject</a:t>
            </a:r>
            <a:r>
              <a:rPr lang="zh-CN" altLang="en-US" dirty="0"/>
              <a:t>某个</a:t>
            </a:r>
            <a:r>
              <a:rPr lang="en-US" altLang="zh-CN" dirty="0"/>
              <a:t>mutation</a:t>
            </a:r>
            <a:r>
              <a:rPr lang="zh-CN" altLang="en-US" dirty="0"/>
              <a:t>的过程，直接应用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D1397B4-F110-EB0E-045F-1D5F1FC7B89A}"/>
              </a:ext>
            </a:extLst>
          </p:cNvPr>
          <p:cNvSpPr txBox="1"/>
          <p:nvPr/>
        </p:nvSpPr>
        <p:spPr>
          <a:xfrm>
            <a:off x="2989722" y="1161512"/>
            <a:ext cx="7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种子：种群中每个节点在未开始任何变异迭代时的初始状态为种子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22F4A4D-4413-6757-ACE5-AA0D610EF75A}"/>
              </a:ext>
            </a:extLst>
          </p:cNvPr>
          <p:cNvSpPr txBox="1"/>
          <p:nvPr/>
        </p:nvSpPr>
        <p:spPr>
          <a:xfrm>
            <a:off x="47065" y="5872589"/>
            <a:ext cx="4504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dirty="0"/>
              <a:t>Check</a:t>
            </a:r>
            <a:r>
              <a:rPr lang="zh-CN" altLang="en-US" dirty="0"/>
              <a:t>了一下</a:t>
            </a:r>
            <a:r>
              <a:rPr lang="en-US" altLang="zh-CN" dirty="0"/>
              <a:t>stoke 18</a:t>
            </a:r>
            <a:r>
              <a:rPr lang="zh-CN" altLang="en-US" dirty="0"/>
              <a:t>年实验结果对这个函数的优化效果，是删去了一条</a:t>
            </a:r>
            <a:r>
              <a:rPr lang="en-US" altLang="zh-CN" dirty="0" err="1"/>
              <a:t>movl</a:t>
            </a:r>
            <a:r>
              <a:rPr lang="en-US" altLang="zh-CN" dirty="0"/>
              <a:t> %</a:t>
            </a:r>
            <a:r>
              <a:rPr lang="en-US" altLang="zh-CN" dirty="0" err="1"/>
              <a:t>edx</a:t>
            </a:r>
            <a:r>
              <a:rPr lang="en-US" altLang="zh-CN" dirty="0"/>
              <a:t>, %</a:t>
            </a:r>
            <a:r>
              <a:rPr lang="en-US" altLang="zh-CN" dirty="0" err="1"/>
              <a:t>edx</a:t>
            </a:r>
            <a:r>
              <a:rPr lang="zh-CN" altLang="en-US" dirty="0"/>
              <a:t>，别的没有改动</a:t>
            </a:r>
          </a:p>
        </p:txBody>
      </p:sp>
    </p:spTree>
    <p:extLst>
      <p:ext uri="{BB962C8B-B14F-4D97-AF65-F5344CB8AC3E}">
        <p14:creationId xmlns:p14="http://schemas.microsoft.com/office/powerpoint/2010/main" val="3839722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13FC3-1EDC-9D25-22AD-CAECE4122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657D5-7885-2E99-57A4-E2A05CD64DC7}"/>
              </a:ext>
            </a:extLst>
          </p:cNvPr>
          <p:cNvSpPr>
            <a:spLocks noGrp="1"/>
          </p:cNvSpPr>
          <p:nvPr>
            <p:ph type="title" idx="2147483647"/>
          </p:nvPr>
        </p:nvSpPr>
        <p:spPr/>
        <p:txBody>
          <a:bodyPr/>
          <a:lstStyle/>
          <a:p>
            <a:r>
              <a:rPr lang="en-US" altLang="zh-CN" dirty="0"/>
              <a:t>12.26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11794-4DE1-8154-9A07-09B8357AA20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55495" y="1358153"/>
            <a:ext cx="8485833" cy="51434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基于</a:t>
            </a:r>
            <a:r>
              <a:rPr lang="en-US" altLang="zh-CN" sz="2000" dirty="0" err="1"/>
              <a:t>Dynamorio</a:t>
            </a:r>
            <a:r>
              <a:rPr lang="zh-CN" altLang="en-US" sz="2000" dirty="0"/>
              <a:t>做了一个记录所有运行时中间值的工具，效果如上图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65BF58E-C804-B024-10E3-A3AFAD46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990" y="1852029"/>
            <a:ext cx="1325995" cy="21490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8820512-13E4-AA32-E1A3-F8010FD2ED47}"/>
              </a:ext>
            </a:extLst>
          </p:cNvPr>
          <p:cNvSpPr txBox="1"/>
          <p:nvPr/>
        </p:nvSpPr>
        <p:spPr>
          <a:xfrm>
            <a:off x="4060271" y="2345533"/>
            <a:ext cx="543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原程序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6CD448-4FA1-2CBA-675D-E722BE27E1D7}"/>
              </a:ext>
            </a:extLst>
          </p:cNvPr>
          <p:cNvSpPr txBox="1"/>
          <p:nvPr/>
        </p:nvSpPr>
        <p:spPr>
          <a:xfrm>
            <a:off x="6145794" y="2091258"/>
            <a:ext cx="61184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上周提到的</a:t>
            </a:r>
            <a:r>
              <a:rPr lang="en-US" altLang="zh-CN" dirty="0"/>
              <a:t>2</a:t>
            </a:r>
            <a:r>
              <a:rPr lang="zh-CN" altLang="en-US" dirty="0"/>
              <a:t>个问题：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想保留指令，怎么选定该保留什么指令？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zh-CN" altLang="en-US" dirty="0"/>
              <a:t>目前 选定保留的指令是在所有测例中都跑出了有相同中间运行值的指令，比如左图这个例子留下了</a:t>
            </a:r>
            <a:r>
              <a:rPr lang="en-US" altLang="zh-CN" dirty="0"/>
              <a:t>mov, </a:t>
            </a:r>
            <a:r>
              <a:rPr lang="en-US" altLang="zh-CN" dirty="0" err="1"/>
              <a:t>ldr</a:t>
            </a:r>
            <a:r>
              <a:rPr lang="en-US" altLang="zh-CN" dirty="0"/>
              <a:t>, add</a:t>
            </a:r>
            <a:r>
              <a:rPr lang="zh-CN" altLang="en-US" dirty="0"/>
              <a:t>三条指令，因为在所有测例中都得到了同样的运行值</a:t>
            </a:r>
            <a:r>
              <a:rPr lang="en-US" altLang="zh-CN" dirty="0"/>
              <a:t>0,4,0</a:t>
            </a:r>
            <a:r>
              <a:rPr lang="zh-CN" altLang="en-US" dirty="0"/>
              <a:t>。这样做其实会增加很多搜索范围的限制，但是我觉得如果就一个程序，想找到一些控制流相关的优化，从种子出发的搜索范围不应该太大，因为搜索范围放大，一旦走偏就很难回来了，我们做不到。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 startAt="2"/>
            </a:pPr>
            <a:r>
              <a:rPr lang="zh-CN" altLang="en-US" dirty="0"/>
              <a:t>怎么让我们的机器知道该保留的指令？</a:t>
            </a:r>
            <a:endParaRPr lang="en-US" altLang="zh-CN" dirty="0"/>
          </a:p>
          <a:p>
            <a:r>
              <a:rPr lang="en-US" altLang="zh-CN" dirty="0"/>
              <a:t>     (1)cost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直接引导进入小搜索范围</a:t>
            </a:r>
            <a:endParaRPr lang="en-US" altLang="zh-CN" dirty="0"/>
          </a:p>
          <a:p>
            <a:r>
              <a:rPr lang="en-US" altLang="zh-CN" dirty="0"/>
              <a:t>     (2)</a:t>
            </a:r>
            <a:r>
              <a:rPr lang="zh-CN" altLang="en-US" dirty="0"/>
              <a:t>给需要保留的指令加</a:t>
            </a:r>
            <a:r>
              <a:rPr lang="en-US" altLang="zh-CN" dirty="0"/>
              <a:t>flag</a:t>
            </a:r>
            <a:r>
              <a:rPr lang="zh-CN" altLang="en-US" dirty="0"/>
              <a:t>，加</a:t>
            </a:r>
            <a:r>
              <a:rPr lang="en-US" altLang="zh-CN" dirty="0"/>
              <a:t>flag</a:t>
            </a:r>
            <a:r>
              <a:rPr lang="zh-CN" altLang="en-US" dirty="0"/>
              <a:t>的指令变异只能</a:t>
            </a:r>
            <a:r>
              <a:rPr lang="en-US" altLang="zh-CN" dirty="0"/>
              <a:t>swap</a:t>
            </a:r>
            <a:r>
              <a:rPr lang="zh-CN" altLang="en-US" dirty="0"/>
              <a:t>或者粒度放大一点，</a:t>
            </a:r>
            <a:r>
              <a:rPr lang="en-US" altLang="zh-CN" dirty="0"/>
              <a:t>opcode</a:t>
            </a:r>
            <a:r>
              <a:rPr lang="zh-CN" altLang="en-US" dirty="0"/>
              <a:t>可以在同族指令间变异（比如</a:t>
            </a:r>
            <a:r>
              <a:rPr lang="en-US" altLang="zh-CN" dirty="0"/>
              <a:t>add</a:t>
            </a:r>
            <a:r>
              <a:rPr lang="zh-CN" altLang="en-US" dirty="0"/>
              <a:t>和</a:t>
            </a:r>
            <a:r>
              <a:rPr lang="en-US" altLang="zh-CN" dirty="0"/>
              <a:t>adds</a:t>
            </a:r>
            <a:r>
              <a:rPr lang="zh-CN" altLang="en-US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1CC845-F37D-BBD2-131E-F1B7D8553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225" y="10825"/>
            <a:ext cx="7026249" cy="1333616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02ED648-5F33-AE5D-3365-17A54E2B80FA}"/>
              </a:ext>
            </a:extLst>
          </p:cNvPr>
          <p:cNvCxnSpPr/>
          <p:nvPr/>
        </p:nvCxnSpPr>
        <p:spPr>
          <a:xfrm>
            <a:off x="6046207" y="1809430"/>
            <a:ext cx="0" cy="49704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B72DB81-06DD-80BE-8655-9F92938C685B}"/>
              </a:ext>
            </a:extLst>
          </p:cNvPr>
          <p:cNvSpPr/>
          <p:nvPr/>
        </p:nvSpPr>
        <p:spPr>
          <a:xfrm>
            <a:off x="120899" y="1991050"/>
            <a:ext cx="2907528" cy="2522228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A6B584F-F478-2B9B-4408-D649976A6CD7}"/>
              </a:ext>
            </a:extLst>
          </p:cNvPr>
          <p:cNvSpPr/>
          <p:nvPr/>
        </p:nvSpPr>
        <p:spPr>
          <a:xfrm rot="1419803">
            <a:off x="1539293" y="2295073"/>
            <a:ext cx="1325460" cy="5285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9751B39-B45C-A7A8-084B-A423D4A9D5A2}"/>
              </a:ext>
            </a:extLst>
          </p:cNvPr>
          <p:cNvSpPr/>
          <p:nvPr/>
        </p:nvSpPr>
        <p:spPr>
          <a:xfrm>
            <a:off x="486749" y="2373375"/>
            <a:ext cx="805343" cy="7801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9E8A0882-A6BD-4E0B-B57E-20F83E084CED}"/>
              </a:ext>
            </a:extLst>
          </p:cNvPr>
          <p:cNvSpPr/>
          <p:nvPr/>
        </p:nvSpPr>
        <p:spPr>
          <a:xfrm>
            <a:off x="1417560" y="3891083"/>
            <a:ext cx="1325995" cy="3944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4F31E91-D32A-63A8-C05C-475785A7CB14}"/>
              </a:ext>
            </a:extLst>
          </p:cNvPr>
          <p:cNvSpPr txBox="1"/>
          <p:nvPr/>
        </p:nvSpPr>
        <p:spPr>
          <a:xfrm>
            <a:off x="67044" y="4591908"/>
            <a:ext cx="51949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黄色：整个搜索范围</a:t>
            </a:r>
            <a:endParaRPr lang="en-US" altLang="zh-CN" dirty="0"/>
          </a:p>
          <a:p>
            <a:r>
              <a:rPr lang="zh-CN" altLang="en-US" dirty="0"/>
              <a:t>星号：种子</a:t>
            </a:r>
            <a:endParaRPr lang="en-US" altLang="zh-CN" dirty="0"/>
          </a:p>
          <a:p>
            <a:r>
              <a:rPr lang="zh-CN" altLang="en-US" dirty="0"/>
              <a:t>蓝色：我们的搜索能探索的区域</a:t>
            </a:r>
            <a:endParaRPr lang="en-US" altLang="zh-CN" dirty="0"/>
          </a:p>
          <a:p>
            <a:r>
              <a:rPr lang="zh-CN" altLang="en-US" dirty="0"/>
              <a:t>目前的设想是探索到完整的搜索空间是不可能的，因为我们做的</a:t>
            </a:r>
            <a:r>
              <a:rPr lang="en-US" altLang="zh-CN" dirty="0"/>
              <a:t>aarch64+</a:t>
            </a:r>
            <a:r>
              <a:rPr lang="zh-CN" altLang="en-US" dirty="0"/>
              <a:t>长程序空间太大，那我们就争取在能探索的小区域把蓝色小区域尽可能探全，不要像右图那样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6A73D25-82E5-F275-08CE-AD5B45232DFE}"/>
              </a:ext>
            </a:extLst>
          </p:cNvPr>
          <p:cNvSpPr/>
          <p:nvPr/>
        </p:nvSpPr>
        <p:spPr>
          <a:xfrm>
            <a:off x="3247484" y="3536972"/>
            <a:ext cx="1041634" cy="894686"/>
          </a:xfrm>
          <a:prstGeom prst="rect">
            <a:avLst/>
          </a:prstGeom>
          <a:solidFill>
            <a:srgbClr val="FFFF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217C852-5BF4-7D2C-512F-08E8B28BBA1A}"/>
              </a:ext>
            </a:extLst>
          </p:cNvPr>
          <p:cNvSpPr/>
          <p:nvPr/>
        </p:nvSpPr>
        <p:spPr>
          <a:xfrm>
            <a:off x="3339290" y="3649211"/>
            <a:ext cx="858021" cy="7042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星形: 五角 20">
            <a:extLst>
              <a:ext uri="{FF2B5EF4-FFF2-40B4-BE49-F238E27FC236}">
                <a16:creationId xmlns:a16="http://schemas.microsoft.com/office/drawing/2014/main" id="{806938A5-D497-1031-74C6-A088036F0085}"/>
              </a:ext>
            </a:extLst>
          </p:cNvPr>
          <p:cNvSpPr/>
          <p:nvPr/>
        </p:nvSpPr>
        <p:spPr>
          <a:xfrm>
            <a:off x="3716323" y="3978195"/>
            <a:ext cx="51978" cy="4571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C702FA5-0CA7-D621-64FA-A669CE385436}"/>
              </a:ext>
            </a:extLst>
          </p:cNvPr>
          <p:cNvSpPr/>
          <p:nvPr/>
        </p:nvSpPr>
        <p:spPr>
          <a:xfrm>
            <a:off x="3820279" y="3694930"/>
            <a:ext cx="239992" cy="405111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D88AB5B-4BCE-B6F3-19F3-E61B80A90A28}"/>
              </a:ext>
            </a:extLst>
          </p:cNvPr>
          <p:cNvSpPr/>
          <p:nvPr/>
        </p:nvSpPr>
        <p:spPr>
          <a:xfrm>
            <a:off x="3272797" y="3694930"/>
            <a:ext cx="402347" cy="508679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B75E26C-4F60-1108-C509-86779B89C312}"/>
              </a:ext>
            </a:extLst>
          </p:cNvPr>
          <p:cNvSpPr/>
          <p:nvPr/>
        </p:nvSpPr>
        <p:spPr>
          <a:xfrm rot="15781949">
            <a:off x="3653289" y="4046300"/>
            <a:ext cx="239992" cy="405111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星形: 五角 25">
            <a:extLst>
              <a:ext uri="{FF2B5EF4-FFF2-40B4-BE49-F238E27FC236}">
                <a16:creationId xmlns:a16="http://schemas.microsoft.com/office/drawing/2014/main" id="{A99363AB-896C-F5A8-0714-7B6B9189947B}"/>
              </a:ext>
            </a:extLst>
          </p:cNvPr>
          <p:cNvSpPr/>
          <p:nvPr/>
        </p:nvSpPr>
        <p:spPr>
          <a:xfrm>
            <a:off x="846236" y="2763463"/>
            <a:ext cx="51978" cy="4571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星形: 五角 26">
            <a:extLst>
              <a:ext uri="{FF2B5EF4-FFF2-40B4-BE49-F238E27FC236}">
                <a16:creationId xmlns:a16="http://schemas.microsoft.com/office/drawing/2014/main" id="{8BDF5553-7B4D-221A-E869-C087AF6F546A}"/>
              </a:ext>
            </a:extLst>
          </p:cNvPr>
          <p:cNvSpPr/>
          <p:nvPr/>
        </p:nvSpPr>
        <p:spPr>
          <a:xfrm>
            <a:off x="2150045" y="2562456"/>
            <a:ext cx="51978" cy="4571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星形: 五角 27">
            <a:extLst>
              <a:ext uri="{FF2B5EF4-FFF2-40B4-BE49-F238E27FC236}">
                <a16:creationId xmlns:a16="http://schemas.microsoft.com/office/drawing/2014/main" id="{62D2561D-7C23-5C52-E1C0-B816D9094A1E}"/>
              </a:ext>
            </a:extLst>
          </p:cNvPr>
          <p:cNvSpPr/>
          <p:nvPr/>
        </p:nvSpPr>
        <p:spPr>
          <a:xfrm>
            <a:off x="2029610" y="4076267"/>
            <a:ext cx="51978" cy="4571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78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44E5F-F0C6-5AE6-39BF-BE6557550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4F388-5F69-31FB-63E8-E2FFF85E3F25}"/>
              </a:ext>
            </a:extLst>
          </p:cNvPr>
          <p:cNvSpPr>
            <a:spLocks noGrp="1"/>
          </p:cNvSpPr>
          <p:nvPr>
            <p:ph type="title" idx="2147483647"/>
          </p:nvPr>
        </p:nvSpPr>
        <p:spPr/>
        <p:txBody>
          <a:bodyPr/>
          <a:lstStyle/>
          <a:p>
            <a:r>
              <a:rPr lang="en-US" altLang="zh-CN" dirty="0"/>
              <a:t>12.26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B4A7B-DA6E-5B13-C5A9-61BF492F161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00853" y="1344441"/>
            <a:ext cx="8485833" cy="51434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基于</a:t>
            </a:r>
            <a:r>
              <a:rPr lang="en-US" altLang="zh-CN" sz="2000" dirty="0" err="1"/>
              <a:t>Dynamorio</a:t>
            </a:r>
            <a:r>
              <a:rPr lang="zh-CN" altLang="en-US" sz="2000" dirty="0"/>
              <a:t>做了一个记录所有运行时中间值的工具，效果如上图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0AC6E0-623B-A123-BE34-DE2E0CC8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80" y="1992859"/>
            <a:ext cx="1325995" cy="21490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D17F5A-070B-1410-D879-644F524DC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008" y="1992859"/>
            <a:ext cx="1470787" cy="2286198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9B1C94CF-FB60-3A0B-0209-0B606CCC8C8F}"/>
              </a:ext>
            </a:extLst>
          </p:cNvPr>
          <p:cNvSpPr/>
          <p:nvPr/>
        </p:nvSpPr>
        <p:spPr>
          <a:xfrm>
            <a:off x="1810138" y="3067372"/>
            <a:ext cx="1035423" cy="2420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3AB569-0BB1-E81A-7417-6B045476BD6D}"/>
              </a:ext>
            </a:extLst>
          </p:cNvPr>
          <p:cNvSpPr txBox="1"/>
          <p:nvPr/>
        </p:nvSpPr>
        <p:spPr>
          <a:xfrm>
            <a:off x="409282" y="4385184"/>
            <a:ext cx="11564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target</a:t>
            </a:r>
            <a:r>
              <a:rPr lang="zh-CN" altLang="en-US" dirty="0"/>
              <a:t>原程序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82970C3-2CD4-C63B-F46A-BDB506A8D68D}"/>
              </a:ext>
            </a:extLst>
          </p:cNvPr>
          <p:cNvSpPr txBox="1"/>
          <p:nvPr/>
        </p:nvSpPr>
        <p:spPr>
          <a:xfrm>
            <a:off x="3260177" y="4385184"/>
            <a:ext cx="1156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LLM</a:t>
            </a:r>
            <a:r>
              <a:rPr lang="zh-CN" altLang="en-US" dirty="0"/>
              <a:t>辅助后搜到的</a:t>
            </a:r>
            <a:r>
              <a:rPr lang="en-US" altLang="zh-CN" dirty="0"/>
              <a:t>rewrite</a:t>
            </a:r>
            <a:r>
              <a:rPr lang="zh-CN" altLang="en-US" dirty="0"/>
              <a:t>程序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17196F-8D41-6C06-358A-B34B91699DA7}"/>
              </a:ext>
            </a:extLst>
          </p:cNvPr>
          <p:cNvSpPr txBox="1"/>
          <p:nvPr/>
        </p:nvSpPr>
        <p:spPr>
          <a:xfrm>
            <a:off x="5676135" y="2060085"/>
            <a:ext cx="49955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做了两个方案（都按上一页固定了三条指令）：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将本次</a:t>
            </a:r>
            <a:r>
              <a:rPr lang="en-US" altLang="zh-CN" dirty="0"/>
              <a:t>runtime values</a:t>
            </a:r>
            <a:r>
              <a:rPr lang="zh-CN" altLang="en-US" dirty="0"/>
              <a:t>与</a:t>
            </a:r>
            <a:r>
              <a:rPr lang="en-US" altLang="zh-CN" dirty="0"/>
              <a:t>target</a:t>
            </a:r>
            <a:r>
              <a:rPr lang="zh-CN" altLang="en-US" dirty="0"/>
              <a:t>程序的</a:t>
            </a:r>
            <a:r>
              <a:rPr lang="en-US" altLang="zh-CN" dirty="0"/>
              <a:t>runtime values</a:t>
            </a:r>
            <a:r>
              <a:rPr lang="zh-CN" altLang="en-US" dirty="0"/>
              <a:t>序列算一个相似度（比如之前提到的</a:t>
            </a:r>
            <a:r>
              <a:rPr lang="en-US" altLang="zh-CN" dirty="0"/>
              <a:t>cost</a:t>
            </a:r>
            <a:r>
              <a:rPr lang="zh-CN" altLang="en-US" dirty="0"/>
              <a:t>上升</a:t>
            </a:r>
            <a:r>
              <a:rPr lang="en-US" altLang="zh-CN" dirty="0"/>
              <a:t>6.5</a:t>
            </a:r>
            <a:r>
              <a:rPr lang="zh-CN" altLang="en-US" dirty="0"/>
              <a:t>的</a:t>
            </a:r>
            <a:r>
              <a:rPr lang="en-US" altLang="zh-CN" dirty="0"/>
              <a:t>mutation</a:t>
            </a:r>
            <a:r>
              <a:rPr lang="zh-CN" altLang="en-US" dirty="0"/>
              <a:t>其实</a:t>
            </a:r>
            <a:r>
              <a:rPr lang="en-US" altLang="zh-CN" dirty="0"/>
              <a:t>similarity</a:t>
            </a:r>
            <a:r>
              <a:rPr lang="zh-CN" altLang="en-US" dirty="0"/>
              <a:t>是</a:t>
            </a:r>
            <a:r>
              <a:rPr lang="en-US" altLang="zh-CN" dirty="0"/>
              <a:t>0.89</a:t>
            </a:r>
            <a:r>
              <a:rPr lang="zh-CN" altLang="en-US" dirty="0"/>
              <a:t>），合进</a:t>
            </a:r>
            <a:r>
              <a:rPr lang="en-US" altLang="zh-CN" dirty="0"/>
              <a:t>cost function</a:t>
            </a:r>
            <a:r>
              <a:rPr lang="zh-CN" altLang="en-US" dirty="0"/>
              <a:t>里，搜索过程中如果相似度小于</a:t>
            </a:r>
            <a:r>
              <a:rPr lang="en-US" altLang="zh-CN" dirty="0"/>
              <a:t>0.5</a:t>
            </a:r>
            <a:r>
              <a:rPr lang="zh-CN" altLang="en-US" dirty="0"/>
              <a:t>的程序会被直接</a:t>
            </a:r>
            <a:r>
              <a:rPr lang="en-US" altLang="zh-CN" dirty="0"/>
              <a:t>reject</a:t>
            </a:r>
            <a:r>
              <a:rPr lang="zh-CN" altLang="en-US" dirty="0"/>
              <a:t>。</a:t>
            </a:r>
            <a:r>
              <a:rPr lang="en-US" altLang="zh-CN" dirty="0"/>
              <a:t>	</a:t>
            </a:r>
            <a:r>
              <a:rPr lang="zh-CN" altLang="en-US" dirty="0"/>
              <a:t>搜出来了，迭代了</a:t>
            </a:r>
            <a:r>
              <a:rPr lang="en-US" altLang="zh-CN" dirty="0"/>
              <a:t>1318</a:t>
            </a:r>
            <a:r>
              <a:rPr lang="zh-CN" altLang="en-US" dirty="0"/>
              <a:t>次，计算相似度</a:t>
            </a:r>
            <a:r>
              <a:rPr lang="en-US" altLang="zh-CN" dirty="0"/>
              <a:t>533</a:t>
            </a:r>
            <a:r>
              <a:rPr lang="zh-CN" altLang="en-US" dirty="0"/>
              <a:t>次，但是跑了</a:t>
            </a:r>
            <a:r>
              <a:rPr lang="en-US" altLang="zh-CN" dirty="0"/>
              <a:t>40</a:t>
            </a:r>
            <a:r>
              <a:rPr lang="zh-CN" altLang="en-US" dirty="0"/>
              <a:t>多分钟（有</a:t>
            </a:r>
            <a:r>
              <a:rPr lang="en-US" altLang="zh-CN" dirty="0" err="1"/>
              <a:t>dynamorio</a:t>
            </a:r>
            <a:r>
              <a:rPr lang="zh-CN" altLang="en-US" dirty="0"/>
              <a:t>相关</a:t>
            </a:r>
            <a:r>
              <a:rPr lang="en-US" altLang="zh-CN" dirty="0"/>
              <a:t>Bug</a:t>
            </a:r>
            <a:r>
              <a:rPr lang="zh-CN" altLang="en-US" dirty="0"/>
              <a:t>没解决，解决完大概应该需要十多分钟，但是还是慢了很多，时间上暂时不大能接受）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每</a:t>
            </a:r>
            <a:r>
              <a:rPr lang="en-US" altLang="zh-CN" dirty="0"/>
              <a:t>t0</a:t>
            </a:r>
            <a:r>
              <a:rPr lang="zh-CN" altLang="en-US" dirty="0"/>
              <a:t>次进行一次</a:t>
            </a:r>
            <a:r>
              <a:rPr lang="en-US" altLang="zh-CN" dirty="0"/>
              <a:t>runtime values</a:t>
            </a:r>
            <a:r>
              <a:rPr lang="zh-CN" altLang="en-US" dirty="0"/>
              <a:t>的相似度计算，如果相似度小于</a:t>
            </a:r>
            <a:r>
              <a:rPr lang="en-US" altLang="zh-CN" dirty="0"/>
              <a:t>0.5</a:t>
            </a:r>
            <a:r>
              <a:rPr lang="zh-CN" altLang="en-US" dirty="0"/>
              <a:t>，直接重置回到种子。目前跑出来过一次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8E5F6FF5-2AAD-62BA-2A3D-E41368117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225" y="10825"/>
            <a:ext cx="7026249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A27F4-30D5-7406-CB72-D5E2B5AF416E}"/>
              </a:ext>
            </a:extLst>
          </p:cNvPr>
          <p:cNvSpPr>
            <a:spLocks noGrp="1"/>
          </p:cNvSpPr>
          <p:nvPr>
            <p:ph type="title" idx="2147483647"/>
          </p:nvPr>
        </p:nvSpPr>
        <p:spPr/>
        <p:txBody>
          <a:bodyPr/>
          <a:lstStyle/>
          <a:p>
            <a:r>
              <a:rPr lang="en-US" altLang="zh-CN" dirty="0"/>
              <a:t>11.15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26F24-0533-4E0A-853D-69CEBE9C229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478" y="1604520"/>
            <a:ext cx="11582521" cy="478955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采用周一开会定的方案，在华为底座上完成了测例生成器和验证器的集成</a:t>
            </a:r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调研近两年关于传统超级优化的文献，精读了</a:t>
            </a:r>
            <a:r>
              <a:rPr lang="en-US" altLang="zh-CN" sz="2400" dirty="0">
                <a:latin typeface="+mn-ea"/>
                <a:ea typeface="+mn-ea"/>
              </a:rPr>
              <a:t>《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LinBiolinumTB"/>
              </a:rPr>
              <a:t>Minotaur: A SIMD-Oriented Synthesizing 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LinBiolinumTB"/>
              </a:rPr>
              <a:t>Superoptimizer</a:t>
            </a:r>
            <a:r>
              <a:rPr lang="en-US" altLang="zh-CN" sz="2400" dirty="0">
                <a:latin typeface="+mn-ea"/>
                <a:ea typeface="+mn-ea"/>
              </a:rPr>
              <a:t>》</a:t>
            </a:r>
            <a:r>
              <a:rPr lang="zh-CN" altLang="en-US" sz="2400" dirty="0">
                <a:latin typeface="+mn-ea"/>
                <a:ea typeface="+mn-ea"/>
              </a:rPr>
              <a:t>（将大程序切</a:t>
            </a:r>
            <a:r>
              <a:rPr lang="en-US" altLang="zh-CN" sz="2400" dirty="0">
                <a:latin typeface="+mn-ea"/>
                <a:ea typeface="+mn-ea"/>
              </a:rPr>
              <a:t>cut</a:t>
            </a:r>
            <a:r>
              <a:rPr lang="zh-CN" altLang="en-US" sz="2400" dirty="0">
                <a:latin typeface="+mn-ea"/>
                <a:ea typeface="+mn-ea"/>
              </a:rPr>
              <a:t>并尝试更多地用</a:t>
            </a:r>
            <a:r>
              <a:rPr lang="en-US" altLang="zh-CN" sz="2400" dirty="0">
                <a:latin typeface="+mn-ea"/>
                <a:ea typeface="+mn-ea"/>
              </a:rPr>
              <a:t>SIMD</a:t>
            </a:r>
            <a:r>
              <a:rPr lang="zh-CN" altLang="en-US" sz="2400" dirty="0">
                <a:latin typeface="+mn-ea"/>
                <a:ea typeface="+mn-ea"/>
              </a:rPr>
              <a:t>指令优化），也读了一些其他</a:t>
            </a:r>
            <a:r>
              <a:rPr lang="en-US" altLang="zh-CN" sz="2400" dirty="0">
                <a:latin typeface="+mn-ea"/>
                <a:ea typeface="+mn-ea"/>
              </a:rPr>
              <a:t>paper</a:t>
            </a:r>
            <a:r>
              <a:rPr lang="zh-CN" altLang="en-US" sz="2400" dirty="0">
                <a:latin typeface="+mn-ea"/>
                <a:ea typeface="+mn-ea"/>
              </a:rPr>
              <a:t>的</a:t>
            </a:r>
            <a:r>
              <a:rPr lang="en-US" altLang="zh-CN" sz="2400" dirty="0">
                <a:latin typeface="+mn-ea"/>
                <a:ea typeface="+mn-ea"/>
              </a:rPr>
              <a:t>Introduction</a:t>
            </a:r>
            <a:r>
              <a:rPr lang="zh-CN" altLang="en-US" sz="2400" dirty="0">
                <a:latin typeface="+mn-ea"/>
                <a:ea typeface="+mn-ea"/>
              </a:rPr>
              <a:t>：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+mn-ea"/>
                <a:ea typeface="+mn-ea"/>
              </a:rPr>
              <a:t>《SEER: Super-Optimization Explorer for High-Level Synthesis using E-graph Rewriting》</a:t>
            </a:r>
            <a:r>
              <a:rPr lang="zh-CN" altLang="en-US" sz="1800" dirty="0">
                <a:latin typeface="+mn-ea"/>
                <a:ea typeface="+mn-ea"/>
              </a:rPr>
              <a:t>（</a:t>
            </a:r>
            <a:r>
              <a:rPr lang="en-US" altLang="zh-CN" sz="1800" dirty="0">
                <a:latin typeface="+mn-ea"/>
                <a:ea typeface="+mn-ea"/>
              </a:rPr>
              <a:t>ASPLOS’ 24</a:t>
            </a:r>
            <a:r>
              <a:rPr lang="zh-CN" altLang="en-US" sz="1800" dirty="0">
                <a:latin typeface="+mn-ea"/>
                <a:ea typeface="+mn-ea"/>
              </a:rPr>
              <a:t>）：解决特定领域的</a:t>
            </a:r>
            <a:r>
              <a:rPr lang="en-US" altLang="zh-CN" sz="1800" dirty="0">
                <a:latin typeface="+mn-ea"/>
                <a:ea typeface="+mn-ea"/>
              </a:rPr>
              <a:t>phase-ordering problem</a:t>
            </a:r>
            <a:r>
              <a:rPr lang="zh-CN" altLang="en-US" sz="1800" dirty="0">
                <a:latin typeface="+mn-ea"/>
                <a:ea typeface="+mn-ea"/>
              </a:rPr>
              <a:t>，用</a:t>
            </a:r>
            <a:r>
              <a:rPr lang="en-US" altLang="zh-CN" sz="1800" dirty="0">
                <a:latin typeface="+mn-ea"/>
                <a:ea typeface="+mn-ea"/>
              </a:rPr>
              <a:t>E</a:t>
            </a:r>
            <a:r>
              <a:rPr lang="zh-CN" altLang="en-US" sz="1800" dirty="0">
                <a:latin typeface="+mn-ea"/>
                <a:ea typeface="+mn-ea"/>
              </a:rPr>
              <a:t>图做超级优化找到效果最好的优化执行顺序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+mn-ea"/>
                <a:ea typeface="+mn-ea"/>
              </a:rPr>
              <a:t>《 </a:t>
            </a:r>
            <a:r>
              <a:rPr lang="en-US" altLang="zh-CN" sz="1800" dirty="0" err="1">
                <a:latin typeface="+mn-ea"/>
                <a:ea typeface="+mn-ea"/>
              </a:rPr>
              <a:t>SuperStack</a:t>
            </a:r>
            <a:r>
              <a:rPr lang="en-US" altLang="zh-CN" sz="1800" dirty="0">
                <a:latin typeface="+mn-ea"/>
                <a:ea typeface="+mn-ea"/>
              </a:rPr>
              <a:t>: </a:t>
            </a:r>
            <a:r>
              <a:rPr lang="en-US" altLang="zh-CN" sz="1800" dirty="0" err="1">
                <a:latin typeface="+mn-ea"/>
                <a:ea typeface="+mn-ea"/>
              </a:rPr>
              <a:t>Superoptimization</a:t>
            </a:r>
            <a:r>
              <a:rPr lang="en-US" altLang="zh-CN" sz="1800" dirty="0">
                <a:latin typeface="+mn-ea"/>
                <a:ea typeface="+mn-ea"/>
              </a:rPr>
              <a:t> of Stack-Bytecode via Greedy, Constraint-Based, and SAT Techniques》</a:t>
            </a:r>
            <a:r>
              <a:rPr lang="zh-CN" altLang="en-US" sz="1800" dirty="0">
                <a:latin typeface="+mn-ea"/>
                <a:ea typeface="+mn-ea"/>
              </a:rPr>
              <a:t>（</a:t>
            </a:r>
            <a:r>
              <a:rPr lang="en-US" altLang="zh-CN" sz="1800" dirty="0">
                <a:latin typeface="+mn-ea"/>
                <a:ea typeface="+mn-ea"/>
              </a:rPr>
              <a:t>PLDI’ 24</a:t>
            </a:r>
            <a:r>
              <a:rPr lang="zh-CN" altLang="en-US" sz="1800" dirty="0">
                <a:latin typeface="+mn-ea"/>
                <a:ea typeface="+mn-ea"/>
              </a:rPr>
              <a:t>）：基于程序合成，用超级优化搜索</a:t>
            </a:r>
            <a:r>
              <a:rPr lang="en-US" altLang="zh-CN" sz="1800" dirty="0">
                <a:latin typeface="+mn-ea"/>
                <a:ea typeface="+mn-ea"/>
              </a:rPr>
              <a:t>DSL</a:t>
            </a:r>
            <a:r>
              <a:rPr lang="zh-CN" altLang="en-US" sz="1800" dirty="0">
                <a:latin typeface="+mn-ea"/>
                <a:ea typeface="+mn-ea"/>
              </a:rPr>
              <a:t>的更优程序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+mn-ea"/>
                <a:ea typeface="+mn-ea"/>
              </a:rPr>
              <a:t>《 GEVO-ML: Optimizing Machine Learning Code with Evolutionary Computation》(2023)</a:t>
            </a:r>
            <a:r>
              <a:rPr lang="zh-CN" altLang="en-US" sz="1800" dirty="0">
                <a:latin typeface="+mn-ea"/>
                <a:ea typeface="+mn-ea"/>
              </a:rPr>
              <a:t>：用种群进化算法做超级优化，优化</a:t>
            </a:r>
            <a:r>
              <a:rPr lang="en-US" altLang="zh-CN" sz="1800" dirty="0">
                <a:latin typeface="+mn-ea"/>
                <a:ea typeface="+mn-ea"/>
              </a:rPr>
              <a:t>MLIR</a:t>
            </a:r>
          </a:p>
          <a:p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学习了解了一下</a:t>
            </a:r>
            <a:r>
              <a:rPr lang="en-US" altLang="zh-CN" sz="2400" dirty="0">
                <a:latin typeface="+mn-ea"/>
                <a:ea typeface="+mn-ea"/>
              </a:rPr>
              <a:t>AArch64</a:t>
            </a:r>
            <a:r>
              <a:rPr lang="zh-CN" altLang="en-US" sz="2400" dirty="0">
                <a:latin typeface="+mn-ea"/>
                <a:ea typeface="+mn-ea"/>
              </a:rPr>
              <a:t>指令集的向量指令集，之前对这块不熟悉</a:t>
            </a:r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32539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 idx="4294967295"/>
          </p:nvPr>
        </p:nvSpPr>
        <p:spPr>
          <a:xfrm>
            <a:off x="434668" y="179915"/>
            <a:ext cx="10534320" cy="950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numCol="1" spc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zh-CN" altLang="en-US" spc="-1" dirty="0">
                <a:solidFill>
                  <a:srgbClr val="FFFFFF"/>
                </a:solidFill>
                <a:latin typeface="Calibri Light" panose="020F0302020204030204"/>
              </a:rPr>
              <a:t>八周计划</a:t>
            </a:r>
            <a:endParaRPr lang="en-US" sz="4400" b="0" strike="noStrike" spc="-1" dirty="0">
              <a:latin typeface="Arial" panose="020B0604020202020204"/>
            </a:endParaRPr>
          </a:p>
        </p:txBody>
      </p:sp>
      <p:graphicFrame>
        <p:nvGraphicFramePr>
          <p:cNvPr id="100" name="表格 2"/>
          <p:cNvGraphicFramePr/>
          <p:nvPr>
            <p:extLst>
              <p:ext uri="{D42A27DB-BD31-4B8C-83A1-F6EECF244321}">
                <p14:modId xmlns:p14="http://schemas.microsoft.com/office/powerpoint/2010/main" val="2145101107"/>
              </p:ext>
            </p:extLst>
          </p:nvPr>
        </p:nvGraphicFramePr>
        <p:xfrm>
          <a:off x="292244" y="1225648"/>
          <a:ext cx="11046600" cy="5298480"/>
        </p:xfrm>
        <a:graphic>
          <a:graphicData uri="http://schemas.openxmlformats.org/drawingml/2006/table">
            <a:tbl>
              <a:tblPr/>
              <a:tblGrid>
                <a:gridCol w="1782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8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1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1" strike="noStrike" spc="-1" dirty="0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时间</a:t>
                      </a: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工作计划</a:t>
                      </a: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zh-CN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实际进度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2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</a:rPr>
                        <a:t>11.4-11.10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7620" marR="7620" marT="7620" anchor="b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调试测例生成器和验证器的集成</a:t>
                      </a:r>
                      <a:endParaRPr lang="en-US" altLang="zh-CN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调试测例生成器和验证器的集成</a:t>
                      </a:r>
                      <a:endParaRPr lang="en-US" altLang="zh-CN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6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</a:rPr>
                        <a:t>11.11-11.17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7620" marR="7620" marT="7620" anchor="b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用集成后的系统做进一步实验，阅读文献</a:t>
                      </a:r>
                      <a:endParaRPr lang="en-US" altLang="zh-CN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完成集成，阅读近两年超级优化相关文献</a:t>
                      </a:r>
                      <a:endParaRPr lang="zh-CN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40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</a:rPr>
                        <a:t>11.18-11.24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7620" marR="7620" marT="7620" anchor="b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用集成后的系统做进一步实验，阅读文献</a:t>
                      </a:r>
                      <a:endParaRPr lang="en-US" altLang="zh-CN" sz="1800" dirty="0">
                        <a:latin typeface="+mn-ea"/>
                        <a:ea typeface="+mn-ea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用整个工具跑了一下华为的</a:t>
                      </a: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benchmark</a:t>
                      </a: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，阅读了</a:t>
                      </a: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LLM</a:t>
                      </a: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代码生成的相关文献</a:t>
                      </a:r>
                      <a:endParaRPr 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08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</a:rPr>
                        <a:t>11.25-12.1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7620" marR="7620" marT="7620" anchor="b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搭建</a:t>
                      </a: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benchmark</a:t>
                      </a: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，调研并思考搜索算法优化方向</a:t>
                      </a:r>
                      <a:endParaRPr lang="zh-CN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搭建好</a:t>
                      </a:r>
                      <a:r>
                        <a:rPr lang="en-US" altLang="zh-CN" sz="1800" dirty="0" err="1">
                          <a:latin typeface="+mn-ea"/>
                          <a:ea typeface="+mn-ea"/>
                        </a:rPr>
                        <a:t>newlib</a:t>
                      </a: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的</a:t>
                      </a: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benchmark</a:t>
                      </a:r>
                      <a:endParaRPr lang="zh-CN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064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</a:rPr>
                        <a:t>12.2-12.8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7620" marR="7620" marT="7620" anchor="b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搭建</a:t>
                      </a: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benchmark</a:t>
                      </a: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，调研并思考搜索算法优化方向</a:t>
                      </a:r>
                      <a:endParaRPr lang="zh-CN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修框架</a:t>
                      </a:r>
                      <a:r>
                        <a:rPr lang="en-US" altLang="zh-CN" sz="1800" dirty="0">
                          <a:latin typeface="+mn-ea"/>
                          <a:ea typeface="+mn-ea"/>
                        </a:rPr>
                        <a:t>bug</a:t>
                      </a: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，思考搜索算法优化方向</a:t>
                      </a:r>
                      <a:endParaRPr lang="zh-CN" alt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96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</a:rPr>
                        <a:t>12.9-12.15</a:t>
                      </a:r>
                      <a:endParaRPr lang="zh-CN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marL="7620" marR="7620" marT="7620" anchor="b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对搜索算法进行优化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尝试在我们的框架上跑实验，对变异器进行完善</a:t>
                      </a:r>
                      <a:endParaRPr 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996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12.16-12.22</a:t>
                      </a:r>
                    </a:p>
                  </a:txBody>
                  <a:tcPr marL="7620" marR="7620" marT="7620" anchor="b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对搜索算法进行优化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修复框架底座问题，尝试收集运行时信息</a:t>
                      </a:r>
                      <a:endParaRPr 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726702"/>
                  </a:ext>
                </a:extLst>
              </a:tr>
              <a:tr h="579960">
                <a:tc>
                  <a:txBody>
                    <a:bodyPr/>
                    <a:lstStyle/>
                    <a:p>
                      <a:pPr marL="0" marR="0" lvl="0" indent="0" algn="l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12.23-12.29</a:t>
                      </a:r>
                    </a:p>
                  </a:txBody>
                  <a:tcPr marL="7620" marR="7620" marT="7620" anchor="b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对搜索算法进行优化</a:t>
                      </a:r>
                      <a:endParaRPr lang="zh-CN" altLang="en-US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+mn-ea"/>
                          <a:ea typeface="+mn-ea"/>
                        </a:rPr>
                        <a:t>尝试优化搜索算法</a:t>
                      </a:r>
                      <a:endParaRPr lang="zh-CN" dirty="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1856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A27F4-30D5-7406-CB72-D5E2B5AF416E}"/>
              </a:ext>
            </a:extLst>
          </p:cNvPr>
          <p:cNvSpPr>
            <a:spLocks noGrp="1"/>
          </p:cNvSpPr>
          <p:nvPr>
            <p:ph type="title" idx="2147483647"/>
          </p:nvPr>
        </p:nvSpPr>
        <p:spPr/>
        <p:txBody>
          <a:bodyPr/>
          <a:lstStyle/>
          <a:p>
            <a:r>
              <a:rPr lang="en-US" altLang="zh-CN" dirty="0"/>
              <a:t>11.22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326F24-0533-4E0A-853D-69CEBE9C229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70598" y="1418400"/>
            <a:ext cx="12021402" cy="5323594"/>
          </a:xfrm>
        </p:spPr>
        <p:txBody>
          <a:bodyPr>
            <a:normAutofit lnSpcReduction="10000"/>
          </a:bodyPr>
          <a:lstStyle/>
          <a:p>
            <a:r>
              <a:rPr lang="en-US" altLang="zh-CN" sz="2200" dirty="0">
                <a:latin typeface="+mn-ea"/>
                <a:ea typeface="+mn-ea"/>
              </a:rPr>
              <a:t>LLM</a:t>
            </a:r>
            <a:r>
              <a:rPr lang="zh-CN" altLang="en-US" sz="2200" dirty="0">
                <a:latin typeface="+mn-ea"/>
                <a:ea typeface="+mn-ea"/>
              </a:rPr>
              <a:t>选型调研：</a:t>
            </a:r>
            <a:endParaRPr lang="en-US" altLang="zh-CN" sz="22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200" dirty="0">
                <a:latin typeface="+mn-ea"/>
                <a:ea typeface="+mn-ea"/>
              </a:rPr>
              <a:t>认真读了</a:t>
            </a:r>
            <a:r>
              <a:rPr lang="en-US" altLang="zh-CN" sz="2200" dirty="0">
                <a:latin typeface="+mn-ea"/>
                <a:ea typeface="+mn-ea"/>
              </a:rPr>
              <a:t>《</a:t>
            </a:r>
            <a:r>
              <a:rPr lang="en-US" altLang="zh-CN" sz="2200" b="1" dirty="0">
                <a:solidFill>
                  <a:srgbClr val="000000"/>
                </a:solidFill>
                <a:effectLst/>
                <a:latin typeface="LinBiolinumTB"/>
              </a:rPr>
              <a:t>Meta Large Language Model Compiler: Foundation Models of Compiler Optimization</a:t>
            </a:r>
            <a:r>
              <a:rPr lang="en-US" altLang="zh-CN" sz="2200" dirty="0">
                <a:latin typeface="+mn-ea"/>
                <a:ea typeface="+mn-ea"/>
              </a:rPr>
              <a:t>》</a:t>
            </a:r>
            <a:r>
              <a:rPr lang="zh-CN" altLang="en-US" sz="2200" dirty="0">
                <a:latin typeface="+mn-ea"/>
                <a:ea typeface="+mn-ea"/>
              </a:rPr>
              <a:t>（训练的专用于编译优化的大语言模型</a:t>
            </a:r>
            <a:r>
              <a:rPr lang="en-US" altLang="zh-CN" sz="2200" dirty="0" err="1">
                <a:latin typeface="+mn-ea"/>
                <a:ea typeface="+mn-ea"/>
              </a:rPr>
              <a:t>llm</a:t>
            </a:r>
            <a:r>
              <a:rPr lang="en-US" altLang="zh-CN" sz="2200" dirty="0">
                <a:latin typeface="+mn-ea"/>
                <a:ea typeface="+mn-ea"/>
              </a:rPr>
              <a:t> compiler</a:t>
            </a:r>
            <a:r>
              <a:rPr lang="zh-CN" altLang="en-US" sz="2200" dirty="0">
                <a:latin typeface="+mn-ea"/>
                <a:ea typeface="+mn-ea"/>
              </a:rPr>
              <a:t>），试了一下这个模型：</a:t>
            </a:r>
            <a:endParaRPr lang="en-US" altLang="zh-CN" sz="22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100" dirty="0">
                <a:latin typeface="+mn-ea"/>
                <a:ea typeface="+mn-ea"/>
              </a:rPr>
              <a:t>模型具有几个功能，功能非常有限，只接收特定结构的输入，不支持回答自由的</a:t>
            </a:r>
            <a:r>
              <a:rPr lang="en-US" altLang="zh-CN" sz="2100" dirty="0">
                <a:latin typeface="+mn-ea"/>
                <a:ea typeface="+mn-ea"/>
              </a:rPr>
              <a:t>prompt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9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优化</a:t>
            </a:r>
            <a:r>
              <a:rPr lang="en-US" altLang="zh-CN" sz="190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ir</a:t>
            </a:r>
            <a:r>
              <a:rPr lang="en-US" altLang="zh-CN" sz="19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-&gt; </a:t>
            </a:r>
            <a:r>
              <a:rPr lang="en-US" altLang="zh-CN" sz="190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ir</a:t>
            </a:r>
            <a:r>
              <a:rPr lang="en-US" altLang="zh-CN" sz="19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</a:t>
            </a:r>
            <a:r>
              <a:rPr lang="zh-CN" altLang="en-US" sz="19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方法是提供一个</a:t>
            </a:r>
            <a:r>
              <a:rPr lang="en-US" altLang="zh-CN" sz="19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opt</a:t>
            </a:r>
            <a:r>
              <a:rPr lang="zh-CN" altLang="en-US" sz="19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命令，</a:t>
            </a:r>
            <a:r>
              <a:rPr lang="en-US" altLang="zh-CN" sz="19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LLM</a:t>
            </a:r>
            <a:r>
              <a:rPr lang="zh-CN" altLang="en-US" sz="19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生成一个最好的</a:t>
            </a:r>
            <a:r>
              <a:rPr lang="en-US" altLang="zh-CN" sz="19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pass</a:t>
            </a:r>
            <a:r>
              <a:rPr lang="zh-CN" altLang="en-US" sz="19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组合，而非直接优化</a:t>
            </a:r>
            <a:r>
              <a:rPr lang="en-US" altLang="zh-CN" sz="19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9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优化</a:t>
            </a:r>
            <a:r>
              <a:rPr lang="en-US" altLang="zh-CN" sz="190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ir</a:t>
            </a:r>
            <a:r>
              <a:rPr lang="en-US" altLang="zh-CN" sz="19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-&gt; </a:t>
            </a:r>
            <a:r>
              <a:rPr lang="en-US" altLang="zh-CN" sz="190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asm</a:t>
            </a:r>
            <a:r>
              <a:rPr lang="zh-CN" altLang="en-US" sz="19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（但是似乎只能</a:t>
            </a:r>
            <a:r>
              <a:rPr lang="en-US" altLang="zh-CN" sz="190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ir</a:t>
            </a:r>
            <a:r>
              <a:rPr lang="en-US" altLang="zh-CN" sz="19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-&gt; x86</a:t>
            </a:r>
            <a:r>
              <a:rPr lang="zh-CN" altLang="en-US" sz="19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汇编）</a:t>
            </a:r>
            <a:endParaRPr lang="en-US" altLang="zh-CN" sz="190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9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反汇编</a:t>
            </a:r>
            <a:r>
              <a:rPr lang="en-US" altLang="zh-CN" sz="190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asm</a:t>
            </a:r>
            <a:r>
              <a:rPr lang="en-US" altLang="zh-CN" sz="19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(x86 or arm) -&gt; </a:t>
            </a:r>
            <a:r>
              <a:rPr lang="en-US" altLang="zh-CN" sz="1900" dirty="0" err="1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ir</a:t>
            </a:r>
            <a:r>
              <a:rPr lang="zh-CN" altLang="en-US" sz="19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，准确率</a:t>
            </a:r>
            <a:r>
              <a:rPr lang="en-US" altLang="zh-CN" sz="190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45%</a:t>
            </a:r>
          </a:p>
          <a:p>
            <a:pPr marL="0" indent="0">
              <a:buNone/>
            </a:pPr>
            <a:r>
              <a:rPr lang="zh-CN" altLang="en-US" sz="2200" dirty="0">
                <a:latin typeface="+mn-ea"/>
                <a:ea typeface="+mn-ea"/>
              </a:rPr>
              <a:t>试了下用它的 反汇编</a:t>
            </a:r>
            <a:r>
              <a:rPr lang="en-US" altLang="zh-CN" sz="2200" dirty="0">
                <a:latin typeface="+mn-ea"/>
                <a:ea typeface="+mn-ea"/>
              </a:rPr>
              <a:t>-&gt;</a:t>
            </a:r>
            <a:r>
              <a:rPr lang="zh-CN" altLang="en-US" sz="2200" dirty="0">
                <a:latin typeface="+mn-ea"/>
                <a:ea typeface="+mn-ea"/>
              </a:rPr>
              <a:t>优化反汇编后的</a:t>
            </a:r>
            <a:r>
              <a:rPr lang="en-US" altLang="zh-CN" sz="2200" dirty="0" err="1">
                <a:latin typeface="+mn-ea"/>
                <a:ea typeface="+mn-ea"/>
              </a:rPr>
              <a:t>ir</a:t>
            </a:r>
            <a:r>
              <a:rPr lang="en-US" altLang="zh-CN" sz="2200" dirty="0">
                <a:latin typeface="+mn-ea"/>
                <a:ea typeface="+mn-ea"/>
              </a:rPr>
              <a:t>-&gt;</a:t>
            </a:r>
            <a:r>
              <a:rPr lang="zh-CN" altLang="en-US" sz="2200" dirty="0">
                <a:latin typeface="+mn-ea"/>
                <a:ea typeface="+mn-ea"/>
              </a:rPr>
              <a:t>再转成汇编，看能不能得到好种子，发现没什么效果；直接</a:t>
            </a:r>
            <a:r>
              <a:rPr lang="en-US" altLang="zh-CN" sz="2200" dirty="0" err="1">
                <a:latin typeface="+mn-ea"/>
                <a:ea typeface="+mn-ea"/>
              </a:rPr>
              <a:t>ir</a:t>
            </a:r>
            <a:r>
              <a:rPr lang="en-US" altLang="zh-CN" sz="2200" dirty="0">
                <a:latin typeface="+mn-ea"/>
                <a:ea typeface="+mn-ea"/>
              </a:rPr>
              <a:t> -&gt; </a:t>
            </a:r>
            <a:r>
              <a:rPr lang="en-US" altLang="zh-CN" sz="2200" dirty="0" err="1">
                <a:latin typeface="+mn-ea"/>
                <a:ea typeface="+mn-ea"/>
              </a:rPr>
              <a:t>ir</a:t>
            </a:r>
            <a:r>
              <a:rPr lang="zh-CN" altLang="en-US" sz="2200" dirty="0">
                <a:latin typeface="+mn-ea"/>
                <a:ea typeface="+mn-ea"/>
              </a:rPr>
              <a:t>在华为测例上也没有优化效果（有的甚至有错误）</a:t>
            </a:r>
            <a:endParaRPr lang="en-US" altLang="zh-CN" sz="22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200" dirty="0">
                <a:latin typeface="+mn-ea"/>
                <a:ea typeface="+mn-ea"/>
              </a:rPr>
              <a:t>之前觉得效果最好的是</a:t>
            </a:r>
            <a:r>
              <a:rPr lang="en-US" altLang="zh-CN" sz="2200" dirty="0" err="1">
                <a:latin typeface="+mn-ea"/>
                <a:ea typeface="+mn-ea"/>
              </a:rPr>
              <a:t>Codestral</a:t>
            </a:r>
            <a:r>
              <a:rPr lang="en-US" altLang="zh-CN" sz="2200" dirty="0">
                <a:latin typeface="+mn-ea"/>
                <a:ea typeface="+mn-ea"/>
              </a:rPr>
              <a:t> 22B</a:t>
            </a:r>
            <a:r>
              <a:rPr lang="zh-CN" altLang="en-US" sz="2200" dirty="0">
                <a:latin typeface="+mn-ea"/>
                <a:ea typeface="+mn-ea"/>
              </a:rPr>
              <a:t>，这周试了</a:t>
            </a:r>
            <a:r>
              <a:rPr lang="en-US" altLang="zh-CN" sz="2200" dirty="0" err="1">
                <a:latin typeface="+mn-ea"/>
                <a:ea typeface="+mn-ea"/>
              </a:rPr>
              <a:t>Deepseek</a:t>
            </a:r>
            <a:r>
              <a:rPr lang="zh-CN" altLang="en-US" sz="2200" dirty="0">
                <a:latin typeface="+mn-ea"/>
                <a:ea typeface="+mn-ea"/>
              </a:rPr>
              <a:t>，感觉还是不如</a:t>
            </a:r>
            <a:r>
              <a:rPr lang="en-US" altLang="zh-CN" sz="2200" dirty="0" err="1">
                <a:latin typeface="+mn-ea"/>
                <a:ea typeface="+mn-ea"/>
              </a:rPr>
              <a:t>Codestral</a:t>
            </a:r>
            <a:r>
              <a:rPr lang="zh-CN" altLang="en-US" sz="2200" dirty="0">
                <a:latin typeface="+mn-ea"/>
                <a:ea typeface="+mn-ea"/>
              </a:rPr>
              <a:t>， 但是</a:t>
            </a:r>
            <a:r>
              <a:rPr lang="en-US" altLang="zh-CN" sz="2200" dirty="0" err="1">
                <a:latin typeface="+mn-ea"/>
                <a:ea typeface="+mn-ea"/>
              </a:rPr>
              <a:t>Codestral</a:t>
            </a:r>
            <a:r>
              <a:rPr lang="zh-CN" altLang="en-US" sz="2200" dirty="0">
                <a:latin typeface="+mn-ea"/>
                <a:ea typeface="+mn-ea"/>
              </a:rPr>
              <a:t>这个跑起来一个回复要几分钟，比较慢。这周想试试</a:t>
            </a:r>
            <a:r>
              <a:rPr lang="en-US" altLang="zh-CN" sz="2200" dirty="0">
                <a:latin typeface="+mn-ea"/>
                <a:ea typeface="+mn-ea"/>
              </a:rPr>
              <a:t>mamba_codestral_7b</a:t>
            </a:r>
            <a:r>
              <a:rPr lang="zh-CN" altLang="en-US" sz="2200" dirty="0">
                <a:latin typeface="+mn-ea"/>
                <a:ea typeface="+mn-ea"/>
              </a:rPr>
              <a:t>，但是这个环境有点难搞，现在还没配好。想问问</a:t>
            </a:r>
            <a:r>
              <a:rPr lang="en-US" altLang="zh-CN" sz="2200" dirty="0" err="1">
                <a:latin typeface="+mn-ea"/>
                <a:ea typeface="+mn-ea"/>
              </a:rPr>
              <a:t>gpu</a:t>
            </a:r>
            <a:r>
              <a:rPr lang="zh-CN" altLang="en-US" sz="2200" dirty="0">
                <a:latin typeface="+mn-ea"/>
                <a:ea typeface="+mn-ea"/>
              </a:rPr>
              <a:t>环境能不能给一个</a:t>
            </a:r>
            <a:r>
              <a:rPr lang="en-US" altLang="zh-CN" sz="2200" dirty="0" err="1">
                <a:latin typeface="+mn-ea"/>
                <a:ea typeface="+mn-ea"/>
              </a:rPr>
              <a:t>sudo</a:t>
            </a:r>
            <a:r>
              <a:rPr lang="zh-CN" altLang="en-US" sz="2200" dirty="0">
                <a:latin typeface="+mn-ea"/>
                <a:ea typeface="+mn-ea"/>
              </a:rPr>
              <a:t>权限，不行的话应该也能在容器里运行，可能会麻烦一点。</a:t>
            </a:r>
            <a:endParaRPr lang="en-US" altLang="zh-CN" sz="2200" dirty="0">
              <a:latin typeface="+mn-ea"/>
              <a:ea typeface="+mn-ea"/>
            </a:endParaRPr>
          </a:p>
          <a:p>
            <a:r>
              <a:rPr lang="zh-CN" altLang="en-US" sz="2200" dirty="0">
                <a:latin typeface="+mn-ea"/>
                <a:ea typeface="+mn-ea"/>
              </a:rPr>
              <a:t>抛开华为的项目，我们自己实验的时候应该可以再试试</a:t>
            </a:r>
            <a:r>
              <a:rPr lang="en-US" altLang="zh-CN" sz="2200" dirty="0">
                <a:latin typeface="+mn-ea"/>
                <a:ea typeface="+mn-ea"/>
              </a:rPr>
              <a:t>gpt4</a:t>
            </a:r>
          </a:p>
          <a:p>
            <a:pPr marL="0" indent="0">
              <a:buNone/>
            </a:pP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332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52AC6-5C26-4961-2955-16682CA8B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9FAE5-7617-B6DD-653D-EA65B645C842}"/>
              </a:ext>
            </a:extLst>
          </p:cNvPr>
          <p:cNvSpPr>
            <a:spLocks noGrp="1"/>
          </p:cNvSpPr>
          <p:nvPr>
            <p:ph type="title" idx="2147483647"/>
          </p:nvPr>
        </p:nvSpPr>
        <p:spPr/>
        <p:txBody>
          <a:bodyPr/>
          <a:lstStyle/>
          <a:p>
            <a:r>
              <a:rPr lang="en-US" altLang="zh-CN" dirty="0"/>
              <a:t>11.22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4D783-83EA-F870-1BE3-C587C063792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70598" y="1418400"/>
            <a:ext cx="12021402" cy="5323594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  <a:ea typeface="+mn-ea"/>
              </a:rPr>
              <a:t>超级优化的</a:t>
            </a:r>
            <a:r>
              <a:rPr lang="en-US" altLang="zh-CN" sz="2000" dirty="0">
                <a:latin typeface="+mn-ea"/>
                <a:ea typeface="+mn-ea"/>
              </a:rPr>
              <a:t>Benchmark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2000" dirty="0">
                <a:latin typeface="+mn-ea"/>
                <a:ea typeface="+mn-ea"/>
              </a:rPr>
              <a:t>目前先考虑</a:t>
            </a:r>
            <a:r>
              <a:rPr lang="en-US" altLang="zh-CN" sz="2000" dirty="0">
                <a:latin typeface="+mn-ea"/>
                <a:ea typeface="+mn-ea"/>
              </a:rPr>
              <a:t>SPEC CPU 2017</a:t>
            </a:r>
            <a:r>
              <a:rPr lang="zh-CN" altLang="en-US" sz="2000" dirty="0">
                <a:latin typeface="+mn-ea"/>
                <a:ea typeface="+mn-ea"/>
              </a:rPr>
              <a:t>，是之前几篇做超级优化的</a:t>
            </a:r>
            <a:r>
              <a:rPr lang="en-US" altLang="zh-CN" sz="2000" dirty="0">
                <a:latin typeface="+mn-ea"/>
                <a:ea typeface="+mn-ea"/>
              </a:rPr>
              <a:t>paper</a:t>
            </a:r>
            <a:r>
              <a:rPr lang="zh-CN" altLang="en-US" sz="2000" dirty="0">
                <a:latin typeface="+mn-ea"/>
                <a:ea typeface="+mn-ea"/>
              </a:rPr>
              <a:t>使用的</a:t>
            </a:r>
            <a:r>
              <a:rPr lang="en-US" altLang="zh-CN" sz="2000" dirty="0">
                <a:latin typeface="+mn-ea"/>
                <a:ea typeface="+mn-ea"/>
              </a:rPr>
              <a:t>benchmark</a:t>
            </a:r>
            <a:r>
              <a:rPr lang="zh-CN" altLang="en-US" sz="2000" dirty="0">
                <a:latin typeface="+mn-ea"/>
                <a:ea typeface="+mn-ea"/>
              </a:rPr>
              <a:t>，但是看了下似乎要钱？也有</a:t>
            </a:r>
            <a:r>
              <a:rPr lang="en-US" altLang="zh-CN" sz="2000" dirty="0">
                <a:latin typeface="+mn-ea"/>
                <a:ea typeface="+mn-ea"/>
              </a:rPr>
              <a:t>non-profit</a:t>
            </a:r>
            <a:r>
              <a:rPr lang="zh-CN" altLang="en-US" sz="2000" dirty="0">
                <a:latin typeface="+mn-ea"/>
                <a:ea typeface="+mn-ea"/>
              </a:rPr>
              <a:t>的，还没有研究怎么用这个</a:t>
            </a:r>
            <a:r>
              <a:rPr lang="en-US" altLang="zh-CN" sz="2000" dirty="0">
                <a:latin typeface="+mn-ea"/>
                <a:ea typeface="+mn-ea"/>
              </a:rPr>
              <a:t>benchmark</a:t>
            </a:r>
          </a:p>
          <a:p>
            <a:pPr marL="0" indent="0">
              <a:buNone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r>
              <a:rPr lang="zh-CN" altLang="en-US" sz="2000" dirty="0">
                <a:latin typeface="+mn-ea"/>
                <a:ea typeface="+mn-ea"/>
              </a:rPr>
              <a:t>文献调研：看了一些引用</a:t>
            </a:r>
            <a:r>
              <a:rPr lang="en-US" altLang="zh-CN" sz="2000" dirty="0" err="1">
                <a:latin typeface="+mn-ea"/>
                <a:ea typeface="+mn-ea"/>
              </a:rPr>
              <a:t>FunSearch</a:t>
            </a:r>
            <a:r>
              <a:rPr lang="zh-CN" altLang="en-US" sz="2000" dirty="0">
                <a:latin typeface="+mn-ea"/>
                <a:ea typeface="+mn-ea"/>
              </a:rPr>
              <a:t>和</a:t>
            </a:r>
            <a:r>
              <a:rPr lang="en-US" altLang="zh-CN" sz="2000" dirty="0">
                <a:latin typeface="+mn-ea"/>
                <a:ea typeface="+mn-ea"/>
              </a:rPr>
              <a:t>stoke</a:t>
            </a:r>
            <a:r>
              <a:rPr lang="zh-CN" altLang="en-US" sz="2000" dirty="0">
                <a:latin typeface="+mn-ea"/>
                <a:ea typeface="+mn-ea"/>
              </a:rPr>
              <a:t>的文献。其中有一篇</a:t>
            </a:r>
            <a:r>
              <a:rPr lang="en-US" altLang="zh-CN" sz="2000" dirty="0">
                <a:latin typeface="+mn-ea"/>
                <a:ea typeface="+mn-ea"/>
              </a:rPr>
              <a:t>《Revisiting Binary Code Similarity Analysis Using Interpretable Feature Engineering and Lessons Learned》</a:t>
            </a:r>
            <a:r>
              <a:rPr lang="zh-CN" altLang="en-US" sz="2000" dirty="0">
                <a:latin typeface="+mn-ea"/>
                <a:ea typeface="+mn-ea"/>
              </a:rPr>
              <a:t>，即做二进制代码相似度分析，目前这个领域应该是有用传统方法</a:t>
            </a:r>
            <a:r>
              <a:rPr lang="en-US" altLang="zh-CN" sz="2000" dirty="0">
                <a:latin typeface="+mn-ea"/>
                <a:ea typeface="+mn-ea"/>
              </a:rPr>
              <a:t>, </a:t>
            </a:r>
            <a:r>
              <a:rPr lang="zh-CN" altLang="en-US" sz="2000" dirty="0">
                <a:latin typeface="+mn-ea"/>
                <a:ea typeface="+mn-ea"/>
              </a:rPr>
              <a:t>机器学习来做的，在思考这个能不能对我们搜索过程中的</a:t>
            </a:r>
            <a:r>
              <a:rPr lang="en-US" altLang="zh-CN" sz="2000" dirty="0">
                <a:latin typeface="+mn-ea"/>
                <a:ea typeface="+mn-ea"/>
              </a:rPr>
              <a:t>cost function</a:t>
            </a:r>
            <a:r>
              <a:rPr lang="zh-CN" altLang="en-US" sz="2000" dirty="0">
                <a:latin typeface="+mn-ea"/>
                <a:ea typeface="+mn-ea"/>
              </a:rPr>
              <a:t>产生一些帮助。因为对于有些程序，其实搜索到的这个程序肉眼能看到它离正确非常远，但是用我们目前的</a:t>
            </a:r>
            <a:r>
              <a:rPr lang="en-US" altLang="zh-CN" sz="2000" dirty="0">
                <a:latin typeface="+mn-ea"/>
                <a:ea typeface="+mn-ea"/>
              </a:rPr>
              <a:t>cost function</a:t>
            </a:r>
            <a:r>
              <a:rPr lang="zh-CN" altLang="en-US" sz="2000" dirty="0">
                <a:latin typeface="+mn-ea"/>
                <a:ea typeface="+mn-ea"/>
              </a:rPr>
              <a:t>来算</a:t>
            </a:r>
            <a:r>
              <a:rPr lang="en-US" altLang="zh-CN" sz="2000" dirty="0">
                <a:latin typeface="+mn-ea"/>
                <a:ea typeface="+mn-ea"/>
              </a:rPr>
              <a:t>cost</a:t>
            </a:r>
            <a:r>
              <a:rPr lang="zh-CN" altLang="en-US" sz="2000" dirty="0">
                <a:latin typeface="+mn-ea"/>
                <a:ea typeface="+mn-ea"/>
              </a:rPr>
              <a:t>又很低，对搜索的引导比较困难。</a:t>
            </a:r>
            <a:endParaRPr lang="en-US" altLang="zh-CN" sz="2000" dirty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2000" dirty="0">
                <a:latin typeface="+mn-ea"/>
                <a:ea typeface="+mn-ea"/>
              </a:rPr>
              <a:t>   </a:t>
            </a:r>
            <a:r>
              <a:rPr lang="zh-CN" altLang="en-US" sz="2000" dirty="0">
                <a:latin typeface="+mn-ea"/>
                <a:ea typeface="+mn-ea"/>
              </a:rPr>
              <a:t>本来想直接试试这篇的工具的，但是环境非常难配，并且依赖于</a:t>
            </a:r>
            <a:r>
              <a:rPr lang="en-US" altLang="zh-CN" sz="2000" dirty="0">
                <a:latin typeface="+mn-ea"/>
                <a:ea typeface="+mn-ea"/>
              </a:rPr>
              <a:t>IDA Pro</a:t>
            </a:r>
            <a:r>
              <a:rPr lang="zh-CN" altLang="en-US" sz="2000" dirty="0">
                <a:latin typeface="+mn-ea"/>
                <a:ea typeface="+mn-ea"/>
              </a:rPr>
              <a:t>，支持</a:t>
            </a:r>
            <a:r>
              <a:rPr lang="en-US" altLang="zh-CN" sz="2000" dirty="0">
                <a:latin typeface="+mn-ea"/>
                <a:ea typeface="+mn-ea"/>
              </a:rPr>
              <a:t>aarch64</a:t>
            </a:r>
            <a:r>
              <a:rPr lang="zh-CN" altLang="en-US" sz="2000" dirty="0">
                <a:latin typeface="+mn-ea"/>
                <a:ea typeface="+mn-ea"/>
              </a:rPr>
              <a:t>的</a:t>
            </a:r>
            <a:r>
              <a:rPr lang="en-US" altLang="zh-CN" sz="2000" dirty="0">
                <a:latin typeface="+mn-ea"/>
                <a:ea typeface="+mn-ea"/>
              </a:rPr>
              <a:t>IDA Pro</a:t>
            </a:r>
            <a:r>
              <a:rPr lang="zh-CN" altLang="en-US" sz="2000" dirty="0">
                <a:latin typeface="+mn-ea"/>
                <a:ea typeface="+mn-ea"/>
              </a:rPr>
              <a:t>似乎又要花钱。</a:t>
            </a:r>
            <a:endParaRPr lang="en-US" altLang="zh-CN" sz="2000" dirty="0"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57EE4A-1CA8-B6B9-BF9C-98D34BF89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882" y="2448241"/>
            <a:ext cx="9213476" cy="172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4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E95DF-591B-52CC-0DC7-47222B72E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C3ACF-B760-B292-4477-8DE9CDDBD354}"/>
              </a:ext>
            </a:extLst>
          </p:cNvPr>
          <p:cNvSpPr>
            <a:spLocks noGrp="1"/>
          </p:cNvSpPr>
          <p:nvPr>
            <p:ph type="title" idx="2147483647"/>
          </p:nvPr>
        </p:nvSpPr>
        <p:spPr>
          <a:xfrm>
            <a:off x="488456" y="118959"/>
            <a:ext cx="10972440" cy="1144800"/>
          </a:xfrm>
        </p:spPr>
        <p:txBody>
          <a:bodyPr/>
          <a:lstStyle/>
          <a:p>
            <a:r>
              <a:rPr lang="en-US" altLang="zh-CN" dirty="0"/>
              <a:t>11.22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EDC34-4C66-3C5A-07DC-9B4EEA530BF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45454" y="1265100"/>
            <a:ext cx="11687155" cy="5382701"/>
          </a:xfrm>
        </p:spPr>
        <p:txBody>
          <a:bodyPr>
            <a:normAutofit lnSpcReduction="10000"/>
          </a:bodyPr>
          <a:lstStyle/>
          <a:p>
            <a:endParaRPr lang="en-US" altLang="zh-CN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其他的近两年关于</a:t>
            </a:r>
            <a:r>
              <a:rPr lang="en-US" altLang="zh-CN" sz="2400" dirty="0">
                <a:latin typeface="+mn-ea"/>
                <a:ea typeface="+mn-ea"/>
              </a:rPr>
              <a:t>LLM</a:t>
            </a:r>
            <a:r>
              <a:rPr lang="zh-CN" altLang="en-US" sz="2400" dirty="0">
                <a:latin typeface="+mn-ea"/>
                <a:ea typeface="+mn-ea"/>
              </a:rPr>
              <a:t>做代码生成的文献，基本都是基于</a:t>
            </a:r>
            <a:r>
              <a:rPr lang="en-US" altLang="zh-CN" sz="2400" dirty="0">
                <a:latin typeface="+mn-ea"/>
                <a:ea typeface="+mn-ea"/>
              </a:rPr>
              <a:t>high-level source code</a:t>
            </a:r>
            <a:r>
              <a:rPr lang="zh-CN" altLang="en-US" sz="2400" dirty="0">
                <a:latin typeface="+mn-ea"/>
                <a:ea typeface="+mn-ea"/>
              </a:rPr>
              <a:t>做的：用的</a:t>
            </a:r>
            <a:r>
              <a:rPr lang="en-US" altLang="zh-CN" sz="2400" dirty="0">
                <a:latin typeface="+mn-ea"/>
                <a:ea typeface="+mn-ea"/>
              </a:rPr>
              <a:t>LLM</a:t>
            </a:r>
            <a:r>
              <a:rPr lang="zh-CN" altLang="en-US" sz="2400" dirty="0">
                <a:latin typeface="+mn-ea"/>
                <a:ea typeface="+mn-ea"/>
              </a:rPr>
              <a:t>是什么？</a:t>
            </a:r>
            <a:endParaRPr lang="en-US" altLang="zh-CN" sz="24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+mn-ea"/>
                <a:ea typeface="+mn-ea"/>
              </a:rPr>
              <a:t>《</a:t>
            </a:r>
            <a:r>
              <a:rPr lang="en-US" altLang="zh-CN" sz="2000" dirty="0" err="1">
                <a:latin typeface="+mn-ea"/>
                <a:ea typeface="+mn-ea"/>
              </a:rPr>
              <a:t>CodeGen</a:t>
            </a:r>
            <a:r>
              <a:rPr lang="en-US" altLang="zh-CN" sz="2000" dirty="0">
                <a:latin typeface="+mn-ea"/>
                <a:ea typeface="+mn-ea"/>
              </a:rPr>
              <a:t>: An Open Large Language Model for Code with Multi-Turn Program Synthesis》</a:t>
            </a:r>
            <a:r>
              <a:rPr lang="zh-CN" altLang="en-US" sz="2000" dirty="0">
                <a:latin typeface="+mn-ea"/>
                <a:ea typeface="+mn-ea"/>
              </a:rPr>
              <a:t>：基于</a:t>
            </a:r>
            <a:r>
              <a:rPr lang="en-US" altLang="zh-CN" sz="2000" dirty="0">
                <a:latin typeface="+mn-ea"/>
                <a:ea typeface="+mn-ea"/>
              </a:rPr>
              <a:t>source-code</a:t>
            </a:r>
            <a:r>
              <a:rPr lang="zh-CN" altLang="en-US" sz="2000" dirty="0">
                <a:latin typeface="+mn-ea"/>
                <a:ea typeface="+mn-ea"/>
              </a:rPr>
              <a:t>训练了一个大模型，这个大模型的特点是</a:t>
            </a:r>
            <a:r>
              <a:rPr lang="en-US" altLang="zh-CN" sz="2000" dirty="0">
                <a:latin typeface="+mn-ea"/>
                <a:ea typeface="+mn-ea"/>
              </a:rPr>
              <a:t>multi-turn</a:t>
            </a:r>
            <a:r>
              <a:rPr lang="zh-CN" altLang="en-US" sz="2000" dirty="0">
                <a:latin typeface="+mn-ea"/>
                <a:ea typeface="+mn-ea"/>
              </a:rPr>
              <a:t>，通过把程序分成多个小任务，每次调模型完成一个小任务，组合完成一个大程序的合成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+mn-ea"/>
                <a:ea typeface="+mn-ea"/>
              </a:rPr>
              <a:t>《Evolution of Heuristics: Towards Efficient Automatic Algorithm Design Using Large Language Model》</a:t>
            </a:r>
            <a:r>
              <a:rPr lang="zh-CN" altLang="en-US" sz="2000" dirty="0">
                <a:latin typeface="+mn-ea"/>
                <a:ea typeface="+mn-ea"/>
              </a:rPr>
              <a:t>：在</a:t>
            </a:r>
            <a:r>
              <a:rPr lang="en-US" altLang="zh-CN" sz="2000" dirty="0" err="1">
                <a:latin typeface="+mn-ea"/>
                <a:ea typeface="+mn-ea"/>
              </a:rPr>
              <a:t>FunSearch</a:t>
            </a:r>
            <a:r>
              <a:rPr lang="zh-CN" altLang="en-US" sz="2000" dirty="0">
                <a:latin typeface="+mn-ea"/>
                <a:ea typeface="+mn-ea"/>
              </a:rPr>
              <a:t>的基础上，提出了</a:t>
            </a:r>
            <a:r>
              <a:rPr lang="en-US" altLang="zh-CN" sz="2000" dirty="0">
                <a:latin typeface="+mn-ea"/>
                <a:ea typeface="+mn-ea"/>
              </a:rPr>
              <a:t>5</a:t>
            </a:r>
            <a:r>
              <a:rPr lang="zh-CN" altLang="en-US" sz="2000" dirty="0">
                <a:latin typeface="+mn-ea"/>
                <a:ea typeface="+mn-ea"/>
              </a:rPr>
              <a:t>个</a:t>
            </a:r>
            <a:r>
              <a:rPr lang="en-US" altLang="zh-CN" sz="2000" dirty="0">
                <a:latin typeface="+mn-ea"/>
                <a:ea typeface="+mn-ea"/>
              </a:rPr>
              <a:t>prompt</a:t>
            </a:r>
            <a:r>
              <a:rPr lang="zh-CN" altLang="en-US" sz="2000" dirty="0">
                <a:latin typeface="+mn-ea"/>
                <a:ea typeface="+mn-ea"/>
              </a:rPr>
              <a:t>策略 </a:t>
            </a:r>
            <a:r>
              <a:rPr lang="en-US" altLang="zh-CN" sz="2000" dirty="0">
                <a:latin typeface="+mn-ea"/>
                <a:ea typeface="+mn-ea"/>
              </a:rPr>
              <a:t>E1,E2,M1,M2,M3</a:t>
            </a:r>
            <a:r>
              <a:rPr lang="zh-CN" altLang="en-US" sz="2000" dirty="0">
                <a:latin typeface="+mn-ea"/>
                <a:ea typeface="+mn-ea"/>
              </a:rPr>
              <a:t>（</a:t>
            </a:r>
            <a:r>
              <a:rPr lang="en-US" altLang="zh-CN" sz="2000" dirty="0">
                <a:latin typeface="+mn-ea"/>
                <a:ea typeface="+mn-ea"/>
              </a:rPr>
              <a:t>GPT3.5 and Gemini Pro</a:t>
            </a:r>
            <a:r>
              <a:rPr lang="zh-CN" altLang="en-US" sz="2000" dirty="0">
                <a:latin typeface="+mn-ea"/>
                <a:ea typeface="+mn-ea"/>
              </a:rPr>
              <a:t>）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+mn-ea"/>
                <a:ea typeface="+mn-ea"/>
              </a:rPr>
              <a:t>《</a:t>
            </a:r>
            <a:r>
              <a:rPr lang="en-US" altLang="zh-CN" sz="2000" dirty="0" err="1">
                <a:latin typeface="+mn-ea"/>
                <a:ea typeface="+mn-ea"/>
              </a:rPr>
              <a:t>ReEvo</a:t>
            </a:r>
            <a:r>
              <a:rPr lang="en-US" altLang="zh-CN" sz="2000" dirty="0">
                <a:latin typeface="+mn-ea"/>
                <a:ea typeface="+mn-ea"/>
              </a:rPr>
              <a:t>: Large Language Models as Hyper-Heuristics with Reflective Evolution》</a:t>
            </a:r>
            <a:r>
              <a:rPr lang="zh-CN" altLang="en-US" sz="2000" dirty="0">
                <a:latin typeface="+mn-ea"/>
                <a:ea typeface="+mn-ea"/>
              </a:rPr>
              <a:t>：在</a:t>
            </a:r>
            <a:r>
              <a:rPr lang="en-US" altLang="zh-CN" sz="2000" dirty="0" err="1">
                <a:latin typeface="+mn-ea"/>
                <a:ea typeface="+mn-ea"/>
              </a:rPr>
              <a:t>FunSearch</a:t>
            </a:r>
            <a:r>
              <a:rPr lang="zh-CN" altLang="en-US" sz="2000" dirty="0">
                <a:latin typeface="+mn-ea"/>
                <a:ea typeface="+mn-ea"/>
              </a:rPr>
              <a:t>的基础上，分出了</a:t>
            </a:r>
            <a:r>
              <a:rPr lang="en-US" altLang="zh-CN" sz="2000" dirty="0">
                <a:latin typeface="+mn-ea"/>
                <a:ea typeface="+mn-ea"/>
              </a:rPr>
              <a:t>short-term reflection</a:t>
            </a:r>
            <a:r>
              <a:rPr lang="zh-CN" altLang="en-US" sz="2000" dirty="0">
                <a:latin typeface="+mn-ea"/>
                <a:ea typeface="+mn-ea"/>
              </a:rPr>
              <a:t>给</a:t>
            </a:r>
            <a:r>
              <a:rPr lang="en-US" altLang="zh-CN" sz="2000" dirty="0">
                <a:latin typeface="+mn-ea"/>
                <a:ea typeface="+mn-ea"/>
              </a:rPr>
              <a:t>crossover</a:t>
            </a:r>
            <a:r>
              <a:rPr lang="zh-CN" altLang="en-US" sz="2000" dirty="0">
                <a:latin typeface="+mn-ea"/>
                <a:ea typeface="+mn-ea"/>
              </a:rPr>
              <a:t>，</a:t>
            </a:r>
            <a:r>
              <a:rPr lang="en-US" altLang="zh-CN" sz="2000" dirty="0">
                <a:latin typeface="+mn-ea"/>
                <a:ea typeface="+mn-ea"/>
              </a:rPr>
              <a:t>long-term reflection</a:t>
            </a:r>
            <a:r>
              <a:rPr lang="zh-CN" altLang="en-US" sz="2000" dirty="0">
                <a:latin typeface="+mn-ea"/>
                <a:ea typeface="+mn-ea"/>
              </a:rPr>
              <a:t>给一次精英突变（</a:t>
            </a:r>
            <a:r>
              <a:rPr lang="en-US" altLang="zh-CN" sz="2000" dirty="0" err="1">
                <a:latin typeface="+mn-ea"/>
                <a:ea typeface="+mn-ea"/>
              </a:rPr>
              <a:t>gpt</a:t>
            </a:r>
            <a:r>
              <a:rPr lang="en-US" altLang="zh-CN" sz="2000" dirty="0">
                <a:latin typeface="+mn-ea"/>
                <a:ea typeface="+mn-ea"/>
              </a:rPr>
              <a:t> , llama 70B</a:t>
            </a:r>
            <a:r>
              <a:rPr lang="zh-CN" altLang="en-US" sz="2000" dirty="0">
                <a:latin typeface="+mn-ea"/>
                <a:ea typeface="+mn-ea"/>
              </a:rPr>
              <a:t>）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+mn-ea"/>
                <a:ea typeface="+mn-ea"/>
              </a:rPr>
              <a:t>《Supersonic: Learning to Generate Source Code Optimizations in C/C++》</a:t>
            </a:r>
            <a:r>
              <a:rPr lang="zh-CN" altLang="en-US" sz="2000" dirty="0">
                <a:latin typeface="+mn-ea"/>
                <a:ea typeface="+mn-ea"/>
              </a:rPr>
              <a:t>：训练了一个基于</a:t>
            </a:r>
            <a:r>
              <a:rPr lang="en-US" altLang="zh-CN" sz="2000" dirty="0">
                <a:latin typeface="+mn-ea"/>
                <a:ea typeface="+mn-ea"/>
              </a:rPr>
              <a:t>source code diff-based</a:t>
            </a:r>
            <a:r>
              <a:rPr lang="zh-CN" altLang="en-US" sz="2000" dirty="0">
                <a:latin typeface="+mn-ea"/>
                <a:ea typeface="+mn-ea"/>
              </a:rPr>
              <a:t>的模型，这个模型的特点是对程序只输出一些细小的优化，因为认为对完整的长程序做优化会非常容易导致错误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+mn-ea"/>
                <a:ea typeface="+mn-ea"/>
              </a:rPr>
              <a:t>《Inductive Program Synthesis Guided by Observational Program Similarity》</a:t>
            </a:r>
            <a:r>
              <a:rPr lang="zh-CN" altLang="en-US" sz="2000" dirty="0">
                <a:latin typeface="+mn-ea"/>
                <a:ea typeface="+mn-ea"/>
              </a:rPr>
              <a:t>：用</a:t>
            </a:r>
            <a:r>
              <a:rPr lang="en-US" altLang="zh-CN" sz="2000" dirty="0">
                <a:latin typeface="+mn-ea"/>
                <a:ea typeface="+mn-ea"/>
              </a:rPr>
              <a:t>rewrite rules</a:t>
            </a:r>
            <a:r>
              <a:rPr lang="zh-CN" altLang="en-US" sz="2000" dirty="0">
                <a:latin typeface="+mn-ea"/>
                <a:ea typeface="+mn-ea"/>
              </a:rPr>
              <a:t>生成特定</a:t>
            </a:r>
            <a:r>
              <a:rPr lang="en-US" altLang="zh-CN" sz="2000" dirty="0">
                <a:latin typeface="+mn-ea"/>
                <a:ea typeface="+mn-ea"/>
              </a:rPr>
              <a:t>DSL</a:t>
            </a:r>
            <a:r>
              <a:rPr lang="zh-CN" altLang="en-US" sz="2000" dirty="0">
                <a:latin typeface="+mn-ea"/>
                <a:ea typeface="+mn-ea"/>
              </a:rPr>
              <a:t>语言，主要思想是要一定先找到一个离功能正确不远的好种子，再进行微调。但由于它们搜索空间较小，整个过程用一个特定自动机完成，对我们没有太大参考作用。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p"/>
            </a:pPr>
            <a:endParaRPr lang="en-US" altLang="zh-CN" sz="2400" dirty="0">
              <a:latin typeface="+mn-ea"/>
              <a:ea typeface="+mn-ea"/>
            </a:endParaRPr>
          </a:p>
          <a:p>
            <a:endParaRPr lang="en-US" altLang="zh-CN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31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16AF1-9341-F3E3-A369-DE748AADD298}"/>
              </a:ext>
            </a:extLst>
          </p:cNvPr>
          <p:cNvSpPr>
            <a:spLocks noGrp="1"/>
          </p:cNvSpPr>
          <p:nvPr>
            <p:ph type="title" idx="2147483647"/>
          </p:nvPr>
        </p:nvSpPr>
        <p:spPr/>
        <p:txBody>
          <a:bodyPr/>
          <a:lstStyle/>
          <a:p>
            <a:r>
              <a:rPr lang="en-US" altLang="zh-CN" dirty="0"/>
              <a:t>11.29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74B5D-E683-BD6D-C8AB-9AFE65454CD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Newlib</a:t>
            </a:r>
            <a:r>
              <a:rPr lang="zh-CN" altLang="en-US" dirty="0"/>
              <a:t>：面向嵌入式系统的轻量级</a:t>
            </a:r>
            <a:r>
              <a:rPr lang="en-US" altLang="zh-CN" dirty="0"/>
              <a:t>C</a:t>
            </a:r>
            <a:r>
              <a:rPr lang="zh-CN" altLang="en-US" dirty="0"/>
              <a:t>语言标准库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FFB588-0B7F-F724-4DF1-76DF8A927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970" y="2344516"/>
            <a:ext cx="6614160" cy="21689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B7D639-8891-E10D-1FF0-DCFC9BCEDF50}"/>
              </a:ext>
            </a:extLst>
          </p:cNvPr>
          <p:cNvSpPr txBox="1"/>
          <p:nvPr/>
        </p:nvSpPr>
        <p:spPr>
          <a:xfrm>
            <a:off x="609480" y="4747846"/>
            <a:ext cx="9941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AArch64</a:t>
            </a:r>
            <a:r>
              <a:rPr lang="zh-CN" altLang="en-US" dirty="0"/>
              <a:t>的</a:t>
            </a:r>
            <a:r>
              <a:rPr lang="en-US" altLang="zh-CN" dirty="0"/>
              <a:t>.o</a:t>
            </a:r>
            <a:r>
              <a:rPr lang="zh-CN" altLang="en-US" dirty="0"/>
              <a:t>文件 </a:t>
            </a:r>
            <a:r>
              <a:rPr lang="en-US" altLang="zh-CN" dirty="0"/>
              <a:t>-&gt; --target=aarch64-none-elf</a:t>
            </a:r>
          </a:p>
          <a:p>
            <a:r>
              <a:rPr lang="en-US" altLang="zh-CN" dirty="0"/>
              <a:t>CC_FOR_TARGET="clang-14" </a:t>
            </a:r>
          </a:p>
          <a:p>
            <a:r>
              <a:rPr lang="en-US" altLang="zh-CN" dirty="0"/>
              <a:t>CFLAGS_FOR_TARGET="-target aarch64-none-elf –O2 -g"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07D902A-8596-B951-5B4F-8F7676BF1F6A}"/>
              </a:ext>
            </a:extLst>
          </p:cNvPr>
          <p:cNvSpPr/>
          <p:nvPr/>
        </p:nvSpPr>
        <p:spPr>
          <a:xfrm>
            <a:off x="7575452" y="5068814"/>
            <a:ext cx="1167619" cy="5129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2A2252-9830-4398-787A-80D983150E2B}"/>
              </a:ext>
            </a:extLst>
          </p:cNvPr>
          <p:cNvSpPr txBox="1"/>
          <p:nvPr/>
        </p:nvSpPr>
        <p:spPr>
          <a:xfrm>
            <a:off x="9024425" y="4908732"/>
            <a:ext cx="1800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Libc.a</a:t>
            </a:r>
            <a:endParaRPr lang="en-US" altLang="zh-CN" sz="2400" dirty="0"/>
          </a:p>
          <a:p>
            <a:r>
              <a:rPr lang="en-US" altLang="zh-CN" sz="2400" dirty="0" err="1"/>
              <a:t>Libm.a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9E5C214-BC15-3092-4175-EECF371AE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813" y="227059"/>
            <a:ext cx="5159187" cy="11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47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2D66C-0D0B-6774-56C3-ED3D7D9D4C18}"/>
              </a:ext>
            </a:extLst>
          </p:cNvPr>
          <p:cNvSpPr>
            <a:spLocks noGrp="1"/>
          </p:cNvSpPr>
          <p:nvPr>
            <p:ph type="title" idx="2147483647"/>
          </p:nvPr>
        </p:nvSpPr>
        <p:spPr>
          <a:xfrm>
            <a:off x="544966" y="132671"/>
            <a:ext cx="10972440" cy="1144800"/>
          </a:xfrm>
        </p:spPr>
        <p:txBody>
          <a:bodyPr/>
          <a:lstStyle/>
          <a:p>
            <a:r>
              <a:rPr lang="en-US" altLang="zh-CN" dirty="0"/>
              <a:t>11.29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D822F-FB5A-68FB-2367-5D7D332AA3B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68941" y="1277471"/>
            <a:ext cx="11248465" cy="5446057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/>
              <a:t>LLM</a:t>
            </a:r>
            <a:r>
              <a:rPr lang="zh-CN" altLang="en-US" sz="2000" dirty="0"/>
              <a:t>选型：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/>
              <a:t>GPU</a:t>
            </a:r>
            <a:r>
              <a:rPr lang="zh-CN" altLang="en-US" sz="2000" dirty="0"/>
              <a:t>环境下搞了一个容器，配了一波环境。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目前支持运行的</a:t>
            </a:r>
            <a:r>
              <a:rPr lang="en-US" altLang="zh-CN" sz="2000" dirty="0"/>
              <a:t>LLM</a:t>
            </a:r>
            <a:r>
              <a:rPr lang="zh-CN" altLang="en-US" sz="2000" dirty="0"/>
              <a:t>有</a:t>
            </a:r>
            <a:r>
              <a:rPr lang="en-US" altLang="zh-CN" sz="2000" dirty="0" err="1"/>
              <a:t>Codestral</a:t>
            </a:r>
            <a:r>
              <a:rPr lang="en-US" altLang="zh-CN" sz="2000" dirty="0"/>
              <a:t> 22B</a:t>
            </a:r>
            <a:r>
              <a:rPr lang="zh-CN" altLang="en-US" sz="2000" dirty="0"/>
              <a:t>，</a:t>
            </a:r>
            <a:r>
              <a:rPr lang="en-US" altLang="zh-CN" sz="2000" dirty="0"/>
              <a:t>Deepseek-coder-7b-v1.5</a:t>
            </a:r>
            <a:r>
              <a:rPr lang="zh-CN" altLang="en-US" sz="2000" dirty="0"/>
              <a:t>，</a:t>
            </a:r>
            <a:r>
              <a:rPr lang="en-US" altLang="zh-CN" sz="2000" dirty="0"/>
              <a:t>Deepseek-coder-v2-lite-instruction(16B)</a:t>
            </a:r>
          </a:p>
          <a:p>
            <a:pPr marL="0" indent="0">
              <a:buNone/>
            </a:pPr>
            <a:r>
              <a:rPr lang="zh-CN" altLang="en-US" sz="2000" dirty="0"/>
              <a:t>在我们自己的</a:t>
            </a:r>
            <a:r>
              <a:rPr lang="en-US" altLang="zh-CN" sz="2000" dirty="0" err="1"/>
              <a:t>gpu</a:t>
            </a:r>
            <a:r>
              <a:rPr lang="zh-CN" altLang="en-US" sz="2000" dirty="0"/>
              <a:t>环境下交互速度很快，简单测试了一下感觉效果都还行，需要进一步实验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整理了一些我们在搜索过程中验证器未实现的指令发给德龙。</a:t>
            </a:r>
            <a:endParaRPr lang="en-US" altLang="zh-CN" sz="2000" dirty="0"/>
          </a:p>
          <a:p>
            <a:r>
              <a:rPr lang="zh-CN" altLang="en-US" sz="2000" dirty="0"/>
              <a:t>发现华为那边有他们实现的指令全集，写了一个脚本测试了一下现在验证器不支持的指令，发给了德龙和华为那边，华为那边说会整理一个优先级。目前脚本跑下来是有</a:t>
            </a:r>
            <a:r>
              <a:rPr lang="en-US" altLang="zh-CN" sz="2000" dirty="0"/>
              <a:t>1976</a:t>
            </a:r>
            <a:r>
              <a:rPr lang="zh-CN" altLang="en-US" sz="2000" dirty="0"/>
              <a:t>条未实现指令，一共</a:t>
            </a:r>
            <a:r>
              <a:rPr lang="en-US" altLang="zh-CN" sz="2000" dirty="0"/>
              <a:t>2416</a:t>
            </a:r>
            <a:r>
              <a:rPr lang="zh-CN" altLang="en-US" sz="2000" dirty="0"/>
              <a:t>个不支持，向量指令占绝大多数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之前提到的在给验证器验证之前可以先做一次死代码删除，但是应该确实没有找到在</a:t>
            </a:r>
            <a:r>
              <a:rPr lang="en-US" altLang="zh-CN" sz="2000" dirty="0"/>
              <a:t>AArch64</a:t>
            </a:r>
            <a:r>
              <a:rPr lang="zh-CN" altLang="en-US" sz="2000" dirty="0"/>
              <a:t>汇编做死代码删除的工具，目前考虑用多次仅含</a:t>
            </a:r>
            <a:r>
              <a:rPr lang="en-US" altLang="zh-CN" sz="2000" dirty="0"/>
              <a:t>delete</a:t>
            </a:r>
            <a:r>
              <a:rPr lang="zh-CN" altLang="en-US" sz="2000" dirty="0"/>
              <a:t>的</a:t>
            </a:r>
            <a:r>
              <a:rPr lang="en-US" altLang="zh-CN" sz="2000" dirty="0"/>
              <a:t>Mutator</a:t>
            </a:r>
            <a:r>
              <a:rPr lang="zh-CN" altLang="en-US" sz="2000" dirty="0"/>
              <a:t>简单替代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关于上周提到的测例生成器，德龙添加了</a:t>
            </a:r>
            <a:r>
              <a:rPr lang="en-US" altLang="zh-CN" sz="2000" dirty="0" err="1"/>
              <a:t>rand_memory</a:t>
            </a:r>
            <a:r>
              <a:rPr lang="zh-CN" altLang="en-US" sz="2000" dirty="0"/>
              <a:t>之后在目前的测例上效果好了很多，但是测的例子不多，有几个想测的全局变量的例子，就上周提到的全局变量的</a:t>
            </a:r>
            <a:r>
              <a:rPr lang="en-US" altLang="zh-CN" sz="2000" dirty="0"/>
              <a:t>bug</a:t>
            </a:r>
            <a:r>
              <a:rPr lang="zh-CN" altLang="en-US" sz="2000" dirty="0"/>
              <a:t>给华为反馈了，但华为还没改，暂时在华为框架上不太能测。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4519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1C767-9098-E93E-3572-A1CDECA600A7}"/>
              </a:ext>
            </a:extLst>
          </p:cNvPr>
          <p:cNvSpPr>
            <a:spLocks noGrp="1"/>
          </p:cNvSpPr>
          <p:nvPr>
            <p:ph type="title" idx="2147483647"/>
          </p:nvPr>
        </p:nvSpPr>
        <p:spPr/>
        <p:txBody>
          <a:bodyPr/>
          <a:lstStyle/>
          <a:p>
            <a:r>
              <a:rPr lang="en-US" altLang="zh-CN" dirty="0"/>
              <a:t>11.29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09C0C-9A03-7608-BE9C-9D81D9054996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dirty="0"/>
              <a:t>切割的时候需要分析每个子块的</a:t>
            </a:r>
            <a:r>
              <a:rPr lang="en-US" altLang="zh-CN" dirty="0" err="1"/>
              <a:t>liveIn</a:t>
            </a:r>
            <a:r>
              <a:rPr lang="en-US" altLang="zh-CN" dirty="0"/>
              <a:t>, </a:t>
            </a:r>
            <a:r>
              <a:rPr lang="en-US" altLang="zh-CN" dirty="0" err="1"/>
              <a:t>liveOut</a:t>
            </a:r>
            <a:r>
              <a:rPr lang="zh-CN" altLang="en-US" dirty="0"/>
              <a:t>信息，比起在</a:t>
            </a:r>
            <a:r>
              <a:rPr lang="en-US" altLang="zh-CN" dirty="0"/>
              <a:t>IR</a:t>
            </a:r>
            <a:r>
              <a:rPr lang="zh-CN" altLang="en-US" dirty="0"/>
              <a:t>上做分析切割，在汇编上做困难更大：每个基本块进入的时候没有</a:t>
            </a:r>
            <a:r>
              <a:rPr lang="en-US" altLang="zh-CN" dirty="0"/>
              <a:t>phi</a:t>
            </a:r>
            <a:r>
              <a:rPr lang="zh-CN" altLang="en-US" dirty="0"/>
              <a:t>这样的信息，不同指令可能需要特殊处理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5B6D0B-1C33-3AB1-B5B1-9F1BEBFD8E7F}"/>
              </a:ext>
            </a:extLst>
          </p:cNvPr>
          <p:cNvSpPr txBox="1"/>
          <p:nvPr/>
        </p:nvSpPr>
        <p:spPr>
          <a:xfrm>
            <a:off x="609480" y="3131495"/>
            <a:ext cx="7251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不同指令的</a:t>
            </a:r>
            <a:r>
              <a:rPr lang="en-US" altLang="zh-CN" dirty="0" err="1"/>
              <a:t>def,use</a:t>
            </a:r>
            <a:r>
              <a:rPr lang="zh-CN" altLang="en-US" dirty="0"/>
              <a:t>的位置可能不一样，不像</a:t>
            </a:r>
            <a:r>
              <a:rPr lang="en-US" altLang="zh-CN" dirty="0"/>
              <a:t>SSA</a:t>
            </a:r>
            <a:r>
              <a:rPr lang="zh-CN" altLang="en-US" dirty="0"/>
              <a:t>后的一条</a:t>
            </a:r>
            <a:r>
              <a:rPr lang="en-US" altLang="zh-CN" dirty="0"/>
              <a:t>IR def</a:t>
            </a:r>
            <a:r>
              <a:rPr lang="zh-CN" altLang="en-US" dirty="0"/>
              <a:t>一定在左值且一定只有一个</a:t>
            </a:r>
            <a:r>
              <a:rPr lang="en-US" altLang="zh-CN" dirty="0"/>
              <a:t>, use</a:t>
            </a:r>
            <a:r>
              <a:rPr lang="zh-CN" altLang="en-US" dirty="0"/>
              <a:t>一定是右值（</a:t>
            </a:r>
            <a:r>
              <a:rPr lang="en-US" altLang="zh-CN" dirty="0"/>
              <a:t>%1 = add %2 , %3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en-US" altLang="zh-CN" dirty="0"/>
              <a:t>Cas w2, w3, [x0]</a:t>
            </a:r>
            <a:r>
              <a:rPr lang="zh-CN" altLang="en-US" dirty="0"/>
              <a:t>（</a:t>
            </a:r>
            <a:r>
              <a:rPr lang="en-US" altLang="zh-CN" dirty="0"/>
              <a:t>def</a:t>
            </a:r>
            <a:r>
              <a:rPr lang="zh-CN" altLang="en-US" dirty="0"/>
              <a:t>有</a:t>
            </a:r>
            <a:r>
              <a:rPr lang="en-US" altLang="zh-CN" dirty="0"/>
              <a:t>x0</a:t>
            </a:r>
            <a:r>
              <a:rPr lang="zh-CN" altLang="en-US" dirty="0"/>
              <a:t>的内存值和</a:t>
            </a:r>
            <a:r>
              <a:rPr lang="en-US" altLang="zh-CN" dirty="0"/>
              <a:t>w3, use</a:t>
            </a:r>
            <a:r>
              <a:rPr lang="zh-CN" altLang="en-US" dirty="0"/>
              <a:t>是</a:t>
            </a:r>
            <a:r>
              <a:rPr lang="en-US" altLang="zh-CN" dirty="0"/>
              <a:t>w2</a:t>
            </a:r>
            <a:r>
              <a:rPr lang="zh-CN" altLang="en-US" dirty="0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187073-456C-7103-F7AA-465970720304}"/>
              </a:ext>
            </a:extLst>
          </p:cNvPr>
          <p:cNvSpPr txBox="1"/>
          <p:nvPr/>
        </p:nvSpPr>
        <p:spPr>
          <a:xfrm>
            <a:off x="609480" y="4371981"/>
            <a:ext cx="6199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</a:t>
            </a:r>
            <a:r>
              <a:rPr lang="zh-CN" altLang="en-US" dirty="0"/>
              <a:t>的寄存器可能只改变部分位，而不是整个重新定义这个寄存器：</a:t>
            </a:r>
            <a:r>
              <a:rPr lang="pl-PL" altLang="zh-CN" dirty="0"/>
              <a:t>bfi w8, w10, #4, #1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20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DC40D-6693-8897-5990-1EE1FF929F83}"/>
              </a:ext>
            </a:extLst>
          </p:cNvPr>
          <p:cNvSpPr>
            <a:spLocks noGrp="1"/>
          </p:cNvSpPr>
          <p:nvPr>
            <p:ph type="title" idx="2147483647"/>
          </p:nvPr>
        </p:nvSpPr>
        <p:spPr/>
        <p:txBody>
          <a:bodyPr/>
          <a:lstStyle/>
          <a:p>
            <a:r>
              <a:rPr lang="en-US" altLang="zh-CN" dirty="0"/>
              <a:t>12.6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92962-0B9F-4328-7730-83ADB2F88DA3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zh-CN" altLang="en-US" dirty="0"/>
              <a:t>整理了一下我们的框架代码，发现之前的控制流跳转处理还有问题，修改了</a:t>
            </a:r>
            <a:r>
              <a:rPr lang="en-US" altLang="zh-CN" dirty="0"/>
              <a:t>IR</a:t>
            </a:r>
            <a:r>
              <a:rPr lang="zh-CN" altLang="en-US" dirty="0"/>
              <a:t>部分的</a:t>
            </a:r>
            <a:r>
              <a:rPr lang="en-US" altLang="zh-CN" dirty="0"/>
              <a:t>bug</a:t>
            </a:r>
            <a:r>
              <a:rPr lang="zh-CN" altLang="en-US" dirty="0"/>
              <a:t>，也麻烦杰伟补充了一下</a:t>
            </a:r>
            <a:r>
              <a:rPr lang="en-US" altLang="zh-CN" dirty="0"/>
              <a:t>ret</a:t>
            </a:r>
            <a:r>
              <a:rPr lang="zh-CN" altLang="en-US" dirty="0"/>
              <a:t>的处理，这周还没来及做实验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性能部分测试由于原先还是计算指令数，准确度很低，目前先处理了一下，先暂时就改成取</a:t>
            </a:r>
            <a:r>
              <a:rPr lang="en-US" altLang="zh-CN" dirty="0" err="1"/>
              <a:t>llvm-mca</a:t>
            </a:r>
            <a:r>
              <a:rPr lang="zh-CN" altLang="en-US" dirty="0"/>
              <a:t>的结果替代了。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思考优化方向（详见搜索汇报</a:t>
            </a:r>
            <a:r>
              <a:rPr lang="en-US" altLang="zh-CN" dirty="0"/>
              <a:t>ppt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066911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mU0M2Q1YWI1NzQyNTQ1ODI1OGRlZGUxOWM4ZmNhYz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26047</TotalTime>
  <Words>3412</Words>
  <Application>Microsoft Office PowerPoint</Application>
  <PresentationFormat>宽屏</PresentationFormat>
  <Paragraphs>198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CMR9</vt:lpstr>
      <vt:lpstr>CMTI9</vt:lpstr>
      <vt:lpstr>LibertineMathMI</vt:lpstr>
      <vt:lpstr>LinBiolinumTB</vt:lpstr>
      <vt:lpstr>LinLibertineT</vt:lpstr>
      <vt:lpstr>DengXian</vt:lpstr>
      <vt:lpstr>宋体</vt:lpstr>
      <vt:lpstr>微软雅黑</vt:lpstr>
      <vt:lpstr>Arial</vt:lpstr>
      <vt:lpstr>Calibri</vt:lpstr>
      <vt:lpstr>Calibri Light</vt:lpstr>
      <vt:lpstr>Source Sans Pro</vt:lpstr>
      <vt:lpstr>Symbol</vt:lpstr>
      <vt:lpstr>Times New Roman</vt:lpstr>
      <vt:lpstr>Wingdings</vt:lpstr>
      <vt:lpstr>Office 主题​​</vt:lpstr>
      <vt:lpstr>刘诗月</vt:lpstr>
      <vt:lpstr>11.15</vt:lpstr>
      <vt:lpstr>11.22</vt:lpstr>
      <vt:lpstr>11.22</vt:lpstr>
      <vt:lpstr>11.22</vt:lpstr>
      <vt:lpstr>11.29</vt:lpstr>
      <vt:lpstr>11.29</vt:lpstr>
      <vt:lpstr>11.29</vt:lpstr>
      <vt:lpstr>12.6</vt:lpstr>
      <vt:lpstr>12.6</vt:lpstr>
      <vt:lpstr>12.6</vt:lpstr>
      <vt:lpstr>Idea——cost function</vt:lpstr>
      <vt:lpstr>Idea——cost function</vt:lpstr>
      <vt:lpstr>Idea——cost function</vt:lpstr>
      <vt:lpstr>12.13</vt:lpstr>
      <vt:lpstr>12.19</vt:lpstr>
      <vt:lpstr>12.26</vt:lpstr>
      <vt:lpstr>12.26</vt:lpstr>
      <vt:lpstr>12.26</vt:lpstr>
      <vt:lpstr>八周计划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范洪宇</dc:title>
  <dc:creator>Brilliant Liu</dc:creator>
  <cp:lastModifiedBy>Brilliant Liu</cp:lastModifiedBy>
  <cp:revision>377</cp:revision>
  <dcterms:created xsi:type="dcterms:W3CDTF">2024-01-23T03:20:00Z</dcterms:created>
  <dcterms:modified xsi:type="dcterms:W3CDTF">2024-12-29T16:25:57Z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7F463A39D8C74DAE903360D401C7036A_13</vt:lpwstr>
  </property>
  <property fmtid="{D5CDD505-2E9C-101B-9397-08002B2CF9AE}" pid="3" name="KSOProductBuildVer">
    <vt:lpwstr>2052-12.1.0.15712</vt:lpwstr>
  </property>
</Properties>
</file>