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3" r:id="rId3"/>
    <p:sldMasterId id="2147483687" r:id="rId4"/>
  </p:sldMasterIdLst>
  <p:notesMasterIdLst>
    <p:notesMasterId r:id="rId40"/>
  </p:notesMasterIdLst>
  <p:handoutMasterIdLst>
    <p:handoutMasterId r:id="rId41"/>
  </p:handoutMasterIdLst>
  <p:sldIdLst>
    <p:sldId id="258" r:id="rId5"/>
    <p:sldId id="257" r:id="rId6"/>
    <p:sldId id="259" r:id="rId7"/>
    <p:sldId id="260" r:id="rId8"/>
    <p:sldId id="435" r:id="rId9"/>
    <p:sldId id="307" r:id="rId10"/>
    <p:sldId id="308" r:id="rId11"/>
    <p:sldId id="309" r:id="rId12"/>
    <p:sldId id="310" r:id="rId13"/>
    <p:sldId id="328" r:id="rId14"/>
    <p:sldId id="306" r:id="rId15"/>
    <p:sldId id="437" r:id="rId16"/>
    <p:sldId id="438" r:id="rId17"/>
    <p:sldId id="439" r:id="rId18"/>
    <p:sldId id="440" r:id="rId19"/>
    <p:sldId id="441" r:id="rId20"/>
    <p:sldId id="436" r:id="rId21"/>
    <p:sldId id="442" r:id="rId22"/>
    <p:sldId id="443" r:id="rId23"/>
    <p:sldId id="444" r:id="rId24"/>
    <p:sldId id="446" r:id="rId25"/>
    <p:sldId id="448" r:id="rId26"/>
    <p:sldId id="447" r:id="rId27"/>
    <p:sldId id="339" r:id="rId28"/>
    <p:sldId id="263" r:id="rId29"/>
    <p:sldId id="272" r:id="rId30"/>
    <p:sldId id="273" r:id="rId31"/>
    <p:sldId id="274" r:id="rId32"/>
    <p:sldId id="275" r:id="rId33"/>
    <p:sldId id="276" r:id="rId34"/>
    <p:sldId id="277" r:id="rId35"/>
    <p:sldId id="278" r:id="rId36"/>
    <p:sldId id="279" r:id="rId37"/>
    <p:sldId id="280" r:id="rId38"/>
    <p:sldId id="26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5922" autoAdjust="0"/>
  </p:normalViewPr>
  <p:slideViewPr>
    <p:cSldViewPr snapToGrid="0">
      <p:cViewPr varScale="1">
        <p:scale>
          <a:sx n="95" d="100"/>
          <a:sy n="95" d="100"/>
        </p:scale>
        <p:origin x="1260" y="7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萧 炫百" userId="380fa28bc53dff1a" providerId="LiveId" clId="{7EAA2327-F765-4C36-8BA5-DD634A8CD27E}"/>
    <pc:docChg chg="undo custSel delSld modSld">
      <pc:chgData name="萧 炫百" userId="380fa28bc53dff1a" providerId="LiveId" clId="{7EAA2327-F765-4C36-8BA5-DD634A8CD27E}" dt="2023-06-02T11:51:55.220" v="179" actId="20577"/>
      <pc:docMkLst>
        <pc:docMk/>
      </pc:docMkLst>
      <pc:sldChg chg="modSp mod">
        <pc:chgData name="萧 炫百" userId="380fa28bc53dff1a" providerId="LiveId" clId="{7EAA2327-F765-4C36-8BA5-DD634A8CD27E}" dt="2023-06-02T11:21:09.501" v="13" actId="20577"/>
        <pc:sldMkLst>
          <pc:docMk/>
          <pc:sldMk cId="0" sldId="258"/>
        </pc:sldMkLst>
        <pc:spChg chg="mod">
          <ac:chgData name="萧 炫百" userId="380fa28bc53dff1a" providerId="LiveId" clId="{7EAA2327-F765-4C36-8BA5-DD634A8CD27E}" dt="2023-06-02T11:21:09.501" v="13" actId="20577"/>
          <ac:spMkLst>
            <pc:docMk/>
            <pc:sldMk cId="0" sldId="258"/>
            <ac:spMk id="2050" creationId="{00000000-0000-0000-0000-000000000000}"/>
          </ac:spMkLst>
        </pc:spChg>
      </pc:sldChg>
      <pc:sldChg chg="modSp mod">
        <pc:chgData name="萧 炫百" userId="380fa28bc53dff1a" providerId="LiveId" clId="{7EAA2327-F765-4C36-8BA5-DD634A8CD27E}" dt="2023-06-02T11:40:36.037" v="95" actId="20577"/>
        <pc:sldMkLst>
          <pc:docMk/>
          <pc:sldMk cId="0" sldId="263"/>
        </pc:sldMkLst>
        <pc:spChg chg="mod">
          <ac:chgData name="萧 炫百" userId="380fa28bc53dff1a" providerId="LiveId" clId="{7EAA2327-F765-4C36-8BA5-DD634A8CD27E}" dt="2023-06-02T11:40:36.037" v="95" actId="20577"/>
          <ac:spMkLst>
            <pc:docMk/>
            <pc:sldMk cId="0" sldId="263"/>
            <ac:spMk id="3" creationId="{00000000-0000-0000-0000-000000000000}"/>
          </ac:spMkLst>
        </pc:spChg>
      </pc:sldChg>
      <pc:sldChg chg="modSp mod">
        <pc:chgData name="萧 炫百" userId="380fa28bc53dff1a" providerId="LiveId" clId="{7EAA2327-F765-4C36-8BA5-DD634A8CD27E}" dt="2023-06-02T11:51:55.220" v="179" actId="20577"/>
        <pc:sldMkLst>
          <pc:docMk/>
          <pc:sldMk cId="0" sldId="264"/>
        </pc:sldMkLst>
        <pc:spChg chg="mod">
          <ac:chgData name="萧 炫百" userId="380fa28bc53dff1a" providerId="LiveId" clId="{7EAA2327-F765-4C36-8BA5-DD634A8CD27E}" dt="2023-06-02T11:51:55.220" v="179" actId="20577"/>
          <ac:spMkLst>
            <pc:docMk/>
            <pc:sldMk cId="0" sldId="264"/>
            <ac:spMk id="5" creationId="{00000000-0000-0000-0000-000000000000}"/>
          </ac:spMkLst>
        </pc:spChg>
      </pc:sldChg>
      <pc:sldChg chg="modSp mod">
        <pc:chgData name="萧 炫百" userId="380fa28bc53dff1a" providerId="LiveId" clId="{7EAA2327-F765-4C36-8BA5-DD634A8CD27E}" dt="2023-06-02T11:50:46.218" v="152" actId="20577"/>
        <pc:sldMkLst>
          <pc:docMk/>
          <pc:sldMk cId="0" sldId="278"/>
        </pc:sldMkLst>
        <pc:spChg chg="mod">
          <ac:chgData name="萧 炫百" userId="380fa28bc53dff1a" providerId="LiveId" clId="{7EAA2327-F765-4C36-8BA5-DD634A8CD27E}" dt="2023-06-02T11:50:46.218" v="152" actId="20577"/>
          <ac:spMkLst>
            <pc:docMk/>
            <pc:sldMk cId="0" sldId="278"/>
            <ac:spMk id="9" creationId="{00000000-0000-0000-0000-000000000000}"/>
          </ac:spMkLst>
        </pc:spChg>
      </pc:sldChg>
      <pc:sldChg chg="modSp mod">
        <pc:chgData name="萧 炫百" userId="380fa28bc53dff1a" providerId="LiveId" clId="{7EAA2327-F765-4C36-8BA5-DD634A8CD27E}" dt="2023-06-02T11:51:00.367" v="155"/>
        <pc:sldMkLst>
          <pc:docMk/>
          <pc:sldMk cId="0" sldId="279"/>
        </pc:sldMkLst>
        <pc:spChg chg="mod">
          <ac:chgData name="萧 炫百" userId="380fa28bc53dff1a" providerId="LiveId" clId="{7EAA2327-F765-4C36-8BA5-DD634A8CD27E}" dt="2023-06-02T11:51:00.367" v="155"/>
          <ac:spMkLst>
            <pc:docMk/>
            <pc:sldMk cId="0" sldId="279"/>
            <ac:spMk id="3" creationId="{00000000-0000-0000-0000-000000000000}"/>
          </ac:spMkLst>
        </pc:spChg>
      </pc:sldChg>
      <pc:sldChg chg="modSp mod">
        <pc:chgData name="萧 炫百" userId="380fa28bc53dff1a" providerId="LiveId" clId="{7EAA2327-F765-4C36-8BA5-DD634A8CD27E}" dt="2023-06-02T11:28:21.250" v="83" actId="20577"/>
        <pc:sldMkLst>
          <pc:docMk/>
          <pc:sldMk cId="0" sldId="310"/>
        </pc:sldMkLst>
        <pc:spChg chg="mod">
          <ac:chgData name="萧 炫百" userId="380fa28bc53dff1a" providerId="LiveId" clId="{7EAA2327-F765-4C36-8BA5-DD634A8CD27E}" dt="2023-06-02T11:28:21.250" v="83" actId="20577"/>
          <ac:spMkLst>
            <pc:docMk/>
            <pc:sldMk cId="0" sldId="310"/>
            <ac:spMk id="5" creationId="{00000000-0000-0000-0000-000000000000}"/>
          </ac:spMkLst>
        </pc:spChg>
      </pc:sldChg>
      <pc:sldChg chg="del">
        <pc:chgData name="萧 炫百" userId="380fa28bc53dff1a" providerId="LiveId" clId="{7EAA2327-F765-4C36-8BA5-DD634A8CD27E}" dt="2023-06-02T11:39:39.642" v="84" actId="47"/>
        <pc:sldMkLst>
          <pc:docMk/>
          <pc:sldMk cId="0" sldId="445"/>
        </pc:sldMkLst>
      </pc:sldChg>
      <pc:sldChg chg="modSp">
        <pc:chgData name="萧 炫百" userId="380fa28bc53dff1a" providerId="LiveId" clId="{7EAA2327-F765-4C36-8BA5-DD634A8CD27E}" dt="2023-06-02T11:40:04.358" v="85" actId="6549"/>
        <pc:sldMkLst>
          <pc:docMk/>
          <pc:sldMk cId="0" sldId="447"/>
        </pc:sldMkLst>
        <pc:spChg chg="mod">
          <ac:chgData name="萧 炫百" userId="380fa28bc53dff1a" providerId="LiveId" clId="{7EAA2327-F765-4C36-8BA5-DD634A8CD27E}" dt="2023-06-02T11:40:04.358" v="85" actId="6549"/>
          <ac:spMkLst>
            <pc:docMk/>
            <pc:sldMk cId="0" sldId="447"/>
            <ac:spMk id="5325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2023/6/2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a:t>
            </a:fld>
            <a:endParaRPr lang="en-US" altLang="zh-CN" sz="1200" dirty="0"/>
          </a:p>
        </p:txBody>
      </p:sp>
      <p:sp>
        <p:nvSpPr>
          <p:cNvPr id="24579" name="Rectangle 2"/>
          <p:cNvSpPr>
            <a:spLocks noGrp="1" noRot="1" noChangeAspect="1" noTextEdit="1"/>
          </p:cNvSpPr>
          <p:nvPr>
            <p:ph type="sldImg"/>
          </p:nvPr>
        </p:nvSpPr>
        <p:spPr/>
      </p:sp>
      <p:sp>
        <p:nvSpPr>
          <p:cNvPr id="24580"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F7202D-518E-489D-BB40-D887C5C3FBA7}" type="slidenum">
              <a:rPr lang="en-US" altLang="zh-CN"/>
              <a:t>24</a:t>
            </a:fld>
            <a:endParaRPr lang="en-US" altLang="zh-CN"/>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F62173-1920-4149-8C33-168935D5348F}" type="slidenum">
              <a:rPr lang="en-US" altLang="zh-CN"/>
              <a:t>5</a:t>
            </a:fld>
            <a:endParaRPr lang="en-US" altLang="zh-CN"/>
          </a:p>
        </p:txBody>
      </p:sp>
      <p:sp>
        <p:nvSpPr>
          <p:cNvPr id="183299" name="Rectangle 2"/>
          <p:cNvSpPr>
            <a:spLocks noGrp="1" noRot="1" noChangeAspect="1" noChangeArrowheads="1" noTextEdit="1"/>
          </p:cNvSpPr>
          <p:nvPr>
            <p:ph type="sldImg"/>
          </p:nvPr>
        </p:nvSpPr>
        <p:spPr/>
      </p:sp>
      <p:sp>
        <p:nvSpPr>
          <p:cNvPr id="183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9E8D2E-AED5-4290-BC36-933E55BDFFC2}" type="slidenum">
              <a:rPr lang="en-US" altLang="zh-CN"/>
              <a:t>6</a:t>
            </a:fld>
            <a:endParaRPr lang="en-US" altLang="zh-CN"/>
          </a:p>
        </p:txBody>
      </p:sp>
      <p:sp>
        <p:nvSpPr>
          <p:cNvPr id="184323" name="Rectangle 2"/>
          <p:cNvSpPr>
            <a:spLocks noGrp="1" noRot="1" noChangeAspect="1" noChangeArrowheads="1" noTextEdit="1"/>
          </p:cNvSpPr>
          <p:nvPr>
            <p:ph type="sldImg"/>
          </p:nvPr>
        </p:nvSpPr>
        <p:spPr/>
      </p:sp>
      <p:sp>
        <p:nvSpPr>
          <p:cNvPr id="184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CE2D23-3DA3-467C-8355-1E07C5A71CE8}" type="slidenum">
              <a:rPr lang="en-US" altLang="zh-CN"/>
              <a:t>7</a:t>
            </a:fld>
            <a:endParaRPr lang="en-US" altLang="zh-CN"/>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610D5B-8F32-499B-8923-22D76244C785}" type="slidenum">
              <a:rPr lang="en-US" altLang="zh-CN"/>
              <a:t>8</a:t>
            </a:fld>
            <a:endParaRPr lang="en-US" altLang="zh-CN"/>
          </a:p>
        </p:txBody>
      </p:sp>
      <p:sp>
        <p:nvSpPr>
          <p:cNvPr id="186371" name="Rectangle 2"/>
          <p:cNvSpPr>
            <a:spLocks noGrp="1" noRot="1" noChangeAspect="1" noChangeArrowheads="1" noTextEdit="1"/>
          </p:cNvSpPr>
          <p:nvPr>
            <p:ph type="sldImg"/>
          </p:nvPr>
        </p:nvSpPr>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D2F129-BB59-44DA-990C-0867BECBF35B}" type="slidenum">
              <a:rPr lang="en-US" altLang="zh-CN"/>
              <a:t>9</a:t>
            </a:fld>
            <a:endParaRPr lang="en-US" altLang="zh-CN"/>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236EFD-B313-40F7-B3C0-CE4033EA2650}" type="slidenum">
              <a:rPr lang="en-US" altLang="zh-CN"/>
              <a:t>10</a:t>
            </a:fld>
            <a:endParaRPr lang="en-US" altLang="zh-CN"/>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C37E84-73BC-4FA9-86B2-E5100D55D267}" type="slidenum">
              <a:rPr lang="en-US" altLang="zh-CN"/>
              <a:t>11</a:t>
            </a:fld>
            <a:endParaRPr lang="en-US" altLang="zh-CN"/>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93BC0D-D7F6-4522-A153-C12AEE72FE45}" type="slidenum">
              <a:rPr lang="en-US" altLang="zh-CN"/>
              <a:t>17</a:t>
            </a:fld>
            <a:endParaRPr lang="en-US" altLang="zh-CN"/>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灯片编号占位符 3"/>
          <p:cNvSpPr>
            <a:spLocks noGrp="1"/>
          </p:cNvSpPr>
          <p:nvPr>
            <p:ph type="sldNum" sz="quarter" idx="10"/>
          </p:nvPr>
        </p:nvSpPr>
        <p:spPr/>
        <p:txBody>
          <a:bodyPr/>
          <a:lstStyle/>
          <a:p>
            <a:fld id="{49AE70B2-8BF9-45C0-BB95-33D1B9D3A854}" type="slidenum">
              <a:rPr lang="zh-CN" altLang="en-US" smtClean="0"/>
              <a:t>‹#›</a:t>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BBC4D45E-A11B-4868-85B0-E2CF922C35CE}"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2023/6/2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fld id="{BBC4D45E-A11B-4868-85B0-E2CF922C35CE}"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fld id="{FABC47A4-756D-490B-A52F-7D9E2C9FC05F}"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2.jpe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2.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9574" name="Rectangle 6"/>
          <p:cNvSpPr>
            <a:spLocks noGrp="1" noChangeArrowheads="1"/>
          </p:cNvSpPr>
          <p:nvPr>
            <p:ph type="sldNum" sz="quarter" idx="4"/>
          </p:nvPr>
        </p:nvSpPr>
        <p:spPr bwMode="auto">
          <a:xfrm>
            <a:off x="5080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49AE70B2-8BF9-45C0-BB95-33D1B9D3A854}" type="slidenum">
              <a:rPr lang="zh-CN" altLang="en-US" smtClean="0"/>
              <a:t>‹#›</a:t>
            </a:fld>
            <a:endParaRPr lang="zh-CN" altLang="en-US" dirty="0"/>
          </a:p>
        </p:txBody>
      </p:sp>
      <p:pic>
        <p:nvPicPr>
          <p:cNvPr id="1029" name="Picture 8" descr="ESEC Logo"/>
          <p:cNvPicPr>
            <a:picLocks noChangeAspect="1"/>
          </p:cNvPicPr>
          <p:nvPr/>
        </p:nvPicPr>
        <p:blipFill>
          <a:blip r:embed="rId15"/>
          <a:stretch>
            <a:fillRect/>
          </a:stretch>
        </p:blipFill>
        <p:spPr>
          <a:xfrm>
            <a:off x="10769600" y="5791200"/>
            <a:ext cx="1422400" cy="1066800"/>
          </a:xfrm>
          <a:prstGeom prst="rect">
            <a:avLst/>
          </a:prstGeom>
          <a:noFill/>
          <a:ln w="9525">
            <a:noFill/>
          </a:ln>
        </p:spPr>
      </p:pic>
      <p:sp>
        <p:nvSpPr>
          <p:cNvPr id="109579" name="Rectangle 11"/>
          <p:cNvSpPr>
            <a:spLocks noChangeArrowheads="1"/>
          </p:cNvSpPr>
          <p:nvPr/>
        </p:nvSpPr>
        <p:spPr bwMode="auto">
          <a:xfrm>
            <a:off x="7010400" y="6324600"/>
            <a:ext cx="3860800" cy="323850"/>
          </a:xfrm>
          <a:prstGeom prst="rect">
            <a:avLst/>
          </a:prstGeom>
          <a:no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accent2"/>
                </a:solidFill>
                <a:effectLst/>
                <a:uLnTx/>
                <a:uFillTx/>
                <a:latin typeface="Arial" panose="020B0604020202020204" pitchFamily="34" charset="0"/>
                <a:ea typeface="华文新魏" panose="02010800040101010101" pitchFamily="2" charset="-122"/>
                <a:cs typeface="+mn-cs"/>
              </a:rPr>
              <a:t>电子科技大学嵌入式软件工程中心</a:t>
            </a:r>
          </a:p>
        </p:txBody>
      </p:sp>
      <p:pic>
        <p:nvPicPr>
          <p:cNvPr id="1031" name="Picture 12" descr="uestclogo"/>
          <p:cNvPicPr>
            <a:picLocks noChangeAspect="1"/>
          </p:cNvPicPr>
          <p:nvPr/>
        </p:nvPicPr>
        <p:blipFill>
          <a:blip r:embed="rId16"/>
          <a:stretch>
            <a:fillRect/>
          </a:stretch>
        </p:blipFill>
        <p:spPr>
          <a:xfrm>
            <a:off x="203200" y="152400"/>
            <a:ext cx="1016000" cy="552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mj-ea"/>
        </a:defRPr>
      </a:lvl2pPr>
      <a:lvl3pPr marL="1143000" indent="-228600" algn="l" rtl="0" eaLnBrk="0" fontAlgn="base" hangingPunct="0">
        <a:spcBef>
          <a:spcPct val="20000"/>
        </a:spcBef>
        <a:spcAft>
          <a:spcPct val="0"/>
        </a:spcAft>
        <a:buChar char="•"/>
        <a:defRPr sz="2400">
          <a:solidFill>
            <a:schemeClr val="accent2"/>
          </a:solidFill>
          <a:latin typeface="+mj-lt"/>
          <a:ea typeface="+mj-ea"/>
        </a:defRPr>
      </a:lvl3pPr>
      <a:lvl4pPr marL="1600200" indent="-228600" algn="l" rtl="0" eaLnBrk="0" fontAlgn="base" hangingPunct="0">
        <a:spcBef>
          <a:spcPct val="20000"/>
        </a:spcBef>
        <a:spcAft>
          <a:spcPct val="0"/>
        </a:spcAft>
        <a:buChar char="–"/>
        <a:defRPr sz="2000">
          <a:solidFill>
            <a:schemeClr val="tx1"/>
          </a:solidFill>
          <a:latin typeface="+mj-lt"/>
          <a:ea typeface="+mj-ea"/>
        </a:defRPr>
      </a:lvl4pPr>
      <a:lvl5pPr marL="2057400" indent="-228600" algn="l" rtl="0" eaLnBrk="0" fontAlgn="base" hangingPunct="0">
        <a:spcBef>
          <a:spcPct val="20000"/>
        </a:spcBef>
        <a:spcAft>
          <a:spcPct val="0"/>
        </a:spcAft>
        <a:buChar char="»"/>
        <a:defRPr sz="2000">
          <a:solidFill>
            <a:schemeClr val="accent2"/>
          </a:solidFill>
          <a:latin typeface="+mj-lt"/>
          <a:ea typeface="+mj-ea"/>
        </a:defRPr>
      </a:lvl5pPr>
      <a:lvl6pPr marL="2514600" indent="-228600" algn="l" rtl="0" fontAlgn="base">
        <a:spcBef>
          <a:spcPct val="20000"/>
        </a:spcBef>
        <a:spcAft>
          <a:spcPct val="0"/>
        </a:spcAft>
        <a:buChar char="»"/>
        <a:defRPr sz="2000">
          <a:solidFill>
            <a:schemeClr val="accent2"/>
          </a:solidFill>
          <a:latin typeface="+mj-lt"/>
          <a:ea typeface="+mj-ea"/>
        </a:defRPr>
      </a:lvl6pPr>
      <a:lvl7pPr marL="2971800" indent="-228600" algn="l" rtl="0" fontAlgn="base">
        <a:spcBef>
          <a:spcPct val="20000"/>
        </a:spcBef>
        <a:spcAft>
          <a:spcPct val="0"/>
        </a:spcAft>
        <a:buChar char="»"/>
        <a:defRPr sz="2000">
          <a:solidFill>
            <a:schemeClr val="accent2"/>
          </a:solidFill>
          <a:latin typeface="+mj-lt"/>
          <a:ea typeface="+mj-ea"/>
        </a:defRPr>
      </a:lvl7pPr>
      <a:lvl8pPr marL="3429000" indent="-228600" algn="l" rtl="0" fontAlgn="base">
        <a:spcBef>
          <a:spcPct val="20000"/>
        </a:spcBef>
        <a:spcAft>
          <a:spcPct val="0"/>
        </a:spcAft>
        <a:buChar char="»"/>
        <a:defRPr sz="2000">
          <a:solidFill>
            <a:schemeClr val="accent2"/>
          </a:solidFill>
          <a:latin typeface="+mj-lt"/>
          <a:ea typeface="+mj-ea"/>
        </a:defRPr>
      </a:lvl8pPr>
      <a:lvl9pPr marL="3886200" indent="-228600" algn="l" rtl="0" fontAlgn="base">
        <a:spcBef>
          <a:spcPct val="20000"/>
        </a:spcBef>
        <a:spcAft>
          <a:spcPct val="0"/>
        </a:spcAft>
        <a:buChar char="»"/>
        <a:defRPr sz="2000">
          <a:solidFill>
            <a:schemeClr val="accent2"/>
          </a:solidFill>
          <a:latin typeface="+mj-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2023/6/2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9574" name="Rectangle 6"/>
          <p:cNvSpPr>
            <a:spLocks noGrp="1" noChangeArrowheads="1"/>
          </p:cNvSpPr>
          <p:nvPr>
            <p:ph type="sldNum" sz="quarter" idx="4"/>
          </p:nvPr>
        </p:nvSpPr>
        <p:spPr bwMode="auto">
          <a:xfrm>
            <a:off x="5080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pic>
        <p:nvPicPr>
          <p:cNvPr id="1029" name="Picture 8" descr="ESEC Logo"/>
          <p:cNvPicPr>
            <a:picLocks noChangeAspect="1"/>
          </p:cNvPicPr>
          <p:nvPr/>
        </p:nvPicPr>
        <p:blipFill>
          <a:blip r:embed="rId15"/>
          <a:stretch>
            <a:fillRect/>
          </a:stretch>
        </p:blipFill>
        <p:spPr>
          <a:xfrm>
            <a:off x="10769600" y="5791200"/>
            <a:ext cx="1422400" cy="1066800"/>
          </a:xfrm>
          <a:prstGeom prst="rect">
            <a:avLst/>
          </a:prstGeom>
          <a:noFill/>
          <a:ln w="9525">
            <a:noFill/>
          </a:ln>
        </p:spPr>
      </p:pic>
      <p:sp>
        <p:nvSpPr>
          <p:cNvPr id="109579" name="Rectangle 11"/>
          <p:cNvSpPr>
            <a:spLocks noChangeArrowheads="1"/>
          </p:cNvSpPr>
          <p:nvPr/>
        </p:nvSpPr>
        <p:spPr bwMode="auto">
          <a:xfrm>
            <a:off x="7010400" y="6324600"/>
            <a:ext cx="3860800" cy="323850"/>
          </a:xfrm>
          <a:prstGeom prst="rect">
            <a:avLst/>
          </a:prstGeom>
          <a:no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accent2"/>
                </a:solidFill>
                <a:effectLst/>
                <a:uLnTx/>
                <a:uFillTx/>
                <a:latin typeface="Arial" panose="020B0604020202020204" pitchFamily="34" charset="0"/>
                <a:ea typeface="华文新魏" panose="02010800040101010101" pitchFamily="2" charset="-122"/>
                <a:cs typeface="+mn-cs"/>
              </a:rPr>
              <a:t>电子科技大学嵌入式软件工程中心</a:t>
            </a:r>
          </a:p>
        </p:txBody>
      </p:sp>
      <p:pic>
        <p:nvPicPr>
          <p:cNvPr id="1031" name="Picture 12" descr="uestclogo"/>
          <p:cNvPicPr>
            <a:picLocks noChangeAspect="1"/>
          </p:cNvPicPr>
          <p:nvPr/>
        </p:nvPicPr>
        <p:blipFill>
          <a:blip r:embed="rId16"/>
          <a:stretch>
            <a:fillRect/>
          </a:stretch>
        </p:blipFill>
        <p:spPr>
          <a:xfrm>
            <a:off x="203200" y="152400"/>
            <a:ext cx="1016000" cy="552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sldNum="0" hdr="0" ftr="0" dt="0"/>
  <p:txStyles>
    <p:title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mj-ea"/>
        </a:defRPr>
      </a:lvl2pPr>
      <a:lvl3pPr marL="1143000" indent="-228600" algn="l" rtl="0" eaLnBrk="0" fontAlgn="base" hangingPunct="0">
        <a:spcBef>
          <a:spcPct val="20000"/>
        </a:spcBef>
        <a:spcAft>
          <a:spcPct val="0"/>
        </a:spcAft>
        <a:buChar char="•"/>
        <a:defRPr sz="2400">
          <a:solidFill>
            <a:schemeClr val="accent2"/>
          </a:solidFill>
          <a:latin typeface="+mj-lt"/>
          <a:ea typeface="+mj-ea"/>
        </a:defRPr>
      </a:lvl3pPr>
      <a:lvl4pPr marL="1600200" indent="-228600" algn="l" rtl="0" eaLnBrk="0" fontAlgn="base" hangingPunct="0">
        <a:spcBef>
          <a:spcPct val="20000"/>
        </a:spcBef>
        <a:spcAft>
          <a:spcPct val="0"/>
        </a:spcAft>
        <a:buChar char="–"/>
        <a:defRPr sz="2000">
          <a:solidFill>
            <a:schemeClr val="tx1"/>
          </a:solidFill>
          <a:latin typeface="+mj-lt"/>
          <a:ea typeface="+mj-ea"/>
        </a:defRPr>
      </a:lvl4pPr>
      <a:lvl5pPr marL="2057400" indent="-228600" algn="l" rtl="0" eaLnBrk="0" fontAlgn="base" hangingPunct="0">
        <a:spcBef>
          <a:spcPct val="20000"/>
        </a:spcBef>
        <a:spcAft>
          <a:spcPct val="0"/>
        </a:spcAft>
        <a:buChar char="»"/>
        <a:defRPr sz="2000">
          <a:solidFill>
            <a:schemeClr val="accent2"/>
          </a:solidFill>
          <a:latin typeface="+mj-lt"/>
          <a:ea typeface="+mj-ea"/>
        </a:defRPr>
      </a:lvl5pPr>
      <a:lvl6pPr marL="2514600" indent="-228600" algn="l" rtl="0" fontAlgn="base">
        <a:spcBef>
          <a:spcPct val="20000"/>
        </a:spcBef>
        <a:spcAft>
          <a:spcPct val="0"/>
        </a:spcAft>
        <a:buChar char="»"/>
        <a:defRPr sz="2000">
          <a:solidFill>
            <a:schemeClr val="accent2"/>
          </a:solidFill>
          <a:latin typeface="+mj-lt"/>
          <a:ea typeface="+mj-ea"/>
        </a:defRPr>
      </a:lvl6pPr>
      <a:lvl7pPr marL="2971800" indent="-228600" algn="l" rtl="0" fontAlgn="base">
        <a:spcBef>
          <a:spcPct val="20000"/>
        </a:spcBef>
        <a:spcAft>
          <a:spcPct val="0"/>
        </a:spcAft>
        <a:buChar char="»"/>
        <a:defRPr sz="2000">
          <a:solidFill>
            <a:schemeClr val="accent2"/>
          </a:solidFill>
          <a:latin typeface="+mj-lt"/>
          <a:ea typeface="+mj-ea"/>
        </a:defRPr>
      </a:lvl7pPr>
      <a:lvl8pPr marL="3429000" indent="-228600" algn="l" rtl="0" fontAlgn="base">
        <a:spcBef>
          <a:spcPct val="20000"/>
        </a:spcBef>
        <a:spcAft>
          <a:spcPct val="0"/>
        </a:spcAft>
        <a:buChar char="»"/>
        <a:defRPr sz="2000">
          <a:solidFill>
            <a:schemeClr val="accent2"/>
          </a:solidFill>
          <a:latin typeface="+mj-lt"/>
          <a:ea typeface="+mj-ea"/>
        </a:defRPr>
      </a:lvl8pPr>
      <a:lvl9pPr marL="3886200" indent="-228600" algn="l" rtl="0" fontAlgn="base">
        <a:spcBef>
          <a:spcPct val="20000"/>
        </a:spcBef>
        <a:spcAft>
          <a:spcPct val="0"/>
        </a:spcAft>
        <a:buChar char="»"/>
        <a:defRPr sz="2000">
          <a:solidFill>
            <a:schemeClr val="accent2"/>
          </a:solidFill>
          <a:latin typeface="+mj-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9574" name="Rectangle 6"/>
          <p:cNvSpPr>
            <a:spLocks noGrp="1" noChangeArrowheads="1"/>
          </p:cNvSpPr>
          <p:nvPr>
            <p:ph type="sldNum" sz="quarter" idx="4"/>
          </p:nvPr>
        </p:nvSpPr>
        <p:spPr bwMode="auto">
          <a:xfrm>
            <a:off x="5080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pic>
        <p:nvPicPr>
          <p:cNvPr id="1029" name="Picture 8" descr="ESEC Logo"/>
          <p:cNvPicPr>
            <a:picLocks noChangeAspect="1"/>
          </p:cNvPicPr>
          <p:nvPr/>
        </p:nvPicPr>
        <p:blipFill>
          <a:blip r:embed="rId15"/>
          <a:stretch>
            <a:fillRect/>
          </a:stretch>
        </p:blipFill>
        <p:spPr>
          <a:xfrm>
            <a:off x="10769600" y="5791200"/>
            <a:ext cx="1422400" cy="1066800"/>
          </a:xfrm>
          <a:prstGeom prst="rect">
            <a:avLst/>
          </a:prstGeom>
          <a:noFill/>
          <a:ln w="9525">
            <a:noFill/>
          </a:ln>
        </p:spPr>
      </p:pic>
      <p:sp>
        <p:nvSpPr>
          <p:cNvPr id="109579" name="Rectangle 11"/>
          <p:cNvSpPr>
            <a:spLocks noChangeArrowheads="1"/>
          </p:cNvSpPr>
          <p:nvPr/>
        </p:nvSpPr>
        <p:spPr bwMode="auto">
          <a:xfrm>
            <a:off x="7010400" y="6324600"/>
            <a:ext cx="3860800" cy="323850"/>
          </a:xfrm>
          <a:prstGeom prst="rect">
            <a:avLst/>
          </a:prstGeom>
          <a:no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accent2"/>
                </a:solidFill>
                <a:effectLst/>
                <a:uLnTx/>
                <a:uFillTx/>
                <a:latin typeface="Arial" panose="020B0604020202020204" pitchFamily="34" charset="0"/>
                <a:ea typeface="华文新魏" panose="02010800040101010101" pitchFamily="2" charset="-122"/>
                <a:cs typeface="+mn-cs"/>
              </a:rPr>
              <a:t>电子科技大学嵌入式软件工程中心</a:t>
            </a:r>
          </a:p>
        </p:txBody>
      </p:sp>
      <p:pic>
        <p:nvPicPr>
          <p:cNvPr id="1031" name="Picture 12" descr="uestclogo"/>
          <p:cNvPicPr>
            <a:picLocks noChangeAspect="1"/>
          </p:cNvPicPr>
          <p:nvPr/>
        </p:nvPicPr>
        <p:blipFill>
          <a:blip r:embed="rId16"/>
          <a:stretch>
            <a:fillRect/>
          </a:stretch>
        </p:blipFill>
        <p:spPr>
          <a:xfrm>
            <a:off x="203200" y="152400"/>
            <a:ext cx="1016000" cy="552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sldNum="0" hdr="0" ftr="0" dt="0"/>
  <p:txStyles>
    <p:title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ea typeface="+mj-ea"/>
        </a:defRPr>
      </a:lvl2pPr>
      <a:lvl3pPr marL="1143000" indent="-228600" algn="l" rtl="0" eaLnBrk="0" fontAlgn="base" hangingPunct="0">
        <a:spcBef>
          <a:spcPct val="20000"/>
        </a:spcBef>
        <a:spcAft>
          <a:spcPct val="0"/>
        </a:spcAft>
        <a:buChar char="•"/>
        <a:defRPr sz="2400">
          <a:solidFill>
            <a:schemeClr val="accent2"/>
          </a:solidFill>
          <a:latin typeface="+mj-lt"/>
          <a:ea typeface="+mj-ea"/>
        </a:defRPr>
      </a:lvl3pPr>
      <a:lvl4pPr marL="1600200" indent="-228600" algn="l" rtl="0" eaLnBrk="0" fontAlgn="base" hangingPunct="0">
        <a:spcBef>
          <a:spcPct val="20000"/>
        </a:spcBef>
        <a:spcAft>
          <a:spcPct val="0"/>
        </a:spcAft>
        <a:buChar char="–"/>
        <a:defRPr sz="2000">
          <a:solidFill>
            <a:schemeClr val="tx1"/>
          </a:solidFill>
          <a:latin typeface="+mj-lt"/>
          <a:ea typeface="+mj-ea"/>
        </a:defRPr>
      </a:lvl4pPr>
      <a:lvl5pPr marL="2057400" indent="-228600" algn="l" rtl="0" eaLnBrk="0" fontAlgn="base" hangingPunct="0">
        <a:spcBef>
          <a:spcPct val="20000"/>
        </a:spcBef>
        <a:spcAft>
          <a:spcPct val="0"/>
        </a:spcAft>
        <a:buChar char="»"/>
        <a:defRPr sz="2000">
          <a:solidFill>
            <a:schemeClr val="accent2"/>
          </a:solidFill>
          <a:latin typeface="+mj-lt"/>
          <a:ea typeface="+mj-ea"/>
        </a:defRPr>
      </a:lvl5pPr>
      <a:lvl6pPr marL="2514600" indent="-228600" algn="l" rtl="0" fontAlgn="base">
        <a:spcBef>
          <a:spcPct val="20000"/>
        </a:spcBef>
        <a:spcAft>
          <a:spcPct val="0"/>
        </a:spcAft>
        <a:buChar char="»"/>
        <a:defRPr sz="2000">
          <a:solidFill>
            <a:schemeClr val="accent2"/>
          </a:solidFill>
          <a:latin typeface="+mj-lt"/>
          <a:ea typeface="+mj-ea"/>
        </a:defRPr>
      </a:lvl6pPr>
      <a:lvl7pPr marL="2971800" indent="-228600" algn="l" rtl="0" fontAlgn="base">
        <a:spcBef>
          <a:spcPct val="20000"/>
        </a:spcBef>
        <a:spcAft>
          <a:spcPct val="0"/>
        </a:spcAft>
        <a:buChar char="»"/>
        <a:defRPr sz="2000">
          <a:solidFill>
            <a:schemeClr val="accent2"/>
          </a:solidFill>
          <a:latin typeface="+mj-lt"/>
          <a:ea typeface="+mj-ea"/>
        </a:defRPr>
      </a:lvl7pPr>
      <a:lvl8pPr marL="3429000" indent="-228600" algn="l" rtl="0" fontAlgn="base">
        <a:spcBef>
          <a:spcPct val="20000"/>
        </a:spcBef>
        <a:spcAft>
          <a:spcPct val="0"/>
        </a:spcAft>
        <a:buChar char="»"/>
        <a:defRPr sz="2000">
          <a:solidFill>
            <a:schemeClr val="accent2"/>
          </a:solidFill>
          <a:latin typeface="+mj-lt"/>
          <a:ea typeface="+mj-ea"/>
        </a:defRPr>
      </a:lvl8pPr>
      <a:lvl9pPr marL="3886200" indent="-228600" algn="l" rtl="0" fontAlgn="base">
        <a:spcBef>
          <a:spcPct val="20000"/>
        </a:spcBef>
        <a:spcAft>
          <a:spcPct val="0"/>
        </a:spcAft>
        <a:buChar char="»"/>
        <a:defRPr sz="2000">
          <a:solidFill>
            <a:schemeClr val="accent2"/>
          </a:solidFill>
          <a:latin typeface="+mj-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dirty="0">
                <a:sym typeface="+mn-ea"/>
              </a:rPr>
              <a:t>实验十一：</a:t>
            </a:r>
            <a:r>
              <a:rPr lang="en-US" altLang="zh-CN" dirty="0">
                <a:sym typeface="+mn-ea"/>
              </a:rPr>
              <a:t>µC/OS</a:t>
            </a:r>
            <a:r>
              <a:rPr lang="zh-CN" altLang="en-US" dirty="0">
                <a:sym typeface="+mn-ea"/>
              </a:rPr>
              <a:t>调度算法的改进</a:t>
            </a:r>
          </a:p>
        </p:txBody>
      </p:sp>
      <p:sp>
        <p:nvSpPr>
          <p:cNvPr id="2051" name="Rectangle 5"/>
          <p:cNvSpPr>
            <a:spLocks noGrp="1"/>
          </p:cNvSpPr>
          <p:nvPr>
            <p:ph type="body" idx="4294967295"/>
          </p:nvPr>
        </p:nvSpPr>
        <p:spPr>
          <a:xfrm>
            <a:off x="2362200" y="1443038"/>
            <a:ext cx="7772400" cy="4576762"/>
          </a:xfrm>
        </p:spPr>
        <p:txBody>
          <a:bodyPr vert="horz" wrap="square" lIns="91440" tIns="45720" rIns="91440" bIns="45720" anchor="t" anchorCtr="0"/>
          <a:lstStyle/>
          <a:p>
            <a:r>
              <a:rPr lang="zh-CN" altLang="en-US" sz="4000" dirty="0"/>
              <a:t>实验目的</a:t>
            </a:r>
          </a:p>
          <a:p>
            <a:r>
              <a:rPr lang="zh-CN" altLang="en-US" sz="4000" dirty="0"/>
              <a:t>实验设备</a:t>
            </a:r>
          </a:p>
          <a:p>
            <a:r>
              <a:rPr lang="zh-CN" altLang="en-US" sz="4000" dirty="0"/>
              <a:t>实验原理</a:t>
            </a:r>
            <a:endParaRPr lang="en-US" altLang="zh-CN" sz="4000" dirty="0"/>
          </a:p>
          <a:p>
            <a:r>
              <a:rPr lang="zh-CN" altLang="en-US" sz="4000" dirty="0"/>
              <a:t>实验内容</a:t>
            </a:r>
          </a:p>
          <a:p>
            <a:pPr>
              <a:buNone/>
            </a:pP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空任务控制块链表</a:t>
            </a:r>
          </a:p>
        </p:txBody>
      </p:sp>
      <p:grpSp>
        <p:nvGrpSpPr>
          <p:cNvPr id="38915" name="Group 4"/>
          <p:cNvGrpSpPr/>
          <p:nvPr/>
        </p:nvGrpSpPr>
        <p:grpSpPr bwMode="auto">
          <a:xfrm>
            <a:off x="1600200" y="1568450"/>
            <a:ext cx="8904288" cy="3079750"/>
            <a:chOff x="1550" y="11403"/>
            <a:chExt cx="9029" cy="2799"/>
          </a:xfrm>
        </p:grpSpPr>
        <p:sp>
          <p:nvSpPr>
            <p:cNvPr id="38918" name="Text Box 5"/>
            <p:cNvSpPr txBox="1">
              <a:spLocks noChangeArrowheads="1"/>
            </p:cNvSpPr>
            <p:nvPr/>
          </p:nvSpPr>
          <p:spPr bwMode="auto">
            <a:xfrm>
              <a:off x="3744" y="11847"/>
              <a:ext cx="1441" cy="2355"/>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r>
                <a:rPr kumimoji="1" lang="en-US" altLang="zh-CN" b="1"/>
                <a:t>…</a:t>
              </a:r>
              <a:endParaRPr kumimoji="1" lang="en-US" altLang="zh-CN" b="1">
                <a:latin typeface="Times New Roman" panose="02020603050405020304" pitchFamily="18" charset="0"/>
              </a:endParaRPr>
            </a:p>
          </p:txBody>
        </p:sp>
        <p:grpSp>
          <p:nvGrpSpPr>
            <p:cNvPr id="38919" name="Group 6"/>
            <p:cNvGrpSpPr/>
            <p:nvPr/>
          </p:nvGrpSpPr>
          <p:grpSpPr bwMode="auto">
            <a:xfrm>
              <a:off x="3742" y="12240"/>
              <a:ext cx="1441" cy="1635"/>
              <a:chOff x="3989" y="8097"/>
              <a:chExt cx="2295" cy="1635"/>
            </a:xfrm>
          </p:grpSpPr>
          <p:sp>
            <p:nvSpPr>
              <p:cNvPr id="38947" name="Line 7"/>
              <p:cNvSpPr>
                <a:spLocks noChangeShapeType="1"/>
              </p:cNvSpPr>
              <p:nvPr/>
            </p:nvSpPr>
            <p:spPr bwMode="auto">
              <a:xfrm>
                <a:off x="3990" y="809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8" name="Line 8"/>
              <p:cNvSpPr>
                <a:spLocks noChangeShapeType="1"/>
              </p:cNvSpPr>
              <p:nvPr/>
            </p:nvSpPr>
            <p:spPr bwMode="auto">
              <a:xfrm>
                <a:off x="3990" y="844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9" name="Line 9"/>
              <p:cNvSpPr>
                <a:spLocks noChangeShapeType="1"/>
              </p:cNvSpPr>
              <p:nvPr/>
            </p:nvSpPr>
            <p:spPr bwMode="auto">
              <a:xfrm>
                <a:off x="3989" y="875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50" name="Line 10"/>
              <p:cNvSpPr>
                <a:spLocks noChangeShapeType="1"/>
              </p:cNvSpPr>
              <p:nvPr/>
            </p:nvSpPr>
            <p:spPr bwMode="auto">
              <a:xfrm>
                <a:off x="3989" y="907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51" name="Line 11"/>
              <p:cNvSpPr>
                <a:spLocks noChangeShapeType="1"/>
              </p:cNvSpPr>
              <p:nvPr/>
            </p:nvSpPr>
            <p:spPr bwMode="auto">
              <a:xfrm>
                <a:off x="4002" y="973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52" name="Line 12"/>
              <p:cNvSpPr>
                <a:spLocks noChangeShapeType="1"/>
              </p:cNvSpPr>
              <p:nvPr/>
            </p:nvSpPr>
            <p:spPr bwMode="auto">
              <a:xfrm>
                <a:off x="4004" y="940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8920" name="Rectangle 13"/>
            <p:cNvSpPr>
              <a:spLocks noChangeArrowheads="1"/>
            </p:cNvSpPr>
            <p:nvPr/>
          </p:nvSpPr>
          <p:spPr bwMode="auto">
            <a:xfrm>
              <a:off x="3743" y="11853"/>
              <a:ext cx="1440" cy="390"/>
            </a:xfrm>
            <a:prstGeom prst="rect">
              <a:avLst/>
            </a:prstGeom>
            <a:solidFill>
              <a:srgbClr val="C0C0C0"/>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t>OSTCBNext</a:t>
              </a:r>
              <a:endParaRPr lang="zh-CN" altLang="en-US" sz="1600"/>
            </a:p>
          </p:txBody>
        </p:sp>
        <p:sp>
          <p:nvSpPr>
            <p:cNvPr id="38921" name="Text Box 14"/>
            <p:cNvSpPr txBox="1">
              <a:spLocks noChangeArrowheads="1"/>
            </p:cNvSpPr>
            <p:nvPr/>
          </p:nvSpPr>
          <p:spPr bwMode="auto">
            <a:xfrm>
              <a:off x="5681" y="11847"/>
              <a:ext cx="1439" cy="2355"/>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r>
                <a:rPr kumimoji="1" lang="en-US" altLang="zh-CN" b="1"/>
                <a:t>…</a:t>
              </a:r>
              <a:endParaRPr kumimoji="1" lang="en-US" altLang="zh-CN" b="1">
                <a:latin typeface="Times New Roman" panose="02020603050405020304" pitchFamily="18" charset="0"/>
              </a:endParaRPr>
            </a:p>
          </p:txBody>
        </p:sp>
        <p:grpSp>
          <p:nvGrpSpPr>
            <p:cNvPr id="38922" name="Group 15"/>
            <p:cNvGrpSpPr/>
            <p:nvPr/>
          </p:nvGrpSpPr>
          <p:grpSpPr bwMode="auto">
            <a:xfrm>
              <a:off x="5677" y="12240"/>
              <a:ext cx="1441" cy="1635"/>
              <a:chOff x="3989" y="8097"/>
              <a:chExt cx="2295" cy="1635"/>
            </a:xfrm>
          </p:grpSpPr>
          <p:sp>
            <p:nvSpPr>
              <p:cNvPr id="38941" name="Line 16"/>
              <p:cNvSpPr>
                <a:spLocks noChangeShapeType="1"/>
              </p:cNvSpPr>
              <p:nvPr/>
            </p:nvSpPr>
            <p:spPr bwMode="auto">
              <a:xfrm>
                <a:off x="3990" y="809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2" name="Line 17"/>
              <p:cNvSpPr>
                <a:spLocks noChangeShapeType="1"/>
              </p:cNvSpPr>
              <p:nvPr/>
            </p:nvSpPr>
            <p:spPr bwMode="auto">
              <a:xfrm>
                <a:off x="3990" y="844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3" name="Line 18"/>
              <p:cNvSpPr>
                <a:spLocks noChangeShapeType="1"/>
              </p:cNvSpPr>
              <p:nvPr/>
            </p:nvSpPr>
            <p:spPr bwMode="auto">
              <a:xfrm>
                <a:off x="3989" y="875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4" name="Line 19"/>
              <p:cNvSpPr>
                <a:spLocks noChangeShapeType="1"/>
              </p:cNvSpPr>
              <p:nvPr/>
            </p:nvSpPr>
            <p:spPr bwMode="auto">
              <a:xfrm>
                <a:off x="3989" y="907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5" name="Line 20"/>
              <p:cNvSpPr>
                <a:spLocks noChangeShapeType="1"/>
              </p:cNvSpPr>
              <p:nvPr/>
            </p:nvSpPr>
            <p:spPr bwMode="auto">
              <a:xfrm>
                <a:off x="4002" y="973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6" name="Line 21"/>
              <p:cNvSpPr>
                <a:spLocks noChangeShapeType="1"/>
              </p:cNvSpPr>
              <p:nvPr/>
            </p:nvSpPr>
            <p:spPr bwMode="auto">
              <a:xfrm>
                <a:off x="4004" y="940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8923" name="Rectangle 22"/>
            <p:cNvSpPr>
              <a:spLocks noChangeArrowheads="1"/>
            </p:cNvSpPr>
            <p:nvPr/>
          </p:nvSpPr>
          <p:spPr bwMode="auto">
            <a:xfrm>
              <a:off x="5678" y="11853"/>
              <a:ext cx="1440" cy="390"/>
            </a:xfrm>
            <a:prstGeom prst="rect">
              <a:avLst/>
            </a:prstGeom>
            <a:solidFill>
              <a:srgbClr val="C0C0C0"/>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t>OSTCBNext</a:t>
              </a:r>
              <a:endParaRPr lang="zh-CN" altLang="en-US" sz="1600"/>
            </a:p>
            <a:p>
              <a:pPr eaLnBrk="1" hangingPunct="1"/>
              <a:endParaRPr lang="zh-CN" altLang="en-US"/>
            </a:p>
          </p:txBody>
        </p:sp>
        <p:sp>
          <p:nvSpPr>
            <p:cNvPr id="38924" name="Text Box 23"/>
            <p:cNvSpPr txBox="1">
              <a:spLocks noChangeArrowheads="1"/>
            </p:cNvSpPr>
            <p:nvPr/>
          </p:nvSpPr>
          <p:spPr bwMode="auto">
            <a:xfrm>
              <a:off x="8200" y="11847"/>
              <a:ext cx="1441" cy="2355"/>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r>
                <a:rPr kumimoji="1" lang="en-US" altLang="zh-CN" b="1"/>
                <a:t>…</a:t>
              </a:r>
              <a:endParaRPr kumimoji="1" lang="en-US" altLang="zh-CN" b="1">
                <a:latin typeface="Times New Roman" panose="02020603050405020304" pitchFamily="18" charset="0"/>
              </a:endParaRPr>
            </a:p>
          </p:txBody>
        </p:sp>
        <p:grpSp>
          <p:nvGrpSpPr>
            <p:cNvPr id="38925" name="Group 24"/>
            <p:cNvGrpSpPr/>
            <p:nvPr/>
          </p:nvGrpSpPr>
          <p:grpSpPr bwMode="auto">
            <a:xfrm>
              <a:off x="8197" y="12240"/>
              <a:ext cx="1441" cy="1635"/>
              <a:chOff x="3989" y="8097"/>
              <a:chExt cx="2295" cy="1635"/>
            </a:xfrm>
          </p:grpSpPr>
          <p:sp>
            <p:nvSpPr>
              <p:cNvPr id="38935" name="Line 25"/>
              <p:cNvSpPr>
                <a:spLocks noChangeShapeType="1"/>
              </p:cNvSpPr>
              <p:nvPr/>
            </p:nvSpPr>
            <p:spPr bwMode="auto">
              <a:xfrm>
                <a:off x="3990" y="809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6" name="Line 26"/>
              <p:cNvSpPr>
                <a:spLocks noChangeShapeType="1"/>
              </p:cNvSpPr>
              <p:nvPr/>
            </p:nvSpPr>
            <p:spPr bwMode="auto">
              <a:xfrm>
                <a:off x="3990" y="844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7" name="Line 27"/>
              <p:cNvSpPr>
                <a:spLocks noChangeShapeType="1"/>
              </p:cNvSpPr>
              <p:nvPr/>
            </p:nvSpPr>
            <p:spPr bwMode="auto">
              <a:xfrm>
                <a:off x="3989" y="875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8" name="Line 28"/>
              <p:cNvSpPr>
                <a:spLocks noChangeShapeType="1"/>
              </p:cNvSpPr>
              <p:nvPr/>
            </p:nvSpPr>
            <p:spPr bwMode="auto">
              <a:xfrm>
                <a:off x="3989" y="907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39" name="Line 29"/>
              <p:cNvSpPr>
                <a:spLocks noChangeShapeType="1"/>
              </p:cNvSpPr>
              <p:nvPr/>
            </p:nvSpPr>
            <p:spPr bwMode="auto">
              <a:xfrm>
                <a:off x="4002" y="973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0" name="Line 30"/>
              <p:cNvSpPr>
                <a:spLocks noChangeShapeType="1"/>
              </p:cNvSpPr>
              <p:nvPr/>
            </p:nvSpPr>
            <p:spPr bwMode="auto">
              <a:xfrm>
                <a:off x="4004" y="940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8926" name="Rectangle 31"/>
            <p:cNvSpPr>
              <a:spLocks noChangeArrowheads="1"/>
            </p:cNvSpPr>
            <p:nvPr/>
          </p:nvSpPr>
          <p:spPr bwMode="auto">
            <a:xfrm>
              <a:off x="8198" y="11853"/>
              <a:ext cx="1440" cy="390"/>
            </a:xfrm>
            <a:prstGeom prst="rect">
              <a:avLst/>
            </a:prstGeom>
            <a:solidFill>
              <a:srgbClr val="C0C0C0"/>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7" name="Rectangle 33"/>
            <p:cNvSpPr>
              <a:spLocks noChangeArrowheads="1"/>
            </p:cNvSpPr>
            <p:nvPr/>
          </p:nvSpPr>
          <p:spPr bwMode="auto">
            <a:xfrm>
              <a:off x="1550" y="12061"/>
              <a:ext cx="204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b="1">
                  <a:latin typeface="Times New Roman" panose="02020603050405020304" pitchFamily="18" charset="0"/>
                </a:rPr>
                <a:t>OSTCBFreeList</a:t>
              </a:r>
              <a:endParaRPr kumimoji="1" lang="zh-CN" altLang="en-US" b="1">
                <a:latin typeface="Times New Roman" panose="02020603050405020304" pitchFamily="18" charset="0"/>
              </a:endParaRPr>
            </a:p>
          </p:txBody>
        </p:sp>
        <p:sp>
          <p:nvSpPr>
            <p:cNvPr id="38928" name="Rectangle 34"/>
            <p:cNvSpPr>
              <a:spLocks noChangeArrowheads="1"/>
            </p:cNvSpPr>
            <p:nvPr/>
          </p:nvSpPr>
          <p:spPr bwMode="auto">
            <a:xfrm>
              <a:off x="3672" y="11403"/>
              <a:ext cx="166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b="1">
                  <a:latin typeface="Times New Roman" panose="02020603050405020304" pitchFamily="18" charset="0"/>
                </a:rPr>
                <a:t>OSTCBTbl(0)</a:t>
              </a:r>
            </a:p>
          </p:txBody>
        </p:sp>
        <p:sp>
          <p:nvSpPr>
            <p:cNvPr id="38929" name="Rectangle 35"/>
            <p:cNvSpPr>
              <a:spLocks noChangeArrowheads="1"/>
            </p:cNvSpPr>
            <p:nvPr/>
          </p:nvSpPr>
          <p:spPr bwMode="auto">
            <a:xfrm>
              <a:off x="5568" y="11418"/>
              <a:ext cx="170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b="1">
                  <a:latin typeface="Times New Roman" panose="02020603050405020304" pitchFamily="18" charset="0"/>
                </a:rPr>
                <a:t>OSTCBTbl(1)</a:t>
              </a:r>
            </a:p>
            <a:p>
              <a:pPr algn="ctr" eaLnBrk="1" hangingPunct="1">
                <a:lnSpc>
                  <a:spcPct val="130000"/>
                </a:lnSpc>
              </a:pPr>
              <a:endParaRPr kumimoji="1" lang="en-US" altLang="zh-CN" b="1">
                <a:latin typeface="Times New Roman" panose="02020603050405020304" pitchFamily="18" charset="0"/>
              </a:endParaRPr>
            </a:p>
          </p:txBody>
        </p:sp>
        <p:sp>
          <p:nvSpPr>
            <p:cNvPr id="38930" name="Line 37"/>
            <p:cNvSpPr>
              <a:spLocks noChangeShapeType="1"/>
            </p:cNvSpPr>
            <p:nvPr/>
          </p:nvSpPr>
          <p:spPr bwMode="auto">
            <a:xfrm>
              <a:off x="2933" y="12078"/>
              <a:ext cx="79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1" name="Line 38"/>
            <p:cNvSpPr>
              <a:spLocks noChangeShapeType="1"/>
            </p:cNvSpPr>
            <p:nvPr/>
          </p:nvSpPr>
          <p:spPr bwMode="auto">
            <a:xfrm>
              <a:off x="4897" y="12048"/>
              <a:ext cx="76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2" name="Line 39"/>
            <p:cNvSpPr>
              <a:spLocks noChangeShapeType="1"/>
            </p:cNvSpPr>
            <p:nvPr/>
          </p:nvSpPr>
          <p:spPr bwMode="auto">
            <a:xfrm>
              <a:off x="6757" y="12063"/>
              <a:ext cx="1412" cy="0"/>
            </a:xfrm>
            <a:prstGeom prst="line">
              <a:avLst/>
            </a:prstGeom>
            <a:noFill/>
            <a:ln w="9525">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3" name="Line 40"/>
            <p:cNvSpPr>
              <a:spLocks noChangeShapeType="1"/>
            </p:cNvSpPr>
            <p:nvPr/>
          </p:nvSpPr>
          <p:spPr bwMode="auto">
            <a:xfrm>
              <a:off x="9247" y="12078"/>
              <a:ext cx="76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4" name="Rectangle 41"/>
            <p:cNvSpPr>
              <a:spLocks noChangeArrowheads="1"/>
            </p:cNvSpPr>
            <p:nvPr/>
          </p:nvSpPr>
          <p:spPr bwMode="auto">
            <a:xfrm>
              <a:off x="10005" y="11838"/>
              <a:ext cx="57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sz="1400" b="1">
                  <a:latin typeface="Times New Roman" panose="02020603050405020304" pitchFamily="18" charset="0"/>
                </a:rPr>
                <a:t>NULL</a:t>
              </a:r>
            </a:p>
          </p:txBody>
        </p:sp>
      </p:grpSp>
      <p:sp>
        <p:nvSpPr>
          <p:cNvPr id="3891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543597-0FC0-42B4-9601-0F71ED217FD2}" type="slidenum">
              <a:rPr lang="en-US" altLang="zh-CN"/>
              <a:t>10</a:t>
            </a:fld>
            <a:endParaRPr lang="en-US" altLang="zh-CN"/>
          </a:p>
        </p:txBody>
      </p:sp>
      <p:sp>
        <p:nvSpPr>
          <p:cNvPr id="45" name="Rectangle 2"/>
          <p:cNvSpPr txBox="1">
            <a:spLocks noChangeArrowheads="1"/>
          </p:cNvSpPr>
          <p:nvPr/>
        </p:nvSpPr>
        <p:spPr bwMode="auto">
          <a:xfrm>
            <a:off x="2209800" y="4876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a:lstStyle>
          <a:p>
            <a:pPr algn="l" eaLnBrk="1" hangingPunct="1">
              <a:defRPr/>
            </a:pPr>
            <a:r>
              <a:rPr lang="zh-CN" altLang="en-US" sz="2800" kern="0" dirty="0"/>
              <a:t>所有的</a:t>
            </a:r>
            <a:r>
              <a:rPr lang="en-US" altLang="zh-CN" sz="2800" kern="0" dirty="0"/>
              <a:t>OS_TCB</a:t>
            </a:r>
            <a:r>
              <a:rPr lang="zh-CN" altLang="en-US" sz="2800" kern="0" dirty="0"/>
              <a:t>都存放在任务控制块列表数组</a:t>
            </a:r>
            <a:endParaRPr lang="en-US" altLang="zh-CN" sz="2800" kern="0" dirty="0"/>
          </a:p>
          <a:p>
            <a:pPr algn="l" eaLnBrk="1" hangingPunct="1">
              <a:defRPr/>
            </a:pPr>
            <a:r>
              <a:rPr lang="en-US" altLang="zh-CN" sz="2800" kern="0" dirty="0" err="1"/>
              <a:t>OSTCBTbl</a:t>
            </a:r>
            <a:r>
              <a:rPr lang="en-US" altLang="zh-CN" sz="2800" kern="0" dirty="0"/>
              <a:t>[ ]</a:t>
            </a:r>
            <a:r>
              <a:rPr lang="zh-CN" altLang="en-US" sz="2800" kern="0" dirty="0"/>
              <a:t>中的。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任务控制块</a:t>
            </a:r>
          </a:p>
        </p:txBody>
      </p:sp>
      <p:sp>
        <p:nvSpPr>
          <p:cNvPr id="39939" name="Rectangle 3"/>
          <p:cNvSpPr>
            <a:spLocks noGrp="1" noChangeArrowheads="1"/>
          </p:cNvSpPr>
          <p:nvPr>
            <p:ph type="body" idx="1"/>
          </p:nvPr>
        </p:nvSpPr>
        <p:spPr>
          <a:xfrm>
            <a:off x="2133600" y="1349376"/>
            <a:ext cx="8045450" cy="5051425"/>
          </a:xfrm>
        </p:spPr>
        <p:txBody>
          <a:bodyPr/>
          <a:lstStyle/>
          <a:p>
            <a:pPr eaLnBrk="1" hangingPunct="1"/>
            <a:r>
              <a:rPr lang="zh-CN" altLang="en-US"/>
              <a:t>为节约内存，</a:t>
            </a:r>
            <a:r>
              <a:rPr lang="zh-CN" altLang="en-US">
                <a:solidFill>
                  <a:srgbClr val="800000"/>
                </a:solidFill>
              </a:rPr>
              <a:t>任务数量</a:t>
            </a:r>
            <a:r>
              <a:rPr lang="zh-CN" altLang="en-US"/>
              <a:t>通常需要进行预先配置</a:t>
            </a:r>
          </a:p>
          <a:p>
            <a:pPr lvl="1" eaLnBrk="1" hangingPunct="1"/>
            <a:r>
              <a:rPr lang="zh-CN" altLang="en-US" sz="2400" b="1"/>
              <a:t>按照配置的任务数量初始化任务控制块，一个任务对应一个初始的任务控制块，形成一个</a:t>
            </a:r>
            <a:r>
              <a:rPr lang="zh-CN" altLang="en-US" sz="2400" b="1">
                <a:solidFill>
                  <a:srgbClr val="800000"/>
                </a:solidFill>
                <a:ea typeface="楷体_GB2312" pitchFamily="49" charset="-122"/>
              </a:rPr>
              <a:t>空闲任务控制块链</a:t>
            </a:r>
            <a:r>
              <a:rPr lang="zh-CN" altLang="en-US" sz="2400" b="1"/>
              <a:t>。</a:t>
            </a:r>
          </a:p>
          <a:p>
            <a:pPr eaLnBrk="1" hangingPunct="1"/>
            <a:r>
              <a:rPr lang="zh-CN" altLang="en-US"/>
              <a:t>在任务创建时，实时内核从空闲任务控制块链中为任务分配一个任务控制块。</a:t>
            </a:r>
          </a:p>
          <a:p>
            <a:pPr lvl="1" eaLnBrk="1" hangingPunct="1"/>
            <a:r>
              <a:rPr lang="zh-CN" altLang="en-US" sz="2400" b="1"/>
              <a:t>随后对任务的操作，都是基于对应的</a:t>
            </a:r>
            <a:r>
              <a:rPr lang="zh-CN" altLang="en-US" sz="2400" b="1">
                <a:solidFill>
                  <a:srgbClr val="800000"/>
                </a:solidFill>
                <a:ea typeface="楷体_GB2312" pitchFamily="49" charset="-122"/>
              </a:rPr>
              <a:t>任务控制块</a:t>
            </a:r>
            <a:r>
              <a:rPr lang="zh-CN" altLang="en-US" sz="2400" b="1"/>
              <a:t>来进行的。</a:t>
            </a:r>
          </a:p>
          <a:p>
            <a:pPr lvl="1" eaLnBrk="1" hangingPunct="1"/>
            <a:r>
              <a:rPr lang="zh-CN" altLang="en-US" sz="2400" b="1"/>
              <a:t>当任务被删除后，对应的任务控制块又会被实时内核回收到</a:t>
            </a:r>
            <a:r>
              <a:rPr lang="zh-CN" altLang="en-US" sz="2400" b="1">
                <a:solidFill>
                  <a:srgbClr val="800000"/>
                </a:solidFill>
                <a:ea typeface="楷体_GB2312" pitchFamily="49" charset="-122"/>
              </a:rPr>
              <a:t>空闲任务控制块链</a:t>
            </a:r>
            <a:r>
              <a:rPr lang="zh-CN" altLang="en-US" sz="2400" b="1"/>
              <a:t>。</a:t>
            </a:r>
            <a:r>
              <a:rPr lang="zh-CN" altLang="en-US" sz="2400"/>
              <a:t> </a:t>
            </a:r>
          </a:p>
        </p:txBody>
      </p:sp>
      <p:sp>
        <p:nvSpPr>
          <p:cNvPr id="3994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47C6F2-476C-4A18-A3B7-989DD7A712F4}" type="slidenum">
              <a:rPr lang="en-US" altLang="zh-CN"/>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初始化任务控制块</a:t>
            </a:r>
          </a:p>
        </p:txBody>
      </p:sp>
      <p:sp>
        <p:nvSpPr>
          <p:cNvPr id="40963" name="内容占位符 2"/>
          <p:cNvSpPr>
            <a:spLocks noGrp="1"/>
          </p:cNvSpPr>
          <p:nvPr>
            <p:ph idx="1"/>
          </p:nvPr>
        </p:nvSpPr>
        <p:spPr>
          <a:xfrm>
            <a:off x="1981200" y="1447801"/>
            <a:ext cx="8229600" cy="4525963"/>
          </a:xfrm>
        </p:spPr>
        <p:txBody>
          <a:bodyPr/>
          <a:lstStyle/>
          <a:p>
            <a:r>
              <a:rPr lang="zh-CN" altLang="en-US" sz="2800"/>
              <a:t>任务建立时，函数</a:t>
            </a:r>
            <a:r>
              <a:rPr lang="en-US" altLang="zh-CN" sz="2800"/>
              <a:t>OS_TCBInit()</a:t>
            </a:r>
            <a:r>
              <a:rPr lang="zh-CN" altLang="en-US" sz="2800"/>
              <a:t>初始化任务控制块</a:t>
            </a:r>
            <a:r>
              <a:rPr lang="en-US" altLang="zh-CN" sz="2800"/>
              <a:t>OS_TCB.</a:t>
            </a:r>
            <a:endParaRPr lang="zh-CN" altLang="en-US" sz="2800"/>
          </a:p>
        </p:txBody>
      </p:sp>
      <p:sp>
        <p:nvSpPr>
          <p:cNvPr id="4096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672AB2-0219-430E-9B7C-27F86E4530F5}" type="slidenum">
              <a:rPr lang="en-US" altLang="zh-CN"/>
              <a:t>12</a:t>
            </a:fld>
            <a:endParaRPr lang="en-US" altLang="zh-CN"/>
          </a:p>
        </p:txBody>
      </p:sp>
      <p:sp>
        <p:nvSpPr>
          <p:cNvPr id="5" name="Text Box 2"/>
          <p:cNvSpPr txBox="1">
            <a:spLocks noChangeArrowheads="1"/>
          </p:cNvSpPr>
          <p:nvPr/>
        </p:nvSpPr>
        <p:spPr bwMode="auto">
          <a:xfrm>
            <a:off x="2001838" y="2514600"/>
            <a:ext cx="8208962" cy="3657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ko-KR" sz="1600" b="1">
                <a:latin typeface="Courier New" panose="02070309020205020404" pitchFamily="49" charset="0"/>
                <a:ea typeface="Gulim" panose="020B0600000101010101" pitchFamily="34" charset="-127"/>
              </a:rPr>
              <a:t>INT8U OS_TCBInit( INT8U prio, OS_STK *ptos, OS_STK * pbos, </a:t>
            </a:r>
          </a:p>
          <a:p>
            <a:pPr eaLnBrk="1" hangingPunct="1">
              <a:spcBef>
                <a:spcPct val="20000"/>
              </a:spcBef>
            </a:pPr>
            <a:r>
              <a:rPr lang="en-US" altLang="ko-KR" sz="1600" b="1">
                <a:latin typeface="Courier New" panose="02070309020205020404" pitchFamily="49" charset="0"/>
                <a:ea typeface="Gulim" panose="020B0600000101010101" pitchFamily="34" charset="-127"/>
              </a:rPr>
              <a:t>               INT16U id, INT32U stk_size, void *pext, INT16U opt)  </a:t>
            </a:r>
          </a:p>
          <a:p>
            <a:pPr eaLnBrk="1" hangingPunct="1">
              <a:spcBef>
                <a:spcPct val="20000"/>
              </a:spcBef>
            </a:pPr>
            <a:r>
              <a:rPr lang="en-US" altLang="ko-KR" sz="1600" b="1">
                <a:latin typeface="Courier New" panose="02070309020205020404" pitchFamily="49" charset="0"/>
                <a:ea typeface="Gulim" panose="020B0600000101010101" pitchFamily="34" charset="-127"/>
              </a:rPr>
              <a:t>/* prio</a:t>
            </a:r>
            <a:r>
              <a:rPr lang="zh-CN" altLang="en-US" sz="1600" b="1">
                <a:latin typeface="Courier New" panose="02070309020205020404" pitchFamily="49" charset="0"/>
                <a:ea typeface="Gulim" panose="020B0600000101010101" pitchFamily="34" charset="-127"/>
              </a:rPr>
              <a:t>是任务优先级</a:t>
            </a:r>
            <a:r>
              <a:rPr lang="en-US" altLang="ko-KR" sz="1600" b="1">
                <a:latin typeface="Courier New" panose="02070309020205020404" pitchFamily="49" charset="0"/>
                <a:ea typeface="Gulim" panose="020B0600000101010101" pitchFamily="34" charset="-127"/>
              </a:rPr>
              <a:t>, ptos</a:t>
            </a:r>
            <a:r>
              <a:rPr lang="zh-CN" altLang="en-US" sz="1600" b="1">
                <a:latin typeface="Courier New" panose="02070309020205020404" pitchFamily="49" charset="0"/>
                <a:ea typeface="Gulim" panose="020B0600000101010101" pitchFamily="34" charset="-127"/>
              </a:rPr>
              <a:t>指向栈顶指针</a:t>
            </a:r>
            <a:r>
              <a:rPr lang="en-US" altLang="ko-KR" sz="1600" b="1">
                <a:latin typeface="Courier New" panose="02070309020205020404" pitchFamily="49" charset="0"/>
                <a:ea typeface="Gulim" panose="020B0600000101010101" pitchFamily="34" charset="-127"/>
              </a:rPr>
              <a:t>, pbos</a:t>
            </a:r>
            <a:r>
              <a:rPr lang="zh-CN" altLang="en-US" sz="1600" b="1">
                <a:latin typeface="Courier New" panose="02070309020205020404" pitchFamily="49" charset="0"/>
                <a:ea typeface="Gulim" panose="020B0600000101010101" pitchFamily="34" charset="-127"/>
              </a:rPr>
              <a:t>指向栈底的指针</a:t>
            </a:r>
            <a:r>
              <a:rPr lang="en-US" altLang="ko-KR" sz="1600" b="1">
                <a:latin typeface="Courier New" panose="02070309020205020404" pitchFamily="49" charset="0"/>
                <a:ea typeface="Gulim" panose="020B0600000101010101" pitchFamily="34" charset="-127"/>
              </a:rPr>
              <a:t>, id</a:t>
            </a:r>
            <a:r>
              <a:rPr lang="zh-CN" altLang="en-US" sz="1600" b="1">
                <a:latin typeface="Courier New" panose="02070309020205020404" pitchFamily="49" charset="0"/>
                <a:ea typeface="Gulim" panose="020B0600000101010101" pitchFamily="34" charset="-127"/>
              </a:rPr>
              <a:t>是任务标识符</a:t>
            </a:r>
            <a:r>
              <a:rPr lang="en-US" altLang="ko-KR" sz="1600" b="1">
                <a:latin typeface="Courier New" panose="02070309020205020404" pitchFamily="49" charset="0"/>
                <a:ea typeface="Gulim" panose="020B0600000101010101" pitchFamily="34" charset="-127"/>
              </a:rPr>
              <a:t>, stk_size</a:t>
            </a:r>
            <a:r>
              <a:rPr lang="zh-CN" altLang="en-US" sz="1600" b="1">
                <a:latin typeface="Courier New" panose="02070309020205020404" pitchFamily="49" charset="0"/>
                <a:ea typeface="Gulim" panose="020B0600000101010101" pitchFamily="34" charset="-127"/>
              </a:rPr>
              <a:t>是堆栈的容量</a:t>
            </a:r>
            <a:r>
              <a:rPr lang="en-US" altLang="ko-KR" sz="1600" b="1">
                <a:latin typeface="Courier New" panose="02070309020205020404" pitchFamily="49" charset="0"/>
                <a:ea typeface="Gulim" panose="020B0600000101010101" pitchFamily="34" charset="-127"/>
              </a:rPr>
              <a:t>, pext</a:t>
            </a:r>
            <a:r>
              <a:rPr lang="zh-CN" altLang="en-US" sz="1600" b="1">
                <a:latin typeface="Courier New" panose="02070309020205020404" pitchFamily="49" charset="0"/>
                <a:ea typeface="Gulim" panose="020B0600000101010101" pitchFamily="34" charset="-127"/>
              </a:rPr>
              <a:t>是</a:t>
            </a:r>
            <a:r>
              <a:rPr lang="en-US" altLang="zh-CN" sz="1600" b="1">
                <a:latin typeface="Courier New" panose="02070309020205020404" pitchFamily="49" charset="0"/>
                <a:ea typeface="Gulim" panose="020B0600000101010101" pitchFamily="34" charset="-127"/>
              </a:rPr>
              <a:t>OS_TCB</a:t>
            </a:r>
            <a:r>
              <a:rPr lang="zh-CN" altLang="en-US" sz="1600" b="1">
                <a:latin typeface="Courier New" panose="02070309020205020404" pitchFamily="49" charset="0"/>
                <a:ea typeface="Gulim" panose="020B0600000101010101" pitchFamily="34" charset="-127"/>
              </a:rPr>
              <a:t>的扩展指针</a:t>
            </a:r>
            <a:r>
              <a:rPr lang="en-US" altLang="ko-KR" sz="1600" b="1">
                <a:latin typeface="Courier New" panose="02070309020205020404" pitchFamily="49" charset="0"/>
                <a:ea typeface="Gulim" panose="020B0600000101010101" pitchFamily="34" charset="-127"/>
              </a:rPr>
              <a:t>, opt</a:t>
            </a:r>
            <a:r>
              <a:rPr lang="zh-CN" altLang="en-US" sz="1600" b="1">
                <a:latin typeface="Courier New" panose="02070309020205020404" pitchFamily="49" charset="0"/>
                <a:ea typeface="Gulim" panose="020B0600000101010101" pitchFamily="34" charset="-127"/>
              </a:rPr>
              <a:t>是选择项</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    OS_TCB *ptcb;</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ko-KR" sz="1600" b="1">
                <a:solidFill>
                  <a:srgbClr val="FF0000"/>
                </a:solidFill>
                <a:latin typeface="Courier New" panose="02070309020205020404" pitchFamily="49" charset="0"/>
                <a:ea typeface="Gulim" panose="020B0600000101010101" pitchFamily="34" charset="-127"/>
              </a:rPr>
              <a:t>OS_ENTER_CRITICAL();   </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zh-CN" sz="1600" b="1">
                <a:latin typeface="Courier New" panose="02070309020205020404" pitchFamily="49" charset="0"/>
                <a:ea typeface="Gulim" panose="020B0600000101010101" pitchFamily="34" charset="-127"/>
              </a:rPr>
              <a:t>ptcb=OSTCBFreeList; </a:t>
            </a:r>
          </a:p>
          <a:p>
            <a:pPr eaLnBrk="1" hangingPunct="1">
              <a:spcBef>
                <a:spcPct val="20000"/>
              </a:spcBef>
            </a:pPr>
            <a:r>
              <a:rPr lang="en-US" altLang="ko-KR" sz="1600" b="1">
                <a:latin typeface="Courier New" panose="02070309020205020404" pitchFamily="49" charset="0"/>
                <a:ea typeface="Gulim" panose="020B0600000101010101" pitchFamily="34" charset="-127"/>
              </a:rPr>
              <a:t>    if (ptcb!=(OS_TCB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1BEE1F-7CBF-4F35-9B8C-AB15F7D67DCC}" type="slidenum">
              <a:rPr lang="en-US" altLang="zh-CN"/>
              <a:t>13</a:t>
            </a:fld>
            <a:endParaRPr lang="en-US" altLang="zh-CN"/>
          </a:p>
        </p:txBody>
      </p:sp>
      <p:sp>
        <p:nvSpPr>
          <p:cNvPr id="41987" name="标题 1"/>
          <p:cNvSpPr>
            <a:spLocks noGrp="1"/>
          </p:cNvSpPr>
          <p:nvPr>
            <p:ph type="title"/>
          </p:nvPr>
        </p:nvSpPr>
        <p:spPr/>
        <p:txBody>
          <a:bodyPr/>
          <a:lstStyle/>
          <a:p>
            <a:r>
              <a:rPr lang="zh-CN" altLang="en-US"/>
              <a:t>初始化任务控制块</a:t>
            </a:r>
          </a:p>
        </p:txBody>
      </p:sp>
      <p:sp>
        <p:nvSpPr>
          <p:cNvPr id="6" name="Text Box 2"/>
          <p:cNvSpPr txBox="1">
            <a:spLocks noChangeArrowheads="1"/>
          </p:cNvSpPr>
          <p:nvPr/>
        </p:nvSpPr>
        <p:spPr bwMode="auto">
          <a:xfrm>
            <a:off x="2001838" y="1295400"/>
            <a:ext cx="8208962" cy="4876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1600" b="1">
                <a:latin typeface="Courier New" panose="02070309020205020404" pitchFamily="49" charset="0"/>
                <a:ea typeface="Gulim" panose="020B0600000101010101" pitchFamily="34" charset="-127"/>
              </a:rPr>
              <a:t>    OSTCBFreeList = ptcb -&gt; OSTCBNext;</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ko-KR" sz="1600" b="1">
                <a:solidFill>
                  <a:srgbClr val="FF0000"/>
                </a:solidFill>
                <a:latin typeface="Courier New" panose="02070309020205020404" pitchFamily="49" charset="0"/>
                <a:ea typeface="Gulim" panose="020B0600000101010101" pitchFamily="34" charset="-127"/>
              </a:rPr>
              <a:t>OS_EXIT_CRITICAL();</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zh-CN" sz="1600" b="1">
                <a:latin typeface="Courier New" panose="02070309020205020404" pitchFamily="49" charset="0"/>
                <a:ea typeface="Gulim" panose="020B0600000101010101" pitchFamily="34" charset="-127"/>
              </a:rPr>
              <a:t>ptcb -&gt; OSTCBStkPtr = ptos;  //</a:t>
            </a:r>
            <a:r>
              <a:rPr lang="zh-CN" altLang="en-US" sz="1600" b="1">
                <a:latin typeface="Courier New" panose="02070309020205020404" pitchFamily="49" charset="0"/>
                <a:ea typeface="Gulim" panose="020B0600000101010101" pitchFamily="34" charset="-127"/>
              </a:rPr>
              <a:t>栈顶指针</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OSTCBPrio = (INT8U)prio;</a:t>
            </a: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OSTCBStat = OS_STAT_RDY;</a:t>
            </a: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OSTCBDly = 0</a:t>
            </a:r>
            <a:r>
              <a:rPr lang="zh-CN" altLang="en-US" sz="1600" b="1">
                <a:latin typeface="Courier New" panose="02070309020205020404" pitchFamily="49" charset="0"/>
                <a:ea typeface="Gulim" panose="020B0600000101010101" pitchFamily="34" charset="-127"/>
              </a:rPr>
              <a:t>；</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if OS_TASK_CREATE_EXT_EN &gt; 0</a:t>
            </a: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OSTCBExtPtr = pext;  // OS_TCB</a:t>
            </a:r>
            <a:r>
              <a:rPr lang="zh-CN" altLang="en-US" sz="1600" b="1">
                <a:latin typeface="Courier New" panose="02070309020205020404" pitchFamily="49" charset="0"/>
                <a:ea typeface="Gulim" panose="020B0600000101010101" pitchFamily="34" charset="-127"/>
              </a:rPr>
              <a:t>的扩展指针</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OSTCBStkSize = stk_size; //</a:t>
            </a:r>
            <a:r>
              <a:rPr lang="en-US" altLang="ko-KR" sz="1600" b="1">
                <a:latin typeface="Courier New" panose="02070309020205020404" pitchFamily="49" charset="0"/>
                <a:ea typeface="Gulim" panose="020B0600000101010101" pitchFamily="34" charset="-127"/>
              </a:rPr>
              <a:t> stk_size</a:t>
            </a:r>
            <a:r>
              <a:rPr lang="zh-CN" altLang="en-US" sz="1600" b="1">
                <a:latin typeface="Courier New" panose="02070309020205020404" pitchFamily="49" charset="0"/>
                <a:ea typeface="Gulim" panose="020B0600000101010101" pitchFamily="34" charset="-127"/>
              </a:rPr>
              <a:t>是堆栈的容量</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OSTCBStkBottom = pbos;  //</a:t>
            </a:r>
            <a:r>
              <a:rPr lang="zh-CN" altLang="en-US" sz="1600" b="1">
                <a:latin typeface="Courier New" panose="02070309020205020404" pitchFamily="49" charset="0"/>
                <a:ea typeface="Gulim" panose="020B0600000101010101" pitchFamily="34" charset="-127"/>
              </a:rPr>
              <a:t>栈底指针</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OSTCBOpt = opt;   //</a:t>
            </a:r>
            <a:r>
              <a:rPr lang="zh-CN" altLang="en-US" sz="1600" b="1">
                <a:latin typeface="Courier New" panose="02070309020205020404" pitchFamily="49" charset="0"/>
                <a:ea typeface="Gulim" panose="020B0600000101010101" pitchFamily="34" charset="-127"/>
              </a:rPr>
              <a:t>选择项</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OSTCBId = id;    //</a:t>
            </a:r>
            <a:r>
              <a:rPr lang="en-US" altLang="ko-KR" sz="1600" b="1">
                <a:latin typeface="Courier New" panose="02070309020205020404" pitchFamily="49" charset="0"/>
                <a:ea typeface="Gulim" panose="020B0600000101010101" pitchFamily="34" charset="-127"/>
              </a:rPr>
              <a:t> id</a:t>
            </a:r>
            <a:r>
              <a:rPr lang="zh-CN" altLang="en-US" sz="1600" b="1">
                <a:latin typeface="Courier New" panose="02070309020205020404" pitchFamily="49" charset="0"/>
                <a:ea typeface="Gulim" panose="020B0600000101010101" pitchFamily="34" charset="-127"/>
              </a:rPr>
              <a:t>是任务标识符</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#endif</a:t>
            </a:r>
          </a:p>
          <a:p>
            <a:pPr eaLnBrk="1" hangingPunct="1">
              <a:spcBef>
                <a:spcPct val="20000"/>
              </a:spcBef>
            </a:pPr>
            <a:r>
              <a:rPr lang="en-US" altLang="ko-KR" sz="1600" b="1">
                <a:latin typeface="Courier New" panose="02070309020205020404" pitchFamily="49" charset="0"/>
                <a:ea typeface="Gulim" panose="020B0600000101010101" pitchFamily="34" charset="-127"/>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924645-B88D-465E-AF79-2F95F8E182A8}" type="slidenum">
              <a:rPr lang="en-US" altLang="zh-CN"/>
              <a:t>14</a:t>
            </a:fld>
            <a:endParaRPr lang="en-US" altLang="zh-CN"/>
          </a:p>
        </p:txBody>
      </p:sp>
      <p:sp>
        <p:nvSpPr>
          <p:cNvPr id="43011" name="标题 1"/>
          <p:cNvSpPr>
            <a:spLocks noGrp="1"/>
          </p:cNvSpPr>
          <p:nvPr>
            <p:ph type="title"/>
          </p:nvPr>
        </p:nvSpPr>
        <p:spPr/>
        <p:txBody>
          <a:bodyPr/>
          <a:lstStyle/>
          <a:p>
            <a:r>
              <a:rPr lang="zh-CN" altLang="en-US"/>
              <a:t>初始化任务控制块</a:t>
            </a:r>
          </a:p>
        </p:txBody>
      </p:sp>
      <p:sp>
        <p:nvSpPr>
          <p:cNvPr id="6" name="Text Box 2"/>
          <p:cNvSpPr txBox="1">
            <a:spLocks noChangeArrowheads="1"/>
          </p:cNvSpPr>
          <p:nvPr/>
        </p:nvSpPr>
        <p:spPr bwMode="auto">
          <a:xfrm>
            <a:off x="2001838" y="1295400"/>
            <a:ext cx="8208962" cy="4876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ko-KR" sz="1600" b="1">
                <a:latin typeface="Courier New" panose="02070309020205020404" pitchFamily="49" charset="0"/>
                <a:ea typeface="Gulim" panose="020B0600000101010101" pitchFamily="34" charset="-127"/>
              </a:rPr>
              <a:t>#if OS_TASK_DEL_EN &gt; 0</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zh-CN" sz="1600" b="1">
                <a:latin typeface="Courier New" panose="02070309020205020404" pitchFamily="49" charset="0"/>
                <a:ea typeface="Gulim" panose="020B0600000101010101" pitchFamily="34" charset="-127"/>
              </a:rPr>
              <a:t>ptcb -&gt; OSTCBDelReq = OS_NO_ERR;</a:t>
            </a: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OSTCBY = prio &gt;&gt; 3;</a:t>
            </a: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OSTCBBitY = OSMapTbl[ptcb-&gt;OSTCBY];</a:t>
            </a: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OSTCBX = prio &amp; 0x07;</a:t>
            </a:r>
          </a:p>
          <a:p>
            <a:pPr eaLnBrk="1" hangingPunct="1">
              <a:spcBef>
                <a:spcPct val="20000"/>
              </a:spcBef>
            </a:pPr>
            <a:r>
              <a:rPr lang="en-US" altLang="zh-CN" sz="1600" b="1">
                <a:latin typeface="Courier New" panose="02070309020205020404" pitchFamily="49" charset="0"/>
                <a:ea typeface="Gulim" panose="020B0600000101010101" pitchFamily="34" charset="-127"/>
              </a:rPr>
              <a:t>    ptcb -&gt; OSTCBBitX = OSMapTbl[ptcb-&gt;OSTCBX];</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#if OS_EVENT_EN&gt;0</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zh-CN" sz="1600" b="1">
                <a:latin typeface="Courier New" panose="02070309020205020404" pitchFamily="49" charset="0"/>
                <a:ea typeface="Gulim" panose="020B0600000101010101" pitchFamily="34" charset="-127"/>
              </a:rPr>
              <a:t>ptcb -&gt; </a:t>
            </a:r>
            <a:r>
              <a:rPr lang="en-US" altLang="ko-KR" sz="1600" b="1">
                <a:latin typeface="Courier New" panose="02070309020205020404" pitchFamily="49" charset="0"/>
                <a:ea typeface="Gulim" panose="020B0600000101010101" pitchFamily="34" charset="-127"/>
              </a:rPr>
              <a:t>OSTCBEventPtr = (OS_EVENT *)0;  //</a:t>
            </a:r>
            <a:r>
              <a:rPr lang="zh-CN" altLang="en-US" sz="1600" b="1">
                <a:latin typeface="Courier New" panose="02070309020205020404" pitchFamily="49" charset="0"/>
                <a:ea typeface="Gulim" panose="020B0600000101010101" pitchFamily="34" charset="-127"/>
              </a:rPr>
              <a:t>事件指针为空</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a:p>
            <a:pPr eaLnBrk="1" hangingPunct="1">
              <a:spcBef>
                <a:spcPct val="20000"/>
              </a:spcBef>
            </a:pPr>
            <a:r>
              <a:rPr lang="en-US" altLang="ko-KR" sz="1600" b="1">
                <a:latin typeface="Courier New" panose="02070309020205020404" pitchFamily="49" charset="0"/>
                <a:ea typeface="Gulim" panose="020B0600000101010101" pitchFamily="34" charset="-127"/>
              </a:rPr>
              <a:t>#if (OS_VERSION &gt;= 251) &amp;&amp; (OS_FLAG_EN &gt; 0) &amp;&amp; (OS_MAX_FLAGS &gt; 0)</a:t>
            </a:r>
          </a:p>
          <a:p>
            <a:pPr eaLnBrk="1" hangingPunct="1">
              <a:spcBef>
                <a:spcPct val="20000"/>
              </a:spcBef>
            </a:pPr>
            <a:r>
              <a:rPr lang="en-US" altLang="ko-KR" sz="1600" b="1">
                <a:latin typeface="Courier New" panose="02070309020205020404" pitchFamily="49" charset="0"/>
                <a:ea typeface="Gulim" panose="020B0600000101010101" pitchFamily="34" charset="-127"/>
              </a:rPr>
              <a:t>    &amp;&amp; (OS_TASK_DEL_EN &gt; 0)</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zh-CN" sz="1600" b="1">
                <a:latin typeface="Courier New" panose="02070309020205020404" pitchFamily="49" charset="0"/>
                <a:ea typeface="Gulim" panose="020B0600000101010101" pitchFamily="34" charset="-127"/>
              </a:rPr>
              <a:t>ptcb -&gt; </a:t>
            </a:r>
            <a:r>
              <a:rPr lang="en-US" altLang="ko-KR" sz="1600" b="1">
                <a:latin typeface="Courier New" panose="02070309020205020404" pitchFamily="49" charset="0"/>
                <a:ea typeface="Gulim" panose="020B0600000101010101" pitchFamily="34" charset="-127"/>
              </a:rPr>
              <a:t>OSTCBFlagNode = (OS_FLAG_NODE *)0; //</a:t>
            </a:r>
            <a:r>
              <a:rPr lang="zh-CN" altLang="en-US" sz="1600" b="1">
                <a:latin typeface="Courier New" panose="02070309020205020404" pitchFamily="49" charset="0"/>
                <a:ea typeface="Gulim" panose="020B0600000101010101" pitchFamily="34" charset="-127"/>
              </a:rPr>
              <a:t>事件标志节点指针为空</a:t>
            </a: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#endif    </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    </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0BCAA7-8363-4619-892D-398E7980DC3E}" type="slidenum">
              <a:rPr lang="en-US" altLang="zh-CN"/>
              <a:t>15</a:t>
            </a:fld>
            <a:endParaRPr lang="en-US" altLang="zh-CN"/>
          </a:p>
        </p:txBody>
      </p:sp>
      <p:sp>
        <p:nvSpPr>
          <p:cNvPr id="44035" name="标题 1"/>
          <p:cNvSpPr>
            <a:spLocks noGrp="1"/>
          </p:cNvSpPr>
          <p:nvPr>
            <p:ph type="title"/>
          </p:nvPr>
        </p:nvSpPr>
        <p:spPr/>
        <p:txBody>
          <a:bodyPr/>
          <a:lstStyle/>
          <a:p>
            <a:r>
              <a:rPr lang="zh-CN" altLang="en-US"/>
              <a:t>初始化任务控制块</a:t>
            </a:r>
          </a:p>
        </p:txBody>
      </p:sp>
      <p:sp>
        <p:nvSpPr>
          <p:cNvPr id="6" name="Text Box 2"/>
          <p:cNvSpPr txBox="1">
            <a:spLocks noChangeArrowheads="1"/>
          </p:cNvSpPr>
          <p:nvPr/>
        </p:nvSpPr>
        <p:spPr bwMode="auto">
          <a:xfrm>
            <a:off x="1925638" y="1295400"/>
            <a:ext cx="8437562" cy="4876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ko-KR" sz="1600" b="1">
                <a:latin typeface="Courier New" panose="02070309020205020404" pitchFamily="49" charset="0"/>
                <a:ea typeface="Gulim" panose="020B0600000101010101" pitchFamily="34" charset="-127"/>
              </a:rPr>
              <a:t>#if ((OS_Q_EN &gt; 0) &amp;&amp; (OS_MAX_QS &gt; 0)) || (OS_MBOX_EN &gt; 0)</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en-US" altLang="zh-CN" sz="1600" b="1">
                <a:latin typeface="Courier New" panose="02070309020205020404" pitchFamily="49" charset="0"/>
                <a:ea typeface="Gulim" panose="020B0600000101010101" pitchFamily="34" charset="-127"/>
              </a:rPr>
              <a:t>ptcb -&gt; OSTCBMsg = (void *)0; //</a:t>
            </a:r>
            <a:r>
              <a:rPr lang="zh-CN" altLang="en-US" sz="1600" b="1">
                <a:latin typeface="Courier New" panose="02070309020205020404" pitchFamily="49" charset="0"/>
                <a:ea typeface="Gulim" panose="020B0600000101010101" pitchFamily="34" charset="-127"/>
              </a:rPr>
              <a:t>消息指针为空</a:t>
            </a: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OS_ENTER_CRITICAL();//</a:t>
            </a:r>
            <a:r>
              <a:rPr lang="zh-CN" altLang="en-US" sz="1600" b="1">
                <a:latin typeface="Courier New" panose="02070309020205020404" pitchFamily="49" charset="0"/>
                <a:ea typeface="Gulim" panose="020B0600000101010101" pitchFamily="34" charset="-127"/>
              </a:rPr>
              <a:t>把</a:t>
            </a:r>
            <a:r>
              <a:rPr lang="en-US" altLang="zh-CN" sz="1600" b="1">
                <a:latin typeface="Courier New" panose="02070309020205020404" pitchFamily="49" charset="0"/>
                <a:ea typeface="Gulim" panose="020B0600000101010101" pitchFamily="34" charset="-127"/>
              </a:rPr>
              <a:t>OS_TCB</a:t>
            </a:r>
            <a:r>
              <a:rPr lang="zh-CN" altLang="en-US" sz="1600" b="1">
                <a:latin typeface="Courier New" panose="02070309020205020404" pitchFamily="49" charset="0"/>
                <a:ea typeface="Gulim" panose="020B0600000101010101" pitchFamily="34" charset="-127"/>
              </a:rPr>
              <a:t>插入到已经建立任务的双向链表中，需关中断</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    OSTCBPrioTbl[prio] = ptcb;</a:t>
            </a:r>
          </a:p>
          <a:p>
            <a:pPr eaLnBrk="1" hangingPunct="1">
              <a:spcBef>
                <a:spcPct val="20000"/>
              </a:spcBef>
            </a:pPr>
            <a:r>
              <a:rPr lang="en-US" altLang="zh-CN" sz="1600" b="1">
                <a:latin typeface="Courier New" panose="02070309020205020404" pitchFamily="49" charset="0"/>
                <a:ea typeface="Gulim" panose="020B0600000101010101" pitchFamily="34" charset="-127"/>
              </a:rPr>
              <a:t>    ptcb-&gt;OSTCBNext = OSTCBList;    </a:t>
            </a:r>
          </a:p>
          <a:p>
            <a:pPr eaLnBrk="1" hangingPunct="1">
              <a:spcBef>
                <a:spcPct val="20000"/>
              </a:spcBef>
            </a:pPr>
            <a:r>
              <a:rPr lang="en-US" altLang="zh-CN" sz="1600" b="1">
                <a:latin typeface="Courier New" panose="02070309020205020404" pitchFamily="49" charset="0"/>
                <a:ea typeface="Gulim" panose="020B0600000101010101" pitchFamily="34" charset="-127"/>
              </a:rPr>
              <a:t>    ptcb-&gt;OSTCBPrev = (OS_TCB *)0;  </a:t>
            </a:r>
          </a:p>
          <a:p>
            <a:pPr eaLnBrk="1" hangingPunct="1">
              <a:spcBef>
                <a:spcPct val="20000"/>
              </a:spcBef>
            </a:pPr>
            <a:r>
              <a:rPr lang="en-US" altLang="zh-CN" sz="1600" b="1">
                <a:latin typeface="Courier New" panose="02070309020205020404" pitchFamily="49" charset="0"/>
                <a:ea typeface="Gulim" panose="020B0600000101010101" pitchFamily="34" charset="-127"/>
              </a:rPr>
              <a:t>    if (OSTCBList!=(OS_TCB *)0){  </a:t>
            </a:r>
          </a:p>
          <a:p>
            <a:pPr eaLnBrk="1" hangingPunct="1">
              <a:spcBef>
                <a:spcPct val="20000"/>
              </a:spcBef>
            </a:pPr>
            <a:r>
              <a:rPr lang="en-US" altLang="zh-CN" sz="1600" b="1">
                <a:latin typeface="Courier New" panose="02070309020205020404" pitchFamily="49" charset="0"/>
                <a:ea typeface="Gulim" panose="020B0600000101010101" pitchFamily="34" charset="-127"/>
              </a:rPr>
              <a:t>      OSTCBList-&gt;OSTCBPrev = ptcb;</a:t>
            </a:r>
          </a:p>
          <a:p>
            <a:pPr eaLnBrk="1" hangingPunct="1">
              <a:spcBef>
                <a:spcPct val="20000"/>
              </a:spcBef>
            </a:pPr>
            <a:r>
              <a:rPr lang="en-US" altLang="zh-CN" sz="1600" b="1">
                <a:latin typeface="Courier New" panose="02070309020205020404" pitchFamily="49" charset="0"/>
                <a:ea typeface="Gulim" panose="020B0600000101010101" pitchFamily="34" charset="-127"/>
              </a:rPr>
              <a:t>    }</a:t>
            </a:r>
          </a:p>
          <a:p>
            <a:pPr eaLnBrk="1" hangingPunct="1">
              <a:spcBef>
                <a:spcPct val="20000"/>
              </a:spcBef>
            </a:pPr>
            <a:r>
              <a:rPr lang="en-US" altLang="zh-CN" sz="1600" b="1">
                <a:latin typeface="Courier New" panose="02070309020205020404" pitchFamily="49" charset="0"/>
                <a:ea typeface="Gulim" panose="020B0600000101010101" pitchFamily="34" charset="-127"/>
              </a:rPr>
              <a:t>    OSTCBList = ptcb;</a:t>
            </a:r>
          </a:p>
          <a:p>
            <a:pPr eaLnBrk="1" hangingPunct="1">
              <a:spcBef>
                <a:spcPct val="20000"/>
              </a:spcBef>
            </a:pPr>
            <a:r>
              <a:rPr lang="en-US" altLang="zh-CN" sz="1600" b="1">
                <a:latin typeface="Courier New" panose="02070309020205020404" pitchFamily="49" charset="0"/>
                <a:ea typeface="Gulim" panose="020B0600000101010101" pitchFamily="34" charset="-127"/>
              </a:rPr>
              <a:t>    OSRdyGrp |= ptcb-&gt;OSTCBBitY;</a:t>
            </a:r>
          </a:p>
          <a:p>
            <a:pPr eaLnBrk="1" hangingPunct="1">
              <a:spcBef>
                <a:spcPct val="20000"/>
              </a:spcBef>
            </a:pPr>
            <a:r>
              <a:rPr lang="en-US" altLang="zh-CN" sz="1600" b="1">
                <a:latin typeface="Courier New" panose="02070309020205020404" pitchFamily="49" charset="0"/>
                <a:ea typeface="Gulim" panose="020B0600000101010101" pitchFamily="34" charset="-127"/>
              </a:rPr>
              <a:t>    OSRdyTbl[ptcb-&gt;OSTCBY] |= ptcb-&gt;OSTCBBitX;</a:t>
            </a:r>
          </a:p>
          <a:p>
            <a:pPr eaLnBrk="1" hangingPunct="1">
              <a:spcBef>
                <a:spcPct val="20000"/>
              </a:spcBef>
            </a:pPr>
            <a:r>
              <a:rPr lang="en-US" altLang="zh-CN" sz="1600" b="1">
                <a:latin typeface="Courier New" panose="02070309020205020404" pitchFamily="49" charset="0"/>
                <a:ea typeface="Gulim" panose="020B0600000101010101" pitchFamily="34" charset="-127"/>
              </a:rPr>
              <a:t>    OS_EXIT_CRITICAL();</a:t>
            </a:r>
          </a:p>
          <a:p>
            <a:pPr eaLnBrk="1" hangingPunct="1">
              <a:spcBef>
                <a:spcPct val="20000"/>
              </a:spcBef>
            </a:pPr>
            <a:r>
              <a:rPr lang="en-US" altLang="zh-CN" sz="1600" b="1">
                <a:latin typeface="Courier New" panose="02070309020205020404" pitchFamily="49" charset="0"/>
                <a:ea typeface="Gulim" panose="020B0600000101010101" pitchFamily="34" charset="-127"/>
              </a:rPr>
              <a:t>    return(OS_NO_ERR);//</a:t>
            </a:r>
            <a:r>
              <a:rPr lang="zh-CN" altLang="en-US" sz="1600" b="1">
                <a:latin typeface="Courier New" panose="02070309020205020404" pitchFamily="49" charset="0"/>
                <a:ea typeface="Gulim" panose="020B0600000101010101" pitchFamily="34" charset="-127"/>
              </a:rPr>
              <a:t>返回值用于内核掌握执行情况</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0C1259-17B5-4B7C-A76C-FAF7E5C723A6}" type="slidenum">
              <a:rPr lang="en-US" altLang="zh-CN"/>
              <a:t>16</a:t>
            </a:fld>
            <a:endParaRPr lang="en-US" altLang="zh-CN"/>
          </a:p>
        </p:txBody>
      </p:sp>
      <p:sp>
        <p:nvSpPr>
          <p:cNvPr id="45059" name="标题 1"/>
          <p:cNvSpPr>
            <a:spLocks noGrp="1"/>
          </p:cNvSpPr>
          <p:nvPr>
            <p:ph type="title"/>
          </p:nvPr>
        </p:nvSpPr>
        <p:spPr>
          <a:xfrm>
            <a:off x="1981200" y="152400"/>
            <a:ext cx="8229600" cy="1143000"/>
          </a:xfrm>
        </p:spPr>
        <p:txBody>
          <a:bodyPr/>
          <a:lstStyle/>
          <a:p>
            <a:r>
              <a:rPr lang="zh-CN" altLang="en-US"/>
              <a:t>初始化任务控制块</a:t>
            </a:r>
          </a:p>
        </p:txBody>
      </p:sp>
      <p:sp>
        <p:nvSpPr>
          <p:cNvPr id="6" name="Text Box 2"/>
          <p:cNvSpPr txBox="1">
            <a:spLocks noChangeArrowheads="1"/>
          </p:cNvSpPr>
          <p:nvPr/>
        </p:nvSpPr>
        <p:spPr bwMode="auto">
          <a:xfrm>
            <a:off x="1925638" y="1371600"/>
            <a:ext cx="8437562" cy="1295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1600" b="1">
                <a:latin typeface="Courier New" panose="02070309020205020404" pitchFamily="49" charset="0"/>
                <a:ea typeface="Gulim" panose="020B0600000101010101" pitchFamily="34" charset="-127"/>
              </a:rPr>
              <a:t>    }</a:t>
            </a:r>
          </a:p>
          <a:p>
            <a:pPr eaLnBrk="1" hangingPunct="1">
              <a:spcBef>
                <a:spcPct val="20000"/>
              </a:spcBef>
            </a:pPr>
            <a:r>
              <a:rPr lang="en-US" altLang="zh-CN" sz="1600" b="1">
                <a:latin typeface="Courier New" panose="02070309020205020404" pitchFamily="49" charset="0"/>
                <a:ea typeface="Gulim" panose="020B0600000101010101" pitchFamily="34" charset="-127"/>
              </a:rPr>
              <a:t>    OS_EXIT_CRITICAL();</a:t>
            </a:r>
          </a:p>
          <a:p>
            <a:pPr eaLnBrk="1" hangingPunct="1">
              <a:spcBef>
                <a:spcPct val="20000"/>
              </a:spcBef>
            </a:pPr>
            <a:r>
              <a:rPr lang="en-US" altLang="zh-CN" sz="1600" b="1">
                <a:latin typeface="Courier New" panose="02070309020205020404" pitchFamily="49" charset="0"/>
                <a:ea typeface="Gulim" panose="020B0600000101010101" pitchFamily="34" charset="-127"/>
              </a:rPr>
              <a:t>    return (OS_NO_MORE_TCB);//</a:t>
            </a:r>
            <a:r>
              <a:rPr lang="zh-CN" altLang="en-US" sz="1600" b="1">
                <a:latin typeface="Courier New" panose="02070309020205020404" pitchFamily="49" charset="0"/>
                <a:ea typeface="Gulim" panose="020B0600000101010101" pitchFamily="34" charset="-127"/>
              </a:rPr>
              <a:t>返回值用于内核掌握执行情况</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zh-CN" sz="1600" b="1">
                <a:latin typeface="Courier New" panose="02070309020205020404" pitchFamily="49" charset="0"/>
                <a:ea typeface="Gulim" panose="020B0600000101010101" pitchFamily="34" charset="-127"/>
              </a:rPr>
              <a:t>}</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a:t>
            </a:r>
          </a:p>
        </p:txBody>
      </p:sp>
      <p:sp>
        <p:nvSpPr>
          <p:cNvPr id="7" name="标题 1"/>
          <p:cNvSpPr txBox="1"/>
          <p:nvPr/>
        </p:nvSpPr>
        <p:spPr bwMode="auto">
          <a:xfrm>
            <a:off x="1981200" y="2895600"/>
            <a:ext cx="822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b="1">
                <a:solidFill>
                  <a:srgbClr val="A50021"/>
                </a:solidFill>
                <a:latin typeface="+mj-lt"/>
                <a:ea typeface="+mj-ea"/>
                <a:cs typeface="+mj-cs"/>
              </a:defRPr>
            </a:lvl1pPr>
            <a:lvl2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rgbClr val="A5002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rgbClr val="A50021"/>
                </a:solidFill>
                <a:latin typeface="Arial" panose="020B0604020202020204" pitchFamily="34" charset="0"/>
                <a:ea typeface="宋体" panose="02010600030101010101" pitchFamily="2" charset="-122"/>
              </a:defRPr>
            </a:lvl9pPr>
          </a:lstStyle>
          <a:p>
            <a:pPr algn="just">
              <a:spcAft>
                <a:spcPts val="1200"/>
              </a:spcAft>
              <a:defRPr/>
            </a:pPr>
            <a:r>
              <a:rPr lang="zh-CN" altLang="en-US" sz="2800" kern="0" dirty="0">
                <a:solidFill>
                  <a:schemeClr val="tx1"/>
                </a:solidFill>
              </a:rPr>
              <a:t>总结：</a:t>
            </a:r>
            <a:endParaRPr lang="en-US" altLang="zh-CN" sz="2800" kern="0" dirty="0">
              <a:solidFill>
                <a:schemeClr val="tx1"/>
              </a:solidFill>
            </a:endParaRPr>
          </a:p>
          <a:p>
            <a:pPr algn="just">
              <a:spcAft>
                <a:spcPts val="1200"/>
              </a:spcAft>
              <a:defRPr/>
            </a:pPr>
            <a:r>
              <a:rPr lang="en-US" altLang="zh-CN" sz="2400" b="0" kern="0" dirty="0"/>
              <a:t>1.</a:t>
            </a:r>
            <a:r>
              <a:rPr lang="zh-CN" altLang="en-US" sz="2400" b="0" kern="0" dirty="0"/>
              <a:t>目前，内核对</a:t>
            </a:r>
            <a:r>
              <a:rPr lang="en-US" altLang="zh-CN" sz="2400" b="0" kern="0" dirty="0"/>
              <a:t>TCB</a:t>
            </a:r>
            <a:r>
              <a:rPr lang="zh-CN" altLang="en-US" sz="2400" b="0" kern="0" dirty="0"/>
              <a:t>维护了</a:t>
            </a:r>
            <a:r>
              <a:rPr lang="en-US" altLang="zh-CN" sz="2400" b="0" kern="0" dirty="0"/>
              <a:t>3</a:t>
            </a:r>
            <a:r>
              <a:rPr lang="zh-CN" altLang="en-US" sz="2400" b="0" kern="0" dirty="0"/>
              <a:t>个全局数组：</a:t>
            </a:r>
            <a:r>
              <a:rPr lang="zh-CN" altLang="en-US" sz="2400" b="0" dirty="0"/>
              <a:t>任务控制块表</a:t>
            </a:r>
            <a:r>
              <a:rPr lang="en-US" altLang="zh-CN" sz="2400" b="0" dirty="0" err="1"/>
              <a:t>OSTCBTbl</a:t>
            </a:r>
            <a:r>
              <a:rPr lang="en-US" altLang="zh-CN" sz="2400" b="0" dirty="0"/>
              <a:t>(</a:t>
            </a:r>
            <a:r>
              <a:rPr lang="zh-CN" altLang="en-US" sz="2400" b="0" dirty="0"/>
              <a:t>用于决定内核最多可用</a:t>
            </a:r>
            <a:r>
              <a:rPr lang="en-US" altLang="zh-CN" sz="2400" b="0" dirty="0"/>
              <a:t>TCB</a:t>
            </a:r>
            <a:r>
              <a:rPr lang="zh-CN" altLang="en-US" sz="2400" b="0" dirty="0"/>
              <a:t>数</a:t>
            </a:r>
            <a:r>
              <a:rPr lang="en-US" altLang="zh-CN" sz="2400" b="0" dirty="0"/>
              <a:t>)</a:t>
            </a:r>
            <a:r>
              <a:rPr lang="zh-CN" altLang="en-US" sz="2400" b="0" dirty="0"/>
              <a:t>，任务优先级</a:t>
            </a:r>
            <a:r>
              <a:rPr lang="en-US" altLang="zh-CN" sz="2400" b="0" dirty="0"/>
              <a:t>TCB</a:t>
            </a:r>
            <a:r>
              <a:rPr lang="zh-CN" altLang="en-US" sz="2400" b="0" dirty="0"/>
              <a:t>表</a:t>
            </a:r>
            <a:r>
              <a:rPr lang="en-US" altLang="zh-CN" sz="2400" b="0" dirty="0" err="1"/>
              <a:t>OSTCBPrioTbl</a:t>
            </a:r>
            <a:r>
              <a:rPr lang="zh-CN" altLang="en-US" sz="2400" b="0" dirty="0"/>
              <a:t>，任务就绪表</a:t>
            </a:r>
            <a:r>
              <a:rPr lang="en-US" altLang="zh-CN" sz="2400" b="0" dirty="0" err="1"/>
              <a:t>OSRdyTbl</a:t>
            </a:r>
            <a:r>
              <a:rPr lang="zh-CN" altLang="en-US" sz="2400" b="0" dirty="0"/>
              <a:t>和</a:t>
            </a:r>
            <a:r>
              <a:rPr lang="en-US" altLang="zh-CN" sz="2400" dirty="0">
                <a:latin typeface="Courier New" panose="02070309020205020404" pitchFamily="49" charset="0"/>
                <a:ea typeface="Gulim" panose="020B0600000101010101" pitchFamily="34" charset="-127"/>
              </a:rPr>
              <a:t> </a:t>
            </a:r>
            <a:r>
              <a:rPr lang="en-US" altLang="zh-CN" sz="2400" b="0" dirty="0" err="1"/>
              <a:t>OSRdyGrp</a:t>
            </a:r>
            <a:r>
              <a:rPr lang="zh-CN" altLang="en-US" sz="2400" b="0" dirty="0"/>
              <a:t>。</a:t>
            </a:r>
            <a:endParaRPr lang="en-US" altLang="zh-CN" sz="2400" b="0" dirty="0"/>
          </a:p>
          <a:p>
            <a:pPr algn="just">
              <a:defRPr/>
            </a:pPr>
            <a:r>
              <a:rPr lang="en-US" altLang="zh-CN" sz="2400" b="0" dirty="0"/>
              <a:t>2.</a:t>
            </a:r>
            <a:r>
              <a:rPr lang="zh-CN" altLang="en-US" sz="2400" b="0" dirty="0"/>
              <a:t>目前，</a:t>
            </a:r>
            <a:r>
              <a:rPr lang="zh-CN" altLang="en-US" sz="2400" b="0" kern="0" dirty="0"/>
              <a:t>对</a:t>
            </a:r>
            <a:r>
              <a:rPr lang="en-US" altLang="zh-CN" sz="2400" b="0" kern="0" dirty="0"/>
              <a:t>TCB</a:t>
            </a:r>
            <a:r>
              <a:rPr lang="zh-CN" altLang="en-US" sz="2400" b="0" dirty="0"/>
              <a:t>维护了</a:t>
            </a:r>
            <a:r>
              <a:rPr lang="en-US" altLang="zh-CN" sz="2400" b="0" dirty="0"/>
              <a:t>2</a:t>
            </a:r>
            <a:r>
              <a:rPr lang="zh-CN" altLang="en-US" sz="2400" b="0" dirty="0"/>
              <a:t>个全局链表：任务控制块空闲链表</a:t>
            </a:r>
            <a:r>
              <a:rPr lang="en-US" altLang="zh-CN" sz="2400" b="0" dirty="0" err="1"/>
              <a:t>OSTCBFreeList</a:t>
            </a:r>
            <a:r>
              <a:rPr lang="en-US" altLang="zh-CN" sz="2400" b="0" dirty="0"/>
              <a:t>(</a:t>
            </a:r>
            <a:r>
              <a:rPr lang="zh-CN" altLang="en-US" sz="2400" b="0" dirty="0"/>
              <a:t>指向下一个可以分配的</a:t>
            </a:r>
            <a:r>
              <a:rPr lang="en-US" altLang="zh-CN" sz="2400" b="0" dirty="0"/>
              <a:t>TCB)</a:t>
            </a:r>
            <a:r>
              <a:rPr lang="zh-CN" altLang="en-US" sz="2400" b="0" dirty="0"/>
              <a:t>；已建立任务控制块链表</a:t>
            </a:r>
            <a:r>
              <a:rPr lang="en-US" altLang="zh-CN" sz="2400" b="0" dirty="0" err="1"/>
              <a:t>OSTCBList</a:t>
            </a:r>
            <a:r>
              <a:rPr lang="zh-CN" altLang="en-US" sz="2400" b="0" dirty="0"/>
              <a:t>。</a:t>
            </a:r>
            <a:endParaRPr lang="en-US" altLang="zh-CN" sz="24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b="0"/>
              <a:t>已建立任务控制块链表</a:t>
            </a:r>
            <a:r>
              <a:rPr lang="en-US" altLang="zh-CN" b="0"/>
              <a:t>OSTCBList</a:t>
            </a:r>
            <a:endParaRPr lang="zh-CN" altLang="en-US"/>
          </a:p>
        </p:txBody>
      </p:sp>
      <p:sp>
        <p:nvSpPr>
          <p:cNvPr id="46083" name="Rectangle 3"/>
          <p:cNvSpPr>
            <a:spLocks noGrp="1" noChangeArrowheads="1"/>
          </p:cNvSpPr>
          <p:nvPr>
            <p:ph type="body" idx="1"/>
          </p:nvPr>
        </p:nvSpPr>
        <p:spPr>
          <a:xfrm>
            <a:off x="1981200" y="1600200"/>
            <a:ext cx="8229600" cy="673100"/>
          </a:xfrm>
        </p:spPr>
        <p:txBody>
          <a:bodyPr/>
          <a:lstStyle/>
          <a:p>
            <a:pPr marL="0" indent="0" eaLnBrk="1" hangingPunct="1">
              <a:buNone/>
            </a:pPr>
            <a:r>
              <a:rPr lang="zh-CN" altLang="en-US"/>
              <a:t> </a:t>
            </a:r>
          </a:p>
        </p:txBody>
      </p:sp>
      <p:grpSp>
        <p:nvGrpSpPr>
          <p:cNvPr id="46084" name="Group 4"/>
          <p:cNvGrpSpPr/>
          <p:nvPr/>
        </p:nvGrpSpPr>
        <p:grpSpPr bwMode="auto">
          <a:xfrm>
            <a:off x="1828800" y="2286001"/>
            <a:ext cx="8675688" cy="3095625"/>
            <a:chOff x="1782" y="11388"/>
            <a:chExt cx="8797" cy="2814"/>
          </a:xfrm>
        </p:grpSpPr>
        <p:sp>
          <p:nvSpPr>
            <p:cNvPr id="46087" name="Text Box 5"/>
            <p:cNvSpPr txBox="1">
              <a:spLocks noChangeArrowheads="1"/>
            </p:cNvSpPr>
            <p:nvPr/>
          </p:nvSpPr>
          <p:spPr bwMode="auto">
            <a:xfrm>
              <a:off x="3744" y="11847"/>
              <a:ext cx="1441" cy="2355"/>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r>
                <a:rPr kumimoji="1" lang="en-US" altLang="zh-CN" b="1">
                  <a:latin typeface="Times New Roman" panose="02020603050405020304" pitchFamily="18" charset="0"/>
                </a:rPr>
                <a:t>task name</a:t>
              </a:r>
            </a:p>
            <a:p>
              <a:pPr algn="just" eaLnBrk="1" hangingPunct="1">
                <a:lnSpc>
                  <a:spcPct val="130000"/>
                </a:lnSpc>
              </a:pPr>
              <a:r>
                <a:rPr kumimoji="1" lang="en-US" altLang="zh-CN" b="1">
                  <a:latin typeface="Times New Roman" panose="02020603050405020304" pitchFamily="18" charset="0"/>
                </a:rPr>
                <a:t>task ID</a:t>
              </a:r>
            </a:p>
            <a:p>
              <a:pPr algn="just" eaLnBrk="1" hangingPunct="1">
                <a:lnSpc>
                  <a:spcPct val="130000"/>
                </a:lnSpc>
              </a:pPr>
              <a:r>
                <a:rPr kumimoji="1" lang="en-US" altLang="zh-CN" b="1">
                  <a:latin typeface="Times New Roman" panose="02020603050405020304" pitchFamily="18" charset="0"/>
                </a:rPr>
                <a:t>task status</a:t>
              </a:r>
            </a:p>
            <a:p>
              <a:pPr algn="just" eaLnBrk="1" hangingPunct="1">
                <a:lnSpc>
                  <a:spcPct val="130000"/>
                </a:lnSpc>
              </a:pPr>
              <a:r>
                <a:rPr kumimoji="1" lang="en-US" altLang="zh-CN" b="1">
                  <a:latin typeface="Times New Roman" panose="02020603050405020304" pitchFamily="18" charset="0"/>
                </a:rPr>
                <a:t>task priority</a:t>
              </a:r>
            </a:p>
            <a:p>
              <a:pPr algn="just" eaLnBrk="1" hangingPunct="1">
                <a:lnSpc>
                  <a:spcPct val="130000"/>
                </a:lnSpc>
              </a:pPr>
              <a:r>
                <a:rPr kumimoji="1" lang="en-US" altLang="zh-CN" b="1">
                  <a:latin typeface="Times New Roman" panose="02020603050405020304" pitchFamily="18" charset="0"/>
                </a:rPr>
                <a:t>task context</a:t>
              </a:r>
            </a:p>
            <a:p>
              <a:pPr algn="just" eaLnBrk="1" hangingPunct="1">
                <a:lnSpc>
                  <a:spcPct val="130000"/>
                </a:lnSpc>
              </a:pPr>
              <a:r>
                <a:rPr kumimoji="1" lang="en-US" altLang="zh-CN" b="1"/>
                <a:t>…</a:t>
              </a:r>
              <a:endParaRPr kumimoji="1" lang="en-US" altLang="zh-CN" b="1">
                <a:latin typeface="Times New Roman" panose="02020603050405020304" pitchFamily="18" charset="0"/>
              </a:endParaRPr>
            </a:p>
          </p:txBody>
        </p:sp>
        <p:grpSp>
          <p:nvGrpSpPr>
            <p:cNvPr id="46088" name="Group 6"/>
            <p:cNvGrpSpPr/>
            <p:nvPr/>
          </p:nvGrpSpPr>
          <p:grpSpPr bwMode="auto">
            <a:xfrm>
              <a:off x="3742" y="12240"/>
              <a:ext cx="1441" cy="1635"/>
              <a:chOff x="3989" y="8097"/>
              <a:chExt cx="2295" cy="1635"/>
            </a:xfrm>
          </p:grpSpPr>
          <p:sp>
            <p:nvSpPr>
              <p:cNvPr id="46118" name="Line 7"/>
              <p:cNvSpPr>
                <a:spLocks noChangeShapeType="1"/>
              </p:cNvSpPr>
              <p:nvPr/>
            </p:nvSpPr>
            <p:spPr bwMode="auto">
              <a:xfrm>
                <a:off x="3990" y="809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9" name="Line 8"/>
              <p:cNvSpPr>
                <a:spLocks noChangeShapeType="1"/>
              </p:cNvSpPr>
              <p:nvPr/>
            </p:nvSpPr>
            <p:spPr bwMode="auto">
              <a:xfrm>
                <a:off x="3990" y="844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0" name="Line 9"/>
              <p:cNvSpPr>
                <a:spLocks noChangeShapeType="1"/>
              </p:cNvSpPr>
              <p:nvPr/>
            </p:nvSpPr>
            <p:spPr bwMode="auto">
              <a:xfrm>
                <a:off x="3989" y="875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1" name="Line 10"/>
              <p:cNvSpPr>
                <a:spLocks noChangeShapeType="1"/>
              </p:cNvSpPr>
              <p:nvPr/>
            </p:nvSpPr>
            <p:spPr bwMode="auto">
              <a:xfrm>
                <a:off x="3989" y="907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2" name="Line 11"/>
              <p:cNvSpPr>
                <a:spLocks noChangeShapeType="1"/>
              </p:cNvSpPr>
              <p:nvPr/>
            </p:nvSpPr>
            <p:spPr bwMode="auto">
              <a:xfrm>
                <a:off x="4002" y="973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23" name="Line 12"/>
              <p:cNvSpPr>
                <a:spLocks noChangeShapeType="1"/>
              </p:cNvSpPr>
              <p:nvPr/>
            </p:nvSpPr>
            <p:spPr bwMode="auto">
              <a:xfrm>
                <a:off x="4004" y="940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6089" name="Rectangle 13"/>
            <p:cNvSpPr>
              <a:spLocks noChangeArrowheads="1"/>
            </p:cNvSpPr>
            <p:nvPr/>
          </p:nvSpPr>
          <p:spPr bwMode="auto">
            <a:xfrm>
              <a:off x="3743" y="11853"/>
              <a:ext cx="1440" cy="390"/>
            </a:xfrm>
            <a:prstGeom prst="rect">
              <a:avLst/>
            </a:prstGeom>
            <a:solidFill>
              <a:srgbClr val="C0C0C0"/>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0" name="Text Box 14"/>
            <p:cNvSpPr txBox="1">
              <a:spLocks noChangeArrowheads="1"/>
            </p:cNvSpPr>
            <p:nvPr/>
          </p:nvSpPr>
          <p:spPr bwMode="auto">
            <a:xfrm>
              <a:off x="5681" y="11847"/>
              <a:ext cx="1439" cy="2355"/>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r>
                <a:rPr kumimoji="1" lang="en-US" altLang="zh-CN" b="1">
                  <a:latin typeface="Times New Roman" panose="02020603050405020304" pitchFamily="18" charset="0"/>
                </a:rPr>
                <a:t>task name</a:t>
              </a:r>
            </a:p>
            <a:p>
              <a:pPr algn="just" eaLnBrk="1" hangingPunct="1">
                <a:lnSpc>
                  <a:spcPct val="130000"/>
                </a:lnSpc>
              </a:pPr>
              <a:r>
                <a:rPr kumimoji="1" lang="en-US" altLang="zh-CN" b="1">
                  <a:latin typeface="Times New Roman" panose="02020603050405020304" pitchFamily="18" charset="0"/>
                </a:rPr>
                <a:t>task ID</a:t>
              </a:r>
            </a:p>
            <a:p>
              <a:pPr algn="just" eaLnBrk="1" hangingPunct="1">
                <a:lnSpc>
                  <a:spcPct val="130000"/>
                </a:lnSpc>
              </a:pPr>
              <a:r>
                <a:rPr kumimoji="1" lang="en-US" altLang="zh-CN" b="1">
                  <a:latin typeface="Times New Roman" panose="02020603050405020304" pitchFamily="18" charset="0"/>
                </a:rPr>
                <a:t>task status</a:t>
              </a:r>
            </a:p>
            <a:p>
              <a:pPr algn="just" eaLnBrk="1" hangingPunct="1">
                <a:lnSpc>
                  <a:spcPct val="130000"/>
                </a:lnSpc>
              </a:pPr>
              <a:r>
                <a:rPr kumimoji="1" lang="en-US" altLang="zh-CN" b="1">
                  <a:latin typeface="Times New Roman" panose="02020603050405020304" pitchFamily="18" charset="0"/>
                </a:rPr>
                <a:t>task priority</a:t>
              </a:r>
            </a:p>
            <a:p>
              <a:pPr algn="just" eaLnBrk="1" hangingPunct="1">
                <a:lnSpc>
                  <a:spcPct val="130000"/>
                </a:lnSpc>
              </a:pPr>
              <a:r>
                <a:rPr kumimoji="1" lang="en-US" altLang="zh-CN" b="1">
                  <a:latin typeface="Times New Roman" panose="02020603050405020304" pitchFamily="18" charset="0"/>
                </a:rPr>
                <a:t>task context</a:t>
              </a:r>
            </a:p>
            <a:p>
              <a:pPr algn="just" eaLnBrk="1" hangingPunct="1">
                <a:lnSpc>
                  <a:spcPct val="130000"/>
                </a:lnSpc>
              </a:pPr>
              <a:r>
                <a:rPr kumimoji="1" lang="en-US" altLang="zh-CN" b="1"/>
                <a:t>…</a:t>
              </a:r>
              <a:endParaRPr kumimoji="1" lang="en-US" altLang="zh-CN" b="1">
                <a:latin typeface="Times New Roman" panose="02020603050405020304" pitchFamily="18" charset="0"/>
              </a:endParaRPr>
            </a:p>
          </p:txBody>
        </p:sp>
        <p:grpSp>
          <p:nvGrpSpPr>
            <p:cNvPr id="46091" name="Group 15"/>
            <p:cNvGrpSpPr/>
            <p:nvPr/>
          </p:nvGrpSpPr>
          <p:grpSpPr bwMode="auto">
            <a:xfrm>
              <a:off x="5677" y="12240"/>
              <a:ext cx="1441" cy="1635"/>
              <a:chOff x="3989" y="8097"/>
              <a:chExt cx="2295" cy="1635"/>
            </a:xfrm>
          </p:grpSpPr>
          <p:sp>
            <p:nvSpPr>
              <p:cNvPr id="46112" name="Line 16"/>
              <p:cNvSpPr>
                <a:spLocks noChangeShapeType="1"/>
              </p:cNvSpPr>
              <p:nvPr/>
            </p:nvSpPr>
            <p:spPr bwMode="auto">
              <a:xfrm>
                <a:off x="3990" y="809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3" name="Line 17"/>
              <p:cNvSpPr>
                <a:spLocks noChangeShapeType="1"/>
              </p:cNvSpPr>
              <p:nvPr/>
            </p:nvSpPr>
            <p:spPr bwMode="auto">
              <a:xfrm>
                <a:off x="3990" y="844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4" name="Line 18"/>
              <p:cNvSpPr>
                <a:spLocks noChangeShapeType="1"/>
              </p:cNvSpPr>
              <p:nvPr/>
            </p:nvSpPr>
            <p:spPr bwMode="auto">
              <a:xfrm>
                <a:off x="3989" y="875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5" name="Line 19"/>
              <p:cNvSpPr>
                <a:spLocks noChangeShapeType="1"/>
              </p:cNvSpPr>
              <p:nvPr/>
            </p:nvSpPr>
            <p:spPr bwMode="auto">
              <a:xfrm>
                <a:off x="3989" y="907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6" name="Line 20"/>
              <p:cNvSpPr>
                <a:spLocks noChangeShapeType="1"/>
              </p:cNvSpPr>
              <p:nvPr/>
            </p:nvSpPr>
            <p:spPr bwMode="auto">
              <a:xfrm>
                <a:off x="4002" y="973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7" name="Line 21"/>
              <p:cNvSpPr>
                <a:spLocks noChangeShapeType="1"/>
              </p:cNvSpPr>
              <p:nvPr/>
            </p:nvSpPr>
            <p:spPr bwMode="auto">
              <a:xfrm>
                <a:off x="4004" y="940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6092" name="Rectangle 22"/>
            <p:cNvSpPr>
              <a:spLocks noChangeArrowheads="1"/>
            </p:cNvSpPr>
            <p:nvPr/>
          </p:nvSpPr>
          <p:spPr bwMode="auto">
            <a:xfrm>
              <a:off x="5678" y="11853"/>
              <a:ext cx="1440" cy="390"/>
            </a:xfrm>
            <a:prstGeom prst="rect">
              <a:avLst/>
            </a:prstGeom>
            <a:solidFill>
              <a:srgbClr val="C0C0C0"/>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3" name="Text Box 23"/>
            <p:cNvSpPr txBox="1">
              <a:spLocks noChangeArrowheads="1"/>
            </p:cNvSpPr>
            <p:nvPr/>
          </p:nvSpPr>
          <p:spPr bwMode="auto">
            <a:xfrm>
              <a:off x="8200" y="11847"/>
              <a:ext cx="1441" cy="2355"/>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endParaRPr kumimoji="1" lang="en-US" altLang="zh-CN" b="1">
                <a:latin typeface="Times New Roman" panose="02020603050405020304" pitchFamily="18" charset="0"/>
              </a:endParaRPr>
            </a:p>
            <a:p>
              <a:pPr algn="just" eaLnBrk="1" hangingPunct="1">
                <a:lnSpc>
                  <a:spcPct val="130000"/>
                </a:lnSpc>
              </a:pPr>
              <a:r>
                <a:rPr kumimoji="1" lang="en-US" altLang="zh-CN" b="1">
                  <a:latin typeface="Times New Roman" panose="02020603050405020304" pitchFamily="18" charset="0"/>
                </a:rPr>
                <a:t>task name</a:t>
              </a:r>
            </a:p>
            <a:p>
              <a:pPr algn="just" eaLnBrk="1" hangingPunct="1">
                <a:lnSpc>
                  <a:spcPct val="130000"/>
                </a:lnSpc>
              </a:pPr>
              <a:r>
                <a:rPr kumimoji="1" lang="en-US" altLang="zh-CN" b="1">
                  <a:latin typeface="Times New Roman" panose="02020603050405020304" pitchFamily="18" charset="0"/>
                </a:rPr>
                <a:t>task ID</a:t>
              </a:r>
            </a:p>
            <a:p>
              <a:pPr algn="just" eaLnBrk="1" hangingPunct="1">
                <a:lnSpc>
                  <a:spcPct val="130000"/>
                </a:lnSpc>
              </a:pPr>
              <a:r>
                <a:rPr kumimoji="1" lang="en-US" altLang="zh-CN" b="1">
                  <a:latin typeface="Times New Roman" panose="02020603050405020304" pitchFamily="18" charset="0"/>
                </a:rPr>
                <a:t>task status</a:t>
              </a:r>
            </a:p>
            <a:p>
              <a:pPr algn="just" eaLnBrk="1" hangingPunct="1">
                <a:lnSpc>
                  <a:spcPct val="130000"/>
                </a:lnSpc>
              </a:pPr>
              <a:r>
                <a:rPr kumimoji="1" lang="en-US" altLang="zh-CN" b="1">
                  <a:latin typeface="Times New Roman" panose="02020603050405020304" pitchFamily="18" charset="0"/>
                </a:rPr>
                <a:t>task priority</a:t>
              </a:r>
            </a:p>
            <a:p>
              <a:pPr algn="just" eaLnBrk="1" hangingPunct="1">
                <a:lnSpc>
                  <a:spcPct val="130000"/>
                </a:lnSpc>
              </a:pPr>
              <a:r>
                <a:rPr kumimoji="1" lang="en-US" altLang="zh-CN" b="1">
                  <a:latin typeface="Times New Roman" panose="02020603050405020304" pitchFamily="18" charset="0"/>
                </a:rPr>
                <a:t>task context</a:t>
              </a:r>
            </a:p>
            <a:p>
              <a:pPr algn="just" eaLnBrk="1" hangingPunct="1">
                <a:lnSpc>
                  <a:spcPct val="130000"/>
                </a:lnSpc>
              </a:pPr>
              <a:r>
                <a:rPr kumimoji="1" lang="en-US" altLang="zh-CN" b="1"/>
                <a:t>…</a:t>
              </a:r>
              <a:endParaRPr kumimoji="1" lang="en-US" altLang="zh-CN" b="1">
                <a:latin typeface="Times New Roman" panose="02020603050405020304" pitchFamily="18" charset="0"/>
              </a:endParaRPr>
            </a:p>
          </p:txBody>
        </p:sp>
        <p:grpSp>
          <p:nvGrpSpPr>
            <p:cNvPr id="46094" name="Group 24"/>
            <p:cNvGrpSpPr/>
            <p:nvPr/>
          </p:nvGrpSpPr>
          <p:grpSpPr bwMode="auto">
            <a:xfrm>
              <a:off x="8197" y="12240"/>
              <a:ext cx="1441" cy="1635"/>
              <a:chOff x="3989" y="8097"/>
              <a:chExt cx="2295" cy="1635"/>
            </a:xfrm>
          </p:grpSpPr>
          <p:sp>
            <p:nvSpPr>
              <p:cNvPr id="46106" name="Line 25"/>
              <p:cNvSpPr>
                <a:spLocks noChangeShapeType="1"/>
              </p:cNvSpPr>
              <p:nvPr/>
            </p:nvSpPr>
            <p:spPr bwMode="auto">
              <a:xfrm>
                <a:off x="3990" y="809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7" name="Line 26"/>
              <p:cNvSpPr>
                <a:spLocks noChangeShapeType="1"/>
              </p:cNvSpPr>
              <p:nvPr/>
            </p:nvSpPr>
            <p:spPr bwMode="auto">
              <a:xfrm>
                <a:off x="3990" y="844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8" name="Line 27"/>
              <p:cNvSpPr>
                <a:spLocks noChangeShapeType="1"/>
              </p:cNvSpPr>
              <p:nvPr/>
            </p:nvSpPr>
            <p:spPr bwMode="auto">
              <a:xfrm>
                <a:off x="3989" y="8757"/>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09" name="Line 28"/>
              <p:cNvSpPr>
                <a:spLocks noChangeShapeType="1"/>
              </p:cNvSpPr>
              <p:nvPr/>
            </p:nvSpPr>
            <p:spPr bwMode="auto">
              <a:xfrm>
                <a:off x="3989" y="907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0" name="Line 29"/>
              <p:cNvSpPr>
                <a:spLocks noChangeShapeType="1"/>
              </p:cNvSpPr>
              <p:nvPr/>
            </p:nvSpPr>
            <p:spPr bwMode="auto">
              <a:xfrm>
                <a:off x="4002" y="973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111" name="Line 30"/>
              <p:cNvSpPr>
                <a:spLocks noChangeShapeType="1"/>
              </p:cNvSpPr>
              <p:nvPr/>
            </p:nvSpPr>
            <p:spPr bwMode="auto">
              <a:xfrm>
                <a:off x="4004" y="9402"/>
                <a:ext cx="22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6095" name="Rectangle 31"/>
            <p:cNvSpPr>
              <a:spLocks noChangeArrowheads="1"/>
            </p:cNvSpPr>
            <p:nvPr/>
          </p:nvSpPr>
          <p:spPr bwMode="auto">
            <a:xfrm>
              <a:off x="8198" y="11853"/>
              <a:ext cx="1440" cy="390"/>
            </a:xfrm>
            <a:prstGeom prst="rect">
              <a:avLst/>
            </a:prstGeom>
            <a:solidFill>
              <a:srgbClr val="C0C0C0"/>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6" name="Text Box 32"/>
            <p:cNvSpPr txBox="1">
              <a:spLocks noChangeArrowheads="1"/>
            </p:cNvSpPr>
            <p:nvPr/>
          </p:nvSpPr>
          <p:spPr bwMode="auto">
            <a:xfrm>
              <a:off x="1782" y="11847"/>
              <a:ext cx="1441" cy="481"/>
            </a:xfrm>
            <a:prstGeom prst="rect">
              <a:avLst/>
            </a:prstGeom>
            <a:solidFill>
              <a:srgbClr val="C0C0C0"/>
            </a:solidFill>
            <a:ln w="9525">
              <a:solidFill>
                <a:srgbClr val="000000"/>
              </a:solidFill>
              <a:miter lim="800000"/>
            </a:ln>
            <a:effectLst>
              <a:outerShdw dist="35921" dir="2700000" algn="ctr" rotWithShape="0">
                <a:srgbClr val="808080"/>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a:t>OSTCBList</a:t>
              </a:r>
              <a:endParaRPr kumimoji="1" lang="en-US" altLang="zh-CN" b="1">
                <a:latin typeface="Times New Roman" panose="02020603050405020304" pitchFamily="18" charset="0"/>
              </a:endParaRPr>
            </a:p>
          </p:txBody>
        </p:sp>
        <p:sp>
          <p:nvSpPr>
            <p:cNvPr id="46097" name="Rectangle 33"/>
            <p:cNvSpPr>
              <a:spLocks noChangeArrowheads="1"/>
            </p:cNvSpPr>
            <p:nvPr/>
          </p:nvSpPr>
          <p:spPr bwMode="auto">
            <a:xfrm>
              <a:off x="1877" y="11388"/>
              <a:ext cx="12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zh-CN" altLang="en-US" b="1">
                  <a:latin typeface="Times New Roman" panose="02020603050405020304" pitchFamily="18" charset="0"/>
                </a:rPr>
                <a:t>队列</a:t>
              </a:r>
            </a:p>
          </p:txBody>
        </p:sp>
        <p:sp>
          <p:nvSpPr>
            <p:cNvPr id="46098" name="Rectangle 34"/>
            <p:cNvSpPr>
              <a:spLocks noChangeArrowheads="1"/>
            </p:cNvSpPr>
            <p:nvPr/>
          </p:nvSpPr>
          <p:spPr bwMode="auto">
            <a:xfrm>
              <a:off x="3827" y="11403"/>
              <a:ext cx="12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b="1">
                  <a:latin typeface="Times New Roman" panose="02020603050405020304" pitchFamily="18" charset="0"/>
                </a:rPr>
                <a:t>TCB1</a:t>
              </a:r>
            </a:p>
          </p:txBody>
        </p:sp>
        <p:sp>
          <p:nvSpPr>
            <p:cNvPr id="46099" name="Rectangle 35"/>
            <p:cNvSpPr>
              <a:spLocks noChangeArrowheads="1"/>
            </p:cNvSpPr>
            <p:nvPr/>
          </p:nvSpPr>
          <p:spPr bwMode="auto">
            <a:xfrm>
              <a:off x="5761" y="11418"/>
              <a:ext cx="12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b="1">
                  <a:latin typeface="Times New Roman" panose="02020603050405020304" pitchFamily="18" charset="0"/>
                </a:rPr>
                <a:t>TCB2</a:t>
              </a:r>
            </a:p>
          </p:txBody>
        </p:sp>
        <p:sp>
          <p:nvSpPr>
            <p:cNvPr id="46100" name="Rectangle 36"/>
            <p:cNvSpPr>
              <a:spLocks noChangeArrowheads="1"/>
            </p:cNvSpPr>
            <p:nvPr/>
          </p:nvSpPr>
          <p:spPr bwMode="auto">
            <a:xfrm>
              <a:off x="8295" y="11403"/>
              <a:ext cx="127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b="1">
                  <a:latin typeface="Times New Roman" panose="02020603050405020304" pitchFamily="18" charset="0"/>
                </a:rPr>
                <a:t>TCBn</a:t>
              </a:r>
            </a:p>
          </p:txBody>
        </p:sp>
        <p:sp>
          <p:nvSpPr>
            <p:cNvPr id="46101" name="Line 37"/>
            <p:cNvSpPr>
              <a:spLocks noChangeShapeType="1"/>
            </p:cNvSpPr>
            <p:nvPr/>
          </p:nvSpPr>
          <p:spPr bwMode="auto">
            <a:xfrm>
              <a:off x="2933" y="12078"/>
              <a:ext cx="79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2" name="Line 38"/>
            <p:cNvSpPr>
              <a:spLocks noChangeShapeType="1"/>
            </p:cNvSpPr>
            <p:nvPr/>
          </p:nvSpPr>
          <p:spPr bwMode="auto">
            <a:xfrm>
              <a:off x="4897" y="12048"/>
              <a:ext cx="76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3" name="Line 39"/>
            <p:cNvSpPr>
              <a:spLocks noChangeShapeType="1"/>
            </p:cNvSpPr>
            <p:nvPr/>
          </p:nvSpPr>
          <p:spPr bwMode="auto">
            <a:xfrm>
              <a:off x="6757" y="12063"/>
              <a:ext cx="1412" cy="0"/>
            </a:xfrm>
            <a:prstGeom prst="line">
              <a:avLst/>
            </a:prstGeom>
            <a:noFill/>
            <a:ln w="9525">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4" name="Line 40"/>
            <p:cNvSpPr>
              <a:spLocks noChangeShapeType="1"/>
            </p:cNvSpPr>
            <p:nvPr/>
          </p:nvSpPr>
          <p:spPr bwMode="auto">
            <a:xfrm>
              <a:off x="9247" y="12078"/>
              <a:ext cx="76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05" name="Rectangle 41"/>
            <p:cNvSpPr>
              <a:spLocks noChangeArrowheads="1"/>
            </p:cNvSpPr>
            <p:nvPr/>
          </p:nvSpPr>
          <p:spPr bwMode="auto">
            <a:xfrm>
              <a:off x="10005" y="11838"/>
              <a:ext cx="574"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kumimoji="1" lang="en-US" altLang="zh-CN" sz="1400" b="1">
                  <a:latin typeface="Times New Roman" panose="02020603050405020304" pitchFamily="18" charset="0"/>
                </a:rPr>
                <a:t>NULL</a:t>
              </a:r>
            </a:p>
          </p:txBody>
        </p:sp>
      </p:grpSp>
      <p:sp>
        <p:nvSpPr>
          <p:cNvPr id="193578" name="Rectangle 42"/>
          <p:cNvSpPr>
            <a:spLocks noChangeArrowheads="1"/>
          </p:cNvSpPr>
          <p:nvPr/>
        </p:nvSpPr>
        <p:spPr bwMode="auto">
          <a:xfrm>
            <a:off x="2168526" y="5562600"/>
            <a:ext cx="7813675" cy="533400"/>
          </a:xfrm>
          <a:prstGeom prst="rect">
            <a:avLst/>
          </a:prstGeom>
          <a:noFill/>
          <a:ln w="9525">
            <a:noFill/>
            <a:miter lim="800000"/>
          </a:ln>
          <a:effectLst/>
        </p:spPr>
        <p:txBody>
          <a:bodyPr anchor="ctr"/>
          <a:lstStyle/>
          <a:p>
            <a:pPr algn="ctr">
              <a:defRPr/>
            </a:pPr>
            <a:r>
              <a:rPr kumimoji="1" lang="zh-CN" altLang="en-US" sz="2800" b="1">
                <a:solidFill>
                  <a:srgbClr val="800000"/>
                </a:solidFill>
                <a:effectLst>
                  <a:outerShdw blurRad="38100" dist="38100" dir="2700000" algn="tl">
                    <a:srgbClr val="C0C0C0"/>
                  </a:outerShdw>
                </a:effectLst>
                <a:ea typeface="楷体_GB2312" pitchFamily="49" charset="-122"/>
              </a:rPr>
              <a:t>任务队列</a:t>
            </a:r>
          </a:p>
        </p:txBody>
      </p:sp>
      <p:sp>
        <p:nvSpPr>
          <p:cNvPr id="4608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F74DC5-12C3-4B88-8A85-E6CF9CB3390B}" type="slidenum">
              <a:rPr lang="en-US" altLang="zh-CN"/>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就绪表</a:t>
            </a:r>
          </a:p>
        </p:txBody>
      </p:sp>
      <p:sp>
        <p:nvSpPr>
          <p:cNvPr id="47107" name="内容占位符 2"/>
          <p:cNvSpPr>
            <a:spLocks noGrp="1"/>
          </p:cNvSpPr>
          <p:nvPr>
            <p:ph idx="1"/>
          </p:nvPr>
        </p:nvSpPr>
        <p:spPr>
          <a:xfrm>
            <a:off x="1981200" y="1447801"/>
            <a:ext cx="8229600" cy="4525963"/>
          </a:xfrm>
        </p:spPr>
        <p:txBody>
          <a:bodyPr/>
          <a:lstStyle/>
          <a:p>
            <a:r>
              <a:rPr lang="zh-CN" altLang="en-US" sz="2800"/>
              <a:t>每个就绪的任务都放在就绪表</a:t>
            </a:r>
            <a:r>
              <a:rPr lang="en-US" altLang="zh-CN" sz="2800"/>
              <a:t>OSRdyTbl[]</a:t>
            </a:r>
            <a:r>
              <a:rPr lang="zh-CN" altLang="en-US" sz="2800"/>
              <a:t>中。当任务就绪时，</a:t>
            </a:r>
            <a:r>
              <a:rPr lang="en-US" altLang="zh-CN" sz="2800"/>
              <a:t> OSRdyTbl[]</a:t>
            </a:r>
            <a:r>
              <a:rPr lang="zh-CN" altLang="en-US" sz="2800"/>
              <a:t>中相应位置</a:t>
            </a:r>
            <a:r>
              <a:rPr lang="en-US" altLang="zh-CN" sz="2800"/>
              <a:t>1.</a:t>
            </a:r>
            <a:endParaRPr lang="zh-CN" altLang="en-US" sz="2800"/>
          </a:p>
        </p:txBody>
      </p:sp>
      <p:sp>
        <p:nvSpPr>
          <p:cNvPr id="4710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BBADD1-3405-4B68-8B77-43D9B3B58FF1}" type="slidenum">
              <a:rPr lang="en-US" altLang="zh-CN"/>
              <a:t>18</a:t>
            </a:fld>
            <a:endParaRPr lang="en-US" altLang="zh-CN"/>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590801"/>
            <a:ext cx="461010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981200" y="76200"/>
            <a:ext cx="8229600" cy="1143000"/>
          </a:xfrm>
        </p:spPr>
        <p:txBody>
          <a:bodyPr/>
          <a:lstStyle/>
          <a:p>
            <a:r>
              <a:rPr lang="zh-CN" altLang="en-US"/>
              <a:t>就绪表</a:t>
            </a:r>
          </a:p>
        </p:txBody>
      </p:sp>
      <p:sp>
        <p:nvSpPr>
          <p:cNvPr id="49155" name="内容占位符 2"/>
          <p:cNvSpPr>
            <a:spLocks noGrp="1"/>
          </p:cNvSpPr>
          <p:nvPr>
            <p:ph idx="1"/>
          </p:nvPr>
        </p:nvSpPr>
        <p:spPr>
          <a:xfrm>
            <a:off x="1981200" y="1295401"/>
            <a:ext cx="8229600" cy="4525963"/>
          </a:xfrm>
        </p:spPr>
        <p:txBody>
          <a:bodyPr/>
          <a:lstStyle/>
          <a:p>
            <a:r>
              <a:rPr lang="zh-CN" altLang="en-US" sz="2800"/>
              <a:t>还有一个全局变量，</a:t>
            </a:r>
            <a:r>
              <a:rPr lang="en-US" altLang="zh-CN" sz="2800"/>
              <a:t>OSRdyGrp:</a:t>
            </a:r>
            <a:endParaRPr lang="zh-CN" altLang="en-US" sz="2800"/>
          </a:p>
        </p:txBody>
      </p:sp>
      <p:sp>
        <p:nvSpPr>
          <p:cNvPr id="4915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935C10-0EC8-4848-87CD-9CE30FEA4E6F}" type="slidenum">
              <a:rPr lang="en-US" altLang="zh-CN"/>
              <a:t>19</a:t>
            </a:fld>
            <a:endParaRPr lang="en-US" altLang="zh-CN"/>
          </a:p>
        </p:txBody>
      </p:sp>
      <p:grpSp>
        <p:nvGrpSpPr>
          <p:cNvPr id="49157" name="组合 4"/>
          <p:cNvGrpSpPr/>
          <p:nvPr/>
        </p:nvGrpSpPr>
        <p:grpSpPr bwMode="auto">
          <a:xfrm>
            <a:off x="1981200" y="1905001"/>
            <a:ext cx="8115300" cy="4295775"/>
            <a:chOff x="457200" y="1905000"/>
            <a:chExt cx="8115300" cy="4295260"/>
          </a:xfrm>
        </p:grpSpPr>
        <p:pic>
          <p:nvPicPr>
            <p:cNvPr id="491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057400"/>
              <a:ext cx="4610100" cy="4142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1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3505200" cy="3239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µC/OS</a:t>
            </a:r>
            <a:r>
              <a:rPr lang="zh-CN" altLang="en-US" dirty="0">
                <a:sym typeface="+mn-ea"/>
              </a:rPr>
              <a:t>调度算法的改进</a:t>
            </a:r>
            <a:endParaRPr lang="zh-CN" altLang="en-US" dirty="0"/>
          </a:p>
        </p:txBody>
      </p:sp>
      <p:sp>
        <p:nvSpPr>
          <p:cNvPr id="5" name="内容占位符 4"/>
          <p:cNvSpPr>
            <a:spLocks noGrp="1"/>
          </p:cNvSpPr>
          <p:nvPr>
            <p:ph idx="1"/>
          </p:nvPr>
        </p:nvSpPr>
        <p:spPr/>
        <p:txBody>
          <a:bodyPr/>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sym typeface="+mn-ea"/>
              </a:rPr>
              <a:t>实验目的</a:t>
            </a:r>
            <a:endParaRPr lang="zh-CN" altLang="en-US" sz="4400" b="0" noProof="0" dirty="0">
              <a:ln>
                <a:noFill/>
              </a:ln>
              <a:effectLst/>
              <a:uLnTx/>
              <a:uFillTx/>
            </a:endParaRPr>
          </a:p>
          <a:p>
            <a:pPr lvl="1" algn="l">
              <a:buClrTx/>
              <a:buSzTx/>
              <a:buFontTx/>
            </a:pPr>
            <a:r>
              <a:rPr lang="zh-CN" altLang="en-US" sz="3200" dirty="0">
                <a:cs typeface="+mn-ea"/>
              </a:rPr>
              <a:t>理解</a:t>
            </a:r>
            <a:r>
              <a:rPr lang="en-US" altLang="zh-CN" sz="3200" dirty="0">
                <a:cs typeface="+mn-ea"/>
              </a:rPr>
              <a:t>µC/OS</a:t>
            </a:r>
            <a:r>
              <a:rPr lang="zh-CN" altLang="en-US" sz="3200" dirty="0">
                <a:cs typeface="+mn-ea"/>
              </a:rPr>
              <a:t>调度算法与就绪队列设计</a:t>
            </a:r>
            <a:endParaRPr lang="en-US" altLang="zh-CN" sz="3200" dirty="0">
              <a:cs typeface="+mn-ea"/>
            </a:endParaRPr>
          </a:p>
          <a:p>
            <a:pPr lvl="1" algn="l">
              <a:buClrTx/>
              <a:buSzTx/>
              <a:buFontTx/>
            </a:pPr>
            <a:r>
              <a:rPr lang="zh-CN" altLang="en-US" sz="3200" dirty="0">
                <a:cs typeface="+mn-ea"/>
              </a:rPr>
              <a:t>理解优先级</a:t>
            </a:r>
            <a:r>
              <a:rPr lang="en-US" altLang="zh-CN" sz="3200" dirty="0">
                <a:cs typeface="+mn-ea"/>
              </a:rPr>
              <a:t> + </a:t>
            </a:r>
            <a:r>
              <a:rPr lang="zh-CN" altLang="en-US" sz="3200" dirty="0">
                <a:cs typeface="+mn-ea"/>
              </a:rPr>
              <a:t>时间片调度算法与就绪队列设计</a:t>
            </a:r>
            <a:endParaRPr lang="zh-CN" altLang="en-US" dirty="0">
              <a:cs typeface="+mn-ea"/>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981200" y="76200"/>
            <a:ext cx="8229600" cy="1143000"/>
          </a:xfrm>
        </p:spPr>
        <p:txBody>
          <a:bodyPr/>
          <a:lstStyle/>
          <a:p>
            <a:r>
              <a:rPr lang="zh-CN" altLang="en-US"/>
              <a:t>就绪表</a:t>
            </a:r>
          </a:p>
        </p:txBody>
      </p:sp>
      <p:sp>
        <p:nvSpPr>
          <p:cNvPr id="50179" name="内容占位符 2"/>
          <p:cNvSpPr>
            <a:spLocks noGrp="1"/>
          </p:cNvSpPr>
          <p:nvPr>
            <p:ph idx="1"/>
          </p:nvPr>
        </p:nvSpPr>
        <p:spPr>
          <a:xfrm>
            <a:off x="1981200" y="1295401"/>
            <a:ext cx="8229600" cy="4525963"/>
          </a:xfrm>
        </p:spPr>
        <p:txBody>
          <a:bodyPr/>
          <a:lstStyle/>
          <a:p>
            <a:r>
              <a:rPr lang="zh-CN" altLang="en-US"/>
              <a:t>此外，还有一个全局变量，</a:t>
            </a:r>
            <a:r>
              <a:rPr lang="en-US" altLang="zh-CN"/>
              <a:t>OSMapTbl[]</a:t>
            </a:r>
            <a:r>
              <a:rPr lang="zh-CN" altLang="en-US"/>
              <a:t>的值</a:t>
            </a:r>
            <a:r>
              <a:rPr lang="en-US" altLang="zh-CN"/>
              <a:t>:</a:t>
            </a:r>
            <a:endParaRPr lang="zh-CN" altLang="en-US"/>
          </a:p>
          <a:p>
            <a:endParaRPr lang="zh-CN" altLang="en-US"/>
          </a:p>
        </p:txBody>
      </p:sp>
      <p:sp>
        <p:nvSpPr>
          <p:cNvPr id="5018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73972-FBC5-4752-A670-B5AB5242FD11}" type="slidenum">
              <a:rPr lang="en-US" altLang="zh-CN"/>
              <a:t>20</a:t>
            </a:fld>
            <a:endParaRPr lang="en-US" altLang="zh-CN"/>
          </a:p>
        </p:txBody>
      </p:sp>
      <p:graphicFrame>
        <p:nvGraphicFramePr>
          <p:cNvPr id="5" name="Group 41"/>
          <p:cNvGraphicFramePr/>
          <p:nvPr/>
        </p:nvGraphicFramePr>
        <p:xfrm>
          <a:off x="4432300" y="2422526"/>
          <a:ext cx="3492500" cy="3597278"/>
        </p:xfrm>
        <a:graphic>
          <a:graphicData uri="http://schemas.openxmlformats.org/drawingml/2006/table">
            <a:tbl>
              <a:tblPr/>
              <a:tblGrid>
                <a:gridCol w="1379538">
                  <a:extLst>
                    <a:ext uri="{9D8B030D-6E8A-4147-A177-3AD203B41FA5}">
                      <a16:colId xmlns:a16="http://schemas.microsoft.com/office/drawing/2014/main" val="20000"/>
                    </a:ext>
                  </a:extLst>
                </a:gridCol>
                <a:gridCol w="2112962">
                  <a:extLst>
                    <a:ext uri="{9D8B030D-6E8A-4147-A177-3AD203B41FA5}">
                      <a16:colId xmlns:a16="http://schemas.microsoft.com/office/drawing/2014/main" val="20001"/>
                    </a:ext>
                  </a:extLst>
                </a:gridCol>
              </a:tblGrid>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仿宋_GB2312" pitchFamily="49" charset="-122"/>
                          <a:ea typeface="楷体_GB2312" pitchFamily="49" charset="-122"/>
                        </a:rPr>
                        <a:t>下标</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仿宋_GB2312" pitchFamily="49" charset="-122"/>
                          <a:ea typeface="楷体_GB2312" pitchFamily="49" charset="-122"/>
                        </a:rPr>
                        <a:t>二进制值</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00000001</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1</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00000010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2</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00000100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3</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00001000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4</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00010000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5</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00100000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6</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01000000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0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仿宋_GB2312" pitchFamily="49" charset="-122"/>
                          <a:ea typeface="宋体" panose="02010600030101010101" pitchFamily="2" charset="-122"/>
                        </a:rPr>
                        <a:t>7</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仿宋_GB2312" pitchFamily="49" charset="-122"/>
                          <a:ea typeface="宋体" panose="02010600030101010101" pitchFamily="2" charset="-122"/>
                        </a:rPr>
                        <a:t>10000000</a:t>
                      </a: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981200" y="-152400"/>
            <a:ext cx="8229600" cy="1143000"/>
          </a:xfrm>
        </p:spPr>
        <p:txBody>
          <a:bodyPr/>
          <a:lstStyle/>
          <a:p>
            <a:r>
              <a:rPr lang="zh-CN" altLang="en-US"/>
              <a:t>就绪表</a:t>
            </a:r>
          </a:p>
        </p:txBody>
      </p:sp>
      <p:sp>
        <p:nvSpPr>
          <p:cNvPr id="51203" name="灯片编号占位符 3"/>
          <p:cNvSpPr>
            <a:spLocks noGrp="1"/>
          </p:cNvSpPr>
          <p:nvPr>
            <p:ph type="sldNum" sz="quarter" idx="10"/>
          </p:nvPr>
        </p:nvSpPr>
        <p:spPr>
          <a:xfrm>
            <a:off x="19050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6B43B7-2983-473C-BEA1-5DB076272222}" type="slidenum">
              <a:rPr lang="en-US" altLang="zh-CN"/>
              <a:t>21</a:t>
            </a:fld>
            <a:endParaRPr lang="en-US" altLang="zh-CN"/>
          </a:p>
        </p:txBody>
      </p:sp>
      <p:grpSp>
        <p:nvGrpSpPr>
          <p:cNvPr id="51204" name="组合 4"/>
          <p:cNvGrpSpPr/>
          <p:nvPr/>
        </p:nvGrpSpPr>
        <p:grpSpPr bwMode="auto">
          <a:xfrm>
            <a:off x="2095500" y="2546351"/>
            <a:ext cx="8115300" cy="4295775"/>
            <a:chOff x="457200" y="1905000"/>
            <a:chExt cx="8115300" cy="4295260"/>
          </a:xfrm>
        </p:grpSpPr>
        <p:pic>
          <p:nvPicPr>
            <p:cNvPr id="512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057400"/>
              <a:ext cx="4610100" cy="4142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3505200" cy="3239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tangle 5"/>
          <p:cNvSpPr>
            <a:spLocks noChangeArrowheads="1"/>
          </p:cNvSpPr>
          <p:nvPr/>
        </p:nvSpPr>
        <p:spPr bwMode="auto">
          <a:xfrm>
            <a:off x="3352801" y="5927725"/>
            <a:ext cx="2881313" cy="533400"/>
          </a:xfrm>
          <a:prstGeom prst="rect">
            <a:avLst/>
          </a:prstGeom>
          <a:noFill/>
          <a:ln w="9525">
            <a:noFill/>
            <a:miter lim="800000"/>
          </a:ln>
          <a:effectLst/>
        </p:spPr>
        <p:txBody>
          <a:bodyPr anchor="ctr"/>
          <a:lstStyle/>
          <a:p>
            <a:pPr>
              <a:defRPr/>
            </a:pPr>
            <a:r>
              <a:rPr kumimoji="1" lang="en-US" altLang="zh-CN" sz="2000" b="1" dirty="0">
                <a:solidFill>
                  <a:srgbClr val="CC6600"/>
                </a:solidFill>
                <a:effectLst>
                  <a:outerShdw blurRad="38100" dist="38100" dir="2700000" algn="tl">
                    <a:srgbClr val="C0C0C0"/>
                  </a:outerShdw>
                </a:effectLst>
                <a:ea typeface="楷体_GB2312" pitchFamily="49" charset="-122"/>
              </a:rPr>
              <a:t>35:  00100011</a:t>
            </a:r>
          </a:p>
        </p:txBody>
      </p:sp>
      <p:sp>
        <p:nvSpPr>
          <p:cNvPr id="11" name="Freeform 7"/>
          <p:cNvSpPr/>
          <p:nvPr/>
        </p:nvSpPr>
        <p:spPr bwMode="auto">
          <a:xfrm rot="19724332">
            <a:off x="4867276" y="4632325"/>
            <a:ext cx="3656013" cy="692150"/>
          </a:xfrm>
          <a:custGeom>
            <a:avLst/>
            <a:gdLst>
              <a:gd name="T0" fmla="*/ 0 w 1950"/>
              <a:gd name="T1" fmla="*/ 2147483647 h 726"/>
              <a:gd name="T2" fmla="*/ 2147483647 w 1950"/>
              <a:gd name="T3" fmla="*/ 2147483647 h 726"/>
              <a:gd name="T4" fmla="*/ 2147483647 w 1950"/>
              <a:gd name="T5" fmla="*/ 0 h 726"/>
              <a:gd name="T6" fmla="*/ 0 60000 65536"/>
              <a:gd name="T7" fmla="*/ 0 60000 65536"/>
              <a:gd name="T8" fmla="*/ 0 60000 65536"/>
              <a:gd name="T9" fmla="*/ 0 w 1950"/>
              <a:gd name="T10" fmla="*/ 0 h 726"/>
              <a:gd name="T11" fmla="*/ 1950 w 1950"/>
              <a:gd name="T12" fmla="*/ 726 h 726"/>
            </a:gdLst>
            <a:ahLst/>
            <a:cxnLst>
              <a:cxn ang="T6">
                <a:pos x="T0" y="T1"/>
              </a:cxn>
              <a:cxn ang="T7">
                <a:pos x="T2" y="T3"/>
              </a:cxn>
              <a:cxn ang="T8">
                <a:pos x="T4" y="T5"/>
              </a:cxn>
            </a:cxnLst>
            <a:rect l="T9" t="T10" r="T11" b="T12"/>
            <a:pathLst>
              <a:path w="1950" h="726">
                <a:moveTo>
                  <a:pt x="0" y="544"/>
                </a:moveTo>
                <a:cubicBezTo>
                  <a:pt x="268" y="635"/>
                  <a:pt x="537" y="726"/>
                  <a:pt x="862" y="635"/>
                </a:cubicBezTo>
                <a:cubicBezTo>
                  <a:pt x="1187" y="544"/>
                  <a:pt x="1568" y="272"/>
                  <a:pt x="1950" y="0"/>
                </a:cubicBezTo>
              </a:path>
            </a:pathLst>
          </a:custGeom>
          <a:noFill/>
          <a:ln w="19050" cmpd="sng">
            <a:solidFill>
              <a:srgbClr val="FF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Oval 8"/>
          <p:cNvSpPr>
            <a:spLocks noChangeArrowheads="1"/>
          </p:cNvSpPr>
          <p:nvPr/>
        </p:nvSpPr>
        <p:spPr bwMode="auto">
          <a:xfrm>
            <a:off x="4217989" y="5976938"/>
            <a:ext cx="504825" cy="360362"/>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9"/>
          <p:cNvSpPr>
            <a:spLocks noChangeArrowheads="1"/>
          </p:cNvSpPr>
          <p:nvPr/>
        </p:nvSpPr>
        <p:spPr bwMode="auto">
          <a:xfrm>
            <a:off x="4675189" y="5976938"/>
            <a:ext cx="504825" cy="360362"/>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Freeform 7"/>
          <p:cNvSpPr/>
          <p:nvPr/>
        </p:nvSpPr>
        <p:spPr bwMode="auto">
          <a:xfrm rot="20051276">
            <a:off x="4376738" y="5362576"/>
            <a:ext cx="2012950" cy="250825"/>
          </a:xfrm>
          <a:custGeom>
            <a:avLst/>
            <a:gdLst>
              <a:gd name="T0" fmla="*/ 0 w 1950"/>
              <a:gd name="T1" fmla="*/ 2147483647 h 726"/>
              <a:gd name="T2" fmla="*/ 2147483647 w 1950"/>
              <a:gd name="T3" fmla="*/ 2147483647 h 726"/>
              <a:gd name="T4" fmla="*/ 2147483647 w 1950"/>
              <a:gd name="T5" fmla="*/ 0 h 726"/>
              <a:gd name="T6" fmla="*/ 0 60000 65536"/>
              <a:gd name="T7" fmla="*/ 0 60000 65536"/>
              <a:gd name="T8" fmla="*/ 0 60000 65536"/>
              <a:gd name="T9" fmla="*/ 0 w 1950"/>
              <a:gd name="T10" fmla="*/ 0 h 726"/>
              <a:gd name="T11" fmla="*/ 1950 w 1950"/>
              <a:gd name="T12" fmla="*/ 726 h 726"/>
            </a:gdLst>
            <a:ahLst/>
            <a:cxnLst>
              <a:cxn ang="T6">
                <a:pos x="T0" y="T1"/>
              </a:cxn>
              <a:cxn ang="T7">
                <a:pos x="T2" y="T3"/>
              </a:cxn>
              <a:cxn ang="T8">
                <a:pos x="T4" y="T5"/>
              </a:cxn>
            </a:cxnLst>
            <a:rect l="T9" t="T10" r="T11" b="T12"/>
            <a:pathLst>
              <a:path w="1950" h="726">
                <a:moveTo>
                  <a:pt x="0" y="544"/>
                </a:moveTo>
                <a:cubicBezTo>
                  <a:pt x="268" y="635"/>
                  <a:pt x="537" y="726"/>
                  <a:pt x="862" y="635"/>
                </a:cubicBezTo>
                <a:cubicBezTo>
                  <a:pt x="1187" y="544"/>
                  <a:pt x="1568" y="272"/>
                  <a:pt x="1950" y="0"/>
                </a:cubicBezTo>
              </a:path>
            </a:pathLst>
          </a:custGeom>
          <a:noFill/>
          <a:ln w="19050" cmpd="sng">
            <a:solidFill>
              <a:srgbClr val="FF0000"/>
            </a:solidFill>
            <a:rou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Text Box 2"/>
          <p:cNvSpPr txBox="1">
            <a:spLocks noChangeArrowheads="1"/>
          </p:cNvSpPr>
          <p:nvPr/>
        </p:nvSpPr>
        <p:spPr bwMode="auto">
          <a:xfrm>
            <a:off x="2438400" y="914400"/>
            <a:ext cx="7467600" cy="1371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b="1">
                <a:latin typeface="Courier New" panose="02070309020205020404" pitchFamily="49" charset="0"/>
                <a:ea typeface="Gulim" panose="020B0600000101010101" pitchFamily="34" charset="-127"/>
              </a:rPr>
              <a:t>//</a:t>
            </a:r>
            <a:r>
              <a:rPr lang="zh-CN" altLang="en-US" b="1">
                <a:latin typeface="Courier New" panose="02070309020205020404" pitchFamily="49" charset="0"/>
                <a:ea typeface="Gulim" panose="020B0600000101010101" pitchFamily="34" charset="-127"/>
              </a:rPr>
              <a:t>假设当前任务优先级为</a:t>
            </a:r>
            <a:r>
              <a:rPr lang="en-US" altLang="zh-CN" b="1">
                <a:latin typeface="Courier New" panose="02070309020205020404" pitchFamily="49" charset="0"/>
                <a:ea typeface="Gulim" panose="020B0600000101010101" pitchFamily="34" charset="-127"/>
              </a:rPr>
              <a:t>35</a:t>
            </a:r>
            <a:r>
              <a:rPr lang="zh-CN" altLang="en-US" b="1">
                <a:latin typeface="Courier New" panose="02070309020205020404" pitchFamily="49" charset="0"/>
                <a:ea typeface="Gulim" panose="020B0600000101010101" pitchFamily="34" charset="-127"/>
              </a:rPr>
              <a:t>，使任务进入就绪态</a:t>
            </a:r>
            <a:endParaRPr lang="en-US" altLang="zh-CN" b="1">
              <a:latin typeface="Courier New" panose="02070309020205020404" pitchFamily="49" charset="0"/>
              <a:ea typeface="Gulim" panose="020B0600000101010101" pitchFamily="34" charset="-127"/>
            </a:endParaRPr>
          </a:p>
          <a:p>
            <a:pPr eaLnBrk="1" hangingPunct="1">
              <a:spcBef>
                <a:spcPct val="20000"/>
              </a:spcBef>
            </a:pPr>
            <a:r>
              <a:rPr lang="en-US" altLang="zh-CN" b="1">
                <a:latin typeface="Courier New" panose="02070309020205020404" pitchFamily="49" charset="0"/>
                <a:ea typeface="Gulim" panose="020B0600000101010101" pitchFamily="34" charset="-127"/>
              </a:rPr>
              <a:t>OSRdyGrp |= OSMapTbl[prio&gt;&gt;3];</a:t>
            </a:r>
          </a:p>
          <a:p>
            <a:pPr eaLnBrk="1" hangingPunct="1">
              <a:spcBef>
                <a:spcPct val="20000"/>
              </a:spcBef>
            </a:pPr>
            <a:r>
              <a:rPr lang="en-US" altLang="zh-CN" b="1">
                <a:latin typeface="Courier New" panose="02070309020205020404" pitchFamily="49" charset="0"/>
                <a:ea typeface="Gulim" panose="020B0600000101010101" pitchFamily="34" charset="-127"/>
              </a:rPr>
              <a:t>OSRdyTbl[prio&gt;&gt;3] |= OSMapTbl[prio&amp;0x07];</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3"/>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000" fill="hold"/>
                                        <p:tgtEl>
                                          <p:spTgt spid="13"/>
                                        </p:tgtEl>
                                        <p:attrNameLst>
                                          <p:attrName>ppt_w</p:attrName>
                                        </p:attrNameLst>
                                      </p:cBhvr>
                                      <p:tavLst>
                                        <p:tav tm="0">
                                          <p:val>
                                            <p:strVal val="#ppt_w+.3"/>
                                          </p:val>
                                        </p:tav>
                                        <p:tav tm="100000">
                                          <p:val>
                                            <p:strVal val="#ppt_w"/>
                                          </p:val>
                                        </p:tav>
                                      </p:tavLst>
                                    </p:anim>
                                    <p:anim calcmode="lin" valueType="num">
                                      <p:cBhvr>
                                        <p:cTn id="22" dur="1000" fill="hold"/>
                                        <p:tgtEl>
                                          <p:spTgt spid="13"/>
                                        </p:tgtEl>
                                        <p:attrNameLst>
                                          <p:attrName>ppt_h</p:attrName>
                                        </p:attrNameLst>
                                      </p:cBhvr>
                                      <p:tavLst>
                                        <p:tav tm="0">
                                          <p:val>
                                            <p:strVal val="#ppt_h"/>
                                          </p:val>
                                        </p:tav>
                                        <p:tav tm="100000">
                                          <p:val>
                                            <p:strVal val="#ppt_h"/>
                                          </p:val>
                                        </p:tav>
                                      </p:tavLst>
                                    </p:anim>
                                    <p:animEffect transition="in" filter="fade">
                                      <p:cBhvr>
                                        <p:cTn id="23" dur="1000"/>
                                        <p:tgtEl>
                                          <p:spTgt spid="13"/>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2000"/>
                            </p:stCondLst>
                            <p:childTnLst>
                              <p:par>
                                <p:cTn id="33" presetID="21" presetClass="entr" presetSubtype="4"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heel(4)">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981200" y="-152400"/>
            <a:ext cx="8229600" cy="1143000"/>
          </a:xfrm>
        </p:spPr>
        <p:txBody>
          <a:bodyPr/>
          <a:lstStyle/>
          <a:p>
            <a:r>
              <a:rPr lang="zh-CN" altLang="en-US"/>
              <a:t>就绪表</a:t>
            </a:r>
          </a:p>
        </p:txBody>
      </p:sp>
      <p:sp>
        <p:nvSpPr>
          <p:cNvPr id="52227" name="灯片编号占位符 3"/>
          <p:cNvSpPr>
            <a:spLocks noGrp="1"/>
          </p:cNvSpPr>
          <p:nvPr>
            <p:ph type="sldNum" sz="quarter" idx="10"/>
          </p:nvPr>
        </p:nvSpPr>
        <p:spPr>
          <a:xfrm>
            <a:off x="19050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CA6D43-0C25-4E32-A4AE-1A3E73D89DF8}" type="slidenum">
              <a:rPr lang="en-US" altLang="zh-CN"/>
              <a:t>22</a:t>
            </a:fld>
            <a:endParaRPr lang="en-US" altLang="zh-CN"/>
          </a:p>
        </p:txBody>
      </p:sp>
      <p:grpSp>
        <p:nvGrpSpPr>
          <p:cNvPr id="52228" name="组合 4"/>
          <p:cNvGrpSpPr/>
          <p:nvPr/>
        </p:nvGrpSpPr>
        <p:grpSpPr bwMode="auto">
          <a:xfrm>
            <a:off x="2514600" y="3124201"/>
            <a:ext cx="7391400" cy="3565525"/>
            <a:chOff x="457200" y="1905000"/>
            <a:chExt cx="8115300" cy="4295260"/>
          </a:xfrm>
        </p:grpSpPr>
        <p:pic>
          <p:nvPicPr>
            <p:cNvPr id="522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057400"/>
              <a:ext cx="4610100" cy="4142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2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3505200" cy="3239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tangle 5"/>
          <p:cNvSpPr>
            <a:spLocks noChangeArrowheads="1"/>
          </p:cNvSpPr>
          <p:nvPr/>
        </p:nvSpPr>
        <p:spPr bwMode="auto">
          <a:xfrm>
            <a:off x="3352801" y="5927725"/>
            <a:ext cx="2881313" cy="533400"/>
          </a:xfrm>
          <a:prstGeom prst="rect">
            <a:avLst/>
          </a:prstGeom>
          <a:noFill/>
          <a:ln w="9525">
            <a:noFill/>
            <a:miter lim="800000"/>
          </a:ln>
          <a:effectLst/>
        </p:spPr>
        <p:txBody>
          <a:bodyPr anchor="ctr"/>
          <a:lstStyle/>
          <a:p>
            <a:pPr>
              <a:defRPr/>
            </a:pPr>
            <a:r>
              <a:rPr kumimoji="1" lang="en-US" altLang="zh-CN" sz="2000" b="1" dirty="0">
                <a:solidFill>
                  <a:srgbClr val="CC6600"/>
                </a:solidFill>
                <a:effectLst>
                  <a:outerShdw blurRad="38100" dist="38100" dir="2700000" algn="tl">
                    <a:srgbClr val="C0C0C0"/>
                  </a:outerShdw>
                </a:effectLst>
                <a:ea typeface="楷体_GB2312" pitchFamily="49" charset="-122"/>
              </a:rPr>
              <a:t>35:  00100011</a:t>
            </a:r>
          </a:p>
        </p:txBody>
      </p:sp>
      <p:sp>
        <p:nvSpPr>
          <p:cNvPr id="16" name="Text Box 2"/>
          <p:cNvSpPr txBox="1">
            <a:spLocks noChangeArrowheads="1"/>
          </p:cNvSpPr>
          <p:nvPr/>
        </p:nvSpPr>
        <p:spPr bwMode="auto">
          <a:xfrm>
            <a:off x="2438400" y="914400"/>
            <a:ext cx="7467600" cy="2209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b="1">
                <a:latin typeface="Courier New" panose="02070309020205020404" pitchFamily="49" charset="0"/>
                <a:ea typeface="Gulim" panose="020B0600000101010101" pitchFamily="34" charset="-127"/>
              </a:rPr>
              <a:t>//</a:t>
            </a:r>
            <a:r>
              <a:rPr lang="zh-CN" altLang="en-US" b="1">
                <a:latin typeface="Courier New" panose="02070309020205020404" pitchFamily="49" charset="0"/>
                <a:ea typeface="Gulim" panose="020B0600000101010101" pitchFamily="34" charset="-127"/>
              </a:rPr>
              <a:t>假设当前任务优先级为</a:t>
            </a:r>
            <a:r>
              <a:rPr lang="en-US" altLang="zh-CN" b="1">
                <a:latin typeface="Courier New" panose="02070309020205020404" pitchFamily="49" charset="0"/>
                <a:ea typeface="Gulim" panose="020B0600000101010101" pitchFamily="34" charset="-127"/>
              </a:rPr>
              <a:t>35</a:t>
            </a:r>
            <a:r>
              <a:rPr lang="zh-CN" altLang="en-US" b="1">
                <a:latin typeface="Courier New" panose="02070309020205020404" pitchFamily="49" charset="0"/>
                <a:ea typeface="Gulim" panose="020B0600000101010101" pitchFamily="34" charset="-127"/>
              </a:rPr>
              <a:t>，使任务脱离就绪态</a:t>
            </a:r>
            <a:endParaRPr lang="en-US" altLang="zh-CN" b="1">
              <a:latin typeface="Courier New" panose="02070309020205020404" pitchFamily="49" charset="0"/>
              <a:ea typeface="Gulim" panose="020B0600000101010101" pitchFamily="34" charset="-127"/>
            </a:endParaRPr>
          </a:p>
          <a:p>
            <a:pPr eaLnBrk="1" hangingPunct="1">
              <a:spcBef>
                <a:spcPct val="20000"/>
              </a:spcBef>
            </a:pPr>
            <a:r>
              <a:rPr lang="en-US" altLang="zh-CN" b="1">
                <a:latin typeface="Courier New" panose="02070309020205020404" pitchFamily="49" charset="0"/>
                <a:ea typeface="Gulim" panose="020B0600000101010101" pitchFamily="34" charset="-127"/>
              </a:rPr>
              <a:t>if ((OSRdyTbl[prio&gt;&gt;3]&amp;= ~OSMapTbl[prio&amp;0x07]) = =0)</a:t>
            </a:r>
          </a:p>
          <a:p>
            <a:pPr eaLnBrk="1" hangingPunct="1">
              <a:spcBef>
                <a:spcPct val="20000"/>
              </a:spcBef>
            </a:pPr>
            <a:r>
              <a:rPr lang="en-US" altLang="zh-CN" b="1">
                <a:latin typeface="Courier New" panose="02070309020205020404" pitchFamily="49" charset="0"/>
                <a:ea typeface="Gulim" panose="020B0600000101010101" pitchFamily="34" charset="-127"/>
              </a:rPr>
              <a:t>/*</a:t>
            </a:r>
            <a:r>
              <a:rPr lang="zh-CN" altLang="en-US" b="1">
                <a:latin typeface="Courier New" panose="02070309020205020404" pitchFamily="49" charset="0"/>
                <a:ea typeface="Gulim" panose="020B0600000101010101" pitchFamily="34" charset="-127"/>
              </a:rPr>
              <a:t>先将</a:t>
            </a:r>
            <a:r>
              <a:rPr lang="en-US" altLang="zh-CN" b="1">
                <a:latin typeface="Courier New" panose="02070309020205020404" pitchFamily="49" charset="0"/>
                <a:ea typeface="Gulim" panose="020B0600000101010101" pitchFamily="34" charset="-127"/>
              </a:rPr>
              <a:t>OSRdyTbl[]</a:t>
            </a:r>
            <a:r>
              <a:rPr lang="zh-CN" altLang="en-US" b="1">
                <a:latin typeface="Courier New" panose="02070309020205020404" pitchFamily="49" charset="0"/>
                <a:ea typeface="Gulim" panose="020B0600000101010101" pitchFamily="34" charset="-127"/>
              </a:rPr>
              <a:t>中的相应位清</a:t>
            </a:r>
            <a:r>
              <a:rPr lang="en-US" altLang="zh-CN" b="1">
                <a:latin typeface="Courier New" panose="02070309020205020404" pitchFamily="49" charset="0"/>
                <a:ea typeface="Gulim" panose="020B0600000101010101" pitchFamily="34" charset="-127"/>
              </a:rPr>
              <a:t>0</a:t>
            </a:r>
            <a:r>
              <a:rPr lang="zh-CN" altLang="en-US" b="1">
                <a:latin typeface="Courier New" panose="02070309020205020404" pitchFamily="49" charset="0"/>
                <a:ea typeface="Gulim" panose="020B0600000101010101" pitchFamily="34" charset="-127"/>
              </a:rPr>
              <a:t>，然后判断该位所在的行是否都为</a:t>
            </a:r>
            <a:r>
              <a:rPr lang="en-US" altLang="zh-CN" b="1">
                <a:latin typeface="Courier New" panose="02070309020205020404" pitchFamily="49" charset="0"/>
                <a:ea typeface="Gulim" panose="020B0600000101010101" pitchFamily="34" charset="-127"/>
              </a:rPr>
              <a:t>0</a:t>
            </a:r>
            <a:r>
              <a:rPr lang="zh-CN" altLang="en-US" b="1">
                <a:latin typeface="Courier New" panose="02070309020205020404" pitchFamily="49" charset="0"/>
                <a:ea typeface="Gulim" panose="020B0600000101010101" pitchFamily="34" charset="-127"/>
              </a:rPr>
              <a:t>，若都为</a:t>
            </a:r>
            <a:r>
              <a:rPr lang="en-US" altLang="zh-CN" b="1">
                <a:latin typeface="Courier New" panose="02070309020205020404" pitchFamily="49" charset="0"/>
                <a:ea typeface="Gulim" panose="020B0600000101010101" pitchFamily="34" charset="-127"/>
              </a:rPr>
              <a:t>0</a:t>
            </a:r>
            <a:r>
              <a:rPr lang="zh-CN" altLang="en-US" b="1">
                <a:latin typeface="Courier New" panose="02070309020205020404" pitchFamily="49" charset="0"/>
                <a:ea typeface="Gulim" panose="020B0600000101010101" pitchFamily="34" charset="-127"/>
              </a:rPr>
              <a:t>，则再清除</a:t>
            </a:r>
            <a:r>
              <a:rPr lang="en-US" altLang="zh-CN" b="1">
                <a:latin typeface="Courier New" panose="02070309020205020404" pitchFamily="49" charset="0"/>
                <a:ea typeface="Gulim" panose="020B0600000101010101" pitchFamily="34" charset="-127"/>
              </a:rPr>
              <a:t>OSRdyGrp</a:t>
            </a:r>
            <a:r>
              <a:rPr lang="zh-CN" altLang="en-US" b="1">
                <a:latin typeface="Courier New" panose="02070309020205020404" pitchFamily="49" charset="0"/>
                <a:ea typeface="Gulim" panose="020B0600000101010101" pitchFamily="34" charset="-127"/>
              </a:rPr>
              <a:t>的相应位。</a:t>
            </a:r>
            <a:r>
              <a:rPr lang="en-US" altLang="zh-CN" b="1">
                <a:latin typeface="Courier New" panose="02070309020205020404" pitchFamily="49" charset="0"/>
                <a:ea typeface="Gulim" panose="020B0600000101010101" pitchFamily="34" charset="-127"/>
              </a:rPr>
              <a:t>*/</a:t>
            </a:r>
          </a:p>
          <a:p>
            <a:pPr eaLnBrk="1" hangingPunct="1">
              <a:spcBef>
                <a:spcPct val="20000"/>
              </a:spcBef>
            </a:pPr>
            <a:endParaRPr lang="en-US" altLang="zh-CN" b="1">
              <a:latin typeface="Courier New" panose="02070309020205020404" pitchFamily="49" charset="0"/>
              <a:ea typeface="Gulim" panose="020B0600000101010101" pitchFamily="34" charset="-127"/>
            </a:endParaRPr>
          </a:p>
          <a:p>
            <a:pPr eaLnBrk="1" hangingPunct="1">
              <a:spcBef>
                <a:spcPct val="20000"/>
              </a:spcBef>
            </a:pPr>
            <a:r>
              <a:rPr lang="en-US" altLang="zh-CN" b="1">
                <a:latin typeface="Courier New" panose="02070309020205020404" pitchFamily="49" charset="0"/>
                <a:ea typeface="Gulim" panose="020B0600000101010101" pitchFamily="34" charset="-127"/>
              </a:rPr>
              <a:t>  OSRdyGrp &amp;= ~OSMapTbl[prio&gt;&gt;3];</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4"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4)">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981200" y="0"/>
            <a:ext cx="8229600" cy="1143000"/>
          </a:xfrm>
        </p:spPr>
        <p:txBody>
          <a:bodyPr/>
          <a:lstStyle/>
          <a:p>
            <a:r>
              <a:rPr lang="zh-CN" altLang="en-US"/>
              <a:t>就绪表</a:t>
            </a:r>
          </a:p>
        </p:txBody>
      </p:sp>
      <p:sp>
        <p:nvSpPr>
          <p:cNvPr id="53251" name="内容占位符 2"/>
          <p:cNvSpPr>
            <a:spLocks noGrp="1"/>
          </p:cNvSpPr>
          <p:nvPr>
            <p:ph idx="1"/>
          </p:nvPr>
        </p:nvSpPr>
        <p:spPr>
          <a:xfrm>
            <a:off x="1676400" y="838200"/>
            <a:ext cx="8229600" cy="1143000"/>
          </a:xfrm>
        </p:spPr>
        <p:txBody>
          <a:bodyPr/>
          <a:lstStyle/>
          <a:p>
            <a:r>
              <a:rPr lang="zh-CN" altLang="en-US" sz="2400" dirty="0"/>
              <a:t>如何找出最高优先级的就绪态任务？</a:t>
            </a:r>
          </a:p>
        </p:txBody>
      </p:sp>
      <p:sp>
        <p:nvSpPr>
          <p:cNvPr id="5325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9BA28A-04C8-4810-BD62-B33E33A56377}" type="slidenum">
              <a:rPr lang="en-US" altLang="zh-CN"/>
              <a:t>23</a:t>
            </a:fld>
            <a:endParaRPr lang="en-US" altLang="zh-CN"/>
          </a:p>
        </p:txBody>
      </p:sp>
      <p:sp>
        <p:nvSpPr>
          <p:cNvPr id="53253" name="Text Box 4"/>
          <p:cNvSpPr txBox="1">
            <a:spLocks noChangeArrowheads="1"/>
          </p:cNvSpPr>
          <p:nvPr/>
        </p:nvSpPr>
        <p:spPr bwMode="auto">
          <a:xfrm>
            <a:off x="1665288" y="1608138"/>
            <a:ext cx="3321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INT8U  const OSUnMapTbl [ ] = {</a:t>
            </a:r>
          </a:p>
        </p:txBody>
      </p:sp>
      <p:sp>
        <p:nvSpPr>
          <p:cNvPr id="53254" name="Text Box 5"/>
          <p:cNvSpPr txBox="1">
            <a:spLocks noChangeArrowheads="1"/>
          </p:cNvSpPr>
          <p:nvPr/>
        </p:nvSpPr>
        <p:spPr bwMode="auto">
          <a:xfrm>
            <a:off x="1989138" y="1871663"/>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0,   0,   1,   0,   2,   0,   1,   0,   3,   0,   1,   0,   2,   0,   1,   0,</a:t>
            </a:r>
          </a:p>
        </p:txBody>
      </p:sp>
      <p:sp>
        <p:nvSpPr>
          <p:cNvPr id="53255" name="Text Box 6"/>
          <p:cNvSpPr txBox="1">
            <a:spLocks noChangeArrowheads="1"/>
          </p:cNvSpPr>
          <p:nvPr/>
        </p:nvSpPr>
        <p:spPr bwMode="auto">
          <a:xfrm>
            <a:off x="1989138" y="2160588"/>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56" name="Text Box 7"/>
          <p:cNvSpPr txBox="1">
            <a:spLocks noChangeArrowheads="1"/>
          </p:cNvSpPr>
          <p:nvPr/>
        </p:nvSpPr>
        <p:spPr bwMode="auto">
          <a:xfrm>
            <a:off x="1989138" y="2447925"/>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5,   0,   1,   0,   2,   0,   1,   0,   3,   0,   1,   0,   2,   0,   1,   0,</a:t>
            </a:r>
          </a:p>
        </p:txBody>
      </p:sp>
      <p:sp>
        <p:nvSpPr>
          <p:cNvPr id="53257" name="Text Box 8"/>
          <p:cNvSpPr txBox="1">
            <a:spLocks noChangeArrowheads="1"/>
          </p:cNvSpPr>
          <p:nvPr/>
        </p:nvSpPr>
        <p:spPr bwMode="auto">
          <a:xfrm>
            <a:off x="1989138" y="2736850"/>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58" name="Text Box 9"/>
          <p:cNvSpPr txBox="1">
            <a:spLocks noChangeArrowheads="1"/>
          </p:cNvSpPr>
          <p:nvPr/>
        </p:nvSpPr>
        <p:spPr bwMode="auto">
          <a:xfrm>
            <a:off x="1989138" y="3024188"/>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6,   0,   1,   0,   2,   0,   1,   0,   3,   0,   1,   0,   2,   0,   1,   0,</a:t>
            </a:r>
          </a:p>
        </p:txBody>
      </p:sp>
      <p:sp>
        <p:nvSpPr>
          <p:cNvPr id="53259" name="Text Box 10"/>
          <p:cNvSpPr txBox="1">
            <a:spLocks noChangeArrowheads="1"/>
          </p:cNvSpPr>
          <p:nvPr/>
        </p:nvSpPr>
        <p:spPr bwMode="auto">
          <a:xfrm>
            <a:off x="1989138" y="3311525"/>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60" name="Text Box 11"/>
          <p:cNvSpPr txBox="1">
            <a:spLocks noChangeArrowheads="1"/>
          </p:cNvSpPr>
          <p:nvPr/>
        </p:nvSpPr>
        <p:spPr bwMode="auto">
          <a:xfrm>
            <a:off x="1989138" y="3605213"/>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5,   0,   1,   0,   2,   0,   1,   0,   3,   0,   1,   0,   2,   0,   1,   0,</a:t>
            </a:r>
          </a:p>
        </p:txBody>
      </p:sp>
      <p:sp>
        <p:nvSpPr>
          <p:cNvPr id="53261" name="Text Box 12"/>
          <p:cNvSpPr txBox="1">
            <a:spLocks noChangeArrowheads="1"/>
          </p:cNvSpPr>
          <p:nvPr/>
        </p:nvSpPr>
        <p:spPr bwMode="auto">
          <a:xfrm>
            <a:off x="1989138" y="3887788"/>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62" name="Text Box 13"/>
          <p:cNvSpPr txBox="1">
            <a:spLocks noChangeArrowheads="1"/>
          </p:cNvSpPr>
          <p:nvPr/>
        </p:nvSpPr>
        <p:spPr bwMode="auto">
          <a:xfrm>
            <a:off x="1989138" y="4176713"/>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7,   0,   1,   0,   2,   0,   1,   0,   3,   0,   1,   0,   2,   0,   1,   0,</a:t>
            </a:r>
          </a:p>
        </p:txBody>
      </p:sp>
      <p:sp>
        <p:nvSpPr>
          <p:cNvPr id="53263" name="Text Box 14"/>
          <p:cNvSpPr txBox="1">
            <a:spLocks noChangeArrowheads="1"/>
          </p:cNvSpPr>
          <p:nvPr/>
        </p:nvSpPr>
        <p:spPr bwMode="auto">
          <a:xfrm>
            <a:off x="1989138" y="4464050"/>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64" name="Text Box 15"/>
          <p:cNvSpPr txBox="1">
            <a:spLocks noChangeArrowheads="1"/>
          </p:cNvSpPr>
          <p:nvPr/>
        </p:nvSpPr>
        <p:spPr bwMode="auto">
          <a:xfrm>
            <a:off x="1989138" y="4751388"/>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5,   0,   1,   0,   2,   0,   1,   0,   3,   0,   1,   0,   2,   0,   1,   0,</a:t>
            </a:r>
          </a:p>
        </p:txBody>
      </p:sp>
      <p:sp>
        <p:nvSpPr>
          <p:cNvPr id="53265" name="Text Box 16"/>
          <p:cNvSpPr txBox="1">
            <a:spLocks noChangeArrowheads="1"/>
          </p:cNvSpPr>
          <p:nvPr/>
        </p:nvSpPr>
        <p:spPr bwMode="auto">
          <a:xfrm>
            <a:off x="1989138" y="5040313"/>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66" name="Text Box 17"/>
          <p:cNvSpPr txBox="1">
            <a:spLocks noChangeArrowheads="1"/>
          </p:cNvSpPr>
          <p:nvPr/>
        </p:nvSpPr>
        <p:spPr bwMode="auto">
          <a:xfrm>
            <a:off x="1989138" y="5327650"/>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6,   0,   1,   0,   2,   0,   1,   0,   3,   0,   1,   0,   2,   0,   1,   0,</a:t>
            </a:r>
          </a:p>
        </p:txBody>
      </p:sp>
      <p:sp>
        <p:nvSpPr>
          <p:cNvPr id="53267" name="Text Box 18"/>
          <p:cNvSpPr txBox="1">
            <a:spLocks noChangeArrowheads="1"/>
          </p:cNvSpPr>
          <p:nvPr/>
        </p:nvSpPr>
        <p:spPr bwMode="auto">
          <a:xfrm>
            <a:off x="1989138" y="5616575"/>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68" name="Text Box 19"/>
          <p:cNvSpPr txBox="1">
            <a:spLocks noChangeArrowheads="1"/>
          </p:cNvSpPr>
          <p:nvPr/>
        </p:nvSpPr>
        <p:spPr bwMode="auto">
          <a:xfrm>
            <a:off x="1989138" y="5891213"/>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5,   0,   1,   0,   2,   0,   1,   0,   3,   0,   1,   0,   2,   0,   1,   0,</a:t>
            </a:r>
          </a:p>
        </p:txBody>
      </p:sp>
      <p:sp>
        <p:nvSpPr>
          <p:cNvPr id="53269" name="Text Box 20"/>
          <p:cNvSpPr txBox="1">
            <a:spLocks noChangeArrowheads="1"/>
          </p:cNvSpPr>
          <p:nvPr/>
        </p:nvSpPr>
        <p:spPr bwMode="auto">
          <a:xfrm>
            <a:off x="1989138" y="6192838"/>
            <a:ext cx="4760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4,   0,   1,   0,   2,   0,   1,   0,   3,   0,   1,   0,   2,   0,   1,   0,</a:t>
            </a:r>
          </a:p>
        </p:txBody>
      </p:sp>
      <p:sp>
        <p:nvSpPr>
          <p:cNvPr id="53270" name="Text Box 21"/>
          <p:cNvSpPr txBox="1">
            <a:spLocks noChangeArrowheads="1"/>
          </p:cNvSpPr>
          <p:nvPr/>
        </p:nvSpPr>
        <p:spPr bwMode="auto">
          <a:xfrm>
            <a:off x="7880350" y="1871663"/>
            <a:ext cx="197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0x00 to 0x0F         */</a:t>
            </a:r>
          </a:p>
        </p:txBody>
      </p:sp>
      <p:sp>
        <p:nvSpPr>
          <p:cNvPr id="53271" name="Text Box 22"/>
          <p:cNvSpPr txBox="1">
            <a:spLocks noChangeArrowheads="1"/>
          </p:cNvSpPr>
          <p:nvPr/>
        </p:nvSpPr>
        <p:spPr bwMode="auto">
          <a:xfrm>
            <a:off x="7880350" y="2155826"/>
            <a:ext cx="1944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0x10 to 0x1F</a:t>
            </a:r>
            <a:r>
              <a:rPr lang="en-US" altLang="zh-CN" sz="1400"/>
              <a:t>        </a:t>
            </a:r>
            <a:r>
              <a:rPr lang="en-US" altLang="zh-CN" sz="1400" b="1"/>
              <a:t>*/</a:t>
            </a:r>
          </a:p>
        </p:txBody>
      </p:sp>
      <p:sp>
        <p:nvSpPr>
          <p:cNvPr id="53272" name="Text Box 23"/>
          <p:cNvSpPr txBox="1">
            <a:spLocks noChangeArrowheads="1"/>
          </p:cNvSpPr>
          <p:nvPr/>
        </p:nvSpPr>
        <p:spPr bwMode="auto">
          <a:xfrm>
            <a:off x="7880350" y="3570289"/>
            <a:ext cx="199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0x60 to 0x6F</a:t>
            </a:r>
            <a:r>
              <a:rPr lang="en-US" altLang="zh-CN" sz="1400"/>
              <a:t>         </a:t>
            </a:r>
            <a:r>
              <a:rPr lang="en-US" altLang="zh-CN" sz="1400" b="1"/>
              <a:t>*/</a:t>
            </a:r>
          </a:p>
        </p:txBody>
      </p:sp>
      <p:sp>
        <p:nvSpPr>
          <p:cNvPr id="53273" name="Text Box 24"/>
          <p:cNvSpPr txBox="1">
            <a:spLocks noChangeArrowheads="1"/>
          </p:cNvSpPr>
          <p:nvPr/>
        </p:nvSpPr>
        <p:spPr bwMode="auto">
          <a:xfrm>
            <a:off x="7880350" y="3854451"/>
            <a:ext cx="199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0x70 to 0x7F        </a:t>
            </a:r>
            <a:r>
              <a:rPr lang="en-US" altLang="zh-CN" sz="1400"/>
              <a:t> </a:t>
            </a:r>
            <a:r>
              <a:rPr lang="en-US" altLang="zh-CN" sz="1400" b="1"/>
              <a:t>*/</a:t>
            </a:r>
          </a:p>
        </p:txBody>
      </p:sp>
      <p:sp>
        <p:nvSpPr>
          <p:cNvPr id="53274" name="Text Box 25"/>
          <p:cNvSpPr txBox="1">
            <a:spLocks noChangeArrowheads="1"/>
          </p:cNvSpPr>
          <p:nvPr/>
        </p:nvSpPr>
        <p:spPr bwMode="auto">
          <a:xfrm>
            <a:off x="7880350" y="4137026"/>
            <a:ext cx="199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0x80 to 0x8F        </a:t>
            </a:r>
            <a:r>
              <a:rPr lang="en-US" altLang="zh-CN" sz="1400"/>
              <a:t> </a:t>
            </a:r>
            <a:r>
              <a:rPr lang="en-US" altLang="zh-CN" sz="1400" b="1"/>
              <a:t>*/</a:t>
            </a:r>
          </a:p>
        </p:txBody>
      </p:sp>
      <p:sp>
        <p:nvSpPr>
          <p:cNvPr id="53275" name="Text Box 26"/>
          <p:cNvSpPr txBox="1">
            <a:spLocks noChangeArrowheads="1"/>
          </p:cNvSpPr>
          <p:nvPr/>
        </p:nvSpPr>
        <p:spPr bwMode="auto">
          <a:xfrm>
            <a:off x="7880350" y="4419601"/>
            <a:ext cx="199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0x90 to 0x9F        </a:t>
            </a:r>
            <a:r>
              <a:rPr lang="en-US" altLang="zh-CN" sz="1400"/>
              <a:t> </a:t>
            </a:r>
            <a:r>
              <a:rPr lang="en-US" altLang="zh-CN" sz="1400" b="1"/>
              <a:t>*/</a:t>
            </a:r>
          </a:p>
        </p:txBody>
      </p:sp>
      <p:sp>
        <p:nvSpPr>
          <p:cNvPr id="53276" name="Text Box 27"/>
          <p:cNvSpPr txBox="1">
            <a:spLocks noChangeArrowheads="1"/>
          </p:cNvSpPr>
          <p:nvPr/>
        </p:nvSpPr>
        <p:spPr bwMode="auto">
          <a:xfrm>
            <a:off x="7880351" y="4703764"/>
            <a:ext cx="2005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0xA0 to 0xAF       </a:t>
            </a:r>
            <a:r>
              <a:rPr lang="en-US" altLang="zh-CN" sz="1400"/>
              <a:t> </a:t>
            </a:r>
            <a:r>
              <a:rPr lang="en-US" altLang="zh-CN" sz="1400" b="1"/>
              <a:t>*/</a:t>
            </a:r>
          </a:p>
        </p:txBody>
      </p:sp>
      <p:sp>
        <p:nvSpPr>
          <p:cNvPr id="53277" name="Text Box 28"/>
          <p:cNvSpPr txBox="1">
            <a:spLocks noChangeArrowheads="1"/>
          </p:cNvSpPr>
          <p:nvPr/>
        </p:nvSpPr>
        <p:spPr bwMode="auto">
          <a:xfrm>
            <a:off x="7880351" y="4986339"/>
            <a:ext cx="2005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0xB0 to 0xBF       </a:t>
            </a:r>
            <a:r>
              <a:rPr lang="en-US" altLang="zh-CN" sz="1400"/>
              <a:t> </a:t>
            </a:r>
            <a:r>
              <a:rPr lang="en-US" altLang="zh-CN" sz="1400" b="1"/>
              <a:t>*/</a:t>
            </a:r>
          </a:p>
        </p:txBody>
      </p:sp>
      <p:sp>
        <p:nvSpPr>
          <p:cNvPr id="53278" name="Text Box 29"/>
          <p:cNvSpPr txBox="1">
            <a:spLocks noChangeArrowheads="1"/>
          </p:cNvSpPr>
          <p:nvPr/>
        </p:nvSpPr>
        <p:spPr bwMode="auto">
          <a:xfrm>
            <a:off x="7880351" y="5268914"/>
            <a:ext cx="2005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0xC0 to 0xCF</a:t>
            </a:r>
            <a:r>
              <a:rPr lang="en-US" altLang="zh-CN" sz="1400"/>
              <a:t>        </a:t>
            </a:r>
            <a:r>
              <a:rPr lang="en-US" altLang="zh-CN" sz="1400" b="1"/>
              <a:t>*/</a:t>
            </a:r>
          </a:p>
        </p:txBody>
      </p:sp>
      <p:sp>
        <p:nvSpPr>
          <p:cNvPr id="53279" name="Text Box 30"/>
          <p:cNvSpPr txBox="1">
            <a:spLocks noChangeArrowheads="1"/>
          </p:cNvSpPr>
          <p:nvPr/>
        </p:nvSpPr>
        <p:spPr bwMode="auto">
          <a:xfrm>
            <a:off x="7880351" y="5553076"/>
            <a:ext cx="2055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0xD0 to 0xDF        </a:t>
            </a:r>
            <a:r>
              <a:rPr lang="en-US" altLang="zh-CN" sz="1400"/>
              <a:t> </a:t>
            </a:r>
            <a:r>
              <a:rPr lang="en-US" altLang="zh-CN" sz="1400" b="1"/>
              <a:t>*/</a:t>
            </a:r>
          </a:p>
        </p:txBody>
      </p:sp>
      <p:sp>
        <p:nvSpPr>
          <p:cNvPr id="53280" name="Text Box 31"/>
          <p:cNvSpPr txBox="1">
            <a:spLocks noChangeArrowheads="1"/>
          </p:cNvSpPr>
          <p:nvPr/>
        </p:nvSpPr>
        <p:spPr bwMode="auto">
          <a:xfrm>
            <a:off x="7880351" y="5835651"/>
            <a:ext cx="203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0xE0 to 0xEF        </a:t>
            </a:r>
            <a:r>
              <a:rPr lang="en-US" altLang="zh-CN" sz="1400"/>
              <a:t> </a:t>
            </a:r>
            <a:r>
              <a:rPr lang="en-US" altLang="zh-CN" sz="1400" b="1"/>
              <a:t>*/</a:t>
            </a:r>
          </a:p>
        </p:txBody>
      </p:sp>
      <p:sp>
        <p:nvSpPr>
          <p:cNvPr id="53281" name="Text Box 32"/>
          <p:cNvSpPr txBox="1">
            <a:spLocks noChangeArrowheads="1"/>
          </p:cNvSpPr>
          <p:nvPr/>
        </p:nvSpPr>
        <p:spPr bwMode="auto">
          <a:xfrm>
            <a:off x="7880350" y="2438401"/>
            <a:ext cx="199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0x20 to 0x2F     </a:t>
            </a:r>
            <a:r>
              <a:rPr lang="en-US" altLang="zh-CN" sz="1400"/>
              <a:t>    </a:t>
            </a:r>
            <a:r>
              <a:rPr lang="en-US" altLang="zh-CN" sz="1400" b="1"/>
              <a:t>*/</a:t>
            </a:r>
          </a:p>
        </p:txBody>
      </p:sp>
      <p:sp>
        <p:nvSpPr>
          <p:cNvPr id="53282" name="Text Box 33"/>
          <p:cNvSpPr txBox="1">
            <a:spLocks noChangeArrowheads="1"/>
          </p:cNvSpPr>
          <p:nvPr/>
        </p:nvSpPr>
        <p:spPr bwMode="auto">
          <a:xfrm>
            <a:off x="7880350" y="2720976"/>
            <a:ext cx="199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0x30 to 0x3F        </a:t>
            </a:r>
            <a:r>
              <a:rPr lang="en-US" altLang="zh-CN" sz="1400"/>
              <a:t> </a:t>
            </a:r>
            <a:r>
              <a:rPr lang="en-US" altLang="zh-CN" sz="1400" b="1"/>
              <a:t>*/</a:t>
            </a:r>
          </a:p>
        </p:txBody>
      </p:sp>
      <p:sp>
        <p:nvSpPr>
          <p:cNvPr id="53283" name="Text Box 34"/>
          <p:cNvSpPr txBox="1">
            <a:spLocks noChangeArrowheads="1"/>
          </p:cNvSpPr>
          <p:nvPr/>
        </p:nvSpPr>
        <p:spPr bwMode="auto">
          <a:xfrm>
            <a:off x="7880350" y="3005139"/>
            <a:ext cx="2044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0x40 to 0x4F        </a:t>
            </a:r>
            <a:r>
              <a:rPr lang="en-US" altLang="zh-CN" sz="1400"/>
              <a:t> </a:t>
            </a:r>
            <a:r>
              <a:rPr lang="en-US" altLang="zh-CN" sz="1400" b="1"/>
              <a:t>*/ </a:t>
            </a:r>
          </a:p>
        </p:txBody>
      </p:sp>
      <p:sp>
        <p:nvSpPr>
          <p:cNvPr id="53284" name="Text Box 35"/>
          <p:cNvSpPr txBox="1">
            <a:spLocks noChangeArrowheads="1"/>
          </p:cNvSpPr>
          <p:nvPr/>
        </p:nvSpPr>
        <p:spPr bwMode="auto">
          <a:xfrm>
            <a:off x="7880350" y="3287714"/>
            <a:ext cx="199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0x50 to 0x5F        </a:t>
            </a:r>
            <a:r>
              <a:rPr lang="en-US" altLang="zh-CN" sz="1400"/>
              <a:t> </a:t>
            </a:r>
            <a:r>
              <a:rPr lang="en-US" altLang="zh-CN" sz="1400" b="1"/>
              <a:t>*/</a:t>
            </a:r>
          </a:p>
        </p:txBody>
      </p:sp>
      <p:sp>
        <p:nvSpPr>
          <p:cNvPr id="53285" name="Text Box 36"/>
          <p:cNvSpPr txBox="1">
            <a:spLocks noChangeArrowheads="1"/>
          </p:cNvSpPr>
          <p:nvPr/>
        </p:nvSpPr>
        <p:spPr bwMode="auto">
          <a:xfrm>
            <a:off x="7880350" y="6119814"/>
            <a:ext cx="2012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 0xF0 to 0xFF        </a:t>
            </a:r>
            <a:r>
              <a:rPr lang="en-US" altLang="zh-CN" sz="1400"/>
              <a:t> </a:t>
            </a:r>
            <a:r>
              <a:rPr lang="en-US" altLang="zh-CN" sz="1400" b="1"/>
              <a:t>*/</a:t>
            </a:r>
          </a:p>
        </p:txBody>
      </p:sp>
      <p:sp>
        <p:nvSpPr>
          <p:cNvPr id="53286" name="Text Box 39"/>
          <p:cNvSpPr txBox="1">
            <a:spLocks noChangeArrowheads="1"/>
          </p:cNvSpPr>
          <p:nvPr/>
        </p:nvSpPr>
        <p:spPr bwMode="auto">
          <a:xfrm>
            <a:off x="1873250" y="6408738"/>
            <a:ext cx="331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2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2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2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2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2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2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2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2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2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2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2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2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2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2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2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2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2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2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2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2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328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28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28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2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28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build="p"/>
      <p:bldP spid="53252" grpId="0"/>
      <p:bldP spid="53253" grpId="0"/>
      <p:bldP spid="53254" grpId="0"/>
      <p:bldP spid="53255" grpId="0"/>
      <p:bldP spid="53256" grpId="0"/>
      <p:bldP spid="53257" grpId="0"/>
      <p:bldP spid="53258" grpId="0"/>
      <p:bldP spid="53259" grpId="0"/>
      <p:bldP spid="53260" grpId="0"/>
      <p:bldP spid="53261" grpId="0"/>
      <p:bldP spid="53262" grpId="0"/>
      <p:bldP spid="53263" grpId="0"/>
      <p:bldP spid="53264" grpId="0"/>
      <p:bldP spid="53265" grpId="0"/>
      <p:bldP spid="53266" grpId="0"/>
      <p:bldP spid="53267" grpId="0"/>
      <p:bldP spid="53268" grpId="0"/>
      <p:bldP spid="53269" grpId="0"/>
      <p:bldP spid="53270" grpId="0"/>
      <p:bldP spid="53271" grpId="0"/>
      <p:bldP spid="53272" grpId="0"/>
      <p:bldP spid="53273" grpId="0"/>
      <p:bldP spid="53274" grpId="0"/>
      <p:bldP spid="53275" grpId="0"/>
      <p:bldP spid="53276" grpId="0"/>
      <p:bldP spid="53277" grpId="0"/>
      <p:bldP spid="53278" grpId="0"/>
      <p:bldP spid="53279" grpId="0"/>
      <p:bldP spid="53280" grpId="0"/>
      <p:bldP spid="53281" grpId="0"/>
      <p:bldP spid="53282" grpId="0"/>
      <p:bldP spid="53283" grpId="0"/>
      <p:bldP spid="53284" grpId="0"/>
      <p:bldP spid="53285" grpId="0"/>
      <p:bldP spid="532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530476" y="381001"/>
            <a:ext cx="6805613" cy="1355725"/>
          </a:xfrm>
          <a:prstGeom prst="rect">
            <a:avLst/>
          </a:prstGeom>
          <a:gradFill rotWithShape="1">
            <a:gsLst>
              <a:gs pos="0">
                <a:srgbClr val="FFFFFF"/>
              </a:gs>
              <a:gs pos="100000">
                <a:srgbClr val="CCFFCC"/>
              </a:gs>
            </a:gsLst>
            <a:path path="shape">
              <a:fillToRect l="50000" t="50000" r="50000" b="50000"/>
            </a:path>
          </a:gra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CC0000"/>
                </a:solidFill>
                <a:latin typeface="Times New Roman" panose="02020603050405020304" pitchFamily="18" charset="0"/>
                <a:ea typeface="楷体_GB2312" pitchFamily="49" charset="-122"/>
                <a:cs typeface="Times New Roman" panose="02020603050405020304" pitchFamily="18" charset="0"/>
              </a:rPr>
              <a:t>找出进入就绪态的最高优先级</a:t>
            </a:r>
            <a:r>
              <a:rPr lang="zh-CN" altLang="en-US" sz="2000" b="1">
                <a:latin typeface="Times New Roman" panose="02020603050405020304" pitchFamily="18" charset="0"/>
                <a:ea typeface="楷体_GB2312" pitchFamily="49" charset="-122"/>
                <a:cs typeface="Times New Roman" panose="02020603050405020304" pitchFamily="18" charset="0"/>
              </a:rPr>
              <a:t>任务</a:t>
            </a:r>
          </a:p>
          <a:p>
            <a:pPr eaLnBrk="1" hangingPunct="1"/>
            <a:r>
              <a:rPr lang="en-US" altLang="zh-CN" sz="2000" b="1">
                <a:latin typeface="Times New Roman" panose="02020603050405020304" pitchFamily="18" charset="0"/>
                <a:ea typeface="楷体_GB2312" pitchFamily="49" charset="-122"/>
                <a:cs typeface="Times New Roman" panose="02020603050405020304" pitchFamily="18" charset="0"/>
              </a:rPr>
              <a:t>y= OSUnMapTbl[OSRdyGrp];</a:t>
            </a:r>
          </a:p>
          <a:p>
            <a:pPr eaLnBrk="1" hangingPunct="1"/>
            <a:r>
              <a:rPr lang="en-US" altLang="zh-CN" sz="2000" b="1">
                <a:latin typeface="Times New Roman" panose="02020603050405020304" pitchFamily="18" charset="0"/>
                <a:ea typeface="楷体_GB2312" pitchFamily="49" charset="-122"/>
                <a:cs typeface="Times New Roman" panose="02020603050405020304" pitchFamily="18" charset="0"/>
              </a:rPr>
              <a:t>x = OSUnMapTbl[OSRdyTbl[y]];</a:t>
            </a:r>
          </a:p>
          <a:p>
            <a:pPr eaLnBrk="1" hangingPunct="1"/>
            <a:r>
              <a:rPr lang="en-US" altLang="zh-CN" sz="2000" b="1">
                <a:latin typeface="Times New Roman" panose="02020603050405020304" pitchFamily="18" charset="0"/>
                <a:ea typeface="楷体_GB2312" pitchFamily="49" charset="-122"/>
                <a:cs typeface="Times New Roman" panose="02020603050405020304" pitchFamily="18" charset="0"/>
              </a:rPr>
              <a:t>	    priority = (y &lt;&lt; 3) + x; </a:t>
            </a:r>
            <a:endParaRPr lang="en-US" altLang="ko-KR" sz="2000" b="1">
              <a:latin typeface="Times New Roman" panose="02020603050405020304" pitchFamily="18" charset="0"/>
              <a:ea typeface="楷体_GB2312" pitchFamily="49" charset="-122"/>
              <a:cs typeface="Times New Roman" panose="02020603050405020304" pitchFamily="18" charset="0"/>
            </a:endParaRPr>
          </a:p>
        </p:txBody>
      </p:sp>
      <p:sp>
        <p:nvSpPr>
          <p:cNvPr id="204803" name="Text Box 3"/>
          <p:cNvSpPr txBox="1">
            <a:spLocks noChangeArrowheads="1"/>
          </p:cNvSpPr>
          <p:nvPr/>
        </p:nvSpPr>
        <p:spPr bwMode="auto">
          <a:xfrm>
            <a:off x="2149476" y="6029326"/>
            <a:ext cx="8137525" cy="676275"/>
          </a:xfrm>
          <a:prstGeom prst="rect">
            <a:avLst/>
          </a:prstGeom>
          <a:gradFill rotWithShape="1">
            <a:gsLst>
              <a:gs pos="0">
                <a:srgbClr val="FFFFFF"/>
              </a:gs>
              <a:gs pos="100000">
                <a:srgbClr val="CCFFCC"/>
              </a:gs>
            </a:gsLst>
            <a:path path="shape">
              <a:fillToRect l="50000" t="50000" r="50000" b="50000"/>
            </a:path>
          </a:gra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仿宋_GB2312" pitchFamily="49" charset="-122"/>
                <a:ea typeface="仿宋_GB2312" pitchFamily="49" charset="-122"/>
                <a:cs typeface="Times New Roman" panose="02020603050405020304" pitchFamily="18" charset="0"/>
              </a:rPr>
              <a:t>	uC/OS</a:t>
            </a:r>
            <a:r>
              <a:rPr lang="zh-CN" altLang="en-US" sz="2000" b="1">
                <a:latin typeface="仿宋_GB2312" pitchFamily="49" charset="-122"/>
                <a:ea typeface="仿宋_GB2312" pitchFamily="49" charset="-122"/>
                <a:cs typeface="Times New Roman" panose="02020603050405020304" pitchFamily="18" charset="0"/>
              </a:rPr>
              <a:t>中，任务按优先级进行组织，以优先级为数组元素下标，通过</a:t>
            </a:r>
            <a:r>
              <a:rPr lang="en-US" altLang="zh-CN" sz="2000" b="1">
                <a:latin typeface="仿宋_GB2312" pitchFamily="49" charset="-122"/>
                <a:ea typeface="仿宋_GB2312" pitchFamily="49" charset="-122"/>
                <a:cs typeface="Times New Roman" panose="02020603050405020304" pitchFamily="18" charset="0"/>
              </a:rPr>
              <a:t>OSTCBPrioTbl[]</a:t>
            </a:r>
            <a:r>
              <a:rPr lang="zh-CN" altLang="en-US" sz="2000" b="1">
                <a:latin typeface="仿宋_GB2312" pitchFamily="49" charset="-122"/>
                <a:ea typeface="仿宋_GB2312" pitchFamily="49" charset="-122"/>
                <a:cs typeface="Times New Roman" panose="02020603050405020304" pitchFamily="18" charset="0"/>
              </a:rPr>
              <a:t>即可找到相应的</a:t>
            </a:r>
            <a:r>
              <a:rPr lang="en-US" altLang="zh-CN" sz="2000" b="1">
                <a:latin typeface="仿宋_GB2312" pitchFamily="49" charset="-122"/>
                <a:ea typeface="仿宋_GB2312" pitchFamily="49" charset="-122"/>
                <a:cs typeface="Times New Roman" panose="02020603050405020304" pitchFamily="18" charset="0"/>
              </a:rPr>
              <a:t>TCB</a:t>
            </a:r>
            <a:r>
              <a:rPr lang="zh-CN" altLang="en-US" sz="2000" b="1">
                <a:latin typeface="仿宋_GB2312" pitchFamily="49" charset="-122"/>
                <a:ea typeface="仿宋_GB2312" pitchFamily="49" charset="-122"/>
                <a:cs typeface="Times New Roman" panose="02020603050405020304" pitchFamily="18" charset="0"/>
              </a:rPr>
              <a:t>。</a:t>
            </a:r>
            <a:endParaRPr lang="en-US" altLang="ko-KR" sz="2000" b="1">
              <a:latin typeface="仿宋_GB2312" pitchFamily="49" charset="-122"/>
              <a:ea typeface="仿宋_GB2312" pitchFamily="49" charset="-122"/>
              <a:cs typeface="Times New Roman" panose="02020603050405020304" pitchFamily="18" charset="0"/>
            </a:endParaRPr>
          </a:p>
        </p:txBody>
      </p:sp>
      <p:sp>
        <p:nvSpPr>
          <p:cNvPr id="204804" name="Rectangle 4"/>
          <p:cNvSpPr>
            <a:spLocks noChangeArrowheads="1"/>
          </p:cNvSpPr>
          <p:nvPr/>
        </p:nvSpPr>
        <p:spPr bwMode="auto">
          <a:xfrm>
            <a:off x="3016250" y="5021263"/>
            <a:ext cx="2109788" cy="577850"/>
          </a:xfrm>
          <a:prstGeom prst="rect">
            <a:avLst/>
          </a:prstGeom>
          <a:noFill/>
          <a:ln w="9525">
            <a:noFill/>
            <a:miter lim="800000"/>
          </a:ln>
          <a:effectLst/>
        </p:spPr>
        <p:txBody>
          <a:bodyPr anchor="ctr"/>
          <a:lstStyle/>
          <a:p>
            <a:pPr>
              <a:defRPr/>
            </a:pPr>
            <a:r>
              <a:rPr kumimoji="1" lang="en-US" altLang="zh-CN" sz="2000" b="1">
                <a:solidFill>
                  <a:srgbClr val="800000"/>
                </a:solidFill>
                <a:effectLst>
                  <a:outerShdw blurRad="38100" dist="38100" dir="2700000" algn="tl">
                    <a:srgbClr val="C0C0C0"/>
                  </a:outerShdw>
                </a:effectLst>
                <a:ea typeface="楷体_GB2312" pitchFamily="49" charset="-122"/>
              </a:rPr>
              <a:t>35:  00</a:t>
            </a:r>
            <a:r>
              <a:rPr kumimoji="1" lang="en-US" altLang="zh-CN" sz="2000" b="1" u="sng">
                <a:solidFill>
                  <a:srgbClr val="800000"/>
                </a:solidFill>
                <a:effectLst>
                  <a:outerShdw blurRad="38100" dist="38100" dir="2700000" algn="tl">
                    <a:srgbClr val="C0C0C0"/>
                  </a:outerShdw>
                </a:effectLst>
                <a:ea typeface="楷体_GB2312" pitchFamily="49" charset="-122"/>
              </a:rPr>
              <a:t>100</a:t>
            </a:r>
            <a:r>
              <a:rPr kumimoji="1" lang="en-US" altLang="zh-CN" sz="2000" b="1">
                <a:solidFill>
                  <a:srgbClr val="800000"/>
                </a:solidFill>
                <a:effectLst>
                  <a:outerShdw blurRad="38100" dist="38100" dir="2700000" algn="tl">
                    <a:srgbClr val="C0C0C0"/>
                  </a:outerShdw>
                </a:effectLst>
                <a:ea typeface="楷体_GB2312" pitchFamily="49" charset="-122"/>
              </a:rPr>
              <a:t> </a:t>
            </a:r>
            <a:r>
              <a:rPr kumimoji="1" lang="en-US" altLang="zh-CN" sz="2000" b="1" u="sng">
                <a:solidFill>
                  <a:srgbClr val="800000"/>
                </a:solidFill>
                <a:effectLst>
                  <a:outerShdw blurRad="38100" dist="38100" dir="2700000" algn="tl">
                    <a:srgbClr val="C0C0C0"/>
                  </a:outerShdw>
                </a:effectLst>
                <a:ea typeface="楷体_GB2312" pitchFamily="49" charset="-122"/>
              </a:rPr>
              <a:t>011</a:t>
            </a:r>
          </a:p>
        </p:txBody>
      </p:sp>
      <p:sp>
        <p:nvSpPr>
          <p:cNvPr id="54277" name="Rectangle 5"/>
          <p:cNvSpPr>
            <a:spLocks noChangeArrowheads="1"/>
          </p:cNvSpPr>
          <p:nvPr/>
        </p:nvSpPr>
        <p:spPr bwMode="auto">
          <a:xfrm>
            <a:off x="5603876" y="2676526"/>
            <a:ext cx="1293813" cy="295275"/>
          </a:xfrm>
          <a:prstGeom prst="rect">
            <a:avLst/>
          </a:prstGeom>
          <a:gradFill rotWithShape="1">
            <a:gsLst>
              <a:gs pos="0">
                <a:schemeClr val="bg1"/>
              </a:gs>
              <a:gs pos="100000">
                <a:srgbClr val="FFFF66"/>
              </a:gs>
            </a:gsLst>
            <a:path path="shape">
              <a:fillToRect l="50000" t="50000" r="50000" b="5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chemeClr val="accent2"/>
                </a:solidFill>
                <a:latin typeface="Times New Roman" panose="02020603050405020304" pitchFamily="18" charset="0"/>
              </a:rPr>
              <a:t>OSRdyGrp</a:t>
            </a:r>
          </a:p>
        </p:txBody>
      </p:sp>
      <p:sp>
        <p:nvSpPr>
          <p:cNvPr id="54278" name="Rectangle 6"/>
          <p:cNvSpPr>
            <a:spLocks noChangeArrowheads="1"/>
          </p:cNvSpPr>
          <p:nvPr/>
        </p:nvSpPr>
        <p:spPr bwMode="auto">
          <a:xfrm>
            <a:off x="7396164" y="3603626"/>
            <a:ext cx="249237"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7</a:t>
            </a:r>
          </a:p>
        </p:txBody>
      </p:sp>
      <p:sp>
        <p:nvSpPr>
          <p:cNvPr id="54279" name="Rectangle 7"/>
          <p:cNvSpPr>
            <a:spLocks noChangeArrowheads="1"/>
          </p:cNvSpPr>
          <p:nvPr/>
        </p:nvSpPr>
        <p:spPr bwMode="auto">
          <a:xfrm>
            <a:off x="7645400" y="3603626"/>
            <a:ext cx="247650"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6</a:t>
            </a:r>
          </a:p>
        </p:txBody>
      </p:sp>
      <p:sp>
        <p:nvSpPr>
          <p:cNvPr id="54280" name="Rectangle 8"/>
          <p:cNvSpPr>
            <a:spLocks noChangeArrowheads="1"/>
          </p:cNvSpPr>
          <p:nvPr/>
        </p:nvSpPr>
        <p:spPr bwMode="auto">
          <a:xfrm>
            <a:off x="7893050" y="3603626"/>
            <a:ext cx="247650"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a:t>
            </a:r>
          </a:p>
        </p:txBody>
      </p:sp>
      <p:sp>
        <p:nvSpPr>
          <p:cNvPr id="54281" name="Rectangle 9"/>
          <p:cNvSpPr>
            <a:spLocks noChangeArrowheads="1"/>
          </p:cNvSpPr>
          <p:nvPr/>
        </p:nvSpPr>
        <p:spPr bwMode="auto">
          <a:xfrm>
            <a:off x="8140700" y="3603626"/>
            <a:ext cx="247650"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a:t>
            </a:r>
          </a:p>
        </p:txBody>
      </p:sp>
      <p:sp>
        <p:nvSpPr>
          <p:cNvPr id="54282" name="Rectangle 10"/>
          <p:cNvSpPr>
            <a:spLocks noChangeArrowheads="1"/>
          </p:cNvSpPr>
          <p:nvPr/>
        </p:nvSpPr>
        <p:spPr bwMode="auto">
          <a:xfrm>
            <a:off x="8388350" y="3603626"/>
            <a:ext cx="247650"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3</a:t>
            </a:r>
          </a:p>
        </p:txBody>
      </p:sp>
      <p:sp>
        <p:nvSpPr>
          <p:cNvPr id="54283" name="Rectangle 11"/>
          <p:cNvSpPr>
            <a:spLocks noChangeArrowheads="1"/>
          </p:cNvSpPr>
          <p:nvPr/>
        </p:nvSpPr>
        <p:spPr bwMode="auto">
          <a:xfrm>
            <a:off x="8636000" y="3603626"/>
            <a:ext cx="249238"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a:t>
            </a:r>
          </a:p>
        </p:txBody>
      </p:sp>
      <p:sp>
        <p:nvSpPr>
          <p:cNvPr id="54284" name="Rectangle 12"/>
          <p:cNvSpPr>
            <a:spLocks noChangeArrowheads="1"/>
          </p:cNvSpPr>
          <p:nvPr/>
        </p:nvSpPr>
        <p:spPr bwMode="auto">
          <a:xfrm>
            <a:off x="8885238" y="3603626"/>
            <a:ext cx="247650"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a:t>
            </a:r>
          </a:p>
        </p:txBody>
      </p:sp>
      <p:sp>
        <p:nvSpPr>
          <p:cNvPr id="54285" name="Rectangle 13"/>
          <p:cNvSpPr>
            <a:spLocks noChangeArrowheads="1"/>
          </p:cNvSpPr>
          <p:nvPr/>
        </p:nvSpPr>
        <p:spPr bwMode="auto">
          <a:xfrm>
            <a:off x="9132888" y="3603626"/>
            <a:ext cx="247650" cy="282575"/>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286" name="Rectangle 14"/>
          <p:cNvSpPr>
            <a:spLocks noChangeArrowheads="1"/>
          </p:cNvSpPr>
          <p:nvPr/>
        </p:nvSpPr>
        <p:spPr bwMode="auto">
          <a:xfrm>
            <a:off x="7396164" y="3873501"/>
            <a:ext cx="249237"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15</a:t>
            </a:r>
          </a:p>
        </p:txBody>
      </p:sp>
      <p:sp>
        <p:nvSpPr>
          <p:cNvPr id="54287" name="Rectangle 15"/>
          <p:cNvSpPr>
            <a:spLocks noChangeArrowheads="1"/>
          </p:cNvSpPr>
          <p:nvPr/>
        </p:nvSpPr>
        <p:spPr bwMode="auto">
          <a:xfrm>
            <a:off x="7645400" y="387350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14</a:t>
            </a:r>
          </a:p>
        </p:txBody>
      </p:sp>
      <p:sp>
        <p:nvSpPr>
          <p:cNvPr id="54288" name="Rectangle 16"/>
          <p:cNvSpPr>
            <a:spLocks noChangeArrowheads="1"/>
          </p:cNvSpPr>
          <p:nvPr/>
        </p:nvSpPr>
        <p:spPr bwMode="auto">
          <a:xfrm>
            <a:off x="7893050" y="387350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13</a:t>
            </a:r>
          </a:p>
        </p:txBody>
      </p:sp>
      <p:sp>
        <p:nvSpPr>
          <p:cNvPr id="54289" name="Rectangle 17"/>
          <p:cNvSpPr>
            <a:spLocks noChangeArrowheads="1"/>
          </p:cNvSpPr>
          <p:nvPr/>
        </p:nvSpPr>
        <p:spPr bwMode="auto">
          <a:xfrm>
            <a:off x="8142288" y="387350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12</a:t>
            </a:r>
          </a:p>
        </p:txBody>
      </p:sp>
      <p:sp>
        <p:nvSpPr>
          <p:cNvPr id="54290" name="Rectangle 18"/>
          <p:cNvSpPr>
            <a:spLocks noChangeArrowheads="1"/>
          </p:cNvSpPr>
          <p:nvPr/>
        </p:nvSpPr>
        <p:spPr bwMode="auto">
          <a:xfrm>
            <a:off x="8389938" y="387350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11</a:t>
            </a:r>
          </a:p>
        </p:txBody>
      </p:sp>
      <p:sp>
        <p:nvSpPr>
          <p:cNvPr id="54291" name="Rectangle 19"/>
          <p:cNvSpPr>
            <a:spLocks noChangeArrowheads="1"/>
          </p:cNvSpPr>
          <p:nvPr/>
        </p:nvSpPr>
        <p:spPr bwMode="auto">
          <a:xfrm>
            <a:off x="8636000" y="3873501"/>
            <a:ext cx="249238"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10</a:t>
            </a:r>
          </a:p>
        </p:txBody>
      </p:sp>
      <p:sp>
        <p:nvSpPr>
          <p:cNvPr id="54292" name="Rectangle 20"/>
          <p:cNvSpPr>
            <a:spLocks noChangeArrowheads="1"/>
          </p:cNvSpPr>
          <p:nvPr/>
        </p:nvSpPr>
        <p:spPr bwMode="auto">
          <a:xfrm>
            <a:off x="8886825" y="3873501"/>
            <a:ext cx="247650" cy="284163"/>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9</a:t>
            </a:r>
          </a:p>
        </p:txBody>
      </p:sp>
      <p:sp>
        <p:nvSpPr>
          <p:cNvPr id="54293" name="Rectangle 21"/>
          <p:cNvSpPr>
            <a:spLocks noChangeArrowheads="1"/>
          </p:cNvSpPr>
          <p:nvPr/>
        </p:nvSpPr>
        <p:spPr bwMode="auto">
          <a:xfrm>
            <a:off x="9132888" y="3873501"/>
            <a:ext cx="247650" cy="284163"/>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8</a:t>
            </a:r>
          </a:p>
        </p:txBody>
      </p:sp>
      <p:sp>
        <p:nvSpPr>
          <p:cNvPr id="54294" name="Rectangle 22"/>
          <p:cNvSpPr>
            <a:spLocks noChangeArrowheads="1"/>
          </p:cNvSpPr>
          <p:nvPr/>
        </p:nvSpPr>
        <p:spPr bwMode="auto">
          <a:xfrm>
            <a:off x="7396164" y="4156076"/>
            <a:ext cx="249237"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23</a:t>
            </a:r>
          </a:p>
        </p:txBody>
      </p:sp>
      <p:sp>
        <p:nvSpPr>
          <p:cNvPr id="54295" name="Rectangle 23"/>
          <p:cNvSpPr>
            <a:spLocks noChangeArrowheads="1"/>
          </p:cNvSpPr>
          <p:nvPr/>
        </p:nvSpPr>
        <p:spPr bwMode="auto">
          <a:xfrm>
            <a:off x="7645400" y="415607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22</a:t>
            </a:r>
          </a:p>
        </p:txBody>
      </p:sp>
      <p:sp>
        <p:nvSpPr>
          <p:cNvPr id="54296" name="Rectangle 24"/>
          <p:cNvSpPr>
            <a:spLocks noChangeArrowheads="1"/>
          </p:cNvSpPr>
          <p:nvPr/>
        </p:nvSpPr>
        <p:spPr bwMode="auto">
          <a:xfrm>
            <a:off x="7893050" y="415607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21</a:t>
            </a:r>
          </a:p>
        </p:txBody>
      </p:sp>
      <p:sp>
        <p:nvSpPr>
          <p:cNvPr id="54297" name="Rectangle 25"/>
          <p:cNvSpPr>
            <a:spLocks noChangeArrowheads="1"/>
          </p:cNvSpPr>
          <p:nvPr/>
        </p:nvSpPr>
        <p:spPr bwMode="auto">
          <a:xfrm>
            <a:off x="8140700" y="415607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20</a:t>
            </a:r>
          </a:p>
        </p:txBody>
      </p:sp>
      <p:sp>
        <p:nvSpPr>
          <p:cNvPr id="54298" name="Rectangle 26"/>
          <p:cNvSpPr>
            <a:spLocks noChangeArrowheads="1"/>
          </p:cNvSpPr>
          <p:nvPr/>
        </p:nvSpPr>
        <p:spPr bwMode="auto">
          <a:xfrm>
            <a:off x="8388350" y="415607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19</a:t>
            </a:r>
          </a:p>
        </p:txBody>
      </p:sp>
      <p:sp>
        <p:nvSpPr>
          <p:cNvPr id="54299" name="Rectangle 27"/>
          <p:cNvSpPr>
            <a:spLocks noChangeArrowheads="1"/>
          </p:cNvSpPr>
          <p:nvPr/>
        </p:nvSpPr>
        <p:spPr bwMode="auto">
          <a:xfrm>
            <a:off x="8636000" y="4156076"/>
            <a:ext cx="249238"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18</a:t>
            </a:r>
          </a:p>
        </p:txBody>
      </p:sp>
      <p:sp>
        <p:nvSpPr>
          <p:cNvPr id="54300" name="Rectangle 28"/>
          <p:cNvSpPr>
            <a:spLocks noChangeArrowheads="1"/>
          </p:cNvSpPr>
          <p:nvPr/>
        </p:nvSpPr>
        <p:spPr bwMode="auto">
          <a:xfrm>
            <a:off x="8885238" y="415607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17</a:t>
            </a:r>
          </a:p>
        </p:txBody>
      </p:sp>
      <p:sp>
        <p:nvSpPr>
          <p:cNvPr id="54301" name="Rectangle 29"/>
          <p:cNvSpPr>
            <a:spLocks noChangeArrowheads="1"/>
          </p:cNvSpPr>
          <p:nvPr/>
        </p:nvSpPr>
        <p:spPr bwMode="auto">
          <a:xfrm>
            <a:off x="9132888" y="415607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16</a:t>
            </a:r>
          </a:p>
        </p:txBody>
      </p:sp>
      <p:sp>
        <p:nvSpPr>
          <p:cNvPr id="54302" name="Rectangle 30"/>
          <p:cNvSpPr>
            <a:spLocks noChangeArrowheads="1"/>
          </p:cNvSpPr>
          <p:nvPr/>
        </p:nvSpPr>
        <p:spPr bwMode="auto">
          <a:xfrm>
            <a:off x="7396164" y="4437064"/>
            <a:ext cx="249237"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31</a:t>
            </a:r>
          </a:p>
        </p:txBody>
      </p:sp>
      <p:sp>
        <p:nvSpPr>
          <p:cNvPr id="54303" name="Rectangle 31"/>
          <p:cNvSpPr>
            <a:spLocks noChangeArrowheads="1"/>
          </p:cNvSpPr>
          <p:nvPr/>
        </p:nvSpPr>
        <p:spPr bwMode="auto">
          <a:xfrm>
            <a:off x="7645400" y="443706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30</a:t>
            </a:r>
          </a:p>
        </p:txBody>
      </p:sp>
      <p:sp>
        <p:nvSpPr>
          <p:cNvPr id="54304" name="Rectangle 32"/>
          <p:cNvSpPr>
            <a:spLocks noChangeArrowheads="1"/>
          </p:cNvSpPr>
          <p:nvPr/>
        </p:nvSpPr>
        <p:spPr bwMode="auto">
          <a:xfrm>
            <a:off x="7893050" y="443706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29</a:t>
            </a:r>
          </a:p>
        </p:txBody>
      </p:sp>
      <p:sp>
        <p:nvSpPr>
          <p:cNvPr id="54305" name="Rectangle 33"/>
          <p:cNvSpPr>
            <a:spLocks noChangeArrowheads="1"/>
          </p:cNvSpPr>
          <p:nvPr/>
        </p:nvSpPr>
        <p:spPr bwMode="auto">
          <a:xfrm>
            <a:off x="8142288" y="443706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28</a:t>
            </a:r>
          </a:p>
        </p:txBody>
      </p:sp>
      <p:sp>
        <p:nvSpPr>
          <p:cNvPr id="54306" name="Rectangle 34"/>
          <p:cNvSpPr>
            <a:spLocks noChangeArrowheads="1"/>
          </p:cNvSpPr>
          <p:nvPr/>
        </p:nvSpPr>
        <p:spPr bwMode="auto">
          <a:xfrm>
            <a:off x="8389938" y="443706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27</a:t>
            </a:r>
          </a:p>
        </p:txBody>
      </p:sp>
      <p:sp>
        <p:nvSpPr>
          <p:cNvPr id="54307" name="Rectangle 35"/>
          <p:cNvSpPr>
            <a:spLocks noChangeArrowheads="1"/>
          </p:cNvSpPr>
          <p:nvPr/>
        </p:nvSpPr>
        <p:spPr bwMode="auto">
          <a:xfrm>
            <a:off x="8636000" y="4437064"/>
            <a:ext cx="249238"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26</a:t>
            </a:r>
          </a:p>
        </p:txBody>
      </p:sp>
      <p:sp>
        <p:nvSpPr>
          <p:cNvPr id="54308" name="Rectangle 36"/>
          <p:cNvSpPr>
            <a:spLocks noChangeArrowheads="1"/>
          </p:cNvSpPr>
          <p:nvPr/>
        </p:nvSpPr>
        <p:spPr bwMode="auto">
          <a:xfrm>
            <a:off x="8886825" y="443706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25</a:t>
            </a:r>
          </a:p>
        </p:txBody>
      </p:sp>
      <p:sp>
        <p:nvSpPr>
          <p:cNvPr id="54309" name="Rectangle 37"/>
          <p:cNvSpPr>
            <a:spLocks noChangeArrowheads="1"/>
          </p:cNvSpPr>
          <p:nvPr/>
        </p:nvSpPr>
        <p:spPr bwMode="auto">
          <a:xfrm>
            <a:off x="9132888" y="443706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24</a:t>
            </a:r>
          </a:p>
        </p:txBody>
      </p:sp>
      <p:sp>
        <p:nvSpPr>
          <p:cNvPr id="54310" name="Rectangle 38"/>
          <p:cNvSpPr>
            <a:spLocks noChangeArrowheads="1"/>
          </p:cNvSpPr>
          <p:nvPr/>
        </p:nvSpPr>
        <p:spPr bwMode="auto">
          <a:xfrm>
            <a:off x="7396164" y="4718051"/>
            <a:ext cx="249237"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a:t>
            </a:r>
          </a:p>
        </p:txBody>
      </p:sp>
      <p:sp>
        <p:nvSpPr>
          <p:cNvPr id="54311" name="Rectangle 39"/>
          <p:cNvSpPr>
            <a:spLocks noChangeArrowheads="1"/>
          </p:cNvSpPr>
          <p:nvPr/>
        </p:nvSpPr>
        <p:spPr bwMode="auto">
          <a:xfrm>
            <a:off x="7645400" y="471805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12" name="Rectangle 40"/>
          <p:cNvSpPr>
            <a:spLocks noChangeArrowheads="1"/>
          </p:cNvSpPr>
          <p:nvPr/>
        </p:nvSpPr>
        <p:spPr bwMode="auto">
          <a:xfrm>
            <a:off x="7893050" y="471805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13" name="Rectangle 41"/>
          <p:cNvSpPr>
            <a:spLocks noChangeArrowheads="1"/>
          </p:cNvSpPr>
          <p:nvPr/>
        </p:nvSpPr>
        <p:spPr bwMode="auto">
          <a:xfrm>
            <a:off x="8140700" y="471805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14" name="Rectangle 42"/>
          <p:cNvSpPr>
            <a:spLocks noChangeArrowheads="1"/>
          </p:cNvSpPr>
          <p:nvPr/>
        </p:nvSpPr>
        <p:spPr bwMode="auto">
          <a:xfrm>
            <a:off x="8388350" y="471805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a:t>
            </a:r>
          </a:p>
        </p:txBody>
      </p:sp>
      <p:sp>
        <p:nvSpPr>
          <p:cNvPr id="54315" name="Rectangle 43"/>
          <p:cNvSpPr>
            <a:spLocks noChangeArrowheads="1"/>
          </p:cNvSpPr>
          <p:nvPr/>
        </p:nvSpPr>
        <p:spPr bwMode="auto">
          <a:xfrm>
            <a:off x="8636000" y="4718051"/>
            <a:ext cx="249238"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16" name="Rectangle 44"/>
          <p:cNvSpPr>
            <a:spLocks noChangeArrowheads="1"/>
          </p:cNvSpPr>
          <p:nvPr/>
        </p:nvSpPr>
        <p:spPr bwMode="auto">
          <a:xfrm>
            <a:off x="8885238" y="471805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17" name="Rectangle 45"/>
          <p:cNvSpPr>
            <a:spLocks noChangeArrowheads="1"/>
          </p:cNvSpPr>
          <p:nvPr/>
        </p:nvSpPr>
        <p:spPr bwMode="auto">
          <a:xfrm>
            <a:off x="9132888" y="4718051"/>
            <a:ext cx="247650" cy="284163"/>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18" name="Rectangle 46"/>
          <p:cNvSpPr>
            <a:spLocks noChangeArrowheads="1"/>
          </p:cNvSpPr>
          <p:nvPr/>
        </p:nvSpPr>
        <p:spPr bwMode="auto">
          <a:xfrm>
            <a:off x="7396164" y="5000626"/>
            <a:ext cx="249237"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47</a:t>
            </a:r>
          </a:p>
        </p:txBody>
      </p:sp>
      <p:sp>
        <p:nvSpPr>
          <p:cNvPr id="54319" name="Rectangle 47"/>
          <p:cNvSpPr>
            <a:spLocks noChangeArrowheads="1"/>
          </p:cNvSpPr>
          <p:nvPr/>
        </p:nvSpPr>
        <p:spPr bwMode="auto">
          <a:xfrm>
            <a:off x="7645400" y="500062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46</a:t>
            </a:r>
          </a:p>
        </p:txBody>
      </p:sp>
      <p:sp>
        <p:nvSpPr>
          <p:cNvPr id="54320" name="Rectangle 48"/>
          <p:cNvSpPr>
            <a:spLocks noChangeArrowheads="1"/>
          </p:cNvSpPr>
          <p:nvPr/>
        </p:nvSpPr>
        <p:spPr bwMode="auto">
          <a:xfrm>
            <a:off x="7893050" y="500062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45</a:t>
            </a:r>
          </a:p>
        </p:txBody>
      </p:sp>
      <p:sp>
        <p:nvSpPr>
          <p:cNvPr id="54321" name="Rectangle 49"/>
          <p:cNvSpPr>
            <a:spLocks noChangeArrowheads="1"/>
          </p:cNvSpPr>
          <p:nvPr/>
        </p:nvSpPr>
        <p:spPr bwMode="auto">
          <a:xfrm>
            <a:off x="8142288" y="500062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54</a:t>
            </a:r>
          </a:p>
        </p:txBody>
      </p:sp>
      <p:sp>
        <p:nvSpPr>
          <p:cNvPr id="54322" name="Rectangle 50"/>
          <p:cNvSpPr>
            <a:spLocks noChangeArrowheads="1"/>
          </p:cNvSpPr>
          <p:nvPr/>
        </p:nvSpPr>
        <p:spPr bwMode="auto">
          <a:xfrm>
            <a:off x="8389938" y="500062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43</a:t>
            </a:r>
          </a:p>
        </p:txBody>
      </p:sp>
      <p:sp>
        <p:nvSpPr>
          <p:cNvPr id="54323" name="Rectangle 51"/>
          <p:cNvSpPr>
            <a:spLocks noChangeArrowheads="1"/>
          </p:cNvSpPr>
          <p:nvPr/>
        </p:nvSpPr>
        <p:spPr bwMode="auto">
          <a:xfrm>
            <a:off x="8636000" y="5000626"/>
            <a:ext cx="249238"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42</a:t>
            </a:r>
          </a:p>
        </p:txBody>
      </p:sp>
      <p:sp>
        <p:nvSpPr>
          <p:cNvPr id="54324" name="Rectangle 52"/>
          <p:cNvSpPr>
            <a:spLocks noChangeArrowheads="1"/>
          </p:cNvSpPr>
          <p:nvPr/>
        </p:nvSpPr>
        <p:spPr bwMode="auto">
          <a:xfrm>
            <a:off x="8886825" y="500062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41</a:t>
            </a:r>
          </a:p>
        </p:txBody>
      </p:sp>
      <p:sp>
        <p:nvSpPr>
          <p:cNvPr id="54325" name="Rectangle 53"/>
          <p:cNvSpPr>
            <a:spLocks noChangeArrowheads="1"/>
          </p:cNvSpPr>
          <p:nvPr/>
        </p:nvSpPr>
        <p:spPr bwMode="auto">
          <a:xfrm>
            <a:off x="9132888" y="5000626"/>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40</a:t>
            </a:r>
          </a:p>
        </p:txBody>
      </p:sp>
      <p:sp>
        <p:nvSpPr>
          <p:cNvPr id="54326" name="Rectangle 54"/>
          <p:cNvSpPr>
            <a:spLocks noChangeArrowheads="1"/>
          </p:cNvSpPr>
          <p:nvPr/>
        </p:nvSpPr>
        <p:spPr bwMode="auto">
          <a:xfrm>
            <a:off x="7396164" y="5268914"/>
            <a:ext cx="249237"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55</a:t>
            </a:r>
          </a:p>
        </p:txBody>
      </p:sp>
      <p:sp>
        <p:nvSpPr>
          <p:cNvPr id="54327" name="Rectangle 55"/>
          <p:cNvSpPr>
            <a:spLocks noChangeArrowheads="1"/>
          </p:cNvSpPr>
          <p:nvPr/>
        </p:nvSpPr>
        <p:spPr bwMode="auto">
          <a:xfrm>
            <a:off x="7645400" y="526891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54</a:t>
            </a:r>
          </a:p>
        </p:txBody>
      </p:sp>
      <p:sp>
        <p:nvSpPr>
          <p:cNvPr id="54328" name="Rectangle 56"/>
          <p:cNvSpPr>
            <a:spLocks noChangeArrowheads="1"/>
          </p:cNvSpPr>
          <p:nvPr/>
        </p:nvSpPr>
        <p:spPr bwMode="auto">
          <a:xfrm>
            <a:off x="7893050" y="526891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53</a:t>
            </a:r>
          </a:p>
        </p:txBody>
      </p:sp>
      <p:sp>
        <p:nvSpPr>
          <p:cNvPr id="54329" name="Rectangle 57"/>
          <p:cNvSpPr>
            <a:spLocks noChangeArrowheads="1"/>
          </p:cNvSpPr>
          <p:nvPr/>
        </p:nvSpPr>
        <p:spPr bwMode="auto">
          <a:xfrm>
            <a:off x="8140700" y="526891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52</a:t>
            </a:r>
          </a:p>
        </p:txBody>
      </p:sp>
      <p:sp>
        <p:nvSpPr>
          <p:cNvPr id="54330" name="Rectangle 58"/>
          <p:cNvSpPr>
            <a:spLocks noChangeArrowheads="1"/>
          </p:cNvSpPr>
          <p:nvPr/>
        </p:nvSpPr>
        <p:spPr bwMode="auto">
          <a:xfrm>
            <a:off x="8388350" y="526891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51</a:t>
            </a:r>
          </a:p>
        </p:txBody>
      </p:sp>
      <p:sp>
        <p:nvSpPr>
          <p:cNvPr id="54331" name="Rectangle 59"/>
          <p:cNvSpPr>
            <a:spLocks noChangeArrowheads="1"/>
          </p:cNvSpPr>
          <p:nvPr/>
        </p:nvSpPr>
        <p:spPr bwMode="auto">
          <a:xfrm>
            <a:off x="8636000" y="5268914"/>
            <a:ext cx="249238"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50</a:t>
            </a:r>
          </a:p>
        </p:txBody>
      </p:sp>
      <p:sp>
        <p:nvSpPr>
          <p:cNvPr id="54332" name="Rectangle 60"/>
          <p:cNvSpPr>
            <a:spLocks noChangeArrowheads="1"/>
          </p:cNvSpPr>
          <p:nvPr/>
        </p:nvSpPr>
        <p:spPr bwMode="auto">
          <a:xfrm>
            <a:off x="8885238" y="526891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49</a:t>
            </a:r>
          </a:p>
        </p:txBody>
      </p:sp>
      <p:sp>
        <p:nvSpPr>
          <p:cNvPr id="54333" name="Rectangle 61"/>
          <p:cNvSpPr>
            <a:spLocks noChangeArrowheads="1"/>
          </p:cNvSpPr>
          <p:nvPr/>
        </p:nvSpPr>
        <p:spPr bwMode="auto">
          <a:xfrm>
            <a:off x="9132888" y="5268914"/>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48</a:t>
            </a:r>
          </a:p>
        </p:txBody>
      </p:sp>
      <p:sp>
        <p:nvSpPr>
          <p:cNvPr id="54334" name="Rectangle 62"/>
          <p:cNvSpPr>
            <a:spLocks noChangeArrowheads="1"/>
          </p:cNvSpPr>
          <p:nvPr/>
        </p:nvSpPr>
        <p:spPr bwMode="auto">
          <a:xfrm>
            <a:off x="7396164" y="5549901"/>
            <a:ext cx="249237"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63</a:t>
            </a:r>
          </a:p>
        </p:txBody>
      </p:sp>
      <p:sp>
        <p:nvSpPr>
          <p:cNvPr id="54335" name="Rectangle 63"/>
          <p:cNvSpPr>
            <a:spLocks noChangeArrowheads="1"/>
          </p:cNvSpPr>
          <p:nvPr/>
        </p:nvSpPr>
        <p:spPr bwMode="auto">
          <a:xfrm>
            <a:off x="7645400" y="5549901"/>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62</a:t>
            </a:r>
          </a:p>
        </p:txBody>
      </p:sp>
      <p:sp>
        <p:nvSpPr>
          <p:cNvPr id="54336" name="Rectangle 64"/>
          <p:cNvSpPr>
            <a:spLocks noChangeArrowheads="1"/>
          </p:cNvSpPr>
          <p:nvPr/>
        </p:nvSpPr>
        <p:spPr bwMode="auto">
          <a:xfrm>
            <a:off x="7893050" y="5549901"/>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61</a:t>
            </a:r>
          </a:p>
        </p:txBody>
      </p:sp>
      <p:sp>
        <p:nvSpPr>
          <p:cNvPr id="54337" name="Rectangle 65"/>
          <p:cNvSpPr>
            <a:spLocks noChangeArrowheads="1"/>
          </p:cNvSpPr>
          <p:nvPr/>
        </p:nvSpPr>
        <p:spPr bwMode="auto">
          <a:xfrm>
            <a:off x="8142288" y="5549901"/>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60</a:t>
            </a:r>
          </a:p>
        </p:txBody>
      </p:sp>
      <p:sp>
        <p:nvSpPr>
          <p:cNvPr id="54338" name="Rectangle 66"/>
          <p:cNvSpPr>
            <a:spLocks noChangeArrowheads="1"/>
          </p:cNvSpPr>
          <p:nvPr/>
        </p:nvSpPr>
        <p:spPr bwMode="auto">
          <a:xfrm>
            <a:off x="8389938" y="5549901"/>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59</a:t>
            </a:r>
          </a:p>
        </p:txBody>
      </p:sp>
      <p:sp>
        <p:nvSpPr>
          <p:cNvPr id="54339" name="Rectangle 67"/>
          <p:cNvSpPr>
            <a:spLocks noChangeArrowheads="1"/>
          </p:cNvSpPr>
          <p:nvPr/>
        </p:nvSpPr>
        <p:spPr bwMode="auto">
          <a:xfrm>
            <a:off x="8636000" y="5549901"/>
            <a:ext cx="249238"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58</a:t>
            </a:r>
          </a:p>
        </p:txBody>
      </p:sp>
      <p:sp>
        <p:nvSpPr>
          <p:cNvPr id="54340" name="Rectangle 68"/>
          <p:cNvSpPr>
            <a:spLocks noChangeArrowheads="1"/>
          </p:cNvSpPr>
          <p:nvPr/>
        </p:nvSpPr>
        <p:spPr bwMode="auto">
          <a:xfrm>
            <a:off x="8886825" y="5549901"/>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57</a:t>
            </a:r>
          </a:p>
        </p:txBody>
      </p:sp>
      <p:sp>
        <p:nvSpPr>
          <p:cNvPr id="54341" name="Rectangle 69"/>
          <p:cNvSpPr>
            <a:spLocks noChangeArrowheads="1"/>
          </p:cNvSpPr>
          <p:nvPr/>
        </p:nvSpPr>
        <p:spPr bwMode="auto">
          <a:xfrm>
            <a:off x="9132888" y="5549901"/>
            <a:ext cx="247650" cy="282575"/>
          </a:xfrm>
          <a:prstGeom prst="rect">
            <a:avLst/>
          </a:prstGeom>
          <a:solidFill>
            <a:srgbClr val="FFFFFF"/>
          </a:solidFill>
          <a:ln w="9525">
            <a:solidFill>
              <a:srgbClr val="000000"/>
            </a:solidFill>
            <a:miter lim="800000"/>
          </a:ln>
        </p:spPr>
        <p:txBody>
          <a:bodyPr lIns="36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56</a:t>
            </a:r>
          </a:p>
        </p:txBody>
      </p:sp>
      <p:sp>
        <p:nvSpPr>
          <p:cNvPr id="54342" name="Rectangle 70"/>
          <p:cNvSpPr>
            <a:spLocks noChangeArrowheads="1"/>
          </p:cNvSpPr>
          <p:nvPr/>
        </p:nvSpPr>
        <p:spPr bwMode="auto">
          <a:xfrm>
            <a:off x="5300663" y="3079750"/>
            <a:ext cx="247650"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43" name="Rectangle 71"/>
          <p:cNvSpPr>
            <a:spLocks noChangeArrowheads="1"/>
          </p:cNvSpPr>
          <p:nvPr/>
        </p:nvSpPr>
        <p:spPr bwMode="auto">
          <a:xfrm>
            <a:off x="5548313" y="3079750"/>
            <a:ext cx="247650"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a:t>
            </a:r>
          </a:p>
        </p:txBody>
      </p:sp>
      <p:sp>
        <p:nvSpPr>
          <p:cNvPr id="54344" name="Rectangle 72"/>
          <p:cNvSpPr>
            <a:spLocks noChangeArrowheads="1"/>
          </p:cNvSpPr>
          <p:nvPr/>
        </p:nvSpPr>
        <p:spPr bwMode="auto">
          <a:xfrm>
            <a:off x="5795963" y="3079750"/>
            <a:ext cx="247650"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45" name="Rectangle 73"/>
          <p:cNvSpPr>
            <a:spLocks noChangeArrowheads="1"/>
          </p:cNvSpPr>
          <p:nvPr/>
        </p:nvSpPr>
        <p:spPr bwMode="auto">
          <a:xfrm>
            <a:off x="6043613" y="3079750"/>
            <a:ext cx="247650"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1</a:t>
            </a:r>
          </a:p>
        </p:txBody>
      </p:sp>
      <p:sp>
        <p:nvSpPr>
          <p:cNvPr id="54346" name="Rectangle 74"/>
          <p:cNvSpPr>
            <a:spLocks noChangeArrowheads="1"/>
          </p:cNvSpPr>
          <p:nvPr/>
        </p:nvSpPr>
        <p:spPr bwMode="auto">
          <a:xfrm>
            <a:off x="6291263" y="3079750"/>
            <a:ext cx="247650"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47" name="Rectangle 75"/>
          <p:cNvSpPr>
            <a:spLocks noChangeArrowheads="1"/>
          </p:cNvSpPr>
          <p:nvPr/>
        </p:nvSpPr>
        <p:spPr bwMode="auto">
          <a:xfrm>
            <a:off x="6538914" y="3079750"/>
            <a:ext cx="249237"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48" name="Rectangle 76"/>
          <p:cNvSpPr>
            <a:spLocks noChangeArrowheads="1"/>
          </p:cNvSpPr>
          <p:nvPr/>
        </p:nvSpPr>
        <p:spPr bwMode="auto">
          <a:xfrm>
            <a:off x="6788150" y="3079750"/>
            <a:ext cx="247650"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49" name="Rectangle 77"/>
          <p:cNvSpPr>
            <a:spLocks noChangeArrowheads="1"/>
          </p:cNvSpPr>
          <p:nvPr/>
        </p:nvSpPr>
        <p:spPr bwMode="auto">
          <a:xfrm>
            <a:off x="7035800" y="3079750"/>
            <a:ext cx="247650" cy="280988"/>
          </a:xfrm>
          <a:prstGeom prst="rect">
            <a:avLst/>
          </a:prstGeom>
          <a:solidFill>
            <a:srgbClr val="FFFFFF"/>
          </a:solidFill>
          <a:ln w="9525">
            <a:solidFill>
              <a:srgbClr val="000000"/>
            </a:solidFill>
            <a:miter lim="800000"/>
          </a:ln>
        </p:spPr>
        <p:txBody>
          <a:bodyPr lIns="72000" tIns="25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b="1">
                <a:latin typeface="Times New Roman" panose="02020603050405020304" pitchFamily="18" charset="0"/>
              </a:rPr>
              <a:t>0</a:t>
            </a:r>
          </a:p>
        </p:txBody>
      </p:sp>
      <p:sp>
        <p:nvSpPr>
          <p:cNvPr id="54350" name="Rectangle 78"/>
          <p:cNvSpPr>
            <a:spLocks noChangeArrowheads="1"/>
          </p:cNvSpPr>
          <p:nvPr/>
        </p:nvSpPr>
        <p:spPr bwMode="auto">
          <a:xfrm>
            <a:off x="7732714" y="3170238"/>
            <a:ext cx="1292225" cy="258762"/>
          </a:xfrm>
          <a:prstGeom prst="rect">
            <a:avLst/>
          </a:prstGeom>
          <a:gradFill rotWithShape="1">
            <a:gsLst>
              <a:gs pos="0">
                <a:schemeClr val="bg1"/>
              </a:gs>
              <a:gs pos="100000">
                <a:srgbClr val="FFFF66"/>
              </a:gs>
            </a:gsLst>
            <a:path path="shape">
              <a:fillToRect l="50000" t="50000" r="50000" b="5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a:solidFill>
                  <a:schemeClr val="accent2"/>
                </a:solidFill>
                <a:latin typeface="Times New Roman" panose="02020603050405020304" pitchFamily="18" charset="0"/>
              </a:rPr>
              <a:t>OSRdyTbl</a:t>
            </a:r>
          </a:p>
        </p:txBody>
      </p:sp>
      <p:sp>
        <p:nvSpPr>
          <p:cNvPr id="54351" name="Line 79"/>
          <p:cNvSpPr>
            <a:spLocks noChangeShapeType="1"/>
          </p:cNvSpPr>
          <p:nvPr/>
        </p:nvSpPr>
        <p:spPr bwMode="auto">
          <a:xfrm>
            <a:off x="7169150" y="3716338"/>
            <a:ext cx="21748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52" name="Line 80"/>
          <p:cNvSpPr>
            <a:spLocks noChangeShapeType="1"/>
          </p:cNvSpPr>
          <p:nvPr/>
        </p:nvSpPr>
        <p:spPr bwMode="auto">
          <a:xfrm>
            <a:off x="6932614" y="3976688"/>
            <a:ext cx="4540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53" name="Line 81"/>
          <p:cNvSpPr>
            <a:spLocks noChangeShapeType="1"/>
          </p:cNvSpPr>
          <p:nvPr/>
        </p:nvSpPr>
        <p:spPr bwMode="auto">
          <a:xfrm flipV="1">
            <a:off x="5422900" y="3373438"/>
            <a:ext cx="1588" cy="23987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4" name="Line 82"/>
          <p:cNvSpPr>
            <a:spLocks noChangeShapeType="1"/>
          </p:cNvSpPr>
          <p:nvPr/>
        </p:nvSpPr>
        <p:spPr bwMode="auto">
          <a:xfrm flipV="1">
            <a:off x="5670550" y="3373438"/>
            <a:ext cx="0" cy="21272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5" name="Line 83"/>
          <p:cNvSpPr>
            <a:spLocks noChangeShapeType="1"/>
          </p:cNvSpPr>
          <p:nvPr/>
        </p:nvSpPr>
        <p:spPr bwMode="auto">
          <a:xfrm flipH="1" flipV="1">
            <a:off x="5919788" y="3373438"/>
            <a:ext cx="0" cy="17843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6" name="Line 84"/>
          <p:cNvSpPr>
            <a:spLocks noChangeShapeType="1"/>
          </p:cNvSpPr>
          <p:nvPr/>
        </p:nvSpPr>
        <p:spPr bwMode="auto">
          <a:xfrm flipV="1">
            <a:off x="6165850" y="3373439"/>
            <a:ext cx="0" cy="148907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7" name="Line 85"/>
          <p:cNvSpPr>
            <a:spLocks noChangeShapeType="1"/>
          </p:cNvSpPr>
          <p:nvPr/>
        </p:nvSpPr>
        <p:spPr bwMode="auto">
          <a:xfrm flipH="1" flipV="1">
            <a:off x="6426200" y="3360738"/>
            <a:ext cx="0" cy="12176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8" name="Line 86"/>
          <p:cNvSpPr>
            <a:spLocks noChangeShapeType="1"/>
          </p:cNvSpPr>
          <p:nvPr/>
        </p:nvSpPr>
        <p:spPr bwMode="auto">
          <a:xfrm flipV="1">
            <a:off x="6673850" y="3360738"/>
            <a:ext cx="0" cy="9461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59" name="Line 87"/>
          <p:cNvSpPr>
            <a:spLocks noChangeShapeType="1"/>
          </p:cNvSpPr>
          <p:nvPr/>
        </p:nvSpPr>
        <p:spPr bwMode="auto">
          <a:xfrm flipH="1" flipV="1">
            <a:off x="6921500" y="3360738"/>
            <a:ext cx="0" cy="61595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60" name="Line 88"/>
          <p:cNvSpPr>
            <a:spLocks noChangeShapeType="1"/>
          </p:cNvSpPr>
          <p:nvPr/>
        </p:nvSpPr>
        <p:spPr bwMode="auto">
          <a:xfrm flipV="1">
            <a:off x="7169150" y="3360738"/>
            <a:ext cx="0" cy="3556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61" name="Line 89"/>
          <p:cNvSpPr>
            <a:spLocks noChangeShapeType="1"/>
          </p:cNvSpPr>
          <p:nvPr/>
        </p:nvSpPr>
        <p:spPr bwMode="auto">
          <a:xfrm>
            <a:off x="6673850" y="4306888"/>
            <a:ext cx="71278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62" name="Line 90"/>
          <p:cNvSpPr>
            <a:spLocks noChangeShapeType="1"/>
          </p:cNvSpPr>
          <p:nvPr/>
        </p:nvSpPr>
        <p:spPr bwMode="auto">
          <a:xfrm>
            <a:off x="6426200" y="4591050"/>
            <a:ext cx="960438"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63" name="Line 91"/>
          <p:cNvSpPr>
            <a:spLocks noChangeShapeType="1"/>
          </p:cNvSpPr>
          <p:nvPr/>
        </p:nvSpPr>
        <p:spPr bwMode="auto">
          <a:xfrm>
            <a:off x="6167439" y="4862513"/>
            <a:ext cx="122872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64" name="Line 92"/>
          <p:cNvSpPr>
            <a:spLocks noChangeShapeType="1"/>
          </p:cNvSpPr>
          <p:nvPr/>
        </p:nvSpPr>
        <p:spPr bwMode="auto">
          <a:xfrm>
            <a:off x="5919788" y="5168900"/>
            <a:ext cx="14668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65" name="Line 93"/>
          <p:cNvSpPr>
            <a:spLocks noChangeShapeType="1"/>
          </p:cNvSpPr>
          <p:nvPr/>
        </p:nvSpPr>
        <p:spPr bwMode="auto">
          <a:xfrm>
            <a:off x="5672138" y="5500688"/>
            <a:ext cx="1714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66" name="Line 94"/>
          <p:cNvSpPr>
            <a:spLocks noChangeShapeType="1"/>
          </p:cNvSpPr>
          <p:nvPr/>
        </p:nvSpPr>
        <p:spPr bwMode="auto">
          <a:xfrm>
            <a:off x="5424489" y="5772150"/>
            <a:ext cx="19716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4895" name="Oval 95"/>
          <p:cNvSpPr>
            <a:spLocks noChangeArrowheads="1"/>
          </p:cNvSpPr>
          <p:nvPr/>
        </p:nvSpPr>
        <p:spPr bwMode="auto">
          <a:xfrm>
            <a:off x="5961064" y="3089276"/>
            <a:ext cx="390525" cy="233363"/>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96" name="Oval 96"/>
          <p:cNvSpPr>
            <a:spLocks noChangeArrowheads="1"/>
          </p:cNvSpPr>
          <p:nvPr/>
        </p:nvSpPr>
        <p:spPr bwMode="auto">
          <a:xfrm>
            <a:off x="8275639" y="4740276"/>
            <a:ext cx="390525" cy="233363"/>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97" name="Text Box 97"/>
          <p:cNvSpPr txBox="1">
            <a:spLocks noChangeArrowheads="1"/>
          </p:cNvSpPr>
          <p:nvPr/>
        </p:nvSpPr>
        <p:spPr bwMode="auto">
          <a:xfrm>
            <a:off x="3729039" y="2181226"/>
            <a:ext cx="2479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sym typeface="Wingdings" panose="05000000000000000000" pitchFamily="2" charset="2"/>
              </a:rPr>
              <a:t> 0x50-&gt;4/high3Bit</a:t>
            </a:r>
          </a:p>
        </p:txBody>
      </p:sp>
      <p:sp>
        <p:nvSpPr>
          <p:cNvPr id="204898" name="Text Box 98"/>
          <p:cNvSpPr txBox="1">
            <a:spLocks noChangeArrowheads="1"/>
          </p:cNvSpPr>
          <p:nvPr/>
        </p:nvSpPr>
        <p:spPr bwMode="auto">
          <a:xfrm>
            <a:off x="2438401" y="2957513"/>
            <a:ext cx="2479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a:latin typeface="楷体_GB2312" pitchFamily="49" charset="-122"/>
                <a:ea typeface="楷体_GB2312" pitchFamily="49" charset="-122"/>
                <a:sym typeface="Wingdings" panose="05000000000000000000" pitchFamily="2" charset="2"/>
              </a:rPr>
              <a:t></a:t>
            </a:r>
            <a:r>
              <a:rPr kumimoji="1" lang="en-US" altLang="zh-CN">
                <a:latin typeface="Times New Roman" panose="02020603050405020304" pitchFamily="18" charset="0"/>
                <a:sym typeface="Wingdings" panose="05000000000000000000" pitchFamily="2" charset="2"/>
              </a:rPr>
              <a:t> 0x88-&gt;3/low3Bit</a:t>
            </a:r>
          </a:p>
        </p:txBody>
      </p:sp>
      <p:sp>
        <p:nvSpPr>
          <p:cNvPr id="204899" name="Text Box 99"/>
          <p:cNvSpPr txBox="1">
            <a:spLocks noChangeArrowheads="1"/>
          </p:cNvSpPr>
          <p:nvPr/>
        </p:nvSpPr>
        <p:spPr bwMode="auto">
          <a:xfrm>
            <a:off x="3925888" y="4608513"/>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楷体_GB2312" pitchFamily="49" charset="-122"/>
                <a:ea typeface="楷体_GB2312" pitchFamily="49" charset="-122"/>
                <a:sym typeface="Wingdings" panose="05000000000000000000" pitchFamily="2" charset="2"/>
              </a:rPr>
              <a:t></a:t>
            </a:r>
          </a:p>
        </p:txBody>
      </p:sp>
      <p:sp>
        <p:nvSpPr>
          <p:cNvPr id="204900" name="Freeform 100"/>
          <p:cNvSpPr/>
          <p:nvPr/>
        </p:nvSpPr>
        <p:spPr bwMode="auto">
          <a:xfrm>
            <a:off x="4256089" y="908051"/>
            <a:ext cx="1901825" cy="2214563"/>
          </a:xfrm>
          <a:custGeom>
            <a:avLst/>
            <a:gdLst>
              <a:gd name="T0" fmla="*/ 2147483647 w 1104"/>
              <a:gd name="T1" fmla="*/ 2147483647 h 1136"/>
              <a:gd name="T2" fmla="*/ 2147483647 w 1104"/>
              <a:gd name="T3" fmla="*/ 2147483647 h 1136"/>
              <a:gd name="T4" fmla="*/ 0 w 1104"/>
              <a:gd name="T5" fmla="*/ 2147483647 h 1136"/>
              <a:gd name="T6" fmla="*/ 0 60000 65536"/>
              <a:gd name="T7" fmla="*/ 0 60000 65536"/>
              <a:gd name="T8" fmla="*/ 0 60000 65536"/>
              <a:gd name="T9" fmla="*/ 0 w 1104"/>
              <a:gd name="T10" fmla="*/ 0 h 1136"/>
              <a:gd name="T11" fmla="*/ 1104 w 1104"/>
              <a:gd name="T12" fmla="*/ 1136 h 1136"/>
            </a:gdLst>
            <a:ahLst/>
            <a:cxnLst>
              <a:cxn ang="T6">
                <a:pos x="T0" y="T1"/>
              </a:cxn>
              <a:cxn ang="T7">
                <a:pos x="T2" y="T3"/>
              </a:cxn>
              <a:cxn ang="T8">
                <a:pos x="T4" y="T5"/>
              </a:cxn>
            </a:cxnLst>
            <a:rect l="T9" t="T10" r="T11" b="T12"/>
            <a:pathLst>
              <a:path w="1104" h="1136">
                <a:moveTo>
                  <a:pt x="1104" y="1136"/>
                </a:moveTo>
                <a:cubicBezTo>
                  <a:pt x="956" y="648"/>
                  <a:pt x="808" y="160"/>
                  <a:pt x="624" y="80"/>
                </a:cubicBezTo>
                <a:cubicBezTo>
                  <a:pt x="440" y="0"/>
                  <a:pt x="220" y="328"/>
                  <a:pt x="0" y="656"/>
                </a:cubicBezTo>
              </a:path>
            </a:pathLst>
          </a:custGeom>
          <a:noFill/>
          <a:ln w="19050" cmpd="sng">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01" name="Freeform 101"/>
          <p:cNvSpPr/>
          <p:nvPr/>
        </p:nvSpPr>
        <p:spPr bwMode="auto">
          <a:xfrm>
            <a:off x="2768600" y="1196975"/>
            <a:ext cx="5702300" cy="3494088"/>
          </a:xfrm>
          <a:custGeom>
            <a:avLst/>
            <a:gdLst>
              <a:gd name="T0" fmla="*/ 2147483647 w 3312"/>
              <a:gd name="T1" fmla="*/ 2147483647 h 1936"/>
              <a:gd name="T2" fmla="*/ 2147483647 w 3312"/>
              <a:gd name="T3" fmla="*/ 2147483647 h 1936"/>
              <a:gd name="T4" fmla="*/ 0 w 3312"/>
              <a:gd name="T5" fmla="*/ 2147483647 h 1936"/>
              <a:gd name="T6" fmla="*/ 0 60000 65536"/>
              <a:gd name="T7" fmla="*/ 0 60000 65536"/>
              <a:gd name="T8" fmla="*/ 0 60000 65536"/>
              <a:gd name="T9" fmla="*/ 0 w 3312"/>
              <a:gd name="T10" fmla="*/ 0 h 1936"/>
              <a:gd name="T11" fmla="*/ 3312 w 3312"/>
              <a:gd name="T12" fmla="*/ 1936 h 1936"/>
            </a:gdLst>
            <a:ahLst/>
            <a:cxnLst>
              <a:cxn ang="T6">
                <a:pos x="T0" y="T1"/>
              </a:cxn>
              <a:cxn ang="T7">
                <a:pos x="T2" y="T3"/>
              </a:cxn>
              <a:cxn ang="T8">
                <a:pos x="T4" y="T5"/>
              </a:cxn>
            </a:cxnLst>
            <a:rect l="T9" t="T10" r="T11" b="T12"/>
            <a:pathLst>
              <a:path w="3312" h="1936">
                <a:moveTo>
                  <a:pt x="3312" y="1936"/>
                </a:moveTo>
                <a:cubicBezTo>
                  <a:pt x="2364" y="1128"/>
                  <a:pt x="1416" y="320"/>
                  <a:pt x="864" y="160"/>
                </a:cubicBezTo>
                <a:cubicBezTo>
                  <a:pt x="312" y="0"/>
                  <a:pt x="156" y="488"/>
                  <a:pt x="0" y="976"/>
                </a:cubicBezTo>
              </a:path>
            </a:pathLst>
          </a:custGeom>
          <a:noFill/>
          <a:ln w="19050" cmpd="sng">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02" name="Freeform 102"/>
          <p:cNvSpPr/>
          <p:nvPr/>
        </p:nvSpPr>
        <p:spPr bwMode="auto">
          <a:xfrm>
            <a:off x="3595688" y="3370263"/>
            <a:ext cx="495300" cy="1403350"/>
          </a:xfrm>
          <a:custGeom>
            <a:avLst/>
            <a:gdLst>
              <a:gd name="T0" fmla="*/ 0 w 288"/>
              <a:gd name="T1" fmla="*/ 0 h 816"/>
              <a:gd name="T2" fmla="*/ 2147483647 w 288"/>
              <a:gd name="T3" fmla="*/ 2147483647 h 816"/>
              <a:gd name="T4" fmla="*/ 2147483647 w 288"/>
              <a:gd name="T5" fmla="*/ 2147483647 h 816"/>
              <a:gd name="T6" fmla="*/ 0 60000 65536"/>
              <a:gd name="T7" fmla="*/ 0 60000 65536"/>
              <a:gd name="T8" fmla="*/ 0 60000 65536"/>
              <a:gd name="T9" fmla="*/ 0 w 288"/>
              <a:gd name="T10" fmla="*/ 0 h 816"/>
              <a:gd name="T11" fmla="*/ 288 w 288"/>
              <a:gd name="T12" fmla="*/ 816 h 816"/>
            </a:gdLst>
            <a:ahLst/>
            <a:cxnLst>
              <a:cxn ang="T6">
                <a:pos x="T0" y="T1"/>
              </a:cxn>
              <a:cxn ang="T7">
                <a:pos x="T2" y="T3"/>
              </a:cxn>
              <a:cxn ang="T8">
                <a:pos x="T4" y="T5"/>
              </a:cxn>
            </a:cxnLst>
            <a:rect l="T9" t="T10" r="T11" b="T12"/>
            <a:pathLst>
              <a:path w="288" h="816">
                <a:moveTo>
                  <a:pt x="0" y="0"/>
                </a:moveTo>
                <a:cubicBezTo>
                  <a:pt x="24" y="196"/>
                  <a:pt x="48" y="392"/>
                  <a:pt x="96" y="528"/>
                </a:cubicBezTo>
                <a:cubicBezTo>
                  <a:pt x="144" y="664"/>
                  <a:pt x="216" y="740"/>
                  <a:pt x="288" y="816"/>
                </a:cubicBezTo>
              </a:path>
            </a:pathLst>
          </a:custGeom>
          <a:noFill/>
          <a:ln w="19050" cmpd="sng">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03" name="Freeform 103"/>
          <p:cNvSpPr/>
          <p:nvPr/>
        </p:nvSpPr>
        <p:spPr bwMode="auto">
          <a:xfrm>
            <a:off x="4173539" y="2544763"/>
            <a:ext cx="688975" cy="2228850"/>
          </a:xfrm>
          <a:custGeom>
            <a:avLst/>
            <a:gdLst>
              <a:gd name="T0" fmla="*/ 2147483647 w 400"/>
              <a:gd name="T1" fmla="*/ 0 h 1296"/>
              <a:gd name="T2" fmla="*/ 2147483647 w 400"/>
              <a:gd name="T3" fmla="*/ 2147483647 h 1296"/>
              <a:gd name="T4" fmla="*/ 0 w 400"/>
              <a:gd name="T5" fmla="*/ 2147483647 h 1296"/>
              <a:gd name="T6" fmla="*/ 0 60000 65536"/>
              <a:gd name="T7" fmla="*/ 0 60000 65536"/>
              <a:gd name="T8" fmla="*/ 0 60000 65536"/>
              <a:gd name="T9" fmla="*/ 0 w 400"/>
              <a:gd name="T10" fmla="*/ 0 h 1296"/>
              <a:gd name="T11" fmla="*/ 400 w 400"/>
              <a:gd name="T12" fmla="*/ 1296 h 1296"/>
            </a:gdLst>
            <a:ahLst/>
            <a:cxnLst>
              <a:cxn ang="T6">
                <a:pos x="T0" y="T1"/>
              </a:cxn>
              <a:cxn ang="T7">
                <a:pos x="T2" y="T3"/>
              </a:cxn>
              <a:cxn ang="T8">
                <a:pos x="T4" y="T5"/>
              </a:cxn>
            </a:cxnLst>
            <a:rect l="T9" t="T10" r="T11" b="T12"/>
            <a:pathLst>
              <a:path w="400" h="1296">
                <a:moveTo>
                  <a:pt x="384" y="0"/>
                </a:moveTo>
                <a:cubicBezTo>
                  <a:pt x="392" y="252"/>
                  <a:pt x="400" y="504"/>
                  <a:pt x="336" y="720"/>
                </a:cubicBezTo>
                <a:cubicBezTo>
                  <a:pt x="272" y="936"/>
                  <a:pt x="136" y="1116"/>
                  <a:pt x="0" y="1296"/>
                </a:cubicBezTo>
              </a:path>
            </a:pathLst>
          </a:custGeom>
          <a:noFill/>
          <a:ln w="19050" cmpd="sng">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76" name="Rectangle 104"/>
          <p:cNvSpPr>
            <a:spLocks noChangeArrowheads="1"/>
          </p:cNvSpPr>
          <p:nvPr/>
        </p:nvSpPr>
        <p:spPr bwMode="auto">
          <a:xfrm>
            <a:off x="9450389" y="3540126"/>
            <a:ext cx="13985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OSRdyTbl[0]</a:t>
            </a:r>
          </a:p>
        </p:txBody>
      </p:sp>
      <p:sp>
        <p:nvSpPr>
          <p:cNvPr id="54377" name="Rectangle 105"/>
          <p:cNvSpPr>
            <a:spLocks noChangeArrowheads="1"/>
          </p:cNvSpPr>
          <p:nvPr/>
        </p:nvSpPr>
        <p:spPr bwMode="auto">
          <a:xfrm>
            <a:off x="9450389" y="3835400"/>
            <a:ext cx="1398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OSRdyTbl[1]</a:t>
            </a:r>
          </a:p>
        </p:txBody>
      </p:sp>
      <p:sp>
        <p:nvSpPr>
          <p:cNvPr id="54378" name="Rectangle 106"/>
          <p:cNvSpPr>
            <a:spLocks noChangeArrowheads="1"/>
          </p:cNvSpPr>
          <p:nvPr/>
        </p:nvSpPr>
        <p:spPr bwMode="auto">
          <a:xfrm>
            <a:off x="9450389" y="4151313"/>
            <a:ext cx="1398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OSRdyTbl[2]</a:t>
            </a:r>
          </a:p>
        </p:txBody>
      </p:sp>
      <p:sp>
        <p:nvSpPr>
          <p:cNvPr id="54379" name="Rectangle 107"/>
          <p:cNvSpPr>
            <a:spLocks noChangeArrowheads="1"/>
          </p:cNvSpPr>
          <p:nvPr/>
        </p:nvSpPr>
        <p:spPr bwMode="auto">
          <a:xfrm>
            <a:off x="9450389" y="4433888"/>
            <a:ext cx="1398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OSRdyTbl[3]</a:t>
            </a:r>
          </a:p>
        </p:txBody>
      </p:sp>
      <p:sp>
        <p:nvSpPr>
          <p:cNvPr id="54380" name="Rectangle 108"/>
          <p:cNvSpPr>
            <a:spLocks noChangeArrowheads="1"/>
          </p:cNvSpPr>
          <p:nvPr/>
        </p:nvSpPr>
        <p:spPr bwMode="auto">
          <a:xfrm>
            <a:off x="9450389" y="4667250"/>
            <a:ext cx="1398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OSRdyTbl[4]</a:t>
            </a:r>
          </a:p>
        </p:txBody>
      </p:sp>
      <p:sp>
        <p:nvSpPr>
          <p:cNvPr id="54381" name="Rectangle 109"/>
          <p:cNvSpPr>
            <a:spLocks noChangeArrowheads="1"/>
          </p:cNvSpPr>
          <p:nvPr/>
        </p:nvSpPr>
        <p:spPr bwMode="auto">
          <a:xfrm>
            <a:off x="9450389" y="4949825"/>
            <a:ext cx="1398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OSRdyTbl[5]</a:t>
            </a:r>
          </a:p>
        </p:txBody>
      </p:sp>
      <p:sp>
        <p:nvSpPr>
          <p:cNvPr id="54382" name="Rectangle 110"/>
          <p:cNvSpPr>
            <a:spLocks noChangeArrowheads="1"/>
          </p:cNvSpPr>
          <p:nvPr/>
        </p:nvSpPr>
        <p:spPr bwMode="auto">
          <a:xfrm>
            <a:off x="9450389" y="5253038"/>
            <a:ext cx="13985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OSRdyTbl[6]</a:t>
            </a:r>
          </a:p>
        </p:txBody>
      </p:sp>
      <p:sp>
        <p:nvSpPr>
          <p:cNvPr id="54383" name="Rectangle 111"/>
          <p:cNvSpPr>
            <a:spLocks noChangeArrowheads="1"/>
          </p:cNvSpPr>
          <p:nvPr/>
        </p:nvSpPr>
        <p:spPr bwMode="auto">
          <a:xfrm>
            <a:off x="9450389" y="5534025"/>
            <a:ext cx="1398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OSRdyTbl[7]</a:t>
            </a:r>
          </a:p>
        </p:txBody>
      </p:sp>
      <p:sp>
        <p:nvSpPr>
          <p:cNvPr id="54384"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2D5057-39AD-467F-910A-6CDD8C5199C8}" type="slidenum">
              <a:rPr lang="en-US" altLang="zh-CN"/>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04895"/>
                                        </p:tgtEl>
                                        <p:attrNameLst>
                                          <p:attrName>style.visibility</p:attrName>
                                        </p:attrNameLst>
                                      </p:cBhvr>
                                      <p:to>
                                        <p:strVal val="visible"/>
                                      </p:to>
                                    </p:set>
                                    <p:anim calcmode="lin" valueType="num">
                                      <p:cBhvr>
                                        <p:cTn id="7" dur="1000" fill="hold"/>
                                        <p:tgtEl>
                                          <p:spTgt spid="204895"/>
                                        </p:tgtEl>
                                        <p:attrNameLst>
                                          <p:attrName>ppt_w</p:attrName>
                                        </p:attrNameLst>
                                      </p:cBhvr>
                                      <p:tavLst>
                                        <p:tav tm="0">
                                          <p:val>
                                            <p:strVal val="#ppt_w+.3"/>
                                          </p:val>
                                        </p:tav>
                                        <p:tav tm="100000">
                                          <p:val>
                                            <p:strVal val="#ppt_w"/>
                                          </p:val>
                                        </p:tav>
                                      </p:tavLst>
                                    </p:anim>
                                    <p:anim calcmode="lin" valueType="num">
                                      <p:cBhvr>
                                        <p:cTn id="8" dur="1000" fill="hold"/>
                                        <p:tgtEl>
                                          <p:spTgt spid="204895"/>
                                        </p:tgtEl>
                                        <p:attrNameLst>
                                          <p:attrName>ppt_h</p:attrName>
                                        </p:attrNameLst>
                                      </p:cBhvr>
                                      <p:tavLst>
                                        <p:tav tm="0">
                                          <p:val>
                                            <p:strVal val="#ppt_h"/>
                                          </p:val>
                                        </p:tav>
                                        <p:tav tm="100000">
                                          <p:val>
                                            <p:strVal val="#ppt_h"/>
                                          </p:val>
                                        </p:tav>
                                      </p:tavLst>
                                    </p:anim>
                                    <p:animEffect transition="in" filter="fade">
                                      <p:cBhvr>
                                        <p:cTn id="9" dur="1000"/>
                                        <p:tgtEl>
                                          <p:spTgt spid="204895"/>
                                        </p:tgtEl>
                                      </p:cBhvr>
                                    </p:animEffect>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204900"/>
                                        </p:tgtEl>
                                        <p:attrNameLst>
                                          <p:attrName>style.visibility</p:attrName>
                                        </p:attrNameLst>
                                      </p:cBhvr>
                                      <p:to>
                                        <p:strVal val="visible"/>
                                      </p:to>
                                    </p:set>
                                    <p:animEffect transition="in" filter="wipe(right)">
                                      <p:cBhvr>
                                        <p:cTn id="13" dur="500"/>
                                        <p:tgtEl>
                                          <p:spTgt spid="204900"/>
                                        </p:tgtEl>
                                      </p:cBhvr>
                                    </p:animEffect>
                                  </p:childTnLst>
                                </p:cTn>
                              </p:par>
                            </p:childTnLst>
                          </p:cTn>
                        </p:par>
                        <p:par>
                          <p:cTn id="14" fill="hold">
                            <p:stCondLst>
                              <p:cond delay="1500"/>
                            </p:stCondLst>
                            <p:childTnLst>
                              <p:par>
                                <p:cTn id="15" presetID="9" presetClass="entr" presetSubtype="0" fill="hold" grpId="0" nodeType="afterEffect">
                                  <p:stCondLst>
                                    <p:cond delay="0"/>
                                  </p:stCondLst>
                                  <p:childTnLst>
                                    <p:set>
                                      <p:cBhvr>
                                        <p:cTn id="16" dur="1" fill="hold">
                                          <p:stCondLst>
                                            <p:cond delay="0"/>
                                          </p:stCondLst>
                                        </p:cTn>
                                        <p:tgtEl>
                                          <p:spTgt spid="204897"/>
                                        </p:tgtEl>
                                        <p:attrNameLst>
                                          <p:attrName>style.visibility</p:attrName>
                                        </p:attrNameLst>
                                      </p:cBhvr>
                                      <p:to>
                                        <p:strVal val="visible"/>
                                      </p:to>
                                    </p:set>
                                    <p:animEffect transition="in" filter="dissolve">
                                      <p:cBhvr>
                                        <p:cTn id="17" dur="500"/>
                                        <p:tgtEl>
                                          <p:spTgt spid="204897"/>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204896"/>
                                        </p:tgtEl>
                                        <p:attrNameLst>
                                          <p:attrName>style.visibility</p:attrName>
                                        </p:attrNameLst>
                                      </p:cBhvr>
                                      <p:to>
                                        <p:strVal val="visible"/>
                                      </p:to>
                                    </p:set>
                                    <p:anim calcmode="lin" valueType="num">
                                      <p:cBhvr>
                                        <p:cTn id="22" dur="1000" fill="hold"/>
                                        <p:tgtEl>
                                          <p:spTgt spid="204896"/>
                                        </p:tgtEl>
                                        <p:attrNameLst>
                                          <p:attrName>ppt_w</p:attrName>
                                        </p:attrNameLst>
                                      </p:cBhvr>
                                      <p:tavLst>
                                        <p:tav tm="0">
                                          <p:val>
                                            <p:strVal val="#ppt_w+.3"/>
                                          </p:val>
                                        </p:tav>
                                        <p:tav tm="100000">
                                          <p:val>
                                            <p:strVal val="#ppt_w"/>
                                          </p:val>
                                        </p:tav>
                                      </p:tavLst>
                                    </p:anim>
                                    <p:anim calcmode="lin" valueType="num">
                                      <p:cBhvr>
                                        <p:cTn id="23" dur="1000" fill="hold"/>
                                        <p:tgtEl>
                                          <p:spTgt spid="204896"/>
                                        </p:tgtEl>
                                        <p:attrNameLst>
                                          <p:attrName>ppt_h</p:attrName>
                                        </p:attrNameLst>
                                      </p:cBhvr>
                                      <p:tavLst>
                                        <p:tav tm="0">
                                          <p:val>
                                            <p:strVal val="#ppt_h"/>
                                          </p:val>
                                        </p:tav>
                                        <p:tav tm="100000">
                                          <p:val>
                                            <p:strVal val="#ppt_h"/>
                                          </p:val>
                                        </p:tav>
                                      </p:tavLst>
                                    </p:anim>
                                    <p:animEffect transition="in" filter="fade">
                                      <p:cBhvr>
                                        <p:cTn id="24" dur="1000"/>
                                        <p:tgtEl>
                                          <p:spTgt spid="204896"/>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204901"/>
                                        </p:tgtEl>
                                        <p:attrNameLst>
                                          <p:attrName>style.visibility</p:attrName>
                                        </p:attrNameLst>
                                      </p:cBhvr>
                                      <p:to>
                                        <p:strVal val="visible"/>
                                      </p:to>
                                    </p:set>
                                    <p:animEffect transition="in" filter="wipe(right)">
                                      <p:cBhvr>
                                        <p:cTn id="28" dur="500"/>
                                        <p:tgtEl>
                                          <p:spTgt spid="204901"/>
                                        </p:tgtEl>
                                      </p:cBhvr>
                                    </p:animEffect>
                                  </p:childTnLst>
                                </p:cTn>
                              </p:par>
                            </p:childTnLst>
                          </p:cTn>
                        </p:par>
                        <p:par>
                          <p:cTn id="29" fill="hold">
                            <p:stCondLst>
                              <p:cond delay="1500"/>
                            </p:stCondLst>
                            <p:childTnLst>
                              <p:par>
                                <p:cTn id="30" presetID="9" presetClass="entr" presetSubtype="0" fill="hold" grpId="0" nodeType="afterEffect">
                                  <p:stCondLst>
                                    <p:cond delay="0"/>
                                  </p:stCondLst>
                                  <p:childTnLst>
                                    <p:set>
                                      <p:cBhvr>
                                        <p:cTn id="31" dur="1" fill="hold">
                                          <p:stCondLst>
                                            <p:cond delay="0"/>
                                          </p:stCondLst>
                                        </p:cTn>
                                        <p:tgtEl>
                                          <p:spTgt spid="204898"/>
                                        </p:tgtEl>
                                        <p:attrNameLst>
                                          <p:attrName>style.visibility</p:attrName>
                                        </p:attrNameLst>
                                      </p:cBhvr>
                                      <p:to>
                                        <p:strVal val="visible"/>
                                      </p:to>
                                    </p:set>
                                    <p:animEffect transition="in" filter="dissolve">
                                      <p:cBhvr>
                                        <p:cTn id="32" dur="500"/>
                                        <p:tgtEl>
                                          <p:spTgt spid="2048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04903"/>
                                        </p:tgtEl>
                                        <p:attrNameLst>
                                          <p:attrName>style.visibility</p:attrName>
                                        </p:attrNameLst>
                                      </p:cBhvr>
                                      <p:to>
                                        <p:strVal val="visible"/>
                                      </p:to>
                                    </p:set>
                                    <p:animEffect transition="in" filter="wipe(up)">
                                      <p:cBhvr>
                                        <p:cTn id="37" dur="500"/>
                                        <p:tgtEl>
                                          <p:spTgt spid="204903"/>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04902"/>
                                        </p:tgtEl>
                                        <p:attrNameLst>
                                          <p:attrName>style.visibility</p:attrName>
                                        </p:attrNameLst>
                                      </p:cBhvr>
                                      <p:to>
                                        <p:strVal val="visible"/>
                                      </p:to>
                                    </p:set>
                                    <p:animEffect transition="in" filter="wipe(up)">
                                      <p:cBhvr>
                                        <p:cTn id="41" dur="500"/>
                                        <p:tgtEl>
                                          <p:spTgt spid="204902"/>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04899"/>
                                        </p:tgtEl>
                                        <p:attrNameLst>
                                          <p:attrName>style.visibility</p:attrName>
                                        </p:attrNameLst>
                                      </p:cBhvr>
                                      <p:to>
                                        <p:strVal val="visible"/>
                                      </p:to>
                                    </p:set>
                                    <p:animEffect transition="in" filter="dissolve">
                                      <p:cBhvr>
                                        <p:cTn id="45" dur="500"/>
                                        <p:tgtEl>
                                          <p:spTgt spid="204899"/>
                                        </p:tgtEl>
                                      </p:cBhvr>
                                    </p:animEffect>
                                  </p:childTnLst>
                                </p:cTn>
                              </p:par>
                            </p:childTnLst>
                          </p:cTn>
                        </p:par>
                        <p:par>
                          <p:cTn id="46" fill="hold">
                            <p:stCondLst>
                              <p:cond delay="1500"/>
                            </p:stCondLst>
                            <p:childTnLst>
                              <p:par>
                                <p:cTn id="47" presetID="47" presetClass="entr" presetSubtype="0" fill="hold" grpId="0" nodeType="afterEffect">
                                  <p:stCondLst>
                                    <p:cond delay="0"/>
                                  </p:stCondLst>
                                  <p:childTnLst>
                                    <p:set>
                                      <p:cBhvr>
                                        <p:cTn id="48" dur="1" fill="hold">
                                          <p:stCondLst>
                                            <p:cond delay="0"/>
                                          </p:stCondLst>
                                        </p:cTn>
                                        <p:tgtEl>
                                          <p:spTgt spid="204804"/>
                                        </p:tgtEl>
                                        <p:attrNameLst>
                                          <p:attrName>style.visibility</p:attrName>
                                        </p:attrNameLst>
                                      </p:cBhvr>
                                      <p:to>
                                        <p:strVal val="visible"/>
                                      </p:to>
                                    </p:set>
                                    <p:animEffect transition="in" filter="fade">
                                      <p:cBhvr>
                                        <p:cTn id="49" dur="1000"/>
                                        <p:tgtEl>
                                          <p:spTgt spid="204804"/>
                                        </p:tgtEl>
                                      </p:cBhvr>
                                    </p:animEffect>
                                    <p:anim calcmode="lin" valueType="num">
                                      <p:cBhvr>
                                        <p:cTn id="50" dur="1000" fill="hold"/>
                                        <p:tgtEl>
                                          <p:spTgt spid="204804"/>
                                        </p:tgtEl>
                                        <p:attrNameLst>
                                          <p:attrName>ppt_x</p:attrName>
                                        </p:attrNameLst>
                                      </p:cBhvr>
                                      <p:tavLst>
                                        <p:tav tm="0">
                                          <p:val>
                                            <p:strVal val="#ppt_x"/>
                                          </p:val>
                                        </p:tav>
                                        <p:tav tm="100000">
                                          <p:val>
                                            <p:strVal val="#ppt_x"/>
                                          </p:val>
                                        </p:tav>
                                      </p:tavLst>
                                    </p:anim>
                                    <p:anim calcmode="lin" valueType="num">
                                      <p:cBhvr>
                                        <p:cTn id="51" dur="1000" fill="hold"/>
                                        <p:tgtEl>
                                          <p:spTgt spid="20480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04803"/>
                                        </p:tgtEl>
                                        <p:attrNameLst>
                                          <p:attrName>style.visibility</p:attrName>
                                        </p:attrNameLst>
                                      </p:cBhvr>
                                      <p:to>
                                        <p:strVal val="visible"/>
                                      </p:to>
                                    </p:set>
                                    <p:animEffect transition="in" filter="box(in)">
                                      <p:cBhvr>
                                        <p:cTn id="56" dur="5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nimBg="1"/>
      <p:bldP spid="204804" grpId="0"/>
      <p:bldP spid="204895" grpId="0" animBg="1"/>
      <p:bldP spid="204896" grpId="0" animBg="1"/>
      <p:bldP spid="204897" grpId="0"/>
      <p:bldP spid="204898" grpId="0"/>
      <p:bldP spid="20489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调度算法的改进</a:t>
            </a:r>
            <a:endParaRPr lang="zh-CN" altLang="en-US" dirty="0"/>
          </a:p>
        </p:txBody>
      </p:sp>
      <p:sp>
        <p:nvSpPr>
          <p:cNvPr id="3" name="内容占位符 2"/>
          <p:cNvSpPr>
            <a:spLocks noGrp="1"/>
          </p:cNvSpPr>
          <p:nvPr>
            <p:ph idx="1"/>
          </p:nvPr>
        </p:nvSpPr>
        <p:spPr>
          <a:xfrm>
            <a:off x="609600" y="1600200"/>
            <a:ext cx="10972800" cy="4851400"/>
          </a:xfrm>
        </p:spPr>
        <p:txBody>
          <a:bodyPr/>
          <a:lstStyle/>
          <a:p>
            <a:r>
              <a:rPr lang="zh-CN" altLang="en-US" dirty="0"/>
              <a:t>优先级</a:t>
            </a:r>
            <a:r>
              <a:rPr lang="en-US" altLang="zh-CN" dirty="0"/>
              <a:t> + </a:t>
            </a:r>
            <a:r>
              <a:rPr lang="zh-CN" altLang="en-US" dirty="0"/>
              <a:t>时间片调度策略</a:t>
            </a:r>
          </a:p>
          <a:p>
            <a:pPr marL="0" indent="0">
              <a:buNone/>
            </a:pPr>
            <a:r>
              <a:rPr lang="zh-CN" altLang="en-US" b="0" dirty="0">
                <a:solidFill>
                  <a:schemeClr val="tx1"/>
                </a:solidFill>
              </a:rPr>
              <a:t>不同优先级任务按照优先级优先进行调度；相同优先级任务按照时间片轮转进行调度</a:t>
            </a:r>
          </a:p>
          <a:p>
            <a:pPr marL="0" indent="0">
              <a:buNone/>
            </a:pPr>
            <a:r>
              <a:rPr lang="zh-CN" altLang="en-US" b="0" dirty="0">
                <a:solidFill>
                  <a:schemeClr val="tx1"/>
                </a:solidFill>
              </a:rPr>
              <a:t>实现思路：</a:t>
            </a:r>
          </a:p>
          <a:p>
            <a:pPr marL="0" indent="0">
              <a:buNone/>
            </a:pPr>
            <a:r>
              <a:rPr lang="en-US" altLang="zh-CN" b="0" dirty="0">
                <a:solidFill>
                  <a:schemeClr val="tx1"/>
                </a:solidFill>
              </a:rPr>
              <a:t>TCB</a:t>
            </a:r>
            <a:r>
              <a:rPr lang="zh-CN" altLang="en-US" b="0" dirty="0">
                <a:solidFill>
                  <a:schemeClr val="tx1"/>
                </a:solidFill>
              </a:rPr>
              <a:t>中有一个双向链表链接着不同优先级任务</a:t>
            </a:r>
            <a:r>
              <a:rPr lang="en-US" altLang="zh-CN" b="0" dirty="0">
                <a:solidFill>
                  <a:schemeClr val="tx1"/>
                </a:solidFill>
              </a:rPr>
              <a:t>TCB</a:t>
            </a:r>
            <a:r>
              <a:rPr lang="zh-CN" altLang="en-US" b="0" dirty="0">
                <a:solidFill>
                  <a:schemeClr val="tx1"/>
                </a:solidFill>
              </a:rPr>
              <a:t>，在这基础上再添加一个双向链表用于链接相同优先级，且实现队列（为了以后可扩展性采用双向链表，单向链表也可以完成）</a:t>
            </a:r>
          </a:p>
          <a:p>
            <a:pPr marL="0" indent="0">
              <a:buNone/>
            </a:pPr>
            <a:r>
              <a:rPr lang="zh-CN" altLang="en-US" b="0" dirty="0">
                <a:solidFill>
                  <a:schemeClr val="tx1"/>
                </a:solidFill>
              </a:rPr>
              <a:t>并添加一个</a:t>
            </a:r>
            <a:r>
              <a:rPr lang="en-US" altLang="zh-CN" b="0" dirty="0">
                <a:solidFill>
                  <a:schemeClr val="tx1"/>
                </a:solidFill>
              </a:rPr>
              <a:t>size</a:t>
            </a:r>
            <a:r>
              <a:rPr lang="zh-CN" altLang="en-US" b="0" dirty="0">
                <a:solidFill>
                  <a:schemeClr val="tx1"/>
                </a:solidFill>
              </a:rPr>
              <a:t>数组，用于记录对应优先级任务的个数</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时间片调度</a:t>
            </a:r>
            <a:endParaRPr lang="zh-CN" altLang="en-US" dirty="0"/>
          </a:p>
        </p:txBody>
      </p:sp>
      <p:pic>
        <p:nvPicPr>
          <p:cNvPr id="8" name="图片 7"/>
          <p:cNvPicPr>
            <a:picLocks noChangeAspect="1"/>
          </p:cNvPicPr>
          <p:nvPr/>
        </p:nvPicPr>
        <p:blipFill>
          <a:blip r:embed="rId3"/>
          <a:stretch>
            <a:fillRect/>
          </a:stretch>
        </p:blipFill>
        <p:spPr>
          <a:xfrm>
            <a:off x="609600" y="1609090"/>
            <a:ext cx="5968365" cy="4255770"/>
          </a:xfrm>
          <a:prstGeom prst="rect">
            <a:avLst/>
          </a:prstGeom>
        </p:spPr>
      </p:pic>
      <p:sp>
        <p:nvSpPr>
          <p:cNvPr id="9" name="文本框 8"/>
          <p:cNvSpPr txBox="1"/>
          <p:nvPr/>
        </p:nvSpPr>
        <p:spPr>
          <a:xfrm>
            <a:off x="6852285" y="1609090"/>
            <a:ext cx="4730115" cy="4523105"/>
          </a:xfrm>
          <a:prstGeom prst="rect">
            <a:avLst/>
          </a:prstGeom>
          <a:noFill/>
        </p:spPr>
        <p:txBody>
          <a:bodyPr wrap="square" rtlCol="0">
            <a:spAutoFit/>
          </a:bodyPr>
          <a:lstStyle/>
          <a:p>
            <a:r>
              <a:rPr lang="en-US" altLang="zh-CN" sz="2400"/>
              <a:t>OSFIFONext</a:t>
            </a:r>
            <a:r>
              <a:rPr lang="zh-CN" altLang="en-US" sz="2400"/>
              <a:t>：链接相同优先级双向链表后向指针</a:t>
            </a:r>
          </a:p>
          <a:p>
            <a:r>
              <a:rPr lang="en-US" altLang="zh-CN" sz="2400">
                <a:sym typeface="+mn-ea"/>
              </a:rPr>
              <a:t>OSFIFOPrev</a:t>
            </a:r>
            <a:r>
              <a:rPr lang="zh-CN" altLang="en-US" sz="2400">
                <a:sym typeface="+mn-ea"/>
              </a:rPr>
              <a:t>：链接相同优先级双向链表前向指针</a:t>
            </a:r>
            <a:endParaRPr lang="zh-CN" altLang="en-US" sz="2400"/>
          </a:p>
          <a:p>
            <a:r>
              <a:rPr lang="zh-CN" altLang="en-US" sz="2400"/>
              <a:t>OSTimeSliceCurLen：当前剩余时间片</a:t>
            </a:r>
          </a:p>
          <a:p>
            <a:r>
              <a:rPr lang="zh-CN" altLang="en-US" sz="2400"/>
              <a:t>OSTimeSliceLen：任务分配的时间片</a:t>
            </a:r>
          </a:p>
          <a:p>
            <a:r>
              <a:rPr lang="en-US" altLang="zh-CN" sz="2400">
                <a:sym typeface="+mn-ea"/>
              </a:rPr>
              <a:t>OSTCBNext</a:t>
            </a:r>
            <a:r>
              <a:rPr lang="zh-CN" altLang="en-US" sz="2400">
                <a:sym typeface="+mn-ea"/>
              </a:rPr>
              <a:t>：链接不同优先级双向链表后向指针</a:t>
            </a:r>
            <a:endParaRPr lang="zh-CN" altLang="en-US" sz="2400"/>
          </a:p>
          <a:p>
            <a:r>
              <a:rPr lang="en-US" altLang="zh-CN" sz="2400">
                <a:sym typeface="+mn-ea"/>
              </a:rPr>
              <a:t>OSTCBPrev</a:t>
            </a:r>
            <a:r>
              <a:rPr lang="zh-CN" altLang="en-US" sz="2400">
                <a:sym typeface="+mn-ea"/>
              </a:rPr>
              <a:t>：链接不同优先级双向链表前向指针</a:t>
            </a:r>
            <a:endParaRPr lang="zh-CN" altLang="en-US" sz="24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152650" y="274320"/>
            <a:ext cx="8173720" cy="6438900"/>
          </a:xfrm>
          <a:prstGeom prst="rect">
            <a:avLst/>
          </a:prstGeom>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2433320" y="232410"/>
            <a:ext cx="7861935" cy="6393815"/>
          </a:xfrm>
          <a:prstGeom prst="rect">
            <a:avLst/>
          </a:prstGeom>
        </p:spPr>
      </p:pic>
      <p:sp>
        <p:nvSpPr>
          <p:cNvPr id="8" name="文本框 7"/>
          <p:cNvSpPr txBox="1"/>
          <p:nvPr/>
        </p:nvSpPr>
        <p:spPr>
          <a:xfrm>
            <a:off x="152400" y="935990"/>
            <a:ext cx="2031365" cy="5692775"/>
          </a:xfrm>
          <a:prstGeom prst="rect">
            <a:avLst/>
          </a:prstGeom>
          <a:noFill/>
        </p:spPr>
        <p:txBody>
          <a:bodyPr wrap="square" rtlCol="0">
            <a:spAutoFit/>
          </a:bodyPr>
          <a:lstStyle/>
          <a:p>
            <a:r>
              <a:rPr lang="zh-CN" altLang="en-US" sz="2800"/>
              <a:t>当任务时间片用完，切换到下一个相同优先级任务</a:t>
            </a:r>
          </a:p>
          <a:p>
            <a:endParaRPr lang="zh-CN" altLang="en-US" sz="2800"/>
          </a:p>
          <a:p>
            <a:r>
              <a:rPr lang="zh-CN" altLang="en-US" sz="2800"/>
              <a:t>注意观察两个双向链表的变化</a:t>
            </a:r>
          </a:p>
          <a:p>
            <a:endParaRPr lang="zh-CN" altLang="en-US" sz="2800"/>
          </a:p>
          <a:p>
            <a:r>
              <a:rPr lang="zh-CN" altLang="en-US" sz="2800"/>
              <a:t>不同优先级的链表也会改变</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时间片调度</a:t>
            </a:r>
            <a:endParaRPr lang="zh-CN" altLang="en-US" dirty="0"/>
          </a:p>
        </p:txBody>
      </p:sp>
      <p:sp>
        <p:nvSpPr>
          <p:cNvPr id="9" name="文本框 8"/>
          <p:cNvSpPr txBox="1"/>
          <p:nvPr/>
        </p:nvSpPr>
        <p:spPr>
          <a:xfrm>
            <a:off x="6852285" y="1609090"/>
            <a:ext cx="4730115" cy="1568450"/>
          </a:xfrm>
          <a:prstGeom prst="rect">
            <a:avLst/>
          </a:prstGeom>
          <a:noFill/>
        </p:spPr>
        <p:txBody>
          <a:bodyPr wrap="square" rtlCol="0">
            <a:spAutoFit/>
          </a:bodyPr>
          <a:lstStyle/>
          <a:p>
            <a:r>
              <a:rPr lang="en-US" altLang="zh-CN" sz="2400"/>
              <a:t>OSTCBList</a:t>
            </a:r>
            <a:r>
              <a:rPr lang="zh-CN" altLang="en-US" sz="2400"/>
              <a:t>只是</a:t>
            </a:r>
            <a:r>
              <a:rPr lang="en-US" altLang="zh-CN" sz="2400"/>
              <a:t>TCB</a:t>
            </a:r>
            <a:r>
              <a:rPr lang="zh-CN" altLang="en-US" sz="2400"/>
              <a:t>链的头指针，并不是链接优先级递增的</a:t>
            </a:r>
            <a:r>
              <a:rPr lang="en-US" altLang="zh-CN" sz="2400"/>
              <a:t>TCB</a:t>
            </a:r>
          </a:p>
          <a:p>
            <a:endParaRPr lang="en-US" altLang="zh-CN" sz="2400"/>
          </a:p>
          <a:p>
            <a:r>
              <a:rPr lang="en-US" altLang="zh-CN" sz="2400"/>
              <a:t>TCBCur</a:t>
            </a:r>
            <a:r>
              <a:rPr lang="zh-CN" altLang="en-US" sz="2400"/>
              <a:t>是指向当前所执行的</a:t>
            </a:r>
            <a:r>
              <a:rPr lang="en-US" altLang="zh-CN" sz="2400"/>
              <a:t>TCB</a:t>
            </a:r>
          </a:p>
        </p:txBody>
      </p:sp>
      <p:pic>
        <p:nvPicPr>
          <p:cNvPr id="3" name="图片 2"/>
          <p:cNvPicPr>
            <a:picLocks noChangeAspect="1"/>
          </p:cNvPicPr>
          <p:nvPr/>
        </p:nvPicPr>
        <p:blipFill>
          <a:blip r:embed="rId3"/>
          <a:stretch>
            <a:fillRect/>
          </a:stretch>
        </p:blipFill>
        <p:spPr>
          <a:xfrm>
            <a:off x="204470" y="1704340"/>
            <a:ext cx="6237605" cy="331851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µC/OS</a:t>
            </a:r>
            <a:r>
              <a:rPr lang="zh-CN" altLang="en-US" dirty="0">
                <a:sym typeface="+mn-ea"/>
              </a:rPr>
              <a:t>调度算法的改进</a:t>
            </a:r>
            <a:endParaRPr lang="zh-CN" altLang="en-US" dirty="0"/>
          </a:p>
        </p:txBody>
      </p:sp>
      <p:sp>
        <p:nvSpPr>
          <p:cNvPr id="5" name="内容占位符 4"/>
          <p:cNvSpPr>
            <a:spLocks noGrp="1"/>
          </p:cNvSpPr>
          <p:nvPr>
            <p:ph idx="1"/>
          </p:nvPr>
        </p:nvSpPr>
        <p:spPr/>
        <p:txBody>
          <a:bodyPr/>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sym typeface="+mn-ea"/>
              </a:rPr>
              <a:t>实验设备</a:t>
            </a:r>
            <a:endParaRPr lang="zh-CN" altLang="en-US" sz="4400" b="0" noProof="0" dirty="0">
              <a:ln>
                <a:noFill/>
              </a:ln>
              <a:effectLst/>
              <a:uLnTx/>
              <a:uFillTx/>
            </a:endParaRPr>
          </a:p>
          <a:p>
            <a:pPr lvl="1" algn="l">
              <a:buClrTx/>
              <a:buSzTx/>
              <a:buFontTx/>
            </a:pPr>
            <a:r>
              <a:rPr lang="en-US" altLang="zh-CN" sz="3200" dirty="0">
                <a:cs typeface="+mn-ea"/>
                <a:sym typeface="+mn-ea"/>
              </a:rPr>
              <a:t>硬件：PC机，正点原子STM32F407学习板套件。</a:t>
            </a:r>
            <a:endParaRPr lang="en-US" altLang="zh-CN" sz="3200" dirty="0">
              <a:cs typeface="+mn-ea"/>
            </a:endParaRPr>
          </a:p>
          <a:p>
            <a:pPr lvl="1" algn="l">
              <a:buClrTx/>
              <a:buSzTx/>
              <a:buFontTx/>
            </a:pPr>
            <a:r>
              <a:rPr lang="en-US" altLang="zh-CN" sz="3200" dirty="0">
                <a:cs typeface="+mn-ea"/>
                <a:sym typeface="+mn-ea"/>
              </a:rPr>
              <a:t>软件：Keil uVision5 IDE集成开发环境，Windows 10。</a:t>
            </a:r>
            <a:endParaRPr lang="en-US" altLang="zh-CN" sz="3200" dirty="0">
              <a:cs typeface="+mn-ea"/>
            </a:endParaRPr>
          </a:p>
          <a:p>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时间片调度</a:t>
            </a:r>
            <a:endParaRPr lang="zh-CN" altLang="en-US" dirty="0"/>
          </a:p>
        </p:txBody>
      </p:sp>
      <p:sp>
        <p:nvSpPr>
          <p:cNvPr id="9" name="文本框 8"/>
          <p:cNvSpPr txBox="1"/>
          <p:nvPr/>
        </p:nvSpPr>
        <p:spPr>
          <a:xfrm>
            <a:off x="7130415" y="1609090"/>
            <a:ext cx="4730115" cy="829945"/>
          </a:xfrm>
          <a:prstGeom prst="rect">
            <a:avLst/>
          </a:prstGeom>
          <a:noFill/>
        </p:spPr>
        <p:txBody>
          <a:bodyPr wrap="square" rtlCol="0">
            <a:spAutoFit/>
          </a:bodyPr>
          <a:lstStyle/>
          <a:p>
            <a:r>
              <a:rPr lang="zh-CN" altLang="en-US" sz="2400"/>
              <a:t>当新建了一个</a:t>
            </a:r>
            <a:r>
              <a:rPr lang="en-US" altLang="zh-CN" sz="2400"/>
              <a:t>prio</a:t>
            </a:r>
            <a:r>
              <a:rPr lang="zh-CN" altLang="en-US" sz="2400"/>
              <a:t>为</a:t>
            </a:r>
            <a:r>
              <a:rPr lang="en-US" altLang="zh-CN" sz="2400"/>
              <a:t>9</a:t>
            </a:r>
            <a:r>
              <a:rPr lang="zh-CN" altLang="en-US" sz="2400"/>
              <a:t>的</a:t>
            </a:r>
            <a:r>
              <a:rPr lang="en-US" altLang="zh-CN" sz="2400"/>
              <a:t>TCB</a:t>
            </a:r>
            <a:r>
              <a:rPr lang="zh-CN" altLang="en-US" sz="2400"/>
              <a:t>，将会直接链接到头部</a:t>
            </a:r>
          </a:p>
        </p:txBody>
      </p:sp>
      <p:pic>
        <p:nvPicPr>
          <p:cNvPr id="5" name="图片 4"/>
          <p:cNvPicPr>
            <a:picLocks noChangeAspect="1"/>
          </p:cNvPicPr>
          <p:nvPr/>
        </p:nvPicPr>
        <p:blipFill>
          <a:blip r:embed="rId3"/>
          <a:stretch>
            <a:fillRect/>
          </a:stretch>
        </p:blipFill>
        <p:spPr>
          <a:xfrm>
            <a:off x="337185" y="1609090"/>
            <a:ext cx="6686550" cy="3867150"/>
          </a:xfrm>
          <a:prstGeom prst="rect">
            <a:avLst/>
          </a:prstGeom>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时间片调度</a:t>
            </a:r>
            <a:endParaRPr lang="zh-CN" altLang="en-US" dirty="0"/>
          </a:p>
        </p:txBody>
      </p:sp>
      <p:sp>
        <p:nvSpPr>
          <p:cNvPr id="9" name="文本框 8"/>
          <p:cNvSpPr txBox="1"/>
          <p:nvPr/>
        </p:nvSpPr>
        <p:spPr>
          <a:xfrm>
            <a:off x="1575435" y="4992370"/>
            <a:ext cx="8867775" cy="829945"/>
          </a:xfrm>
          <a:prstGeom prst="rect">
            <a:avLst/>
          </a:prstGeom>
          <a:noFill/>
        </p:spPr>
        <p:txBody>
          <a:bodyPr wrap="square" rtlCol="0">
            <a:spAutoFit/>
          </a:bodyPr>
          <a:lstStyle/>
          <a:p>
            <a:r>
              <a:rPr lang="zh-CN" altLang="en-US" sz="2400"/>
              <a:t>当任务时间片运行结束，切换到下一个相同优先级任务执行，并把自己放入队尾</a:t>
            </a:r>
          </a:p>
        </p:txBody>
      </p:sp>
      <p:pic>
        <p:nvPicPr>
          <p:cNvPr id="5" name="图片 4"/>
          <p:cNvPicPr>
            <a:picLocks noChangeAspect="1"/>
          </p:cNvPicPr>
          <p:nvPr/>
        </p:nvPicPr>
        <p:blipFill>
          <a:blip r:embed="rId3"/>
          <a:stretch>
            <a:fillRect/>
          </a:stretch>
        </p:blipFill>
        <p:spPr>
          <a:xfrm>
            <a:off x="1575435" y="1263650"/>
            <a:ext cx="8867775" cy="3505200"/>
          </a:xfrm>
          <a:prstGeom prst="rect">
            <a:avLst/>
          </a:prstGeom>
        </p:spPr>
      </p:pic>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时间片调度</a:t>
            </a:r>
            <a:endParaRPr lang="zh-CN" altLang="en-US" dirty="0"/>
          </a:p>
        </p:txBody>
      </p:sp>
      <p:sp>
        <p:nvSpPr>
          <p:cNvPr id="9" name="文本框 8"/>
          <p:cNvSpPr txBox="1"/>
          <p:nvPr/>
        </p:nvSpPr>
        <p:spPr>
          <a:xfrm>
            <a:off x="1617345" y="5078730"/>
            <a:ext cx="8867775" cy="830997"/>
          </a:xfrm>
          <a:prstGeom prst="rect">
            <a:avLst/>
          </a:prstGeom>
          <a:noFill/>
        </p:spPr>
        <p:txBody>
          <a:bodyPr wrap="square" rtlCol="0">
            <a:spAutoFit/>
          </a:bodyPr>
          <a:lstStyle/>
          <a:p>
            <a:r>
              <a:rPr lang="zh-CN" altLang="en-US" sz="2400" dirty="0"/>
              <a:t>当优先级为</a:t>
            </a:r>
            <a:r>
              <a:rPr lang="en-US" altLang="zh-CN" sz="2400" dirty="0"/>
              <a:t>6</a:t>
            </a:r>
            <a:r>
              <a:rPr lang="zh-CN" altLang="en-US" sz="2400" dirty="0"/>
              <a:t>的任务都执行完成（执行OSTaskDel函数删除自己）后，将会进行基于优先级的调度</a:t>
            </a:r>
          </a:p>
        </p:txBody>
      </p:sp>
      <p:pic>
        <p:nvPicPr>
          <p:cNvPr id="4" name="图片 3"/>
          <p:cNvPicPr>
            <a:picLocks noChangeAspect="1"/>
          </p:cNvPicPr>
          <p:nvPr/>
        </p:nvPicPr>
        <p:blipFill>
          <a:blip r:embed="rId3"/>
          <a:stretch>
            <a:fillRect/>
          </a:stretch>
        </p:blipFill>
        <p:spPr>
          <a:xfrm>
            <a:off x="1617345" y="1139190"/>
            <a:ext cx="8957310" cy="3698240"/>
          </a:xfrm>
          <a:prstGeom prst="rect">
            <a:avLst/>
          </a:prstGeom>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时间片调度</a:t>
            </a:r>
            <a:endParaRPr lang="zh-CN" altLang="en-US" dirty="0"/>
          </a:p>
        </p:txBody>
      </p:sp>
      <p:sp>
        <p:nvSpPr>
          <p:cNvPr id="3" name="内容占位符 2"/>
          <p:cNvSpPr>
            <a:spLocks noGrp="1"/>
          </p:cNvSpPr>
          <p:nvPr>
            <p:ph idx="1"/>
          </p:nvPr>
        </p:nvSpPr>
        <p:spPr/>
        <p:txBody>
          <a:bodyPr/>
          <a:lstStyle/>
          <a:p>
            <a:r>
              <a:rPr lang="zh-CN" altLang="en-US" dirty="0"/>
              <a:t>优先级调度</a:t>
            </a:r>
          </a:p>
          <a:p>
            <a:pPr marL="0" indent="0">
              <a:buNone/>
            </a:pPr>
            <a:r>
              <a:rPr lang="zh-CN" altLang="en-US" b="0" dirty="0">
                <a:solidFill>
                  <a:schemeClr val="tx1"/>
                </a:solidFill>
              </a:rPr>
              <a:t>新任务创建时，会链接到</a:t>
            </a:r>
            <a:r>
              <a:rPr lang="en-US" altLang="zh-CN" b="0" dirty="0">
                <a:solidFill>
                  <a:schemeClr val="tx1"/>
                </a:solidFill>
              </a:rPr>
              <a:t>TCB</a:t>
            </a:r>
            <a:r>
              <a:rPr lang="zh-CN" altLang="en-US" b="0" dirty="0">
                <a:solidFill>
                  <a:schemeClr val="tx1"/>
                </a:solidFill>
              </a:rPr>
              <a:t>链对应的位置，只有新任务优先级比当前任务优先级高才会抢占</a:t>
            </a:r>
          </a:p>
          <a:p>
            <a:pPr marL="0" indent="0">
              <a:buNone/>
            </a:pPr>
            <a:endParaRPr lang="zh-CN" altLang="en-US" b="0" dirty="0">
              <a:solidFill>
                <a:schemeClr val="tx1"/>
              </a:solidFill>
            </a:endParaRPr>
          </a:p>
          <a:p>
            <a:pPr marL="0" indent="0">
              <a:buNone/>
            </a:pPr>
            <a:r>
              <a:rPr lang="zh-CN" altLang="en-US" b="0" dirty="0">
                <a:solidFill>
                  <a:schemeClr val="tx1"/>
                </a:solidFill>
              </a:rPr>
              <a:t>当任务执行结束时（执行</a:t>
            </a:r>
            <a:r>
              <a:rPr lang="en-US" altLang="zh-CN" b="0" dirty="0" err="1">
                <a:solidFill>
                  <a:schemeClr val="tx1"/>
                </a:solidFill>
              </a:rPr>
              <a:t>OSTaskDel</a:t>
            </a:r>
            <a:r>
              <a:rPr lang="zh-CN" altLang="en-US" b="0" dirty="0">
                <a:solidFill>
                  <a:schemeClr val="tx1"/>
                </a:solidFill>
              </a:rPr>
              <a:t>函数删除自己），若该优先级只有这个任务将会在就绪表中的就绪标志清</a:t>
            </a:r>
            <a:r>
              <a:rPr lang="en-US" altLang="zh-CN" b="0" dirty="0">
                <a:solidFill>
                  <a:schemeClr val="tx1"/>
                </a:solidFill>
              </a:rPr>
              <a:t>0</a:t>
            </a:r>
            <a:r>
              <a:rPr lang="zh-CN" altLang="en-US" b="0" dirty="0">
                <a:solidFill>
                  <a:schemeClr val="tx1"/>
                </a:solidFill>
              </a:rPr>
              <a:t>，并产生一次优先级调度；</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µC/OS</a:t>
            </a:r>
            <a:r>
              <a:rPr lang="zh-CN" altLang="en-US" dirty="0">
                <a:sym typeface="+mn-ea"/>
              </a:rPr>
              <a:t>时间片调度</a:t>
            </a:r>
            <a:endParaRPr lang="zh-CN" altLang="en-US" dirty="0"/>
          </a:p>
        </p:txBody>
      </p:sp>
      <p:sp>
        <p:nvSpPr>
          <p:cNvPr id="3" name="内容占位符 2"/>
          <p:cNvSpPr>
            <a:spLocks noGrp="1"/>
          </p:cNvSpPr>
          <p:nvPr>
            <p:ph idx="1"/>
          </p:nvPr>
        </p:nvSpPr>
        <p:spPr/>
        <p:txBody>
          <a:bodyPr/>
          <a:lstStyle/>
          <a:p>
            <a:r>
              <a:rPr lang="zh-CN" altLang="en-US"/>
              <a:t>时间片调度</a:t>
            </a:r>
          </a:p>
          <a:p>
            <a:pPr marL="0" indent="0">
              <a:buNone/>
            </a:pPr>
            <a:r>
              <a:rPr lang="zh-CN" altLang="en-US" b="0">
                <a:solidFill>
                  <a:schemeClr val="tx1"/>
                </a:solidFill>
              </a:rPr>
              <a:t>新任务创建时，相同优先级任务会链接到队尾</a:t>
            </a:r>
          </a:p>
          <a:p>
            <a:pPr marL="0" indent="0">
              <a:buNone/>
            </a:pPr>
            <a:endParaRPr lang="zh-CN" altLang="en-US" b="0">
              <a:solidFill>
                <a:schemeClr val="tx1"/>
              </a:solidFill>
            </a:endParaRPr>
          </a:p>
          <a:p>
            <a:pPr marL="0" indent="0">
              <a:buNone/>
            </a:pPr>
            <a:r>
              <a:rPr lang="zh-CN" altLang="en-US" b="0">
                <a:solidFill>
                  <a:schemeClr val="tx1"/>
                </a:solidFill>
              </a:rPr>
              <a:t>SysTick_Handler函数中只负责时间片的消耗与填充以及相同优先级任务的切换，按照队列的顺序</a:t>
            </a:r>
          </a:p>
          <a:p>
            <a:pPr marL="0" indent="0">
              <a:buNone/>
            </a:pPr>
            <a:endParaRPr lang="zh-CN" altLang="en-US" b="0">
              <a:solidFill>
                <a:schemeClr val="tx1"/>
              </a:solidFill>
            </a:endParaRPr>
          </a:p>
          <a:p>
            <a:pPr marL="0" indent="0">
              <a:buNone/>
            </a:pPr>
            <a:r>
              <a:rPr lang="zh-CN" altLang="en-US" b="0">
                <a:solidFill>
                  <a:schemeClr val="tx1"/>
                </a:solidFill>
              </a:rPr>
              <a:t>当任务执行结束时，若还有相同优先级任务则会进行调度下一个相同优先级任务</a:t>
            </a:r>
          </a:p>
          <a:p>
            <a:pPr marL="0" indent="0">
              <a:buNone/>
            </a:pPr>
            <a:endParaRPr lang="zh-CN" altLang="en-US" b="0">
              <a:solidFill>
                <a:schemeClr val="tx1"/>
              </a:solidFill>
            </a:endParaRPr>
          </a:p>
          <a:p>
            <a:pPr marL="0" indent="0">
              <a:buNone/>
            </a:pPr>
            <a:endParaRPr lang="zh-CN" altLang="en-US" b="0">
              <a:solidFill>
                <a:schemeClr val="tx1"/>
              </a:solidFill>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µC/OS</a:t>
            </a:r>
            <a:r>
              <a:rPr lang="zh-CN" altLang="en-US">
                <a:sym typeface="+mn-ea"/>
              </a:rPr>
              <a:t>调度算法的改进</a:t>
            </a:r>
            <a:endParaRPr lang="zh-CN" altLang="en-US" dirty="0"/>
          </a:p>
        </p:txBody>
      </p:sp>
      <p:sp>
        <p:nvSpPr>
          <p:cNvPr id="5" name="内容占位符 4"/>
          <p:cNvSpPr>
            <a:spLocks noGrp="1"/>
          </p:cNvSpPr>
          <p:nvPr>
            <p:ph idx="1"/>
          </p:nvPr>
        </p:nvSpPr>
        <p:spPr/>
        <p:txBody>
          <a:bodyPr/>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sym typeface="+mn-ea"/>
              </a:rPr>
              <a:t>实验内容</a:t>
            </a:r>
            <a:endParaRPr lang="zh-CN" altLang="en-US" sz="4400" b="0" noProof="0" dirty="0">
              <a:ln>
                <a:noFill/>
              </a:ln>
              <a:effectLst/>
              <a:uLnTx/>
              <a:uFillTx/>
            </a:endParaRPr>
          </a:p>
          <a:p>
            <a:pPr marL="457200" lvl="1" indent="0" algn="l">
              <a:buClrTx/>
              <a:buSzTx/>
              <a:buFontTx/>
              <a:buNone/>
            </a:pPr>
            <a:r>
              <a:rPr lang="zh-CN" altLang="en-US" dirty="0">
                <a:cs typeface="+mn-ea"/>
                <a:sym typeface="+mn-ea"/>
              </a:rPr>
              <a:t>实现优先级</a:t>
            </a:r>
            <a:r>
              <a:rPr lang="en-US" altLang="zh-CN" dirty="0">
                <a:cs typeface="+mn-ea"/>
                <a:sym typeface="+mn-ea"/>
              </a:rPr>
              <a:t>+</a:t>
            </a:r>
            <a:r>
              <a:rPr lang="zh-CN" altLang="en-US" dirty="0">
                <a:cs typeface="+mn-ea"/>
                <a:sym typeface="+mn-ea"/>
              </a:rPr>
              <a:t>时间片调度策略，通过串口输出表现出时间片的消耗与任务的切换（包括不同与相同优先级任务）</a:t>
            </a:r>
          </a:p>
          <a:p>
            <a:pPr marL="457200" lvl="1" indent="0" algn="l">
              <a:buClrTx/>
              <a:buSzTx/>
              <a:buFontTx/>
              <a:buNone/>
            </a:pPr>
            <a:r>
              <a:rPr lang="en-US" altLang="zh-CN" dirty="0">
                <a:cs typeface="+mn-ea"/>
                <a:sym typeface="+mn-ea"/>
              </a:rPr>
              <a:t>PS</a:t>
            </a:r>
            <a:r>
              <a:rPr lang="zh-CN" altLang="en-US" dirty="0">
                <a:cs typeface="+mn-ea"/>
                <a:sym typeface="+mn-ea"/>
              </a:rPr>
              <a:t>：可通过任务</a:t>
            </a:r>
            <a:r>
              <a:rPr lang="en-US" altLang="zh-CN" dirty="0">
                <a:cs typeface="+mn-ea"/>
                <a:sym typeface="+mn-ea"/>
              </a:rPr>
              <a:t>ID</a:t>
            </a:r>
            <a:r>
              <a:rPr lang="zh-CN" altLang="en-US">
                <a:cs typeface="+mn-ea"/>
                <a:sym typeface="+mn-ea"/>
              </a:rPr>
              <a:t>来标识</a:t>
            </a:r>
            <a:r>
              <a:rPr lang="zh-CN" altLang="en-US" dirty="0">
                <a:cs typeface="+mn-ea"/>
                <a:sym typeface="+mn-ea"/>
              </a:rPr>
              <a:t>优先级相同不同的任务</a:t>
            </a:r>
          </a:p>
          <a:p>
            <a:pPr marL="457200" lvl="1" indent="0" algn="l">
              <a:buClrTx/>
              <a:buSzTx/>
              <a:buFontTx/>
              <a:buNone/>
            </a:pPr>
            <a:endParaRPr lang="zh-CN" altLang="en-US" dirty="0">
              <a:cs typeface="+mn-ea"/>
              <a:sym typeface="+mn-ea"/>
            </a:endParaRPr>
          </a:p>
          <a:p>
            <a:pPr marL="457200" lvl="1" indent="0" algn="l">
              <a:buClrTx/>
              <a:buSzTx/>
              <a:buFontTx/>
              <a:buNone/>
            </a:pPr>
            <a:r>
              <a:rPr lang="zh-CN" altLang="en-US" dirty="0">
                <a:cs typeface="+mn-ea"/>
                <a:sym typeface="+mn-ea"/>
              </a:rPr>
              <a:t>注</a:t>
            </a:r>
            <a:r>
              <a:rPr lang="en-US" altLang="zh-CN" dirty="0">
                <a:cs typeface="+mn-ea"/>
                <a:sym typeface="+mn-ea"/>
              </a:rPr>
              <a:t>:</a:t>
            </a:r>
            <a:r>
              <a:rPr lang="zh-CN" altLang="en-US" dirty="0">
                <a:cs typeface="+mn-ea"/>
                <a:sym typeface="+mn-ea"/>
              </a:rPr>
              <a:t>主要涉及到</a:t>
            </a:r>
            <a:r>
              <a:rPr lang="en-US" altLang="zh-CN" dirty="0">
                <a:cs typeface="+mn-ea"/>
                <a:sym typeface="+mn-ea"/>
              </a:rPr>
              <a:t>oc_core.c</a:t>
            </a:r>
            <a:r>
              <a:rPr lang="zh-CN" altLang="en-US" dirty="0">
                <a:cs typeface="+mn-ea"/>
                <a:sym typeface="+mn-ea"/>
              </a:rPr>
              <a:t>中OSStatInit</a:t>
            </a:r>
            <a:r>
              <a:rPr lang="en-US" altLang="zh-CN" dirty="0">
                <a:cs typeface="+mn-ea"/>
                <a:sym typeface="+mn-ea"/>
              </a:rPr>
              <a:t>(),OS_TCBInit(),OS_Sched()</a:t>
            </a:r>
          </a:p>
          <a:p>
            <a:pPr marL="457200" lvl="1" indent="0" algn="l">
              <a:buClrTx/>
              <a:buSzTx/>
              <a:buFontTx/>
              <a:buNone/>
            </a:pPr>
            <a:r>
              <a:rPr lang="en-US" altLang="zh-CN" dirty="0">
                <a:cs typeface="+mn-ea"/>
                <a:sym typeface="+mn-ea"/>
              </a:rPr>
              <a:t>os_task.c</a:t>
            </a:r>
            <a:r>
              <a:rPr lang="zh-CN" altLang="en-US" dirty="0">
                <a:cs typeface="+mn-ea"/>
                <a:sym typeface="+mn-ea"/>
              </a:rPr>
              <a:t>中OSTaskCreate</a:t>
            </a:r>
            <a:r>
              <a:rPr lang="en-US" altLang="zh-CN" dirty="0">
                <a:cs typeface="+mn-ea"/>
                <a:sym typeface="+mn-ea"/>
              </a:rPr>
              <a:t>()</a:t>
            </a:r>
            <a:r>
              <a:rPr lang="zh-CN" altLang="en-US" dirty="0">
                <a:cs typeface="+mn-ea"/>
                <a:sym typeface="+mn-ea"/>
              </a:rPr>
              <a:t>函数修改。</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µC/OS</a:t>
            </a:r>
            <a:r>
              <a:rPr lang="zh-CN" altLang="en-US" dirty="0">
                <a:sym typeface="+mn-ea"/>
              </a:rPr>
              <a:t>调度算法的改进</a:t>
            </a:r>
            <a:endParaRPr lang="zh-CN" altLang="en-US" dirty="0"/>
          </a:p>
        </p:txBody>
      </p:sp>
      <p:sp>
        <p:nvSpPr>
          <p:cNvPr id="5" name="内容占位符 4"/>
          <p:cNvSpPr>
            <a:spLocks noGrp="1"/>
          </p:cNvSpPr>
          <p:nvPr>
            <p:ph idx="1"/>
          </p:nvPr>
        </p:nvSpPr>
        <p:spPr/>
        <p:txBody>
          <a:bodyPr/>
          <a:lstStyle/>
          <a:p>
            <a:pPr algn="l" defTabSz="914400" eaLnBrk="1" hangingPunct="1">
              <a:spcBef>
                <a:spcPct val="45000"/>
              </a:spcBef>
              <a:buClrTx/>
              <a:buSzTx/>
              <a:buFont typeface="Wingdings" panose="05000000000000000000" pitchFamily="2" charset="2"/>
              <a:buChar char="l"/>
              <a:defRPr/>
            </a:pPr>
            <a:r>
              <a:rPr lang="zh-CN" altLang="en-US" sz="4400" b="0" noProof="0" dirty="0">
                <a:ln>
                  <a:noFill/>
                </a:ln>
                <a:effectLst/>
                <a:uLnTx/>
                <a:uFillTx/>
                <a:sym typeface="+mn-ea"/>
              </a:rPr>
              <a:t>实验原理</a:t>
            </a:r>
            <a:endParaRPr lang="zh-CN" altLang="en-US" dirty="0">
              <a:cs typeface="+mn-ea"/>
              <a:sym typeface="+mn-ea"/>
            </a:endParaRPr>
          </a:p>
          <a:p>
            <a:pPr lvl="1" algn="l">
              <a:buClrTx/>
              <a:buSzTx/>
              <a:buFontTx/>
            </a:pPr>
            <a:r>
              <a:rPr lang="en-US" altLang="zh-CN" dirty="0">
                <a:cs typeface="+mn-ea"/>
                <a:sym typeface="+mn-ea"/>
              </a:rPr>
              <a:t>µC/OS</a:t>
            </a:r>
            <a:r>
              <a:rPr lang="zh-CN" altLang="en-US" dirty="0">
                <a:cs typeface="+mn-ea"/>
                <a:sym typeface="+mn-ea"/>
              </a:rPr>
              <a:t>调度算法与就绪队列设计</a:t>
            </a:r>
            <a:endParaRPr lang="en-US" altLang="zh-CN" dirty="0">
              <a:cs typeface="+mn-ea"/>
              <a:sym typeface="+mn-ea"/>
            </a:endParaRPr>
          </a:p>
          <a:p>
            <a:pPr lvl="1" algn="l">
              <a:buClrTx/>
              <a:buSzTx/>
              <a:buFontTx/>
            </a:pPr>
            <a:r>
              <a:rPr lang="zh-CN" altLang="en-US" dirty="0">
                <a:cs typeface="+mn-ea"/>
                <a:sym typeface="+mn-ea"/>
              </a:rPr>
              <a:t>优先级</a:t>
            </a:r>
            <a:r>
              <a:rPr lang="en-US" altLang="zh-CN" dirty="0">
                <a:cs typeface="+mn-ea"/>
                <a:sym typeface="+mn-ea"/>
              </a:rPr>
              <a:t> + </a:t>
            </a:r>
            <a:r>
              <a:rPr lang="zh-CN" altLang="en-US" dirty="0">
                <a:cs typeface="+mn-ea"/>
                <a:sym typeface="+mn-ea"/>
              </a:rPr>
              <a:t>时间片调度策略</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350838"/>
            <a:ext cx="8229600" cy="944562"/>
          </a:xfrm>
        </p:spPr>
        <p:txBody>
          <a:bodyPr/>
          <a:lstStyle/>
          <a:p>
            <a:pPr eaLnBrk="1" hangingPunct="1"/>
            <a:r>
              <a:rPr lang="zh-CN" altLang="en-US"/>
              <a:t>任务控制块</a:t>
            </a:r>
          </a:p>
        </p:txBody>
      </p:sp>
      <p:sp>
        <p:nvSpPr>
          <p:cNvPr id="33795" name="Rectangle 3"/>
          <p:cNvSpPr>
            <a:spLocks noGrp="1" noChangeArrowheads="1"/>
          </p:cNvSpPr>
          <p:nvPr>
            <p:ph type="body" idx="1"/>
          </p:nvPr>
        </p:nvSpPr>
        <p:spPr>
          <a:xfrm>
            <a:off x="2286000" y="1676400"/>
            <a:ext cx="7772400" cy="4114800"/>
          </a:xfrm>
        </p:spPr>
        <p:txBody>
          <a:bodyPr/>
          <a:lstStyle/>
          <a:p>
            <a:pPr eaLnBrk="1" hangingPunct="1"/>
            <a:r>
              <a:rPr lang="zh-CN" altLang="en-US" sz="2800"/>
              <a:t>一旦任务建立，一个任务控制块</a:t>
            </a:r>
            <a:r>
              <a:rPr lang="en-US" altLang="zh-CN" sz="2800"/>
              <a:t>OS_TCB</a:t>
            </a:r>
            <a:r>
              <a:rPr lang="zh-CN" altLang="en-US" sz="2800"/>
              <a:t>就被赋值，能够保存任务被其他任务抢占时的状态。当任务重新得到</a:t>
            </a:r>
            <a:r>
              <a:rPr lang="en-US" altLang="zh-CN" sz="2800"/>
              <a:t>CPU</a:t>
            </a:r>
            <a:r>
              <a:rPr lang="zh-CN" altLang="en-US" sz="2800"/>
              <a:t>的使用权后，任务控制块能够确保任务从当时被中断的那一点丝毫不差的继续执行。</a:t>
            </a:r>
            <a:endParaRPr lang="en-US" altLang="zh-CN" sz="2800"/>
          </a:p>
          <a:p>
            <a:pPr eaLnBrk="1" hangingPunct="1"/>
            <a:r>
              <a:rPr lang="zh-CN" altLang="en-US" sz="2800"/>
              <a:t>下面是</a:t>
            </a:r>
            <a:r>
              <a:rPr lang="en-US" altLang="zh-CN" sz="2800"/>
              <a:t>uC/OS</a:t>
            </a:r>
            <a:r>
              <a:rPr lang="zh-CN" altLang="en-US" sz="2800"/>
              <a:t>的</a:t>
            </a:r>
            <a:r>
              <a:rPr lang="en-US" altLang="zh-CN" sz="2800"/>
              <a:t>OS_TCB</a:t>
            </a:r>
            <a:r>
              <a:rPr lang="zh-CN" altLang="en-US" sz="2800"/>
              <a:t>源代码。</a:t>
            </a:r>
            <a:endParaRPr lang="zh-CN" altLang="en-US" sz="2400"/>
          </a:p>
        </p:txBody>
      </p:sp>
      <p:sp>
        <p:nvSpPr>
          <p:cNvPr id="3379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720064-CD43-464F-8E4F-152EE76E6671}" type="slidenum">
              <a:rPr lang="en-US" altLang="zh-CN"/>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2162810" y="908050"/>
            <a:ext cx="8382000" cy="5689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ko-KR" sz="1600" b="1">
                <a:latin typeface="Courier New" panose="02070309020205020404" pitchFamily="49" charset="0"/>
                <a:ea typeface="Gulim" panose="020B0600000101010101" pitchFamily="34" charset="-127"/>
              </a:rPr>
              <a:t>typedef struct os_tcb {</a:t>
            </a:r>
          </a:p>
          <a:p>
            <a:pPr eaLnBrk="1" hangingPunct="1">
              <a:spcBef>
                <a:spcPct val="20000"/>
              </a:spcBef>
            </a:pPr>
            <a:r>
              <a:rPr lang="en-US" altLang="ko-KR" sz="1600">
                <a:latin typeface="Times New Roman" panose="02020603050405020304" pitchFamily="18" charset="0"/>
              </a:rPr>
              <a:t> </a:t>
            </a:r>
            <a:r>
              <a:rPr lang="en-US" altLang="zh-CN" sz="1600">
                <a:latin typeface="Times New Roman" panose="02020603050405020304" pitchFamily="18" charset="0"/>
              </a:rPr>
              <a:t>       </a:t>
            </a:r>
            <a:r>
              <a:rPr lang="en-US" altLang="ko-KR" sz="1600" b="1">
                <a:latin typeface="Courier New" panose="02070309020205020404" pitchFamily="49" charset="0"/>
                <a:ea typeface="Gulim" panose="020B0600000101010101" pitchFamily="34" charset="-127"/>
              </a:rPr>
              <a:t>OS_STK  *OSTCBStkPtr; </a:t>
            </a:r>
          </a:p>
          <a:p>
            <a:pPr eaLnBrk="1" hangingPunct="1">
              <a:spcBef>
                <a:spcPct val="20000"/>
              </a:spcBef>
            </a:pPr>
            <a:r>
              <a:rPr lang="en-US" altLang="ko-KR" sz="1600" b="1">
                <a:latin typeface="Courier New" panose="02070309020205020404" pitchFamily="49" charset="0"/>
                <a:ea typeface="Gulim" panose="020B0600000101010101" pitchFamily="34" charset="-127"/>
              </a:rPr>
              <a:t>   /*</a:t>
            </a:r>
            <a:r>
              <a:rPr lang="zh-CN" altLang="en-US" sz="1600" b="1">
                <a:latin typeface="Courier New" panose="02070309020205020404" pitchFamily="49" charset="0"/>
                <a:ea typeface="Gulim" panose="020B0600000101010101" pitchFamily="34" charset="-127"/>
              </a:rPr>
              <a:t>指向当前任务堆栈栈顶的指针，</a:t>
            </a:r>
            <a:r>
              <a:rPr lang="zh-CN" altLang="en-US" sz="1600" b="1">
                <a:solidFill>
                  <a:srgbClr val="FF0000"/>
                </a:solidFill>
                <a:latin typeface="Courier New" panose="02070309020205020404" pitchFamily="49" charset="0"/>
                <a:ea typeface="Gulim" panose="020B0600000101010101" pitchFamily="34" charset="-127"/>
              </a:rPr>
              <a:t>每个任务的堆栈容量可以是任意的</a:t>
            </a:r>
            <a:r>
              <a:rPr lang="en-US" altLang="ko-KR" sz="1600" b="1">
                <a:latin typeface="Courier New" panose="02070309020205020404" pitchFamily="49" charset="0"/>
                <a:ea typeface="Gulim" panose="020B0600000101010101" pitchFamily="34" charset="-127"/>
              </a:rPr>
              <a:t>*/</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#if OS_TASK_CREATE_EXT_EN &gt; 0 /*</a:t>
            </a:r>
            <a:r>
              <a:rPr lang="zh-CN" altLang="en-US" sz="1600" b="1">
                <a:latin typeface="Courier New" panose="02070309020205020404" pitchFamily="49" charset="0"/>
                <a:ea typeface="Gulim" panose="020B0600000101010101" pitchFamily="34" charset="-127"/>
              </a:rPr>
              <a:t>允许建立任务函数的扩展</a:t>
            </a:r>
            <a:r>
              <a:rPr lang="en-US" altLang="ko-KR" sz="1600" b="1">
                <a:latin typeface="Courier New" panose="02070309020205020404" pitchFamily="49" charset="0"/>
                <a:ea typeface="Gulim" panose="020B0600000101010101" pitchFamily="34" charset="-127"/>
              </a:rPr>
              <a:t>*/</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void   </a:t>
            </a:r>
            <a:r>
              <a:rPr lang="en-US" altLang="zh-CN" sz="1600" b="1">
                <a:latin typeface="Courier New" panose="02070309020205020404" pitchFamily="49" charset="0"/>
                <a:ea typeface="Gulim" panose="020B0600000101010101" pitchFamily="34" charset="-127"/>
              </a:rPr>
              <a:t> </a:t>
            </a:r>
            <a:r>
              <a:rPr lang="en-US" altLang="ko-KR" sz="1600" b="1">
                <a:latin typeface="Courier New" panose="02070309020205020404" pitchFamily="49" charset="0"/>
                <a:ea typeface="Gulim" panose="020B0600000101010101" pitchFamily="34" charset="-127"/>
              </a:rPr>
              <a:t>*OSTCBExtPtr;</a:t>
            </a:r>
            <a:r>
              <a:rPr lang="en-US" altLang="zh-CN" sz="1600" b="1">
                <a:latin typeface="Courier New" panose="02070309020205020404" pitchFamily="49" charset="0"/>
                <a:ea typeface="Gulim" panose="020B0600000101010101" pitchFamily="34" charset="-127"/>
              </a:rPr>
              <a:t>    </a:t>
            </a:r>
            <a:r>
              <a:rPr lang="en-US" altLang="ko-KR" sz="1600" b="1">
                <a:latin typeface="Courier New" panose="02070309020205020404" pitchFamily="49" charset="0"/>
                <a:ea typeface="Gulim" panose="020B0600000101010101" pitchFamily="34" charset="-127"/>
              </a:rPr>
              <a:t>/* </a:t>
            </a:r>
            <a:r>
              <a:rPr lang="zh-CN" altLang="en-US" sz="1600" b="1">
                <a:latin typeface="Courier New" panose="02070309020205020404" pitchFamily="49" charset="0"/>
                <a:ea typeface="Gulim" panose="020B0600000101010101" pitchFamily="34" charset="-127"/>
              </a:rPr>
              <a:t>指向用户自定义的任务控制块扩展</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   OS_STK  *OSTCBStkBottom; /* </a:t>
            </a:r>
            <a:r>
              <a:rPr lang="zh-CN" altLang="en-US" sz="1600" b="1">
                <a:solidFill>
                  <a:srgbClr val="FF0000"/>
                </a:solidFill>
                <a:latin typeface="Courier New" panose="02070309020205020404" pitchFamily="49" charset="0"/>
                <a:ea typeface="Gulim" panose="020B0600000101010101" pitchFamily="34" charset="-127"/>
              </a:rPr>
              <a:t>栈底指针</a:t>
            </a:r>
            <a:r>
              <a:rPr lang="en-US" altLang="ko-KR" sz="1600" b="1">
                <a:latin typeface="Courier New" panose="02070309020205020404" pitchFamily="49" charset="0"/>
                <a:ea typeface="Gulim" panose="020B0600000101010101" pitchFamily="34" charset="-127"/>
              </a:rPr>
              <a:t>*/</a:t>
            </a:r>
          </a:p>
          <a:p>
            <a:pPr eaLnBrk="1" hangingPunct="1">
              <a:spcBef>
                <a:spcPct val="20000"/>
              </a:spcBef>
            </a:pPr>
            <a:r>
              <a:rPr lang="en-US" altLang="ko-KR" sz="1600" b="1">
                <a:latin typeface="Courier New" panose="02070309020205020404" pitchFamily="49" charset="0"/>
                <a:ea typeface="Gulim" panose="020B0600000101010101" pitchFamily="34" charset="-127"/>
              </a:rPr>
              <a:t>   INT32U OSTCBStkSize;     /* </a:t>
            </a:r>
            <a:r>
              <a:rPr lang="zh-CN" altLang="en-US" sz="1600" b="1">
                <a:latin typeface="Courier New" panose="02070309020205020404" pitchFamily="49" charset="0"/>
                <a:ea typeface="Gulim" panose="020B0600000101010101" pitchFamily="34" charset="-127"/>
              </a:rPr>
              <a:t>栈空间，以栈元为单位</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   INT16U OSTCBOpt;         /* </a:t>
            </a:r>
            <a:r>
              <a:rPr lang="zh-CN" altLang="en-US" sz="1600" b="1">
                <a:latin typeface="Courier New" panose="02070309020205020404" pitchFamily="49" charset="0"/>
                <a:ea typeface="Gulim" panose="020B0600000101010101" pitchFamily="34" charset="-127"/>
              </a:rPr>
              <a:t>把“选择项”传给函数</a:t>
            </a:r>
            <a:r>
              <a:rPr lang="en-US" altLang="ko-KR" sz="1600" b="1">
                <a:latin typeface="Courier New" panose="02070309020205020404" pitchFamily="49" charset="0"/>
                <a:ea typeface="Gulim" panose="020B0600000101010101" pitchFamily="34" charset="-127"/>
              </a:rPr>
              <a:t> OSTaskCreateExt()</a:t>
            </a:r>
            <a:r>
              <a:rPr lang="zh-CN" altLang="en-US" sz="1600" b="1">
                <a:latin typeface="Courier New" panose="02070309020205020404" pitchFamily="49" charset="0"/>
                <a:ea typeface="Gulim" panose="020B0600000101010101" pitchFamily="34" charset="-127"/>
              </a:rPr>
              <a:t>。目前支持三个选择项：</a:t>
            </a:r>
            <a:r>
              <a:rPr lang="en-US" altLang="zh-CN" sz="1600" b="1">
                <a:latin typeface="Courier New" panose="02070309020205020404" pitchFamily="49" charset="0"/>
                <a:ea typeface="Gulim" panose="020B0600000101010101" pitchFamily="34" charset="-127"/>
              </a:rPr>
              <a:t>OS_TASK_OPT_CHK</a:t>
            </a:r>
            <a:r>
              <a:rPr lang="zh-CN" altLang="en-US" sz="1600" b="1">
                <a:latin typeface="Courier New" panose="02070309020205020404" pitchFamily="49" charset="0"/>
                <a:ea typeface="Gulim" panose="020B0600000101010101" pitchFamily="34" charset="-127"/>
              </a:rPr>
              <a:t>用于告知内核在任务建立时允许建立任务栈检验</a:t>
            </a:r>
            <a:r>
              <a:rPr lang="en-US" altLang="zh-CN" sz="1600" b="1">
                <a:latin typeface="Courier New" panose="02070309020205020404" pitchFamily="49" charset="0"/>
                <a:ea typeface="Gulim" panose="020B0600000101010101" pitchFamily="34" charset="-127"/>
              </a:rPr>
              <a:t>,</a:t>
            </a:r>
            <a:r>
              <a:rPr lang="zh-CN" altLang="en-US" sz="1600" b="1">
                <a:latin typeface="Courier New" panose="02070309020205020404" pitchFamily="49" charset="0"/>
                <a:ea typeface="Gulim" panose="020B0600000101010101" pitchFamily="34" charset="-127"/>
              </a:rPr>
              <a:t>该检验功能由用户程序实现；</a:t>
            </a:r>
            <a:r>
              <a:rPr lang="en-US" altLang="zh-CN" sz="1600" b="1">
                <a:latin typeface="Courier New" panose="02070309020205020404" pitchFamily="49" charset="0"/>
                <a:ea typeface="Gulim" panose="020B0600000101010101" pitchFamily="34" charset="-127"/>
              </a:rPr>
              <a:t>OS_TASK_OPT_STK_CLR</a:t>
            </a:r>
            <a:r>
              <a:rPr lang="zh-CN" altLang="en-US" sz="1600" b="1">
                <a:latin typeface="Courier New" panose="02070309020205020404" pitchFamily="49" charset="0"/>
                <a:ea typeface="Gulim" panose="020B0600000101010101" pitchFamily="34" charset="-127"/>
              </a:rPr>
              <a:t>表示任务建立时，任务栈要清</a:t>
            </a:r>
            <a:r>
              <a:rPr lang="en-US" altLang="zh-CN" sz="1600" b="1">
                <a:latin typeface="Courier New" panose="02070309020205020404" pitchFamily="49" charset="0"/>
                <a:ea typeface="Gulim" panose="020B0600000101010101" pitchFamily="34" charset="-127"/>
              </a:rPr>
              <a:t>0</a:t>
            </a:r>
            <a:r>
              <a:rPr lang="zh-CN" altLang="en-US" sz="1600" b="1">
                <a:latin typeface="Courier New" panose="02070309020205020404" pitchFamily="49" charset="0"/>
                <a:ea typeface="Gulim" panose="020B0600000101010101" pitchFamily="34" charset="-127"/>
              </a:rPr>
              <a:t>；</a:t>
            </a:r>
            <a:r>
              <a:rPr lang="en-US" altLang="zh-CN" sz="1600" b="1">
                <a:latin typeface="Courier New" panose="02070309020205020404" pitchFamily="49" charset="0"/>
                <a:ea typeface="Gulim" panose="020B0600000101010101" pitchFamily="34" charset="-127"/>
              </a:rPr>
              <a:t>OS_TASK_OPT_SAVE_FP</a:t>
            </a:r>
            <a:r>
              <a:rPr lang="zh-CN" altLang="en-US" sz="1600" b="1">
                <a:latin typeface="Courier New" panose="02070309020205020404" pitchFamily="49" charset="0"/>
                <a:ea typeface="Gulim" panose="020B0600000101010101" pitchFamily="34" charset="-127"/>
              </a:rPr>
              <a:t>表示任务要做浮点数运算。</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   INT16U OSTCBId;          /* </a:t>
            </a:r>
            <a:r>
              <a:rPr lang="zh-CN" altLang="en-US" sz="1600" b="1">
                <a:latin typeface="Courier New" panose="02070309020205020404" pitchFamily="49" charset="0"/>
                <a:ea typeface="Gulim" panose="020B0600000101010101" pitchFamily="34" charset="-127"/>
              </a:rPr>
              <a:t>保留</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struct os_tcb *OSTCBNext;</a:t>
            </a:r>
          </a:p>
          <a:p>
            <a:pPr eaLnBrk="1" hangingPunct="1">
              <a:spcBef>
                <a:spcPct val="20000"/>
              </a:spcBef>
            </a:pPr>
            <a:r>
              <a:rPr lang="en-US" altLang="ko-KR" sz="1600" b="1">
                <a:latin typeface="Courier New" panose="02070309020205020404" pitchFamily="49" charset="0"/>
                <a:ea typeface="Gulim" panose="020B0600000101010101" pitchFamily="34" charset="-127"/>
              </a:rPr>
              <a:t>   struct os_tcb *OSTCBPrev;</a:t>
            </a:r>
          </a:p>
          <a:p>
            <a:pPr eaLnBrk="1" hangingPunct="1">
              <a:spcBef>
                <a:spcPct val="20000"/>
              </a:spcBef>
            </a:pPr>
            <a:r>
              <a:rPr lang="en-US" altLang="ko-KR" sz="1600" b="1">
                <a:latin typeface="Courier New" panose="02070309020205020404" pitchFamily="49" charset="0"/>
                <a:ea typeface="Gulim" panose="020B0600000101010101" pitchFamily="34" charset="-127"/>
              </a:rPr>
              <a:t>   /* </a:t>
            </a:r>
            <a:r>
              <a:rPr lang="zh-CN" altLang="en-US" sz="1600" b="1">
                <a:latin typeface="Courier New" panose="02070309020205020404" pitchFamily="49" charset="0"/>
                <a:ea typeface="Gulim" panose="020B0600000101010101" pitchFamily="34" charset="-127"/>
              </a:rPr>
              <a:t>用于任务控制块双向链表的前后查找。</a:t>
            </a:r>
            <a:r>
              <a:rPr lang="en-US" altLang="zh-CN" sz="1600" b="1">
                <a:latin typeface="Courier New" panose="02070309020205020404" pitchFamily="49" charset="0"/>
                <a:ea typeface="Gulim" panose="020B0600000101010101" pitchFamily="34" charset="-127"/>
              </a:rPr>
              <a:t>*</a:t>
            </a:r>
            <a:r>
              <a:rPr lang="en-US" altLang="ko-KR" sz="1600" b="1">
                <a:latin typeface="Courier New" panose="02070309020205020404" pitchFamily="49" charset="0"/>
                <a:ea typeface="Gulim" panose="020B0600000101010101" pitchFamily="34" charset="-127"/>
              </a:rPr>
              <a:t>/</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p:txBody>
      </p:sp>
      <p:sp>
        <p:nvSpPr>
          <p:cNvPr id="172035" name="Rectangle 3"/>
          <p:cNvSpPr>
            <a:spLocks noChangeArrowheads="1"/>
          </p:cNvSpPr>
          <p:nvPr/>
        </p:nvSpPr>
        <p:spPr bwMode="auto">
          <a:xfrm>
            <a:off x="2016126" y="228600"/>
            <a:ext cx="7813675" cy="533400"/>
          </a:xfrm>
          <a:prstGeom prst="rect">
            <a:avLst/>
          </a:prstGeom>
          <a:noFill/>
          <a:ln w="9525">
            <a:noFill/>
            <a:miter lim="800000"/>
          </a:ln>
          <a:effectLst/>
        </p:spPr>
        <p:txBody>
          <a:bodyPr anchor="ctr"/>
          <a:lstStyle/>
          <a:p>
            <a:pPr algn="ctr">
              <a:defRPr/>
            </a:pPr>
            <a:r>
              <a:rPr kumimoji="1" lang="en-US" altLang="zh-CN" sz="2800" b="1" dirty="0" err="1">
                <a:solidFill>
                  <a:srgbClr val="800000"/>
                </a:solidFill>
                <a:effectLst>
                  <a:outerShdw blurRad="38100" dist="38100" dir="2700000" algn="tl">
                    <a:srgbClr val="C0C0C0"/>
                  </a:outerShdw>
                </a:effectLst>
                <a:ea typeface="楷体_GB2312" pitchFamily="49" charset="-122"/>
              </a:rPr>
              <a:t>uC</a:t>
            </a:r>
            <a:r>
              <a:rPr kumimoji="1" lang="en-US" altLang="zh-CN" sz="2800" b="1" dirty="0">
                <a:solidFill>
                  <a:srgbClr val="800000"/>
                </a:solidFill>
                <a:effectLst>
                  <a:outerShdw blurRad="38100" dist="38100" dir="2700000" algn="tl">
                    <a:srgbClr val="C0C0C0"/>
                  </a:outerShdw>
                </a:effectLst>
                <a:ea typeface="楷体_GB2312" pitchFamily="49" charset="-122"/>
              </a:rPr>
              <a:t>/OS</a:t>
            </a:r>
            <a:r>
              <a:rPr kumimoji="1" lang="zh-CN" altLang="en-US" sz="2800" b="1" dirty="0">
                <a:solidFill>
                  <a:srgbClr val="800000"/>
                </a:solidFill>
                <a:effectLst>
                  <a:outerShdw blurRad="38100" dist="38100" dir="2700000" algn="tl">
                    <a:srgbClr val="C0C0C0"/>
                  </a:outerShdw>
                </a:effectLst>
                <a:ea typeface="楷体_GB2312" pitchFamily="49" charset="-122"/>
              </a:rPr>
              <a:t>的</a:t>
            </a:r>
            <a:r>
              <a:rPr kumimoji="1" lang="en-US" altLang="zh-CN" sz="2800" b="1" dirty="0">
                <a:solidFill>
                  <a:srgbClr val="800000"/>
                </a:solidFill>
                <a:effectLst>
                  <a:outerShdw blurRad="38100" dist="38100" dir="2700000" algn="tl">
                    <a:srgbClr val="C0C0C0"/>
                  </a:outerShdw>
                </a:effectLst>
                <a:ea typeface="楷体_GB2312" pitchFamily="49" charset="-122"/>
              </a:rPr>
              <a:t>TCB </a:t>
            </a:r>
            <a:r>
              <a:rPr kumimoji="1" lang="zh-CN" altLang="en-US" sz="2800" b="1" dirty="0">
                <a:solidFill>
                  <a:srgbClr val="800000"/>
                </a:solidFill>
                <a:effectLst>
                  <a:outerShdw blurRad="38100" dist="38100" dir="2700000" algn="tl">
                    <a:srgbClr val="C0C0C0"/>
                  </a:outerShdw>
                </a:effectLst>
                <a:ea typeface="楷体_GB2312" pitchFamily="49" charset="-122"/>
              </a:rPr>
              <a:t>源代码</a:t>
            </a:r>
            <a:endParaRPr kumimoji="1" lang="en-US" altLang="zh-CN" sz="2800" b="1" dirty="0">
              <a:solidFill>
                <a:srgbClr val="800000"/>
              </a:solidFill>
              <a:effectLst>
                <a:outerShdw blurRad="38100" dist="38100" dir="2700000" algn="tl">
                  <a:srgbClr val="C0C0C0"/>
                </a:outerShdw>
              </a:effectLst>
              <a:ea typeface="楷体_GB2312" pitchFamily="49" charset="-122"/>
            </a:endParaRPr>
          </a:p>
        </p:txBody>
      </p:sp>
      <p:sp>
        <p:nvSpPr>
          <p:cNvPr id="34820" name="灯片编号占位符 1"/>
          <p:cNvSpPr>
            <a:spLocks noGrp="1"/>
          </p:cNvSpPr>
          <p:nvPr>
            <p:ph type="sldNum" sz="quarter" idx="10"/>
          </p:nvPr>
        </p:nvSpPr>
        <p:spPr>
          <a:xfrm>
            <a:off x="19050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926417-3AD1-4C82-8258-4FADB4A7C835}" type="slidenum">
              <a:rPr lang="en-US" altLang="zh-CN"/>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wheel(4)">
                                      <p:cBhvr>
                                        <p:cTn id="7" dur="500"/>
                                        <p:tgtEl>
                                          <p:spTgt spid="172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2495550" y="908050"/>
            <a:ext cx="8064500" cy="53403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endParaRPr lang="en-US" altLang="ko-KR" sz="20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#if ((OS_Q_EN&gt;0)&amp;&amp;(OS_MAX_QS&gt;0))||(OS_MBOX_EN&gt;0)||(OS_SEM_EN&gt;0)||(OS_MUTEX_EN&gt;0)</a:t>
            </a:r>
          </a:p>
          <a:p>
            <a:pPr eaLnBrk="1" hangingPunct="1">
              <a:spcBef>
                <a:spcPct val="20000"/>
              </a:spcBef>
            </a:pPr>
            <a:r>
              <a:rPr lang="en-US" altLang="ko-KR" sz="1600" b="1">
                <a:latin typeface="Courier New" panose="02070309020205020404" pitchFamily="49" charset="0"/>
                <a:ea typeface="Gulim" panose="020B0600000101010101" pitchFamily="34" charset="-127"/>
              </a:rPr>
              <a:t>   /* </a:t>
            </a:r>
            <a:r>
              <a:rPr lang="zh-CN" altLang="en-US" sz="1600" b="1">
                <a:latin typeface="Courier New" panose="02070309020205020404" pitchFamily="49" charset="0"/>
                <a:ea typeface="Gulim" panose="020B0600000101010101" pitchFamily="34" charset="-127"/>
              </a:rPr>
              <a:t>若不打算使用信号量、互斥信号量、消息队列、消息邮箱，则对应的变量不会在</a:t>
            </a:r>
            <a:r>
              <a:rPr lang="en-US" altLang="zh-CN" sz="1600" b="1">
                <a:latin typeface="Courier New" panose="02070309020205020404" pitchFamily="49" charset="0"/>
                <a:ea typeface="Gulim" panose="020B0600000101010101" pitchFamily="34" charset="-127"/>
              </a:rPr>
              <a:t>TCB</a:t>
            </a:r>
            <a:r>
              <a:rPr lang="zh-CN" altLang="en-US" sz="1600" b="1">
                <a:latin typeface="Courier New" panose="02070309020205020404" pitchFamily="49" charset="0"/>
                <a:ea typeface="Gulim" panose="020B0600000101010101" pitchFamily="34" charset="-127"/>
              </a:rPr>
              <a:t>中出现</a:t>
            </a:r>
            <a:r>
              <a:rPr lang="en-US" altLang="ko-KR" sz="1600" b="1">
                <a:latin typeface="Courier New" panose="02070309020205020404" pitchFamily="49" charset="0"/>
                <a:ea typeface="Gulim" panose="020B0600000101010101" pitchFamily="34" charset="-127"/>
              </a:rPr>
              <a:t>*/</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OS_EVENT   *OSTCBEventPtr; /* </a:t>
            </a:r>
            <a:r>
              <a:rPr lang="zh-CN" altLang="en-US" sz="1600" b="1">
                <a:latin typeface="Courier New" panose="02070309020205020404" pitchFamily="49" charset="0"/>
                <a:ea typeface="Gulim" panose="020B0600000101010101" pitchFamily="34" charset="-127"/>
              </a:rPr>
              <a:t>指向事件控制块的指针</a:t>
            </a:r>
            <a:r>
              <a:rPr lang="en-US" altLang="zh-CN" sz="1600" b="1">
                <a:latin typeface="Courier New" panose="02070309020205020404" pitchFamily="49" charset="0"/>
                <a:ea typeface="Gulim" panose="020B0600000101010101" pitchFamily="34" charset="-127"/>
              </a:rPr>
              <a:t> </a:t>
            </a:r>
            <a:r>
              <a:rPr lang="en-US" altLang="ko-KR" sz="1600" b="1">
                <a:latin typeface="Courier New" panose="02070309020205020404" pitchFamily="49" charset="0"/>
                <a:ea typeface="Gulim" panose="020B0600000101010101" pitchFamily="34" charset="-127"/>
              </a:rPr>
              <a:t>*/</a:t>
            </a: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#if ((OS_Q_EN &gt; 0) &amp;&amp; (OS_MAX_QS &gt; 0)) || (OS_MBOX_EN &gt; 0)</a:t>
            </a:r>
          </a:p>
          <a:p>
            <a:pPr eaLnBrk="1" hangingPunct="1">
              <a:spcBef>
                <a:spcPct val="20000"/>
              </a:spcBef>
            </a:pPr>
            <a:r>
              <a:rPr lang="en-US" altLang="ko-KR" sz="1600" b="1">
                <a:solidFill>
                  <a:srgbClr val="FF0000"/>
                </a:solidFill>
                <a:latin typeface="Courier New" panose="02070309020205020404" pitchFamily="49" charset="0"/>
                <a:ea typeface="Gulim" panose="020B0600000101010101" pitchFamily="34" charset="-127"/>
              </a:rPr>
              <a:t>   void </a:t>
            </a:r>
            <a:r>
              <a:rPr lang="en-US" altLang="ko-KR" sz="1600" b="1">
                <a:latin typeface="Courier New" panose="02070309020205020404" pitchFamily="49" charset="0"/>
                <a:ea typeface="Gulim" panose="020B0600000101010101" pitchFamily="34" charset="-127"/>
              </a:rPr>
              <a:t>*OSTCBMsg; /* </a:t>
            </a:r>
            <a:r>
              <a:rPr lang="zh-CN" altLang="en-US" sz="1600" b="1">
                <a:latin typeface="Courier New" panose="02070309020205020404" pitchFamily="49" charset="0"/>
                <a:ea typeface="Gulim" panose="020B0600000101010101" pitchFamily="34" charset="-127"/>
              </a:rPr>
              <a:t>传递给任务的消息指针</a:t>
            </a:r>
            <a:r>
              <a:rPr lang="en-US" altLang="ko-KR" sz="1600" b="1">
                <a:latin typeface="Courier New" panose="02070309020205020404" pitchFamily="49" charset="0"/>
                <a:ea typeface="Gulim" panose="020B0600000101010101" pitchFamily="34" charset="-127"/>
              </a:rPr>
              <a:t>*/</a:t>
            </a: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p:txBody>
      </p:sp>
      <p:sp>
        <p:nvSpPr>
          <p:cNvPr id="35843"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601FE8-504D-45BB-8F52-9866D92B105B}" type="slidenum">
              <a:rPr lang="en-US" altLang="zh-CN"/>
              <a:t>7</a:t>
            </a:fld>
            <a:endParaRPr lang="en-US" altLang="zh-CN"/>
          </a:p>
        </p:txBody>
      </p:sp>
      <p:sp>
        <p:nvSpPr>
          <p:cNvPr id="5" name="Rectangle 3"/>
          <p:cNvSpPr>
            <a:spLocks noChangeArrowheads="1"/>
          </p:cNvSpPr>
          <p:nvPr/>
        </p:nvSpPr>
        <p:spPr bwMode="auto">
          <a:xfrm>
            <a:off x="2168526" y="152400"/>
            <a:ext cx="7813675" cy="533400"/>
          </a:xfrm>
          <a:prstGeom prst="rect">
            <a:avLst/>
          </a:prstGeom>
          <a:noFill/>
          <a:ln w="9525">
            <a:noFill/>
            <a:miter lim="800000"/>
          </a:ln>
          <a:effectLst/>
        </p:spPr>
        <p:txBody>
          <a:bodyPr anchor="ctr"/>
          <a:lstStyle/>
          <a:p>
            <a:pPr algn="ctr">
              <a:defRPr/>
            </a:pPr>
            <a:r>
              <a:rPr kumimoji="1" lang="en-US" altLang="zh-CN" sz="2800" b="1" dirty="0" err="1">
                <a:solidFill>
                  <a:srgbClr val="800000"/>
                </a:solidFill>
                <a:effectLst>
                  <a:outerShdw blurRad="38100" dist="38100" dir="2700000" algn="tl">
                    <a:srgbClr val="C0C0C0"/>
                  </a:outerShdw>
                </a:effectLst>
                <a:ea typeface="楷体_GB2312" pitchFamily="49" charset="-122"/>
              </a:rPr>
              <a:t>uC</a:t>
            </a:r>
            <a:r>
              <a:rPr kumimoji="1" lang="en-US" altLang="zh-CN" sz="2800" b="1" dirty="0">
                <a:solidFill>
                  <a:srgbClr val="800000"/>
                </a:solidFill>
                <a:effectLst>
                  <a:outerShdw blurRad="38100" dist="38100" dir="2700000" algn="tl">
                    <a:srgbClr val="C0C0C0"/>
                  </a:outerShdw>
                </a:effectLst>
                <a:ea typeface="楷体_GB2312" pitchFamily="49" charset="-122"/>
              </a:rPr>
              <a:t>/OS</a:t>
            </a:r>
            <a:r>
              <a:rPr kumimoji="1" lang="zh-CN" altLang="en-US" sz="2800" b="1" dirty="0">
                <a:solidFill>
                  <a:srgbClr val="800000"/>
                </a:solidFill>
                <a:effectLst>
                  <a:outerShdw blurRad="38100" dist="38100" dir="2700000" algn="tl">
                    <a:srgbClr val="C0C0C0"/>
                  </a:outerShdw>
                </a:effectLst>
                <a:ea typeface="楷体_GB2312" pitchFamily="49" charset="-122"/>
              </a:rPr>
              <a:t>的</a:t>
            </a:r>
            <a:r>
              <a:rPr kumimoji="1" lang="en-US" altLang="zh-CN" sz="2800" b="1" dirty="0">
                <a:solidFill>
                  <a:srgbClr val="800000"/>
                </a:solidFill>
                <a:effectLst>
                  <a:outerShdw blurRad="38100" dist="38100" dir="2700000" algn="tl">
                    <a:srgbClr val="C0C0C0"/>
                  </a:outerShdw>
                </a:effectLst>
                <a:ea typeface="楷体_GB2312" pitchFamily="49" charset="-122"/>
              </a:rPr>
              <a:t>TCB </a:t>
            </a:r>
            <a:r>
              <a:rPr kumimoji="1" lang="zh-CN" altLang="en-US" sz="2800" b="1" dirty="0">
                <a:solidFill>
                  <a:srgbClr val="800000"/>
                </a:solidFill>
                <a:effectLst>
                  <a:outerShdw blurRad="38100" dist="38100" dir="2700000" algn="tl">
                    <a:srgbClr val="C0C0C0"/>
                  </a:outerShdw>
                </a:effectLst>
                <a:ea typeface="楷体_GB2312" pitchFamily="49" charset="-122"/>
              </a:rPr>
              <a:t>源代码</a:t>
            </a:r>
            <a:endParaRPr kumimoji="1" lang="en-US" altLang="zh-CN" sz="2800" b="1" dirty="0">
              <a:solidFill>
                <a:srgbClr val="800000"/>
              </a:solidFill>
              <a:effectLst>
                <a:outerShdw blurRad="38100" dist="38100" dir="2700000" algn="tl">
                  <a:srgbClr val="C0C0C0"/>
                </a:outerShdw>
              </a:effectLst>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wheel(4)">
                                      <p:cBhvr>
                                        <p:cTn id="7" dur="500"/>
                                        <p:tgtEl>
                                          <p:spTgt spid="17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2274888" y="930276"/>
            <a:ext cx="8316912" cy="5089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#if (OS_VERSION &gt;= 251) &amp;&amp; (OS_FLAG_EN &gt; 0) &amp;&amp; (OS_MAX_FLAGS &gt; 0)</a:t>
            </a:r>
          </a:p>
          <a:p>
            <a:pPr eaLnBrk="1" hangingPunct="1">
              <a:spcBef>
                <a:spcPct val="20000"/>
              </a:spcBef>
            </a:pPr>
            <a:r>
              <a:rPr lang="en-US" altLang="ko-KR" sz="1600" b="1">
                <a:latin typeface="Courier New" panose="02070309020205020404" pitchFamily="49" charset="0"/>
                <a:ea typeface="Gulim" panose="020B0600000101010101" pitchFamily="34" charset="-127"/>
              </a:rPr>
              <a:t>#if OS_TASK_DEL_EN &gt; 0</a:t>
            </a:r>
          </a:p>
          <a:p>
            <a:pPr eaLnBrk="1" hangingPunct="1">
              <a:spcBef>
                <a:spcPct val="20000"/>
              </a:spcBef>
            </a:pPr>
            <a:r>
              <a:rPr lang="en-US" altLang="ko-KR" sz="1600" b="1">
                <a:latin typeface="Courier New" panose="02070309020205020404" pitchFamily="49" charset="0"/>
                <a:ea typeface="Gulim" panose="020B0600000101010101" pitchFamily="34" charset="-127"/>
              </a:rPr>
              <a:t>    OS_FLAG_NODE  *OSTCBFlagNode;   /* </a:t>
            </a:r>
            <a:r>
              <a:rPr lang="zh-CN" altLang="en-US" sz="1600" b="1">
                <a:latin typeface="Courier New" panose="02070309020205020404" pitchFamily="49" charset="0"/>
                <a:ea typeface="Gulim" panose="020B0600000101010101" pitchFamily="34" charset="-127"/>
              </a:rPr>
              <a:t>指向事件标志节点的指针</a:t>
            </a:r>
            <a:r>
              <a:rPr lang="en-US" altLang="ko-KR" sz="1600" b="1">
                <a:latin typeface="Courier New" panose="02070309020205020404" pitchFamily="49" charset="0"/>
                <a:ea typeface="Gulim" panose="020B0600000101010101" pitchFamily="34" charset="-127"/>
              </a:rPr>
              <a:t>*/</a:t>
            </a:r>
          </a:p>
          <a:p>
            <a:pPr eaLnBrk="1" hangingPunct="1">
              <a:spcBef>
                <a:spcPct val="20000"/>
              </a:spcBef>
            </a:pPr>
            <a:r>
              <a:rPr lang="en-US" altLang="ko-KR" sz="1600" b="1">
                <a:latin typeface="Courier New" panose="02070309020205020404" pitchFamily="49" charset="0"/>
                <a:ea typeface="Gulim" panose="020B0600000101010101" pitchFamily="34" charset="-127"/>
              </a:rPr>
              <a:t>#endif    </a:t>
            </a:r>
          </a:p>
          <a:p>
            <a:pPr eaLnBrk="1" hangingPunct="1">
              <a:spcBef>
                <a:spcPct val="20000"/>
              </a:spcBef>
            </a:pPr>
            <a:r>
              <a:rPr lang="en-US" altLang="ko-KR" sz="1600" b="1">
                <a:latin typeface="Courier New" panose="02070309020205020404" pitchFamily="49" charset="0"/>
                <a:ea typeface="Gulim" panose="020B0600000101010101" pitchFamily="34" charset="-127"/>
              </a:rPr>
              <a:t>    OS_FLAGS OSTCBFlagsRdy;         /* </a:t>
            </a:r>
            <a:r>
              <a:rPr lang="zh-CN" altLang="en-US" sz="1600" b="1">
                <a:latin typeface="Courier New" panose="02070309020205020404" pitchFamily="49" charset="0"/>
                <a:ea typeface="Gulim" panose="020B0600000101010101" pitchFamily="34" charset="-127"/>
              </a:rPr>
              <a:t>当任务等待事件标志组时，是使任务进入就绪态的事件标志</a:t>
            </a:r>
            <a:r>
              <a:rPr lang="en-US" altLang="ko-KR" sz="1600" b="1">
                <a:latin typeface="Courier New" panose="02070309020205020404" pitchFamily="49" charset="0"/>
                <a:ea typeface="Gulim" panose="020B0600000101010101" pitchFamily="34" charset="-127"/>
              </a:rPr>
              <a:t>*/</a:t>
            </a: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INT16U     OSTCBDly;         /* </a:t>
            </a:r>
            <a:r>
              <a:rPr lang="zh-CN" altLang="en-US" sz="1600" b="1">
                <a:latin typeface="Courier New" panose="02070309020205020404" pitchFamily="49" charset="0"/>
                <a:ea typeface="Gulim" panose="020B0600000101010101" pitchFamily="34" charset="-127"/>
              </a:rPr>
              <a:t>任务允许等待事件发生的最多时钟节拍数，</a:t>
            </a:r>
            <a:r>
              <a:rPr lang="en-US" altLang="zh-CN" sz="1600" b="1">
                <a:latin typeface="Courier New" panose="02070309020205020404" pitchFamily="49" charset="0"/>
                <a:ea typeface="Gulim" panose="020B0600000101010101" pitchFamily="34" charset="-127"/>
              </a:rPr>
              <a:t>   </a:t>
            </a:r>
          </a:p>
          <a:p>
            <a:pPr eaLnBrk="1" hangingPunct="1">
              <a:spcBef>
                <a:spcPct val="20000"/>
              </a:spcBef>
            </a:pPr>
            <a:r>
              <a:rPr lang="en-US" altLang="zh-CN" sz="1600" b="1">
                <a:latin typeface="Courier New" panose="02070309020205020404" pitchFamily="49" charset="0"/>
                <a:ea typeface="Gulim" panose="020B0600000101010101" pitchFamily="34" charset="-127"/>
              </a:rPr>
              <a:t>           OSTimeTick()</a:t>
            </a:r>
            <a:r>
              <a:rPr lang="zh-CN" altLang="en-US" sz="1600" b="1">
                <a:latin typeface="Courier New" panose="02070309020205020404" pitchFamily="49" charset="0"/>
                <a:ea typeface="Gulim" panose="020B0600000101010101" pitchFamily="34" charset="-127"/>
              </a:rPr>
              <a:t>使用这个链表来刷新各任务的任务延迟变量</a:t>
            </a:r>
            <a:r>
              <a:rPr lang="en-US" altLang="zh-CN" sz="1600" b="1">
                <a:latin typeface="Courier New" panose="02070309020205020404" pitchFamily="49" charset="0"/>
                <a:ea typeface="Gulim" panose="020B0600000101010101" pitchFamily="34" charset="-127"/>
              </a:rPr>
              <a:t>.OSTCBDly </a:t>
            </a:r>
            <a:r>
              <a:rPr lang="en-US" altLang="ko-KR" sz="1600" b="1">
                <a:latin typeface="Courier New" panose="02070309020205020404" pitchFamily="49" charset="0"/>
                <a:ea typeface="Gulim" panose="020B0600000101010101" pitchFamily="34" charset="-127"/>
              </a:rPr>
              <a:t>*/</a:t>
            </a:r>
            <a:endParaRPr lang="en-US" altLang="zh-CN" sz="1600" b="1">
              <a:latin typeface="Courier New" panose="02070309020205020404" pitchFamily="49" charset="0"/>
              <a:ea typeface="Gulim" panose="020B0600000101010101" pitchFamily="34" charset="-127"/>
            </a:endParaRP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INT8U      OSTCBStat;   /* </a:t>
            </a:r>
            <a:r>
              <a:rPr lang="zh-CN" altLang="en-US" sz="1600" b="1">
                <a:latin typeface="Courier New" panose="02070309020205020404" pitchFamily="49" charset="0"/>
                <a:ea typeface="Gulim" panose="020B0600000101010101" pitchFamily="34" charset="-127"/>
              </a:rPr>
              <a:t>任务状态</a:t>
            </a:r>
            <a:r>
              <a:rPr lang="en-US" altLang="ko-KR" sz="1600" b="1">
                <a:latin typeface="Courier New" panose="02070309020205020404" pitchFamily="49" charset="0"/>
                <a:ea typeface="Gulim" panose="020B0600000101010101" pitchFamily="34" charset="-127"/>
              </a:rPr>
              <a:t>*/</a:t>
            </a:r>
          </a:p>
          <a:p>
            <a:pPr eaLnBrk="1" hangingPunct="1">
              <a:spcBef>
                <a:spcPct val="20000"/>
              </a:spcBef>
            </a:pPr>
            <a:endParaRPr lang="en-US" altLang="zh-CN"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    INT8U      OSTCBPrio;   /* </a:t>
            </a:r>
            <a:r>
              <a:rPr lang="zh-CN" altLang="en-US" sz="1600" b="1">
                <a:latin typeface="Courier New" panose="02070309020205020404" pitchFamily="49" charset="0"/>
                <a:ea typeface="Gulim" panose="020B0600000101010101" pitchFamily="34" charset="-127"/>
              </a:rPr>
              <a:t>任务优先级</a:t>
            </a:r>
            <a:r>
              <a:rPr lang="en-US" altLang="zh-CN" sz="1600" b="1">
                <a:latin typeface="Courier New" panose="02070309020205020404" pitchFamily="49" charset="0"/>
                <a:ea typeface="Gulim" panose="020B0600000101010101" pitchFamily="34" charset="-127"/>
              </a:rPr>
              <a:t> </a:t>
            </a:r>
            <a:r>
              <a:rPr lang="en-US" altLang="ko-KR" sz="1600" b="1">
                <a:latin typeface="Courier New" panose="02070309020205020404" pitchFamily="49" charset="0"/>
                <a:ea typeface="Gulim" panose="020B0600000101010101" pitchFamily="34" charset="-127"/>
              </a:rPr>
              <a:t>*/</a:t>
            </a:r>
          </a:p>
        </p:txBody>
      </p:sp>
      <p:sp>
        <p:nvSpPr>
          <p:cNvPr id="36867"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E86C26-29D4-4D93-B356-869DC5DD5BCA}" type="slidenum">
              <a:rPr lang="en-US" altLang="zh-CN"/>
              <a:t>8</a:t>
            </a:fld>
            <a:endParaRPr lang="en-US" altLang="zh-CN"/>
          </a:p>
        </p:txBody>
      </p:sp>
      <p:sp>
        <p:nvSpPr>
          <p:cNvPr id="5" name="Rectangle 3"/>
          <p:cNvSpPr>
            <a:spLocks noChangeArrowheads="1"/>
          </p:cNvSpPr>
          <p:nvPr/>
        </p:nvSpPr>
        <p:spPr bwMode="auto">
          <a:xfrm>
            <a:off x="2016126" y="76200"/>
            <a:ext cx="7813675" cy="533400"/>
          </a:xfrm>
          <a:prstGeom prst="rect">
            <a:avLst/>
          </a:prstGeom>
          <a:noFill/>
          <a:ln w="9525">
            <a:noFill/>
            <a:miter lim="800000"/>
          </a:ln>
          <a:effectLst/>
        </p:spPr>
        <p:txBody>
          <a:bodyPr anchor="ctr"/>
          <a:lstStyle/>
          <a:p>
            <a:pPr algn="ctr">
              <a:defRPr/>
            </a:pPr>
            <a:r>
              <a:rPr kumimoji="1" lang="en-US" altLang="zh-CN" sz="2800" b="1" dirty="0" err="1">
                <a:solidFill>
                  <a:srgbClr val="800000"/>
                </a:solidFill>
                <a:effectLst>
                  <a:outerShdw blurRad="38100" dist="38100" dir="2700000" algn="tl">
                    <a:srgbClr val="C0C0C0"/>
                  </a:outerShdw>
                </a:effectLst>
                <a:ea typeface="楷体_GB2312" pitchFamily="49" charset="-122"/>
              </a:rPr>
              <a:t>uC</a:t>
            </a:r>
            <a:r>
              <a:rPr kumimoji="1" lang="en-US" altLang="zh-CN" sz="2800" b="1" dirty="0">
                <a:solidFill>
                  <a:srgbClr val="800000"/>
                </a:solidFill>
                <a:effectLst>
                  <a:outerShdw blurRad="38100" dist="38100" dir="2700000" algn="tl">
                    <a:srgbClr val="C0C0C0"/>
                  </a:outerShdw>
                </a:effectLst>
                <a:ea typeface="楷体_GB2312" pitchFamily="49" charset="-122"/>
              </a:rPr>
              <a:t>/OS</a:t>
            </a:r>
            <a:r>
              <a:rPr kumimoji="1" lang="zh-CN" altLang="en-US" sz="2800" b="1" dirty="0">
                <a:solidFill>
                  <a:srgbClr val="800000"/>
                </a:solidFill>
                <a:effectLst>
                  <a:outerShdw blurRad="38100" dist="38100" dir="2700000" algn="tl">
                    <a:srgbClr val="C0C0C0"/>
                  </a:outerShdw>
                </a:effectLst>
                <a:ea typeface="楷体_GB2312" pitchFamily="49" charset="-122"/>
              </a:rPr>
              <a:t>的</a:t>
            </a:r>
            <a:r>
              <a:rPr kumimoji="1" lang="en-US" altLang="zh-CN" sz="2800" b="1" dirty="0">
                <a:solidFill>
                  <a:srgbClr val="800000"/>
                </a:solidFill>
                <a:effectLst>
                  <a:outerShdw blurRad="38100" dist="38100" dir="2700000" algn="tl">
                    <a:srgbClr val="C0C0C0"/>
                  </a:outerShdw>
                </a:effectLst>
                <a:ea typeface="楷体_GB2312" pitchFamily="49" charset="-122"/>
              </a:rPr>
              <a:t>TCB </a:t>
            </a:r>
            <a:r>
              <a:rPr kumimoji="1" lang="zh-CN" altLang="en-US" sz="2800" b="1" dirty="0">
                <a:solidFill>
                  <a:srgbClr val="800000"/>
                </a:solidFill>
                <a:effectLst>
                  <a:outerShdw blurRad="38100" dist="38100" dir="2700000" algn="tl">
                    <a:srgbClr val="C0C0C0"/>
                  </a:outerShdw>
                </a:effectLst>
                <a:ea typeface="楷体_GB2312" pitchFamily="49" charset="-122"/>
              </a:rPr>
              <a:t>源代码</a:t>
            </a:r>
            <a:endParaRPr kumimoji="1" lang="en-US" altLang="zh-CN" sz="2800" b="1" dirty="0">
              <a:solidFill>
                <a:srgbClr val="800000"/>
              </a:solidFill>
              <a:effectLst>
                <a:outerShdw blurRad="38100" dist="38100" dir="2700000" algn="tl">
                  <a:srgbClr val="C0C0C0"/>
                </a:outerShdw>
              </a:effectLst>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wheel(4)">
                                      <p:cBhvr>
                                        <p:cTn id="7" dur="500"/>
                                        <p:tgtEl>
                                          <p:spTgt spid="174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2279651" y="762000"/>
            <a:ext cx="8208963" cy="3276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ko-KR" sz="1600" b="1">
                <a:latin typeface="Courier New" panose="02070309020205020404" pitchFamily="49" charset="0"/>
                <a:ea typeface="Gulim" panose="020B0600000101010101" pitchFamily="34" charset="-127"/>
              </a:rPr>
              <a:t>    INT8U  OSTCBX;</a:t>
            </a:r>
          </a:p>
          <a:p>
            <a:pPr eaLnBrk="1" hangingPunct="1">
              <a:spcBef>
                <a:spcPct val="20000"/>
              </a:spcBef>
            </a:pPr>
            <a:r>
              <a:rPr lang="en-US" altLang="ko-KR" sz="1600" b="1">
                <a:latin typeface="Courier New" panose="02070309020205020404" pitchFamily="49" charset="0"/>
                <a:ea typeface="Gulim" panose="020B0600000101010101" pitchFamily="34" charset="-127"/>
              </a:rPr>
              <a:t>    INT8U  OSTCBY;</a:t>
            </a:r>
          </a:p>
          <a:p>
            <a:pPr eaLnBrk="1" hangingPunct="1">
              <a:spcBef>
                <a:spcPct val="20000"/>
              </a:spcBef>
            </a:pPr>
            <a:r>
              <a:rPr lang="en-US" altLang="ko-KR" sz="1600" b="1">
                <a:latin typeface="Courier New" panose="02070309020205020404" pitchFamily="49" charset="0"/>
                <a:ea typeface="Gulim" panose="020B0600000101010101" pitchFamily="34" charset="-127"/>
              </a:rPr>
              <a:t>    INT8U  </a:t>
            </a:r>
            <a:r>
              <a:rPr lang="en-US" altLang="zh-CN" sz="1600" b="1">
                <a:latin typeface="Courier New" panose="02070309020205020404" pitchFamily="49" charset="0"/>
                <a:ea typeface="Gulim" panose="020B0600000101010101" pitchFamily="34" charset="-127"/>
              </a:rPr>
              <a:t>O</a:t>
            </a:r>
            <a:r>
              <a:rPr lang="en-US" altLang="ko-KR" sz="1600" b="1">
                <a:latin typeface="Courier New" panose="02070309020205020404" pitchFamily="49" charset="0"/>
                <a:ea typeface="Gulim" panose="020B0600000101010101" pitchFamily="34" charset="-127"/>
              </a:rPr>
              <a:t>STCBBitX;   </a:t>
            </a:r>
          </a:p>
          <a:p>
            <a:pPr eaLnBrk="1" hangingPunct="1">
              <a:spcBef>
                <a:spcPct val="20000"/>
              </a:spcBef>
            </a:pPr>
            <a:r>
              <a:rPr lang="en-US" altLang="ko-KR" sz="1600" b="1">
                <a:latin typeface="Courier New" panose="02070309020205020404" pitchFamily="49" charset="0"/>
                <a:ea typeface="Gulim" panose="020B0600000101010101" pitchFamily="34" charset="-127"/>
              </a:rPr>
              <a:t>    INT8U  OSTCBBitY; </a:t>
            </a:r>
          </a:p>
          <a:p>
            <a:pPr eaLnBrk="1" hangingPunct="1">
              <a:spcBef>
                <a:spcPct val="20000"/>
              </a:spcBef>
            </a:pPr>
            <a:r>
              <a:rPr lang="en-US" altLang="ko-KR" sz="1600" b="1">
                <a:latin typeface="Courier New" panose="02070309020205020404" pitchFamily="49" charset="0"/>
                <a:ea typeface="Gulim" panose="020B0600000101010101" pitchFamily="34" charset="-127"/>
              </a:rPr>
              <a:t>    /* </a:t>
            </a:r>
            <a:r>
              <a:rPr lang="zh-CN" altLang="en-US" sz="1600" b="1">
                <a:latin typeface="Courier New" panose="02070309020205020404" pitchFamily="49" charset="0"/>
                <a:ea typeface="Gulim" panose="020B0600000101010101" pitchFamily="34" charset="-127"/>
              </a:rPr>
              <a:t>这四个变量用于找出具有最高优先级的任务。这些值是在任务建立时计算，或者是在改变任务优先级时计算。</a:t>
            </a:r>
            <a:r>
              <a:rPr lang="en-US" altLang="zh-CN" sz="1600" b="1">
                <a:latin typeface="Courier New" panose="02070309020205020404" pitchFamily="49" charset="0"/>
                <a:ea typeface="Gulim" panose="020B0600000101010101" pitchFamily="34" charset="-127"/>
              </a:rPr>
              <a:t> </a:t>
            </a:r>
            <a:r>
              <a:rPr lang="en-US" altLang="ko-KR" sz="1600" b="1">
                <a:latin typeface="Courier New" panose="02070309020205020404" pitchFamily="49" charset="0"/>
                <a:ea typeface="Gulim" panose="020B0600000101010101" pitchFamily="34" charset="-127"/>
              </a:rPr>
              <a:t> */ </a:t>
            </a:r>
          </a:p>
          <a:p>
            <a:pPr eaLnBrk="1" hangingPunct="1">
              <a:spcBef>
                <a:spcPct val="20000"/>
              </a:spcBef>
            </a:pPr>
            <a:endParaRPr lang="en-US" altLang="ko-KR" sz="1600" b="1">
              <a:latin typeface="Courier New" panose="02070309020205020404" pitchFamily="49" charset="0"/>
              <a:ea typeface="Gulim" panose="020B0600000101010101" pitchFamily="34" charset="-127"/>
            </a:endParaRPr>
          </a:p>
          <a:p>
            <a:pPr eaLnBrk="1" hangingPunct="1">
              <a:spcBef>
                <a:spcPct val="20000"/>
              </a:spcBef>
            </a:pPr>
            <a:r>
              <a:rPr lang="en-US" altLang="ko-KR" sz="1600" b="1">
                <a:latin typeface="Courier New" panose="02070309020205020404" pitchFamily="49" charset="0"/>
                <a:ea typeface="Gulim" panose="020B0600000101010101" pitchFamily="34" charset="-127"/>
              </a:rPr>
              <a:t>#if OS_TASK_DEL_EN &gt; 0</a:t>
            </a:r>
          </a:p>
          <a:p>
            <a:pPr eaLnBrk="1" hangingPunct="1">
              <a:spcBef>
                <a:spcPct val="20000"/>
              </a:spcBef>
            </a:pPr>
            <a:r>
              <a:rPr lang="en-US" altLang="ko-KR" sz="1600" b="1">
                <a:latin typeface="Courier New" panose="02070309020205020404" pitchFamily="49" charset="0"/>
                <a:ea typeface="Gulim" panose="020B0600000101010101" pitchFamily="34" charset="-127"/>
              </a:rPr>
              <a:t>    BOOLEAN    OSTCBDelReq;  /* </a:t>
            </a:r>
            <a:r>
              <a:rPr lang="zh-CN" altLang="en-US" sz="1600" b="1">
                <a:latin typeface="Courier New" panose="02070309020205020404" pitchFamily="49" charset="0"/>
                <a:ea typeface="Gulim" panose="020B0600000101010101" pitchFamily="34" charset="-127"/>
              </a:rPr>
              <a:t>表示任务是否需要删除</a:t>
            </a:r>
            <a:r>
              <a:rPr lang="en-US" altLang="ko-KR" sz="1600" b="1">
                <a:latin typeface="Courier New" panose="02070309020205020404" pitchFamily="49" charset="0"/>
                <a:ea typeface="Gulim" panose="020B0600000101010101" pitchFamily="34" charset="-127"/>
              </a:rPr>
              <a:t> */</a:t>
            </a:r>
          </a:p>
          <a:p>
            <a:pPr eaLnBrk="1" hangingPunct="1">
              <a:spcBef>
                <a:spcPct val="20000"/>
              </a:spcBef>
            </a:pPr>
            <a:r>
              <a:rPr lang="en-US" altLang="ko-KR" sz="1600" b="1">
                <a:latin typeface="Courier New" panose="02070309020205020404" pitchFamily="49" charset="0"/>
                <a:ea typeface="Gulim" panose="020B0600000101010101" pitchFamily="34" charset="-127"/>
              </a:rPr>
              <a:t>#endif</a:t>
            </a:r>
          </a:p>
          <a:p>
            <a:pPr eaLnBrk="1" hangingPunct="1">
              <a:spcBef>
                <a:spcPct val="20000"/>
              </a:spcBef>
            </a:pPr>
            <a:r>
              <a:rPr lang="en-US" altLang="ko-KR" sz="1600" b="1">
                <a:latin typeface="Courier New" panose="02070309020205020404" pitchFamily="49" charset="0"/>
                <a:ea typeface="Gulim" panose="020B0600000101010101" pitchFamily="34" charset="-127"/>
              </a:rPr>
              <a:t>} OS_TCB;</a:t>
            </a:r>
          </a:p>
        </p:txBody>
      </p:sp>
      <p:sp>
        <p:nvSpPr>
          <p:cNvPr id="37891" name="灯片编号占位符 1"/>
          <p:cNvSpPr>
            <a:spLocks noGrp="1"/>
          </p:cNvSpPr>
          <p:nvPr>
            <p:ph type="sldNum" sz="quarter" idx="10"/>
          </p:nvPr>
        </p:nvSpPr>
        <p:spPr>
          <a:xfrm>
            <a:off x="1905000" y="655320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65256E-81F2-4F0A-B81A-5EDE06B55EDA}" type="slidenum">
              <a:rPr lang="en-US" altLang="zh-CN"/>
              <a:t>9</a:t>
            </a:fld>
            <a:endParaRPr lang="en-US" altLang="zh-CN"/>
          </a:p>
        </p:txBody>
      </p:sp>
      <p:sp>
        <p:nvSpPr>
          <p:cNvPr id="5" name="Rectangle 3"/>
          <p:cNvSpPr>
            <a:spLocks noChangeArrowheads="1"/>
          </p:cNvSpPr>
          <p:nvPr/>
        </p:nvSpPr>
        <p:spPr bwMode="auto">
          <a:xfrm>
            <a:off x="2133600" y="4038600"/>
            <a:ext cx="8001000" cy="2438400"/>
          </a:xfrm>
          <a:prstGeom prst="rect">
            <a:avLst/>
          </a:prstGeom>
          <a:noFill/>
          <a:ln w="9525">
            <a:noFill/>
            <a:miter lim="800000"/>
          </a:ln>
          <a:effectLst/>
        </p:spPr>
        <p:txBody>
          <a:bodyPr anchor="ctr"/>
          <a:lstStyle/>
          <a:p>
            <a:pPr>
              <a:defRPr/>
            </a:pPr>
            <a:r>
              <a:rPr kumimoji="1" lang="zh-CN" altLang="en-US" sz="2400" b="1" dirty="0">
                <a:solidFill>
                  <a:srgbClr val="800000"/>
                </a:solidFill>
                <a:effectLst>
                  <a:outerShdw blurRad="38100" dist="38100" dir="2700000" algn="tl">
                    <a:srgbClr val="C0C0C0"/>
                  </a:outerShdw>
                </a:effectLst>
                <a:ea typeface="楷体_GB2312" pitchFamily="49" charset="-122"/>
              </a:rPr>
              <a:t>注：</a:t>
            </a:r>
            <a:endParaRPr kumimoji="1" lang="en-US" altLang="zh-CN" sz="2400" b="1" dirty="0">
              <a:solidFill>
                <a:srgbClr val="800000"/>
              </a:solidFill>
              <a:effectLst>
                <a:outerShdw blurRad="38100" dist="38100" dir="2700000" algn="tl">
                  <a:srgbClr val="C0C0C0"/>
                </a:outerShdw>
              </a:effectLst>
              <a:ea typeface="楷体_GB2312" pitchFamily="49" charset="-122"/>
            </a:endParaRPr>
          </a:p>
          <a:p>
            <a:pPr marL="457200" indent="-457200">
              <a:buFontTx/>
              <a:buAutoNum type="arabicPeriod"/>
              <a:defRPr/>
            </a:pPr>
            <a:r>
              <a:rPr kumimoji="1" lang="zh-CN" altLang="en-US" sz="2400" b="1" dirty="0">
                <a:solidFill>
                  <a:srgbClr val="800000"/>
                </a:solidFill>
                <a:effectLst>
                  <a:outerShdw blurRad="38100" dist="38100" dir="2700000" algn="tl">
                    <a:srgbClr val="C0C0C0"/>
                  </a:outerShdw>
                </a:effectLst>
                <a:ea typeface="楷体_GB2312" pitchFamily="49" charset="-122"/>
              </a:rPr>
              <a:t>系统中支持的最大任务数量可以在文件</a:t>
            </a:r>
            <a:r>
              <a:rPr kumimoji="1" lang="en-US" altLang="zh-CN" sz="2400" b="1" dirty="0">
                <a:solidFill>
                  <a:srgbClr val="800000"/>
                </a:solidFill>
                <a:effectLst>
                  <a:outerShdw blurRad="38100" dist="38100" dir="2700000" algn="tl">
                    <a:srgbClr val="C0C0C0"/>
                  </a:outerShdw>
                </a:effectLst>
                <a:ea typeface="楷体_GB2312" pitchFamily="49" charset="-122"/>
              </a:rPr>
              <a:t>OS_CFG.H</a:t>
            </a:r>
            <a:r>
              <a:rPr kumimoji="1" lang="zh-CN" altLang="en-US" sz="2400" b="1" dirty="0">
                <a:solidFill>
                  <a:srgbClr val="800000"/>
                </a:solidFill>
                <a:effectLst>
                  <a:outerShdw blurRad="38100" dist="38100" dir="2700000" algn="tl">
                    <a:srgbClr val="C0C0C0"/>
                  </a:outerShdw>
                </a:effectLst>
                <a:ea typeface="楷体_GB2312" pitchFamily="49" charset="-122"/>
              </a:rPr>
              <a:t>中定义。避免</a:t>
            </a:r>
            <a:r>
              <a:rPr kumimoji="1" lang="en-US" altLang="zh-CN" sz="2400" b="1" dirty="0">
                <a:solidFill>
                  <a:srgbClr val="800000"/>
                </a:solidFill>
                <a:effectLst>
                  <a:outerShdw blurRad="38100" dist="38100" dir="2700000" algn="tl">
                    <a:srgbClr val="C0C0C0"/>
                  </a:outerShdw>
                </a:effectLst>
                <a:ea typeface="楷体_GB2312" pitchFamily="49" charset="-122"/>
              </a:rPr>
              <a:t>RAM</a:t>
            </a:r>
            <a:r>
              <a:rPr kumimoji="1" lang="zh-CN" altLang="en-US" sz="2400" b="1" dirty="0">
                <a:solidFill>
                  <a:srgbClr val="800000"/>
                </a:solidFill>
                <a:effectLst>
                  <a:outerShdw blurRad="38100" dist="38100" dir="2700000" algn="tl">
                    <a:srgbClr val="C0C0C0"/>
                  </a:outerShdw>
                </a:effectLst>
                <a:ea typeface="楷体_GB2312" pitchFamily="49" charset="-122"/>
              </a:rPr>
              <a:t>程序空间浪费。</a:t>
            </a:r>
            <a:endParaRPr kumimoji="1" lang="en-US" altLang="zh-CN" sz="2400" b="1" dirty="0">
              <a:solidFill>
                <a:srgbClr val="800000"/>
              </a:solidFill>
              <a:effectLst>
                <a:outerShdw blurRad="38100" dist="38100" dir="2700000" algn="tl">
                  <a:srgbClr val="C0C0C0"/>
                </a:outerShdw>
              </a:effectLst>
              <a:ea typeface="楷体_GB2312" pitchFamily="49" charset="-122"/>
            </a:endParaRPr>
          </a:p>
          <a:p>
            <a:pPr marL="457200" indent="-457200">
              <a:buFontTx/>
              <a:buAutoNum type="arabicPeriod"/>
              <a:defRPr/>
            </a:pPr>
            <a:r>
              <a:rPr kumimoji="1" lang="zh-CN" altLang="en-US" sz="2400" b="1" dirty="0">
                <a:solidFill>
                  <a:srgbClr val="800000"/>
                </a:solidFill>
                <a:effectLst>
                  <a:outerShdw blurRad="38100" dist="38100" dir="2700000" algn="tl">
                    <a:srgbClr val="C0C0C0"/>
                  </a:outerShdw>
                </a:effectLst>
                <a:ea typeface="楷体_GB2312" pitchFamily="49" charset="-122"/>
              </a:rPr>
              <a:t>在内核初始化时，所有</a:t>
            </a:r>
            <a:r>
              <a:rPr kumimoji="1" lang="en-US" altLang="zh-CN" sz="2400" b="1" dirty="0">
                <a:solidFill>
                  <a:srgbClr val="800000"/>
                </a:solidFill>
                <a:effectLst>
                  <a:outerShdw blurRad="38100" dist="38100" dir="2700000" algn="tl">
                    <a:srgbClr val="C0C0C0"/>
                  </a:outerShdw>
                </a:effectLst>
                <a:ea typeface="楷体_GB2312" pitchFamily="49" charset="-122"/>
              </a:rPr>
              <a:t>OS_TCB</a:t>
            </a:r>
            <a:r>
              <a:rPr kumimoji="1" lang="zh-CN" altLang="en-US" sz="2400" b="1" dirty="0">
                <a:solidFill>
                  <a:srgbClr val="800000"/>
                </a:solidFill>
                <a:effectLst>
                  <a:outerShdw blurRad="38100" dist="38100" dir="2700000" algn="tl">
                    <a:srgbClr val="C0C0C0"/>
                  </a:outerShdw>
                </a:effectLst>
                <a:ea typeface="楷体_GB2312" pitchFamily="49" charset="-122"/>
              </a:rPr>
              <a:t>都被链接成单向空任务链表。任务建立时，空</a:t>
            </a:r>
            <a:r>
              <a:rPr kumimoji="1" lang="en-US" altLang="zh-CN" sz="2400" b="1" dirty="0">
                <a:solidFill>
                  <a:srgbClr val="800000"/>
                </a:solidFill>
                <a:effectLst>
                  <a:outerShdw blurRad="38100" dist="38100" dir="2700000" algn="tl">
                    <a:srgbClr val="C0C0C0"/>
                  </a:outerShdw>
                </a:effectLst>
                <a:ea typeface="楷体_GB2312" pitchFamily="49" charset="-122"/>
              </a:rPr>
              <a:t>TCB</a:t>
            </a:r>
            <a:r>
              <a:rPr kumimoji="1" lang="zh-CN" altLang="en-US" sz="2400" b="1" dirty="0">
                <a:solidFill>
                  <a:srgbClr val="800000"/>
                </a:solidFill>
                <a:effectLst>
                  <a:outerShdw blurRad="38100" dist="38100" dir="2700000" algn="tl">
                    <a:srgbClr val="C0C0C0"/>
                  </a:outerShdw>
                </a:effectLst>
                <a:ea typeface="楷体_GB2312" pitchFamily="49" charset="-122"/>
              </a:rPr>
              <a:t>指针</a:t>
            </a:r>
            <a:r>
              <a:rPr kumimoji="1" lang="en-US" altLang="zh-CN" sz="2400" b="1" dirty="0" err="1">
                <a:solidFill>
                  <a:srgbClr val="800000"/>
                </a:solidFill>
                <a:effectLst>
                  <a:outerShdw blurRad="38100" dist="38100" dir="2700000" algn="tl">
                    <a:srgbClr val="C0C0C0"/>
                  </a:outerShdw>
                </a:effectLst>
                <a:ea typeface="楷体_GB2312" pitchFamily="49" charset="-122"/>
              </a:rPr>
              <a:t>OSTCBFreeList</a:t>
            </a:r>
            <a:r>
              <a:rPr kumimoji="1" lang="zh-CN" altLang="en-US" sz="2400" b="1" dirty="0">
                <a:solidFill>
                  <a:srgbClr val="800000"/>
                </a:solidFill>
                <a:effectLst>
                  <a:outerShdw blurRad="38100" dist="38100" dir="2700000" algn="tl">
                    <a:srgbClr val="C0C0C0"/>
                  </a:outerShdw>
                </a:effectLst>
                <a:ea typeface="楷体_GB2312" pitchFamily="49" charset="-122"/>
              </a:rPr>
              <a:t>指向的</a:t>
            </a:r>
            <a:r>
              <a:rPr kumimoji="1" lang="en-US" altLang="zh-CN" sz="2400" b="1" dirty="0">
                <a:solidFill>
                  <a:srgbClr val="800000"/>
                </a:solidFill>
                <a:effectLst>
                  <a:outerShdw blurRad="38100" dist="38100" dir="2700000" algn="tl">
                    <a:srgbClr val="C0C0C0"/>
                  </a:outerShdw>
                </a:effectLst>
                <a:ea typeface="楷体_GB2312" pitchFamily="49" charset="-122"/>
              </a:rPr>
              <a:t>OS_TCB</a:t>
            </a:r>
            <a:r>
              <a:rPr kumimoji="1" lang="zh-CN" altLang="en-US" sz="2400" b="1" dirty="0">
                <a:solidFill>
                  <a:srgbClr val="800000"/>
                </a:solidFill>
                <a:effectLst>
                  <a:outerShdw blurRad="38100" dist="38100" dir="2700000" algn="tl">
                    <a:srgbClr val="C0C0C0"/>
                  </a:outerShdw>
                </a:effectLst>
                <a:ea typeface="楷体_GB2312" pitchFamily="49" charset="-122"/>
              </a:rPr>
              <a:t>被用作该任务的</a:t>
            </a:r>
            <a:r>
              <a:rPr kumimoji="1" lang="en-US" altLang="zh-CN" sz="2400" b="1" dirty="0">
                <a:solidFill>
                  <a:srgbClr val="800000"/>
                </a:solidFill>
                <a:effectLst>
                  <a:outerShdw blurRad="38100" dist="38100" dir="2700000" algn="tl">
                    <a:srgbClr val="C0C0C0"/>
                  </a:outerShdw>
                </a:effectLst>
                <a:ea typeface="楷体_GB2312" pitchFamily="49" charset="-122"/>
              </a:rPr>
              <a:t>TCB</a:t>
            </a:r>
            <a:r>
              <a:rPr kumimoji="1" lang="zh-CN" altLang="en-US" sz="2400" b="1" dirty="0">
                <a:solidFill>
                  <a:srgbClr val="800000"/>
                </a:solidFill>
                <a:effectLst>
                  <a:outerShdw blurRad="38100" dist="38100" dir="2700000" algn="tl">
                    <a:srgbClr val="C0C0C0"/>
                  </a:outerShdw>
                </a:effectLst>
                <a:ea typeface="楷体_GB2312" pitchFamily="49" charset="-122"/>
              </a:rPr>
              <a:t>，然后</a:t>
            </a:r>
            <a:r>
              <a:rPr kumimoji="1" lang="en-US" altLang="zh-CN" sz="2400" b="1" dirty="0" err="1">
                <a:solidFill>
                  <a:srgbClr val="800000"/>
                </a:solidFill>
                <a:effectLst>
                  <a:outerShdw blurRad="38100" dist="38100" dir="2700000" algn="tl">
                    <a:srgbClr val="C0C0C0"/>
                  </a:outerShdw>
                </a:effectLst>
                <a:ea typeface="楷体_GB2312" pitchFamily="49" charset="-122"/>
              </a:rPr>
              <a:t>OSTCBFreeList</a:t>
            </a:r>
            <a:r>
              <a:rPr kumimoji="1" lang="zh-CN" altLang="en-US" sz="2400" b="1" dirty="0">
                <a:solidFill>
                  <a:srgbClr val="800000"/>
                </a:solidFill>
                <a:effectLst>
                  <a:outerShdw blurRad="38100" dist="38100" dir="2700000" algn="tl">
                    <a:srgbClr val="C0C0C0"/>
                  </a:outerShdw>
                </a:effectLst>
                <a:ea typeface="楷体_GB2312" pitchFamily="49" charset="-122"/>
              </a:rPr>
              <a:t>指向下一个空的</a:t>
            </a:r>
            <a:r>
              <a:rPr kumimoji="1" lang="en-US" altLang="zh-CN" sz="2400" b="1" dirty="0">
                <a:solidFill>
                  <a:srgbClr val="800000"/>
                </a:solidFill>
                <a:effectLst>
                  <a:outerShdw blurRad="38100" dist="38100" dir="2700000" algn="tl">
                    <a:srgbClr val="C0C0C0"/>
                  </a:outerShdw>
                </a:effectLst>
                <a:ea typeface="楷体_GB2312" pitchFamily="49" charset="-122"/>
              </a:rPr>
              <a:t>TCB</a:t>
            </a:r>
            <a:r>
              <a:rPr kumimoji="1" lang="zh-CN" altLang="en-US" sz="2400" b="1" dirty="0">
                <a:solidFill>
                  <a:srgbClr val="800000"/>
                </a:solidFill>
                <a:effectLst>
                  <a:outerShdw blurRad="38100" dist="38100" dir="2700000" algn="tl">
                    <a:srgbClr val="C0C0C0"/>
                  </a:outerShdw>
                </a:effectLst>
                <a:ea typeface="楷体_GB2312" pitchFamily="49" charset="-122"/>
              </a:rPr>
              <a:t>。</a:t>
            </a:r>
            <a:endParaRPr kumimoji="1" lang="en-US" altLang="zh-CN" sz="2400" b="1" dirty="0">
              <a:solidFill>
                <a:srgbClr val="800000"/>
              </a:solidFill>
              <a:effectLst>
                <a:outerShdw blurRad="38100" dist="38100" dir="2700000" algn="tl">
                  <a:srgbClr val="C0C0C0"/>
                </a:outerShdw>
              </a:effectLst>
              <a:ea typeface="楷体_GB2312" pitchFamily="49" charset="-122"/>
            </a:endParaRPr>
          </a:p>
        </p:txBody>
      </p:sp>
      <p:sp>
        <p:nvSpPr>
          <p:cNvPr id="6" name="Rectangle 3"/>
          <p:cNvSpPr>
            <a:spLocks noChangeArrowheads="1"/>
          </p:cNvSpPr>
          <p:nvPr/>
        </p:nvSpPr>
        <p:spPr bwMode="auto">
          <a:xfrm>
            <a:off x="2168526" y="76200"/>
            <a:ext cx="7813675" cy="533400"/>
          </a:xfrm>
          <a:prstGeom prst="rect">
            <a:avLst/>
          </a:prstGeom>
          <a:noFill/>
          <a:ln w="9525">
            <a:noFill/>
            <a:miter lim="800000"/>
          </a:ln>
          <a:effectLst/>
        </p:spPr>
        <p:txBody>
          <a:bodyPr anchor="ctr"/>
          <a:lstStyle/>
          <a:p>
            <a:pPr algn="ctr">
              <a:defRPr/>
            </a:pPr>
            <a:r>
              <a:rPr kumimoji="1" lang="en-US" altLang="zh-CN" sz="2800" b="1" dirty="0" err="1">
                <a:solidFill>
                  <a:srgbClr val="800000"/>
                </a:solidFill>
                <a:effectLst>
                  <a:outerShdw blurRad="38100" dist="38100" dir="2700000" algn="tl">
                    <a:srgbClr val="C0C0C0"/>
                  </a:outerShdw>
                </a:effectLst>
                <a:ea typeface="楷体_GB2312" pitchFamily="49" charset="-122"/>
              </a:rPr>
              <a:t>uC</a:t>
            </a:r>
            <a:r>
              <a:rPr kumimoji="1" lang="en-US" altLang="zh-CN" sz="2800" b="1" dirty="0">
                <a:solidFill>
                  <a:srgbClr val="800000"/>
                </a:solidFill>
                <a:effectLst>
                  <a:outerShdw blurRad="38100" dist="38100" dir="2700000" algn="tl">
                    <a:srgbClr val="C0C0C0"/>
                  </a:outerShdw>
                </a:effectLst>
                <a:ea typeface="楷体_GB2312" pitchFamily="49" charset="-122"/>
              </a:rPr>
              <a:t>/OS</a:t>
            </a:r>
            <a:r>
              <a:rPr kumimoji="1" lang="zh-CN" altLang="en-US" sz="2800" b="1" dirty="0">
                <a:solidFill>
                  <a:srgbClr val="800000"/>
                </a:solidFill>
                <a:effectLst>
                  <a:outerShdw blurRad="38100" dist="38100" dir="2700000" algn="tl">
                    <a:srgbClr val="C0C0C0"/>
                  </a:outerShdw>
                </a:effectLst>
                <a:ea typeface="楷体_GB2312" pitchFamily="49" charset="-122"/>
              </a:rPr>
              <a:t>的</a:t>
            </a:r>
            <a:r>
              <a:rPr kumimoji="1" lang="en-US" altLang="zh-CN" sz="2800" b="1" dirty="0">
                <a:solidFill>
                  <a:srgbClr val="800000"/>
                </a:solidFill>
                <a:effectLst>
                  <a:outerShdw blurRad="38100" dist="38100" dir="2700000" algn="tl">
                    <a:srgbClr val="C0C0C0"/>
                  </a:outerShdw>
                </a:effectLst>
                <a:ea typeface="楷体_GB2312" pitchFamily="49" charset="-122"/>
              </a:rPr>
              <a:t>TCB </a:t>
            </a:r>
            <a:r>
              <a:rPr kumimoji="1" lang="zh-CN" altLang="en-US" sz="2800" b="1" dirty="0">
                <a:solidFill>
                  <a:srgbClr val="800000"/>
                </a:solidFill>
                <a:effectLst>
                  <a:outerShdw blurRad="38100" dist="38100" dir="2700000" algn="tl">
                    <a:srgbClr val="C0C0C0"/>
                  </a:outerShdw>
                </a:effectLst>
                <a:ea typeface="楷体_GB2312" pitchFamily="49" charset="-122"/>
              </a:rPr>
              <a:t>源代码</a:t>
            </a:r>
            <a:endParaRPr kumimoji="1" lang="en-US" altLang="zh-CN" sz="2800" b="1" dirty="0">
              <a:solidFill>
                <a:srgbClr val="800000"/>
              </a:solidFill>
              <a:effectLst>
                <a:outerShdw blurRad="38100" dist="38100" dir="2700000" algn="tl">
                  <a:srgbClr val="C0C0C0"/>
                </a:outerShdw>
              </a:effectLst>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wheel(4)">
                                      <p:cBhvr>
                                        <p:cTn id="7" dur="500"/>
                                        <p:tgtEl>
                                          <p:spTgt spid="17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仿宋_GB2312"/>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仿宋_GB2312"/>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仿宋_GB2312"/>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3207</Words>
  <Application>Microsoft Office PowerPoint</Application>
  <PresentationFormat>宽屏</PresentationFormat>
  <Paragraphs>467</Paragraphs>
  <Slides>35</Slides>
  <Notes>10</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35</vt:i4>
      </vt:variant>
    </vt:vector>
  </HeadingPairs>
  <TitlesOfParts>
    <vt:vector size="47" baseType="lpstr">
      <vt:lpstr>仿宋_GB2312</vt:lpstr>
      <vt:lpstr>楷体_GB2312</vt:lpstr>
      <vt:lpstr>Arial</vt:lpstr>
      <vt:lpstr>Arial Black</vt:lpstr>
      <vt:lpstr>Calibri</vt:lpstr>
      <vt:lpstr>Courier New</vt:lpstr>
      <vt:lpstr>Times New Roman</vt:lpstr>
      <vt:lpstr>Wingdings</vt:lpstr>
      <vt:lpstr>2_Default Design</vt:lpstr>
      <vt:lpstr>自定义设计方案</vt:lpstr>
      <vt:lpstr>Default Design</vt:lpstr>
      <vt:lpstr>1_Default Design</vt:lpstr>
      <vt:lpstr>实验十一：µC/OS调度算法的改进</vt:lpstr>
      <vt:lpstr>µC/OS调度算法的改进</vt:lpstr>
      <vt:lpstr>µC/OS调度算法的改进</vt:lpstr>
      <vt:lpstr>µC/OS调度算法的改进</vt:lpstr>
      <vt:lpstr>任务控制块</vt:lpstr>
      <vt:lpstr>PowerPoint 演示文稿</vt:lpstr>
      <vt:lpstr>PowerPoint 演示文稿</vt:lpstr>
      <vt:lpstr>PowerPoint 演示文稿</vt:lpstr>
      <vt:lpstr>PowerPoint 演示文稿</vt:lpstr>
      <vt:lpstr>空任务控制块链表</vt:lpstr>
      <vt:lpstr>任务控制块</vt:lpstr>
      <vt:lpstr>初始化任务控制块</vt:lpstr>
      <vt:lpstr>初始化任务控制块</vt:lpstr>
      <vt:lpstr>初始化任务控制块</vt:lpstr>
      <vt:lpstr>初始化任务控制块</vt:lpstr>
      <vt:lpstr>初始化任务控制块</vt:lpstr>
      <vt:lpstr>已建立任务控制块链表OSTCBList</vt:lpstr>
      <vt:lpstr>就绪表</vt:lpstr>
      <vt:lpstr>就绪表</vt:lpstr>
      <vt:lpstr>就绪表</vt:lpstr>
      <vt:lpstr>就绪表</vt:lpstr>
      <vt:lpstr>就绪表</vt:lpstr>
      <vt:lpstr>就绪表</vt:lpstr>
      <vt:lpstr>PowerPoint 演示文稿</vt:lpstr>
      <vt:lpstr>µC/OS调度算法的改进</vt:lpstr>
      <vt:lpstr>µC/OS时间片调度</vt:lpstr>
      <vt:lpstr>PowerPoint 演示文稿</vt:lpstr>
      <vt:lpstr>PowerPoint 演示文稿</vt:lpstr>
      <vt:lpstr>µC/OS时间片调度</vt:lpstr>
      <vt:lpstr>µC/OS时间片调度</vt:lpstr>
      <vt:lpstr>µC/OS时间片调度</vt:lpstr>
      <vt:lpstr>µC/OS时间片调度</vt:lpstr>
      <vt:lpstr>µC/OS时间片调度</vt:lpstr>
      <vt:lpstr>µC/OS时间片调度</vt:lpstr>
      <vt:lpstr>µC/OS调度算法的改进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萧 炫百</cp:lastModifiedBy>
  <cp:revision>154</cp:revision>
  <dcterms:created xsi:type="dcterms:W3CDTF">2019-06-19T02:08:00Z</dcterms:created>
  <dcterms:modified xsi:type="dcterms:W3CDTF">2023-06-02T11:51:56Z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2052-11.8.2.11813</vt:lpwstr>
  </property>
  <property fmtid="{D5CDD505-2E9C-101B-9397-08002B2CF9AE}" pid="3" name="ICV">
    <vt:lpwstr>14D1046D4FC741DB8CC764FCB73CBAF1</vt:lpwstr>
  </property>
</Properties>
</file>