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7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5040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34D5-3ADD-F947-98B5-00EF92A0CEB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B88B-2F6D-9441-9703-E4C23CE66EB7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6AB63D62-168C-5640-A4CB-1DCB0DD72318}" type="parTrans" cxnId="{85028E45-88A8-3C43-8539-7A0F13E92045}">
      <dgm:prSet/>
      <dgm:spPr/>
      <dgm:t>
        <a:bodyPr/>
        <a:lstStyle/>
        <a:p>
          <a:endParaRPr lang="en-US"/>
        </a:p>
      </dgm:t>
    </dgm:pt>
    <dgm:pt modelId="{B4249D68-45A8-C24B-8271-549AE1474D1B}" type="sibTrans" cxnId="{85028E45-88A8-3C43-8539-7A0F13E92045}">
      <dgm:prSet/>
      <dgm:spPr/>
      <dgm:t>
        <a:bodyPr/>
        <a:lstStyle/>
        <a:p>
          <a:endParaRPr lang="en-US"/>
        </a:p>
      </dgm:t>
    </dgm:pt>
    <dgm:pt modelId="{4272A099-668A-7248-A47E-728C68310DE4}">
      <dgm:prSet phldrT="[Text]"/>
      <dgm:spPr/>
      <dgm:t>
        <a:bodyPr/>
        <a:lstStyle/>
        <a:p>
          <a:r>
            <a:rPr lang="en-US" dirty="0"/>
            <a:t>Raw data: FASTQ</a:t>
          </a:r>
        </a:p>
      </dgm:t>
    </dgm:pt>
    <dgm:pt modelId="{22FC2F8C-51FD-5D47-8690-8AA2D0B68E58}" type="parTrans" cxnId="{D63EBA15-666F-9243-8ACB-C7D9FBA33768}">
      <dgm:prSet/>
      <dgm:spPr/>
      <dgm:t>
        <a:bodyPr/>
        <a:lstStyle/>
        <a:p>
          <a:endParaRPr lang="en-US"/>
        </a:p>
      </dgm:t>
    </dgm:pt>
    <dgm:pt modelId="{16488BAF-8F94-5248-AC06-3E67D059E167}" type="sibTrans" cxnId="{D63EBA15-666F-9243-8ACB-C7D9FBA33768}">
      <dgm:prSet/>
      <dgm:spPr/>
      <dgm:t>
        <a:bodyPr/>
        <a:lstStyle/>
        <a:p>
          <a:endParaRPr lang="en-US"/>
        </a:p>
      </dgm:t>
    </dgm:pt>
    <dgm:pt modelId="{EAAD4DF2-339C-234D-9366-355E008191D0}">
      <dgm:prSet phldrT="[Text]"/>
      <dgm:spPr/>
      <dgm:t>
        <a:bodyPr/>
        <a:lstStyle/>
        <a:p>
          <a:r>
            <a:rPr lang="en-US" dirty="0"/>
            <a:t>Map to reference</a:t>
          </a:r>
        </a:p>
      </dgm:t>
    </dgm:pt>
    <dgm:pt modelId="{ABCB1B8E-8203-C740-9D0F-16BBE76DB882}" type="parTrans" cxnId="{2EF988A0-4EBA-014B-ADA8-4846D0BB38D8}">
      <dgm:prSet/>
      <dgm:spPr/>
      <dgm:t>
        <a:bodyPr/>
        <a:lstStyle/>
        <a:p>
          <a:endParaRPr lang="en-US"/>
        </a:p>
      </dgm:t>
    </dgm:pt>
    <dgm:pt modelId="{E85E303B-7390-0447-99C1-F97D15569ED5}" type="sibTrans" cxnId="{2EF988A0-4EBA-014B-ADA8-4846D0BB38D8}">
      <dgm:prSet/>
      <dgm:spPr/>
      <dgm:t>
        <a:bodyPr/>
        <a:lstStyle/>
        <a:p>
          <a:endParaRPr lang="en-US"/>
        </a:p>
      </dgm:t>
    </dgm:pt>
    <dgm:pt modelId="{584F2D28-F0BC-1743-B924-B6C695D36F7F}">
      <dgm:prSet phldrT="[Text]"/>
      <dgm:spPr/>
      <dgm:t>
        <a:bodyPr/>
        <a:lstStyle/>
        <a:p>
          <a:r>
            <a:rPr lang="en-US" dirty="0"/>
            <a:t>Sort mapped reads </a:t>
          </a:r>
        </a:p>
      </dgm:t>
    </dgm:pt>
    <dgm:pt modelId="{9EDE3217-B839-8E49-99E5-FEB794276199}" type="parTrans" cxnId="{7A059022-7AEA-5945-B1FF-B20ED39AE5EA}">
      <dgm:prSet/>
      <dgm:spPr/>
      <dgm:t>
        <a:bodyPr/>
        <a:lstStyle/>
        <a:p>
          <a:endParaRPr lang="en-US"/>
        </a:p>
      </dgm:t>
    </dgm:pt>
    <dgm:pt modelId="{B8DFCC72-AD26-4946-8927-4DE9E3540D3A}" type="sibTrans" cxnId="{7A059022-7AEA-5945-B1FF-B20ED39AE5EA}">
      <dgm:prSet/>
      <dgm:spPr/>
      <dgm:t>
        <a:bodyPr/>
        <a:lstStyle/>
        <a:p>
          <a:endParaRPr lang="en-US"/>
        </a:p>
      </dgm:t>
    </dgm:pt>
    <dgm:pt modelId="{1EF07B6F-096E-7443-B271-69253B0E80FF}">
      <dgm:prSet/>
      <dgm:spPr/>
      <dgm:t>
        <a:bodyPr/>
        <a:lstStyle/>
        <a:p>
          <a:r>
            <a:rPr lang="en-US" dirty="0"/>
            <a:t>Mark duplicates</a:t>
          </a:r>
        </a:p>
      </dgm:t>
    </dgm:pt>
    <dgm:pt modelId="{C05E4EA5-0569-9943-9B08-0F1ACB285126}" type="parTrans" cxnId="{888850D9-8556-CF41-8896-7425231F8BA5}">
      <dgm:prSet/>
      <dgm:spPr/>
      <dgm:t>
        <a:bodyPr/>
        <a:lstStyle/>
        <a:p>
          <a:endParaRPr lang="en-US"/>
        </a:p>
      </dgm:t>
    </dgm:pt>
    <dgm:pt modelId="{0E0F7B37-6B3C-AB40-B735-397444D36B70}" type="sibTrans" cxnId="{888850D9-8556-CF41-8896-7425231F8BA5}">
      <dgm:prSet/>
      <dgm:spPr/>
      <dgm:t>
        <a:bodyPr/>
        <a:lstStyle/>
        <a:p>
          <a:endParaRPr lang="en-US"/>
        </a:p>
      </dgm:t>
    </dgm:pt>
    <dgm:pt modelId="{62AE9C19-8174-F344-91A3-AA98126BFCCC}">
      <dgm:prSet/>
      <dgm:spPr/>
      <dgm:t>
        <a:bodyPr/>
        <a:lstStyle/>
        <a:p>
          <a:r>
            <a:rPr lang="en-US" dirty="0"/>
            <a:t>Recalibrate base quality scores</a:t>
          </a:r>
        </a:p>
      </dgm:t>
    </dgm:pt>
    <dgm:pt modelId="{0D758F2A-3153-BE46-9140-ECD9A53DD4EC}" type="parTrans" cxnId="{2A2E0F84-214A-EF4E-8347-66CF7E377F18}">
      <dgm:prSet/>
      <dgm:spPr/>
      <dgm:t>
        <a:bodyPr/>
        <a:lstStyle/>
        <a:p>
          <a:endParaRPr lang="en-US"/>
        </a:p>
      </dgm:t>
    </dgm:pt>
    <dgm:pt modelId="{F4252550-6F92-D042-9503-C8A9F4A741C7}" type="sibTrans" cxnId="{2A2E0F84-214A-EF4E-8347-66CF7E377F18}">
      <dgm:prSet/>
      <dgm:spPr/>
      <dgm:t>
        <a:bodyPr/>
        <a:lstStyle/>
        <a:p>
          <a:endParaRPr lang="en-US"/>
        </a:p>
      </dgm:t>
    </dgm:pt>
    <dgm:pt modelId="{321B3D7C-3525-BC4B-87F4-0B2508C53471}">
      <dgm:prSet phldrT="[Text]"/>
      <dgm:spPr/>
      <dgm:t>
        <a:bodyPr/>
        <a:lstStyle/>
        <a:p>
          <a:r>
            <a:rPr lang="en-US" dirty="0"/>
            <a:t>Add read groups</a:t>
          </a:r>
        </a:p>
      </dgm:t>
    </dgm:pt>
    <dgm:pt modelId="{02CEBFF5-BDAB-1745-B021-652D22F31463}" type="parTrans" cxnId="{13108A0A-2B81-8146-A812-5E80D50C3EAE}">
      <dgm:prSet/>
      <dgm:spPr/>
      <dgm:t>
        <a:bodyPr/>
        <a:lstStyle/>
        <a:p>
          <a:endParaRPr lang="en-US"/>
        </a:p>
      </dgm:t>
    </dgm:pt>
    <dgm:pt modelId="{75663ECC-B59F-5143-B05C-1FE05DCA5254}" type="sibTrans" cxnId="{13108A0A-2B81-8146-A812-5E80D50C3EAE}">
      <dgm:prSet/>
      <dgm:spPr/>
      <dgm:t>
        <a:bodyPr/>
        <a:lstStyle/>
        <a:p>
          <a:endParaRPr lang="en-US"/>
        </a:p>
      </dgm:t>
    </dgm:pt>
    <dgm:pt modelId="{EE8FD03F-B92D-7342-AB1D-7057C899DA8D}" type="pres">
      <dgm:prSet presAssocID="{B9A134D5-3ADD-F947-98B5-00EF92A0CE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31BFFE-42A0-8A45-A1D8-102C8E228A76}" type="pres">
      <dgm:prSet presAssocID="{00D0B88B-2F6D-9441-9703-E4C23CE66EB7}" presName="root1" presStyleCnt="0"/>
      <dgm:spPr/>
    </dgm:pt>
    <dgm:pt modelId="{7D046199-BE9F-2C4F-B543-1E1C33710638}" type="pres">
      <dgm:prSet presAssocID="{00D0B88B-2F6D-9441-9703-E4C23CE66EB7}" presName="LevelOneTextNode" presStyleLbl="node0" presStyleIdx="0" presStyleCnt="1">
        <dgm:presLayoutVars>
          <dgm:chPref val="3"/>
        </dgm:presLayoutVars>
      </dgm:prSet>
      <dgm:spPr/>
    </dgm:pt>
    <dgm:pt modelId="{FBF1ACAF-C69D-6944-8FBC-2141A543AB8E}" type="pres">
      <dgm:prSet presAssocID="{00D0B88B-2F6D-9441-9703-E4C23CE66EB7}" presName="level2hierChild" presStyleCnt="0"/>
      <dgm:spPr/>
    </dgm:pt>
    <dgm:pt modelId="{DDC2ED11-2B7C-B344-B792-BE22DB33CF9D}" type="pres">
      <dgm:prSet presAssocID="{22FC2F8C-51FD-5D47-8690-8AA2D0B68E58}" presName="conn2-1" presStyleLbl="parChTrans1D2" presStyleIdx="0" presStyleCnt="6"/>
      <dgm:spPr/>
    </dgm:pt>
    <dgm:pt modelId="{805FB415-030E-DA41-9C1D-862B9D24375A}" type="pres">
      <dgm:prSet presAssocID="{22FC2F8C-51FD-5D47-8690-8AA2D0B68E58}" presName="connTx" presStyleLbl="parChTrans1D2" presStyleIdx="0" presStyleCnt="6"/>
      <dgm:spPr/>
    </dgm:pt>
    <dgm:pt modelId="{13261D29-35F4-3644-B182-F0F246AD009F}" type="pres">
      <dgm:prSet presAssocID="{4272A099-668A-7248-A47E-728C68310DE4}" presName="root2" presStyleCnt="0"/>
      <dgm:spPr/>
    </dgm:pt>
    <dgm:pt modelId="{E3574278-4556-B840-ACD9-0AE66736D395}" type="pres">
      <dgm:prSet presAssocID="{4272A099-668A-7248-A47E-728C68310DE4}" presName="LevelTwoTextNode" presStyleLbl="node2" presStyleIdx="0" presStyleCnt="6">
        <dgm:presLayoutVars>
          <dgm:chPref val="3"/>
        </dgm:presLayoutVars>
      </dgm:prSet>
      <dgm:spPr/>
    </dgm:pt>
    <dgm:pt modelId="{AC769E65-7B82-194B-A814-62A7C0780F34}" type="pres">
      <dgm:prSet presAssocID="{4272A099-668A-7248-A47E-728C68310DE4}" presName="level3hierChild" presStyleCnt="0"/>
      <dgm:spPr/>
    </dgm:pt>
    <dgm:pt modelId="{1D27B835-AB05-5146-822D-B80F83F5A3DC}" type="pres">
      <dgm:prSet presAssocID="{ABCB1B8E-8203-C740-9D0F-16BBE76DB882}" presName="conn2-1" presStyleLbl="parChTrans1D2" presStyleIdx="1" presStyleCnt="6"/>
      <dgm:spPr/>
    </dgm:pt>
    <dgm:pt modelId="{C47BEB70-8802-B248-8933-039CE35D7011}" type="pres">
      <dgm:prSet presAssocID="{ABCB1B8E-8203-C740-9D0F-16BBE76DB882}" presName="connTx" presStyleLbl="parChTrans1D2" presStyleIdx="1" presStyleCnt="6"/>
      <dgm:spPr/>
    </dgm:pt>
    <dgm:pt modelId="{F83272E6-84A2-9A4F-A34C-F0070AB59781}" type="pres">
      <dgm:prSet presAssocID="{EAAD4DF2-339C-234D-9366-355E008191D0}" presName="root2" presStyleCnt="0"/>
      <dgm:spPr/>
    </dgm:pt>
    <dgm:pt modelId="{03C3C832-1BC0-6940-A5AA-E60FF04A05A3}" type="pres">
      <dgm:prSet presAssocID="{EAAD4DF2-339C-234D-9366-355E008191D0}" presName="LevelTwoTextNode" presStyleLbl="node2" presStyleIdx="1" presStyleCnt="6">
        <dgm:presLayoutVars>
          <dgm:chPref val="3"/>
        </dgm:presLayoutVars>
      </dgm:prSet>
      <dgm:spPr/>
    </dgm:pt>
    <dgm:pt modelId="{B0906517-D2D6-544D-8728-6BFC666D4CE5}" type="pres">
      <dgm:prSet presAssocID="{EAAD4DF2-339C-234D-9366-355E008191D0}" presName="level3hierChild" presStyleCnt="0"/>
      <dgm:spPr/>
    </dgm:pt>
    <dgm:pt modelId="{DFE02D86-633B-1540-ABCD-082CFF8EBF06}" type="pres">
      <dgm:prSet presAssocID="{9EDE3217-B839-8E49-99E5-FEB794276199}" presName="conn2-1" presStyleLbl="parChTrans1D2" presStyleIdx="2" presStyleCnt="6"/>
      <dgm:spPr/>
    </dgm:pt>
    <dgm:pt modelId="{4517B234-2BB9-CE47-BBE2-F31125E4B51E}" type="pres">
      <dgm:prSet presAssocID="{9EDE3217-B839-8E49-99E5-FEB794276199}" presName="connTx" presStyleLbl="parChTrans1D2" presStyleIdx="2" presStyleCnt="6"/>
      <dgm:spPr/>
    </dgm:pt>
    <dgm:pt modelId="{353677AA-1481-3C44-96AE-77241412F5AC}" type="pres">
      <dgm:prSet presAssocID="{584F2D28-F0BC-1743-B924-B6C695D36F7F}" presName="root2" presStyleCnt="0"/>
      <dgm:spPr/>
    </dgm:pt>
    <dgm:pt modelId="{8EA7A302-20A9-6048-86B9-264BD90F4F8C}" type="pres">
      <dgm:prSet presAssocID="{584F2D28-F0BC-1743-B924-B6C695D36F7F}" presName="LevelTwoTextNode" presStyleLbl="node2" presStyleIdx="2" presStyleCnt="6">
        <dgm:presLayoutVars>
          <dgm:chPref val="3"/>
        </dgm:presLayoutVars>
      </dgm:prSet>
      <dgm:spPr/>
    </dgm:pt>
    <dgm:pt modelId="{B0BF234D-BA17-2641-94C3-D35186E3E3C0}" type="pres">
      <dgm:prSet presAssocID="{584F2D28-F0BC-1743-B924-B6C695D36F7F}" presName="level3hierChild" presStyleCnt="0"/>
      <dgm:spPr/>
    </dgm:pt>
    <dgm:pt modelId="{EC4AA856-D236-5D43-963A-DB2555D90C9F}" type="pres">
      <dgm:prSet presAssocID="{02CEBFF5-BDAB-1745-B021-652D22F31463}" presName="conn2-1" presStyleLbl="parChTrans1D2" presStyleIdx="3" presStyleCnt="6"/>
      <dgm:spPr/>
    </dgm:pt>
    <dgm:pt modelId="{FCEF6994-3FBA-5E4B-A511-FE68DF124937}" type="pres">
      <dgm:prSet presAssocID="{02CEBFF5-BDAB-1745-B021-652D22F31463}" presName="connTx" presStyleLbl="parChTrans1D2" presStyleIdx="3" presStyleCnt="6"/>
      <dgm:spPr/>
    </dgm:pt>
    <dgm:pt modelId="{A4CF5193-776B-1943-B88C-DA2D73FB843D}" type="pres">
      <dgm:prSet presAssocID="{321B3D7C-3525-BC4B-87F4-0B2508C53471}" presName="root2" presStyleCnt="0"/>
      <dgm:spPr/>
    </dgm:pt>
    <dgm:pt modelId="{51F4D8DD-5AEE-D14E-B2E1-7C47717898F2}" type="pres">
      <dgm:prSet presAssocID="{321B3D7C-3525-BC4B-87F4-0B2508C53471}" presName="LevelTwoTextNode" presStyleLbl="node2" presStyleIdx="3" presStyleCnt="6">
        <dgm:presLayoutVars>
          <dgm:chPref val="3"/>
        </dgm:presLayoutVars>
      </dgm:prSet>
      <dgm:spPr/>
    </dgm:pt>
    <dgm:pt modelId="{9DD058D0-506D-7C4F-9F65-E952B893F195}" type="pres">
      <dgm:prSet presAssocID="{321B3D7C-3525-BC4B-87F4-0B2508C53471}" presName="level3hierChild" presStyleCnt="0"/>
      <dgm:spPr/>
    </dgm:pt>
    <dgm:pt modelId="{448DC098-9942-584E-9215-26864F601085}" type="pres">
      <dgm:prSet presAssocID="{C05E4EA5-0569-9943-9B08-0F1ACB285126}" presName="conn2-1" presStyleLbl="parChTrans1D2" presStyleIdx="4" presStyleCnt="6"/>
      <dgm:spPr/>
    </dgm:pt>
    <dgm:pt modelId="{55E5E013-D681-674C-B426-4834773963E3}" type="pres">
      <dgm:prSet presAssocID="{C05E4EA5-0569-9943-9B08-0F1ACB285126}" presName="connTx" presStyleLbl="parChTrans1D2" presStyleIdx="4" presStyleCnt="6"/>
      <dgm:spPr/>
    </dgm:pt>
    <dgm:pt modelId="{DD3D80D4-367E-C246-8F49-3C3EAC849D55}" type="pres">
      <dgm:prSet presAssocID="{1EF07B6F-096E-7443-B271-69253B0E80FF}" presName="root2" presStyleCnt="0"/>
      <dgm:spPr/>
    </dgm:pt>
    <dgm:pt modelId="{2599B07E-0149-5945-B4B7-8C70CF4A6C1B}" type="pres">
      <dgm:prSet presAssocID="{1EF07B6F-096E-7443-B271-69253B0E80FF}" presName="LevelTwoTextNode" presStyleLbl="node2" presStyleIdx="4" presStyleCnt="6">
        <dgm:presLayoutVars>
          <dgm:chPref val="3"/>
        </dgm:presLayoutVars>
      </dgm:prSet>
      <dgm:spPr/>
    </dgm:pt>
    <dgm:pt modelId="{0331EEDA-035D-B644-96B0-6EE799374630}" type="pres">
      <dgm:prSet presAssocID="{1EF07B6F-096E-7443-B271-69253B0E80FF}" presName="level3hierChild" presStyleCnt="0"/>
      <dgm:spPr/>
    </dgm:pt>
    <dgm:pt modelId="{CB405129-5459-1A49-829B-F9E6E244B433}" type="pres">
      <dgm:prSet presAssocID="{0D758F2A-3153-BE46-9140-ECD9A53DD4EC}" presName="conn2-1" presStyleLbl="parChTrans1D2" presStyleIdx="5" presStyleCnt="6"/>
      <dgm:spPr/>
    </dgm:pt>
    <dgm:pt modelId="{BA1A8D6D-B25B-7546-B2C2-C50832C2DA82}" type="pres">
      <dgm:prSet presAssocID="{0D758F2A-3153-BE46-9140-ECD9A53DD4EC}" presName="connTx" presStyleLbl="parChTrans1D2" presStyleIdx="5" presStyleCnt="6"/>
      <dgm:spPr/>
    </dgm:pt>
    <dgm:pt modelId="{B64E9A7E-23D8-2B41-83CA-F24985ED080F}" type="pres">
      <dgm:prSet presAssocID="{62AE9C19-8174-F344-91A3-AA98126BFCCC}" presName="root2" presStyleCnt="0"/>
      <dgm:spPr/>
    </dgm:pt>
    <dgm:pt modelId="{B7094E9A-C3CC-5C45-BC73-6B3C5475B0AB}" type="pres">
      <dgm:prSet presAssocID="{62AE9C19-8174-F344-91A3-AA98126BFCCC}" presName="LevelTwoTextNode" presStyleLbl="node2" presStyleIdx="5" presStyleCnt="6">
        <dgm:presLayoutVars>
          <dgm:chPref val="3"/>
        </dgm:presLayoutVars>
      </dgm:prSet>
      <dgm:spPr/>
    </dgm:pt>
    <dgm:pt modelId="{4D47CCEE-9576-2E42-A032-DF33B89E980E}" type="pres">
      <dgm:prSet presAssocID="{62AE9C19-8174-F344-91A3-AA98126BFCCC}" presName="level3hierChild" presStyleCnt="0"/>
      <dgm:spPr/>
    </dgm:pt>
  </dgm:ptLst>
  <dgm:cxnLst>
    <dgm:cxn modelId="{13108A0A-2B81-8146-A812-5E80D50C3EAE}" srcId="{00D0B88B-2F6D-9441-9703-E4C23CE66EB7}" destId="{321B3D7C-3525-BC4B-87F4-0B2508C53471}" srcOrd="3" destOrd="0" parTransId="{02CEBFF5-BDAB-1745-B021-652D22F31463}" sibTransId="{75663ECC-B59F-5143-B05C-1FE05DCA5254}"/>
    <dgm:cxn modelId="{D63EBA15-666F-9243-8ACB-C7D9FBA33768}" srcId="{00D0B88B-2F6D-9441-9703-E4C23CE66EB7}" destId="{4272A099-668A-7248-A47E-728C68310DE4}" srcOrd="0" destOrd="0" parTransId="{22FC2F8C-51FD-5D47-8690-8AA2D0B68E58}" sibTransId="{16488BAF-8F94-5248-AC06-3E67D059E167}"/>
    <dgm:cxn modelId="{8A88AE16-7ECD-CA46-98CB-B44B50674196}" type="presOf" srcId="{C05E4EA5-0569-9943-9B08-0F1ACB285126}" destId="{55E5E013-D681-674C-B426-4834773963E3}" srcOrd="1" destOrd="0" presId="urn:microsoft.com/office/officeart/2008/layout/HorizontalMultiLevelHierarchy"/>
    <dgm:cxn modelId="{7A059022-7AEA-5945-B1FF-B20ED39AE5EA}" srcId="{00D0B88B-2F6D-9441-9703-E4C23CE66EB7}" destId="{584F2D28-F0BC-1743-B924-B6C695D36F7F}" srcOrd="2" destOrd="0" parTransId="{9EDE3217-B839-8E49-99E5-FEB794276199}" sibTransId="{B8DFCC72-AD26-4946-8927-4DE9E3540D3A}"/>
    <dgm:cxn modelId="{D3FD4F3D-A962-8045-B690-81197114FB6F}" type="presOf" srcId="{02CEBFF5-BDAB-1745-B021-652D22F31463}" destId="{FCEF6994-3FBA-5E4B-A511-FE68DF124937}" srcOrd="1" destOrd="0" presId="urn:microsoft.com/office/officeart/2008/layout/HorizontalMultiLevelHierarchy"/>
    <dgm:cxn modelId="{85028E45-88A8-3C43-8539-7A0F13E92045}" srcId="{B9A134D5-3ADD-F947-98B5-00EF92A0CEB6}" destId="{00D0B88B-2F6D-9441-9703-E4C23CE66EB7}" srcOrd="0" destOrd="0" parTransId="{6AB63D62-168C-5640-A4CB-1DCB0DD72318}" sibTransId="{B4249D68-45A8-C24B-8271-549AE1474D1B}"/>
    <dgm:cxn modelId="{B32C344B-5DAE-244B-88CD-2AD4C1BBCDB0}" type="presOf" srcId="{C05E4EA5-0569-9943-9B08-0F1ACB285126}" destId="{448DC098-9942-584E-9215-26864F601085}" srcOrd="0" destOrd="0" presId="urn:microsoft.com/office/officeart/2008/layout/HorizontalMultiLevelHierarchy"/>
    <dgm:cxn modelId="{9F72C053-C54C-4342-BDF2-C6EAD4550AE7}" type="presOf" srcId="{ABCB1B8E-8203-C740-9D0F-16BBE76DB882}" destId="{1D27B835-AB05-5146-822D-B80F83F5A3DC}" srcOrd="0" destOrd="0" presId="urn:microsoft.com/office/officeart/2008/layout/HorizontalMultiLevelHierarchy"/>
    <dgm:cxn modelId="{93548058-E055-3A4F-8953-F6A80745E6CF}" type="presOf" srcId="{62AE9C19-8174-F344-91A3-AA98126BFCCC}" destId="{B7094E9A-C3CC-5C45-BC73-6B3C5475B0AB}" srcOrd="0" destOrd="0" presId="urn:microsoft.com/office/officeart/2008/layout/HorizontalMultiLevelHierarchy"/>
    <dgm:cxn modelId="{55F76C6D-9A6A-3445-9056-658CDE526CEC}" type="presOf" srcId="{22FC2F8C-51FD-5D47-8690-8AA2D0B68E58}" destId="{DDC2ED11-2B7C-B344-B792-BE22DB33CF9D}" srcOrd="0" destOrd="0" presId="urn:microsoft.com/office/officeart/2008/layout/HorizontalMultiLevelHierarchy"/>
    <dgm:cxn modelId="{D862E27A-8230-BA4D-BC02-2436B18D2B6F}" type="presOf" srcId="{9EDE3217-B839-8E49-99E5-FEB794276199}" destId="{DFE02D86-633B-1540-ABCD-082CFF8EBF06}" srcOrd="0" destOrd="0" presId="urn:microsoft.com/office/officeart/2008/layout/HorizontalMultiLevelHierarchy"/>
    <dgm:cxn modelId="{ECF73D7B-3709-D248-B36D-559BA8759CAA}" type="presOf" srcId="{4272A099-668A-7248-A47E-728C68310DE4}" destId="{E3574278-4556-B840-ACD9-0AE66736D395}" srcOrd="0" destOrd="0" presId="urn:microsoft.com/office/officeart/2008/layout/HorizontalMultiLevelHierarchy"/>
    <dgm:cxn modelId="{7EE01A7D-87AC-E146-95A7-49C089A52EE9}" type="presOf" srcId="{0D758F2A-3153-BE46-9140-ECD9A53DD4EC}" destId="{BA1A8D6D-B25B-7546-B2C2-C50832C2DA82}" srcOrd="1" destOrd="0" presId="urn:microsoft.com/office/officeart/2008/layout/HorizontalMultiLevelHierarchy"/>
    <dgm:cxn modelId="{2A2E0F84-214A-EF4E-8347-66CF7E377F18}" srcId="{00D0B88B-2F6D-9441-9703-E4C23CE66EB7}" destId="{62AE9C19-8174-F344-91A3-AA98126BFCCC}" srcOrd="5" destOrd="0" parTransId="{0D758F2A-3153-BE46-9140-ECD9A53DD4EC}" sibTransId="{F4252550-6F92-D042-9503-C8A9F4A741C7}"/>
    <dgm:cxn modelId="{F505039A-C4CB-4249-AA48-ABA2664DCE60}" type="presOf" srcId="{1EF07B6F-096E-7443-B271-69253B0E80FF}" destId="{2599B07E-0149-5945-B4B7-8C70CF4A6C1B}" srcOrd="0" destOrd="0" presId="urn:microsoft.com/office/officeart/2008/layout/HorizontalMultiLevelHierarchy"/>
    <dgm:cxn modelId="{2EF988A0-4EBA-014B-ADA8-4846D0BB38D8}" srcId="{00D0B88B-2F6D-9441-9703-E4C23CE66EB7}" destId="{EAAD4DF2-339C-234D-9366-355E008191D0}" srcOrd="1" destOrd="0" parTransId="{ABCB1B8E-8203-C740-9D0F-16BBE76DB882}" sibTransId="{E85E303B-7390-0447-99C1-F97D15569ED5}"/>
    <dgm:cxn modelId="{F5A48EA5-CB00-FE4C-A0DA-F52FBD2A63A1}" type="presOf" srcId="{B9A134D5-3ADD-F947-98B5-00EF92A0CEB6}" destId="{EE8FD03F-B92D-7342-AB1D-7057C899DA8D}" srcOrd="0" destOrd="0" presId="urn:microsoft.com/office/officeart/2008/layout/HorizontalMultiLevelHierarchy"/>
    <dgm:cxn modelId="{1AD16EB5-5BA8-9441-A9D7-1F92FAE9CA96}" type="presOf" srcId="{EAAD4DF2-339C-234D-9366-355E008191D0}" destId="{03C3C832-1BC0-6940-A5AA-E60FF04A05A3}" srcOrd="0" destOrd="0" presId="urn:microsoft.com/office/officeart/2008/layout/HorizontalMultiLevelHierarchy"/>
    <dgm:cxn modelId="{9925ABCE-A7BB-524F-9B19-F7772A817EA3}" type="presOf" srcId="{22FC2F8C-51FD-5D47-8690-8AA2D0B68E58}" destId="{805FB415-030E-DA41-9C1D-862B9D24375A}" srcOrd="1" destOrd="0" presId="urn:microsoft.com/office/officeart/2008/layout/HorizontalMultiLevelHierarchy"/>
    <dgm:cxn modelId="{ABDC91D2-07F9-7E49-8400-DBDC4D90971F}" type="presOf" srcId="{00D0B88B-2F6D-9441-9703-E4C23CE66EB7}" destId="{7D046199-BE9F-2C4F-B543-1E1C33710638}" srcOrd="0" destOrd="0" presId="urn:microsoft.com/office/officeart/2008/layout/HorizontalMultiLevelHierarchy"/>
    <dgm:cxn modelId="{888850D9-8556-CF41-8896-7425231F8BA5}" srcId="{00D0B88B-2F6D-9441-9703-E4C23CE66EB7}" destId="{1EF07B6F-096E-7443-B271-69253B0E80FF}" srcOrd="4" destOrd="0" parTransId="{C05E4EA5-0569-9943-9B08-0F1ACB285126}" sibTransId="{0E0F7B37-6B3C-AB40-B735-397444D36B70}"/>
    <dgm:cxn modelId="{AD8904DA-BC8D-804B-9DC5-1A78A1C01AA6}" type="presOf" srcId="{0D758F2A-3153-BE46-9140-ECD9A53DD4EC}" destId="{CB405129-5459-1A49-829B-F9E6E244B433}" srcOrd="0" destOrd="0" presId="urn:microsoft.com/office/officeart/2008/layout/HorizontalMultiLevelHierarchy"/>
    <dgm:cxn modelId="{01D1A6E2-0875-AA40-9BA7-AB0DD2B8BF0B}" type="presOf" srcId="{ABCB1B8E-8203-C740-9D0F-16BBE76DB882}" destId="{C47BEB70-8802-B248-8933-039CE35D7011}" srcOrd="1" destOrd="0" presId="urn:microsoft.com/office/officeart/2008/layout/HorizontalMultiLevelHierarchy"/>
    <dgm:cxn modelId="{782208E3-CA10-4842-96E7-B051E4F4C9BB}" type="presOf" srcId="{02CEBFF5-BDAB-1745-B021-652D22F31463}" destId="{EC4AA856-D236-5D43-963A-DB2555D90C9F}" srcOrd="0" destOrd="0" presId="urn:microsoft.com/office/officeart/2008/layout/HorizontalMultiLevelHierarchy"/>
    <dgm:cxn modelId="{D0AF9BE4-0ED4-FF41-9EAB-2281252F2C84}" type="presOf" srcId="{321B3D7C-3525-BC4B-87F4-0B2508C53471}" destId="{51F4D8DD-5AEE-D14E-B2E1-7C47717898F2}" srcOrd="0" destOrd="0" presId="urn:microsoft.com/office/officeart/2008/layout/HorizontalMultiLevelHierarchy"/>
    <dgm:cxn modelId="{5F6DD4F0-4622-224E-8A65-574697C6E5BF}" type="presOf" srcId="{584F2D28-F0BC-1743-B924-B6C695D36F7F}" destId="{8EA7A302-20A9-6048-86B9-264BD90F4F8C}" srcOrd="0" destOrd="0" presId="urn:microsoft.com/office/officeart/2008/layout/HorizontalMultiLevelHierarchy"/>
    <dgm:cxn modelId="{83DEAFF9-DC1C-7E4B-95FF-AFADE5347488}" type="presOf" srcId="{9EDE3217-B839-8E49-99E5-FEB794276199}" destId="{4517B234-2BB9-CE47-BBE2-F31125E4B51E}" srcOrd="1" destOrd="0" presId="urn:microsoft.com/office/officeart/2008/layout/HorizontalMultiLevelHierarchy"/>
    <dgm:cxn modelId="{AEA5CE09-FA21-AE49-A0E9-62ED6CEF03C8}" type="presParOf" srcId="{EE8FD03F-B92D-7342-AB1D-7057C899DA8D}" destId="{7231BFFE-42A0-8A45-A1D8-102C8E228A76}" srcOrd="0" destOrd="0" presId="urn:microsoft.com/office/officeart/2008/layout/HorizontalMultiLevelHierarchy"/>
    <dgm:cxn modelId="{B23CC07A-D864-F345-A1B0-26C1965B0B94}" type="presParOf" srcId="{7231BFFE-42A0-8A45-A1D8-102C8E228A76}" destId="{7D046199-BE9F-2C4F-B543-1E1C33710638}" srcOrd="0" destOrd="0" presId="urn:microsoft.com/office/officeart/2008/layout/HorizontalMultiLevelHierarchy"/>
    <dgm:cxn modelId="{9BE53A11-EDC4-E342-A10E-9D28A4206709}" type="presParOf" srcId="{7231BFFE-42A0-8A45-A1D8-102C8E228A76}" destId="{FBF1ACAF-C69D-6944-8FBC-2141A543AB8E}" srcOrd="1" destOrd="0" presId="urn:microsoft.com/office/officeart/2008/layout/HorizontalMultiLevelHierarchy"/>
    <dgm:cxn modelId="{40C3FBE1-D054-8F4B-841D-4BED135C115D}" type="presParOf" srcId="{FBF1ACAF-C69D-6944-8FBC-2141A543AB8E}" destId="{DDC2ED11-2B7C-B344-B792-BE22DB33CF9D}" srcOrd="0" destOrd="0" presId="urn:microsoft.com/office/officeart/2008/layout/HorizontalMultiLevelHierarchy"/>
    <dgm:cxn modelId="{98A57E31-9CB4-7644-BE18-96B4ACFDBB73}" type="presParOf" srcId="{DDC2ED11-2B7C-B344-B792-BE22DB33CF9D}" destId="{805FB415-030E-DA41-9C1D-862B9D24375A}" srcOrd="0" destOrd="0" presId="urn:microsoft.com/office/officeart/2008/layout/HorizontalMultiLevelHierarchy"/>
    <dgm:cxn modelId="{5BF932C9-2F01-7D47-8CBC-BB02B4C4AA67}" type="presParOf" srcId="{FBF1ACAF-C69D-6944-8FBC-2141A543AB8E}" destId="{13261D29-35F4-3644-B182-F0F246AD009F}" srcOrd="1" destOrd="0" presId="urn:microsoft.com/office/officeart/2008/layout/HorizontalMultiLevelHierarchy"/>
    <dgm:cxn modelId="{E9BED0A2-ACCB-8243-A91B-216ECD0EF77D}" type="presParOf" srcId="{13261D29-35F4-3644-B182-F0F246AD009F}" destId="{E3574278-4556-B840-ACD9-0AE66736D395}" srcOrd="0" destOrd="0" presId="urn:microsoft.com/office/officeart/2008/layout/HorizontalMultiLevelHierarchy"/>
    <dgm:cxn modelId="{D9924600-CFE7-344E-96FD-8CE8B8B91CC3}" type="presParOf" srcId="{13261D29-35F4-3644-B182-F0F246AD009F}" destId="{AC769E65-7B82-194B-A814-62A7C0780F34}" srcOrd="1" destOrd="0" presId="urn:microsoft.com/office/officeart/2008/layout/HorizontalMultiLevelHierarchy"/>
    <dgm:cxn modelId="{F5091B55-EFE2-6E4C-811C-60B74A3005DC}" type="presParOf" srcId="{FBF1ACAF-C69D-6944-8FBC-2141A543AB8E}" destId="{1D27B835-AB05-5146-822D-B80F83F5A3DC}" srcOrd="2" destOrd="0" presId="urn:microsoft.com/office/officeart/2008/layout/HorizontalMultiLevelHierarchy"/>
    <dgm:cxn modelId="{30592062-3CCF-3642-AD18-F744D569E56B}" type="presParOf" srcId="{1D27B835-AB05-5146-822D-B80F83F5A3DC}" destId="{C47BEB70-8802-B248-8933-039CE35D7011}" srcOrd="0" destOrd="0" presId="urn:microsoft.com/office/officeart/2008/layout/HorizontalMultiLevelHierarchy"/>
    <dgm:cxn modelId="{420B9E11-5A15-4046-9949-BCFB7CBF03AA}" type="presParOf" srcId="{FBF1ACAF-C69D-6944-8FBC-2141A543AB8E}" destId="{F83272E6-84A2-9A4F-A34C-F0070AB59781}" srcOrd="3" destOrd="0" presId="urn:microsoft.com/office/officeart/2008/layout/HorizontalMultiLevelHierarchy"/>
    <dgm:cxn modelId="{364AC213-6A93-5A44-95C3-DD60784BF54D}" type="presParOf" srcId="{F83272E6-84A2-9A4F-A34C-F0070AB59781}" destId="{03C3C832-1BC0-6940-A5AA-E60FF04A05A3}" srcOrd="0" destOrd="0" presId="urn:microsoft.com/office/officeart/2008/layout/HorizontalMultiLevelHierarchy"/>
    <dgm:cxn modelId="{7AB68D25-2BDF-9E43-A193-58F4FA9BF91E}" type="presParOf" srcId="{F83272E6-84A2-9A4F-A34C-F0070AB59781}" destId="{B0906517-D2D6-544D-8728-6BFC666D4CE5}" srcOrd="1" destOrd="0" presId="urn:microsoft.com/office/officeart/2008/layout/HorizontalMultiLevelHierarchy"/>
    <dgm:cxn modelId="{E7148CDD-23C4-4F49-8B5A-F365EF64EFCF}" type="presParOf" srcId="{FBF1ACAF-C69D-6944-8FBC-2141A543AB8E}" destId="{DFE02D86-633B-1540-ABCD-082CFF8EBF06}" srcOrd="4" destOrd="0" presId="urn:microsoft.com/office/officeart/2008/layout/HorizontalMultiLevelHierarchy"/>
    <dgm:cxn modelId="{64356AA2-B0C1-0346-A6B3-F24CC5B4F4D2}" type="presParOf" srcId="{DFE02D86-633B-1540-ABCD-082CFF8EBF06}" destId="{4517B234-2BB9-CE47-BBE2-F31125E4B51E}" srcOrd="0" destOrd="0" presId="urn:microsoft.com/office/officeart/2008/layout/HorizontalMultiLevelHierarchy"/>
    <dgm:cxn modelId="{D92AD293-E38A-D844-8E33-97C2FB95A94D}" type="presParOf" srcId="{FBF1ACAF-C69D-6944-8FBC-2141A543AB8E}" destId="{353677AA-1481-3C44-96AE-77241412F5AC}" srcOrd="5" destOrd="0" presId="urn:microsoft.com/office/officeart/2008/layout/HorizontalMultiLevelHierarchy"/>
    <dgm:cxn modelId="{C5E2F3E4-90DD-774C-970A-06340C057995}" type="presParOf" srcId="{353677AA-1481-3C44-96AE-77241412F5AC}" destId="{8EA7A302-20A9-6048-86B9-264BD90F4F8C}" srcOrd="0" destOrd="0" presId="urn:microsoft.com/office/officeart/2008/layout/HorizontalMultiLevelHierarchy"/>
    <dgm:cxn modelId="{0989C05F-8AF6-4949-B4FD-31A8C9213F65}" type="presParOf" srcId="{353677AA-1481-3C44-96AE-77241412F5AC}" destId="{B0BF234D-BA17-2641-94C3-D35186E3E3C0}" srcOrd="1" destOrd="0" presId="urn:microsoft.com/office/officeart/2008/layout/HorizontalMultiLevelHierarchy"/>
    <dgm:cxn modelId="{FA6D0426-6AD5-604C-9DA6-EF0C28F79287}" type="presParOf" srcId="{FBF1ACAF-C69D-6944-8FBC-2141A543AB8E}" destId="{EC4AA856-D236-5D43-963A-DB2555D90C9F}" srcOrd="6" destOrd="0" presId="urn:microsoft.com/office/officeart/2008/layout/HorizontalMultiLevelHierarchy"/>
    <dgm:cxn modelId="{3043FF2D-0661-F840-816B-D5326FB803B1}" type="presParOf" srcId="{EC4AA856-D236-5D43-963A-DB2555D90C9F}" destId="{FCEF6994-3FBA-5E4B-A511-FE68DF124937}" srcOrd="0" destOrd="0" presId="urn:microsoft.com/office/officeart/2008/layout/HorizontalMultiLevelHierarchy"/>
    <dgm:cxn modelId="{4104EA3C-D97D-CF45-A249-D78CD19E839D}" type="presParOf" srcId="{FBF1ACAF-C69D-6944-8FBC-2141A543AB8E}" destId="{A4CF5193-776B-1943-B88C-DA2D73FB843D}" srcOrd="7" destOrd="0" presId="urn:microsoft.com/office/officeart/2008/layout/HorizontalMultiLevelHierarchy"/>
    <dgm:cxn modelId="{7C4FA15C-43FC-2A43-8F43-756204DF06E9}" type="presParOf" srcId="{A4CF5193-776B-1943-B88C-DA2D73FB843D}" destId="{51F4D8DD-5AEE-D14E-B2E1-7C47717898F2}" srcOrd="0" destOrd="0" presId="urn:microsoft.com/office/officeart/2008/layout/HorizontalMultiLevelHierarchy"/>
    <dgm:cxn modelId="{688E7095-AF6B-C649-8E1E-2984DD0ACBA7}" type="presParOf" srcId="{A4CF5193-776B-1943-B88C-DA2D73FB843D}" destId="{9DD058D0-506D-7C4F-9F65-E952B893F195}" srcOrd="1" destOrd="0" presId="urn:microsoft.com/office/officeart/2008/layout/HorizontalMultiLevelHierarchy"/>
    <dgm:cxn modelId="{B78E4051-A193-734D-8129-005096513BB8}" type="presParOf" srcId="{FBF1ACAF-C69D-6944-8FBC-2141A543AB8E}" destId="{448DC098-9942-584E-9215-26864F601085}" srcOrd="8" destOrd="0" presId="urn:microsoft.com/office/officeart/2008/layout/HorizontalMultiLevelHierarchy"/>
    <dgm:cxn modelId="{E15509B5-D863-1F48-810A-3C4556196A83}" type="presParOf" srcId="{448DC098-9942-584E-9215-26864F601085}" destId="{55E5E013-D681-674C-B426-4834773963E3}" srcOrd="0" destOrd="0" presId="urn:microsoft.com/office/officeart/2008/layout/HorizontalMultiLevelHierarchy"/>
    <dgm:cxn modelId="{F4B5B1B9-D1C8-1043-BF34-1C6C48695A03}" type="presParOf" srcId="{FBF1ACAF-C69D-6944-8FBC-2141A543AB8E}" destId="{DD3D80D4-367E-C246-8F49-3C3EAC849D55}" srcOrd="9" destOrd="0" presId="urn:microsoft.com/office/officeart/2008/layout/HorizontalMultiLevelHierarchy"/>
    <dgm:cxn modelId="{2AC27659-59E2-8D4A-9824-E9334322B84B}" type="presParOf" srcId="{DD3D80D4-367E-C246-8F49-3C3EAC849D55}" destId="{2599B07E-0149-5945-B4B7-8C70CF4A6C1B}" srcOrd="0" destOrd="0" presId="urn:microsoft.com/office/officeart/2008/layout/HorizontalMultiLevelHierarchy"/>
    <dgm:cxn modelId="{B8711AC9-E9A8-EB41-8CB0-ACCC3D6141A3}" type="presParOf" srcId="{DD3D80D4-367E-C246-8F49-3C3EAC849D55}" destId="{0331EEDA-035D-B644-96B0-6EE799374630}" srcOrd="1" destOrd="0" presId="urn:microsoft.com/office/officeart/2008/layout/HorizontalMultiLevelHierarchy"/>
    <dgm:cxn modelId="{7BE13269-4F92-B34E-A43B-4299D3D4A1C3}" type="presParOf" srcId="{FBF1ACAF-C69D-6944-8FBC-2141A543AB8E}" destId="{CB405129-5459-1A49-829B-F9E6E244B433}" srcOrd="10" destOrd="0" presId="urn:microsoft.com/office/officeart/2008/layout/HorizontalMultiLevelHierarchy"/>
    <dgm:cxn modelId="{6CACB193-BB16-EA49-B37B-F31B45CF68E2}" type="presParOf" srcId="{CB405129-5459-1A49-829B-F9E6E244B433}" destId="{BA1A8D6D-B25B-7546-B2C2-C50832C2DA82}" srcOrd="0" destOrd="0" presId="urn:microsoft.com/office/officeart/2008/layout/HorizontalMultiLevelHierarchy"/>
    <dgm:cxn modelId="{7A7672FE-3090-6B4C-B9F3-6D0933E9D018}" type="presParOf" srcId="{FBF1ACAF-C69D-6944-8FBC-2141A543AB8E}" destId="{B64E9A7E-23D8-2B41-83CA-F24985ED080F}" srcOrd="11" destOrd="0" presId="urn:microsoft.com/office/officeart/2008/layout/HorizontalMultiLevelHierarchy"/>
    <dgm:cxn modelId="{3D982BB3-0F6B-4F40-A817-72A57C9239DD}" type="presParOf" srcId="{B64E9A7E-23D8-2B41-83CA-F24985ED080F}" destId="{B7094E9A-C3CC-5C45-BC73-6B3C5475B0AB}" srcOrd="0" destOrd="0" presId="urn:microsoft.com/office/officeart/2008/layout/HorizontalMultiLevelHierarchy"/>
    <dgm:cxn modelId="{5A9B5B26-9442-0E45-8198-523605129047}" type="presParOf" srcId="{B64E9A7E-23D8-2B41-83CA-F24985ED080F}" destId="{4D47CCEE-9576-2E42-A032-DF33B89E98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 file: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05129-5459-1A49-829B-F9E6E244B433}">
      <dsp:nvSpPr>
        <dsp:cNvPr id="0" name=""/>
        <dsp:cNvSpPr/>
      </dsp:nvSpPr>
      <dsp:spPr>
        <a:xfrm>
          <a:off x="3560679" y="2360506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2033891"/>
              </a:lnTo>
              <a:lnTo>
                <a:pt x="426954" y="2033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3325496"/>
        <a:ext cx="103911" cy="103911"/>
      </dsp:txXfrm>
    </dsp:sp>
    <dsp:sp modelId="{448DC098-9942-584E-9215-26864F601085}">
      <dsp:nvSpPr>
        <dsp:cNvPr id="0" name=""/>
        <dsp:cNvSpPr/>
      </dsp:nvSpPr>
      <dsp:spPr>
        <a:xfrm>
          <a:off x="3560679" y="2360506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1220334"/>
              </a:lnTo>
              <a:lnTo>
                <a:pt x="426954" y="1220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2938352"/>
        <a:ext cx="64643" cy="64643"/>
      </dsp:txXfrm>
    </dsp:sp>
    <dsp:sp modelId="{EC4AA856-D236-5D43-963A-DB2555D90C9F}">
      <dsp:nvSpPr>
        <dsp:cNvPr id="0" name=""/>
        <dsp:cNvSpPr/>
      </dsp:nvSpPr>
      <dsp:spPr>
        <a:xfrm>
          <a:off x="3560679" y="2360506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406778"/>
              </a:lnTo>
              <a:lnTo>
                <a:pt x="426954" y="406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549152"/>
        <a:ext cx="29485" cy="29485"/>
      </dsp:txXfrm>
    </dsp:sp>
    <dsp:sp modelId="{DFE02D86-633B-1540-ABCD-082CFF8EBF06}">
      <dsp:nvSpPr>
        <dsp:cNvPr id="0" name=""/>
        <dsp:cNvSpPr/>
      </dsp:nvSpPr>
      <dsp:spPr>
        <a:xfrm>
          <a:off x="3560679" y="1953728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406778"/>
              </a:moveTo>
              <a:lnTo>
                <a:pt x="213477" y="406778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142374"/>
        <a:ext cx="29485" cy="29485"/>
      </dsp:txXfrm>
    </dsp:sp>
    <dsp:sp modelId="{1D27B835-AB05-5146-822D-B80F83F5A3DC}">
      <dsp:nvSpPr>
        <dsp:cNvPr id="0" name=""/>
        <dsp:cNvSpPr/>
      </dsp:nvSpPr>
      <dsp:spPr>
        <a:xfrm>
          <a:off x="3560679" y="1140171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1220334"/>
              </a:moveTo>
              <a:lnTo>
                <a:pt x="213477" y="1220334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1718017"/>
        <a:ext cx="64643" cy="64643"/>
      </dsp:txXfrm>
    </dsp:sp>
    <dsp:sp modelId="{DDC2ED11-2B7C-B344-B792-BE22DB33CF9D}">
      <dsp:nvSpPr>
        <dsp:cNvPr id="0" name=""/>
        <dsp:cNvSpPr/>
      </dsp:nvSpPr>
      <dsp:spPr>
        <a:xfrm>
          <a:off x="3560679" y="326615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2033891"/>
              </a:moveTo>
              <a:lnTo>
                <a:pt x="213477" y="2033891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1291605"/>
        <a:ext cx="103911" cy="103911"/>
      </dsp:txXfrm>
    </dsp:sp>
    <dsp:sp modelId="{7D046199-BE9F-2C4F-B543-1E1C33710638}">
      <dsp:nvSpPr>
        <dsp:cNvPr id="0" name=""/>
        <dsp:cNvSpPr/>
      </dsp:nvSpPr>
      <dsp:spPr>
        <a:xfrm rot="16200000">
          <a:off x="1522506" y="2035083"/>
          <a:ext cx="3425500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preprocessing</a:t>
          </a:r>
        </a:p>
      </dsp:txBody>
      <dsp:txXfrm>
        <a:off x="1522506" y="2035083"/>
        <a:ext cx="3425500" cy="650845"/>
      </dsp:txXfrm>
    </dsp:sp>
    <dsp:sp modelId="{E3574278-4556-B840-ACD9-0AE66736D395}">
      <dsp:nvSpPr>
        <dsp:cNvPr id="0" name=""/>
        <dsp:cNvSpPr/>
      </dsp:nvSpPr>
      <dsp:spPr>
        <a:xfrm>
          <a:off x="3987633" y="119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data: FASTQ</a:t>
          </a:r>
        </a:p>
      </dsp:txBody>
      <dsp:txXfrm>
        <a:off x="3987633" y="1192"/>
        <a:ext cx="2134772" cy="650845"/>
      </dsp:txXfrm>
    </dsp:sp>
    <dsp:sp modelId="{03C3C832-1BC0-6940-A5AA-E60FF04A05A3}">
      <dsp:nvSpPr>
        <dsp:cNvPr id="0" name=""/>
        <dsp:cNvSpPr/>
      </dsp:nvSpPr>
      <dsp:spPr>
        <a:xfrm>
          <a:off x="3987633" y="814749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Map to reference</a:t>
          </a:r>
        </a:p>
      </dsp:txBody>
      <dsp:txXfrm>
        <a:off x="3987633" y="814749"/>
        <a:ext cx="2134772" cy="650845"/>
      </dsp:txXfrm>
    </dsp:sp>
    <dsp:sp modelId="{8EA7A302-20A9-6048-86B9-264BD90F4F8C}">
      <dsp:nvSpPr>
        <dsp:cNvPr id="0" name=""/>
        <dsp:cNvSpPr/>
      </dsp:nvSpPr>
      <dsp:spPr>
        <a:xfrm>
          <a:off x="3987633" y="1628305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 mapped reads </a:t>
          </a:r>
        </a:p>
      </dsp:txBody>
      <dsp:txXfrm>
        <a:off x="3987633" y="1628305"/>
        <a:ext cx="2134772" cy="650845"/>
      </dsp:txXfrm>
    </dsp:sp>
    <dsp:sp modelId="{51F4D8DD-5AEE-D14E-B2E1-7C47717898F2}">
      <dsp:nvSpPr>
        <dsp:cNvPr id="0" name=""/>
        <dsp:cNvSpPr/>
      </dsp:nvSpPr>
      <dsp:spPr>
        <a:xfrm>
          <a:off x="3987633" y="244186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read groups</a:t>
          </a:r>
        </a:p>
      </dsp:txBody>
      <dsp:txXfrm>
        <a:off x="3987633" y="2441862"/>
        <a:ext cx="2134772" cy="650845"/>
      </dsp:txXfrm>
    </dsp:sp>
    <dsp:sp modelId="{2599B07E-0149-5945-B4B7-8C70CF4A6C1B}">
      <dsp:nvSpPr>
        <dsp:cNvPr id="0" name=""/>
        <dsp:cNvSpPr/>
      </dsp:nvSpPr>
      <dsp:spPr>
        <a:xfrm>
          <a:off x="3987633" y="3255418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 duplicates</a:t>
          </a:r>
        </a:p>
      </dsp:txBody>
      <dsp:txXfrm>
        <a:off x="3987633" y="3255418"/>
        <a:ext cx="2134772" cy="650845"/>
      </dsp:txXfrm>
    </dsp:sp>
    <dsp:sp modelId="{B7094E9A-C3CC-5C45-BC73-6B3C5475B0AB}">
      <dsp:nvSpPr>
        <dsp:cNvPr id="0" name=""/>
        <dsp:cNvSpPr/>
      </dsp:nvSpPr>
      <dsp:spPr>
        <a:xfrm>
          <a:off x="3987633" y="4068974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Recalibrate base quality scores</a:t>
          </a:r>
        </a:p>
      </dsp:txBody>
      <dsp:txXfrm>
        <a:off x="3987633" y="4068974"/>
        <a:ext cx="2134772" cy="65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 file: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77C-74C6-284C-808C-0536BDB4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B52E-8A8A-FB43-9437-8A774E0E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84F4-643E-FB45-98D8-4AAF9E3D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7122-51E0-384D-AAB6-FF53CB3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7694-C9B7-3744-9A2F-4DF5833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155A-7FCD-2E43-AAA7-8882AE1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9FB4-DEF4-2849-9E7F-25D4BC7F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FFD2-C535-E949-AF75-8C87CC1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BE6-1C70-634C-A07F-C48228E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D216-7E54-2445-93DF-2625069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69C3F-0322-C043-BA29-CA13B6080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9C27-4B50-6844-A3DD-73404006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FE57-4B17-4441-9DEF-8B0ABC6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F2AF-E4E7-7E4C-B9A8-B37BAF1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B77-B868-C94D-A305-18DD4A3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A11-69D1-F644-99DD-12936506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FD74-2D3C-5242-8124-60E5B5B3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5281-53AD-8243-ADAF-2DA61D25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66F-261B-5946-9EC7-8304CF2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C469-A1C2-424C-89FF-99F0962A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67B-268B-CB48-A17A-777028F3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DC57-D3B7-D041-99AF-C5085810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8703-6BB2-BF40-89A0-3C30E11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9809-1BFE-C645-964D-D2CE25F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9E69-9D17-1E41-9215-256AB6E5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AAE-A6C5-D647-90DE-62A4B4DD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CC0A-D556-BC4D-99BD-D5F6C36B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2634-5DD3-9E42-A8AC-C76DD26F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39AF-3D92-1947-BFA6-C965CEF9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F49-6DF4-684B-A5C7-CF7FBD5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C629-FBB3-1148-9193-C489C39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1A00-80D8-3A4C-A418-0A9C05CA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10CE-43F4-8F4E-88CE-7D2718E0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95DB-60F7-E543-B983-619575F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22AB-6409-2D41-9178-4D653C09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6767-73B6-024B-BECB-E950172B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97F-0563-B743-AABC-40EBAF36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9D04E-E63E-E344-AC8C-3182549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4A1F-46CC-0844-A4E3-1AFEACA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66ED-9005-1844-9E91-B415C8D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56B95-7233-084D-99CB-67121812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5616D-CFE7-F545-B869-93F0AEA9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9655E-C727-1A4C-A75C-0D48DD3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5594-F8BC-B44D-86A0-C2005C7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EA9C1-2DEA-5244-886F-A4A616D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BB37-9131-D648-A6C4-D8A025D0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771-5FD2-2642-87AC-6E4950E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89B-921D-3A44-BB2F-5A1D8E8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62E3-2DB5-BA44-B14D-24247C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4966-271F-8747-83E8-5BFECC7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C4839-BA18-A247-910F-D00F521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A3C9-B00B-AB42-8BF3-8FFB5F1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7EB-ED99-D549-A174-B66F4D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F26D9-BEDE-BD40-A53B-9100B9468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F6A7-91F3-F844-B159-99C294D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671A-119C-284D-8409-A30A652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36BC-8B29-E941-8310-C4CEF70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FC46-7AA2-5442-9298-A629690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591C-D16F-DA41-8BF4-1D2640C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CEB5-97EF-DF4C-A189-7DA52AAE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07D9-2097-0644-8EB9-9FA2DA67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55CA-D24F-DD47-87A5-6262046F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B8FE-F6C1-D547-9E79-77BE3C21C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2AE-18D9-874D-B548-08DBCDF2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10" y="1192791"/>
            <a:ext cx="9939338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Somatic short variant discovery (SNVs + Indels) using GATK best practices workflows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b="1" dirty="0"/>
              <a:t>PRACTICUM MILESTONE 1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3879-D128-0F4A-BB8D-CA93FE6E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62" y="37163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Bioinformatics intern at </a:t>
            </a:r>
            <a:r>
              <a:rPr lang="en-US" sz="2500" dirty="0" err="1"/>
              <a:t>Yotta</a:t>
            </a:r>
            <a:r>
              <a:rPr lang="en-US" sz="2500" dirty="0"/>
              <a:t> Biomed: </a:t>
            </a:r>
            <a:r>
              <a:rPr lang="en-US" sz="2500" dirty="0" err="1"/>
              <a:t>Briha</a:t>
            </a:r>
            <a:r>
              <a:rPr lang="en-US" sz="2500"/>
              <a:t> Ansari</a:t>
            </a:r>
            <a:endParaRPr lang="en-US" sz="2500" dirty="0"/>
          </a:p>
          <a:p>
            <a:pPr algn="l"/>
            <a:r>
              <a:rPr lang="en-US" sz="2500" dirty="0"/>
              <a:t>Preceptor: Dr. </a:t>
            </a:r>
            <a:r>
              <a:rPr lang="en-US" sz="2500" dirty="0" err="1"/>
              <a:t>Sijung</a:t>
            </a:r>
            <a:r>
              <a:rPr lang="en-US" sz="2500" dirty="0"/>
              <a:t> Yun.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C43-CCA8-4D41-AF95-D19302F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-304343"/>
            <a:ext cx="11074400" cy="1322388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E58E-415F-314A-905F-364F575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790700"/>
            <a:ext cx="10858500" cy="4475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FDF7B6-B77A-524F-93FA-D038E71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90688"/>
            <a:ext cx="22987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2649D3-15B6-854D-9811-77EA584A80F3}"/>
              </a:ext>
            </a:extLst>
          </p:cNvPr>
          <p:cNvSpPr/>
          <p:nvPr/>
        </p:nvSpPr>
        <p:spPr>
          <a:xfrm>
            <a:off x="2425700" y="1690688"/>
            <a:ext cx="8978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java -Xmx50g -</a:t>
            </a:r>
            <a:r>
              <a:rPr lang="en-US" dirty="0" err="1">
                <a:highlight>
                  <a:srgbClr val="C0C0C0"/>
                </a:highlight>
              </a:rPr>
              <a:t>XX:ParallelGCThreads</a:t>
            </a:r>
            <a:r>
              <a:rPr lang="en-US" dirty="0">
                <a:highlight>
                  <a:srgbClr val="C0C0C0"/>
                </a:highlight>
              </a:rPr>
              <a:t>=7 -jar 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src</a:t>
            </a:r>
            <a:r>
              <a:rPr lang="en-US" dirty="0">
                <a:highlight>
                  <a:srgbClr val="C0C0C0"/>
                </a:highlight>
              </a:rPr>
              <a:t>/picard_v2.18.22/</a:t>
            </a:r>
            <a:r>
              <a:rPr lang="en-US" dirty="0" err="1">
                <a:highlight>
                  <a:srgbClr val="C0C0C0"/>
                </a:highlight>
              </a:rPr>
              <a:t>picard.jar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AddOrReplaceReadGroups</a:t>
            </a:r>
            <a:r>
              <a:rPr lang="en-US" dirty="0">
                <a:highlight>
                  <a:srgbClr val="C0C0C0"/>
                </a:highlight>
              </a:rPr>
              <a:t>  I=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O=</a:t>
            </a:r>
            <a:r>
              <a:rPr lang="en-US" dirty="0" err="1">
                <a:highlight>
                  <a:srgbClr val="C0C0C0"/>
                </a:highlight>
              </a:rPr>
              <a:t>alligned_sorted_RG.bam</a:t>
            </a:r>
            <a:r>
              <a:rPr lang="en-US" dirty="0">
                <a:highlight>
                  <a:srgbClr val="C0C0C0"/>
                </a:highlight>
              </a:rPr>
              <a:t> RGID=1 RGPL=</a:t>
            </a:r>
            <a:r>
              <a:rPr lang="en-US" dirty="0" err="1">
                <a:highlight>
                  <a:srgbClr val="C0C0C0"/>
                </a:highlight>
              </a:rPr>
              <a:t>illumina</a:t>
            </a:r>
            <a:r>
              <a:rPr lang="en-US" dirty="0">
                <a:highlight>
                  <a:srgbClr val="C0C0C0"/>
                </a:highlight>
              </a:rPr>
              <a:t> RGSM=SKU100005 RGPU=H5WYCBCX2:1:ACAAGCTA RGLB=lib1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4EA4-B647-4240-A75D-9865C2FCEFC4}"/>
              </a:ext>
            </a:extLst>
          </p:cNvPr>
          <p:cNvSpPr txBox="1"/>
          <p:nvPr/>
        </p:nvSpPr>
        <p:spPr>
          <a:xfrm>
            <a:off x="156200" y="3135987"/>
            <a:ext cx="10775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a read group, information about the sample such as sequencing technology, sample ID is needed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 information can be obtained from the header of the FASTQ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PU: </a:t>
            </a:r>
            <a:r>
              <a:rPr lang="en-US" dirty="0" err="1"/>
              <a:t>flowcellID:lane:barcode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sample PU:</a:t>
            </a:r>
          </a:p>
          <a:p>
            <a:r>
              <a:rPr lang="en-US" dirty="0"/>
              <a:t>#PU: H5WYCBCX2:1:ACAAGCTA</a:t>
            </a:r>
          </a:p>
          <a:p>
            <a:endParaRPr lang="en-US" dirty="0"/>
          </a:p>
          <a:p>
            <a:r>
              <a:rPr lang="en-US" dirty="0"/>
              <a:t>Motivation behind adding read groups: This information is used by programs such as PICARD to mark duplicates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34D-F33C-D84F-8B05-7FD4F09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E46-D0C0-304A-B4D8-D818AEF2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576388"/>
            <a:ext cx="8724900" cy="4500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java -Xmx50g -</a:t>
            </a:r>
            <a:r>
              <a:rPr lang="en-US" sz="1800" dirty="0" err="1">
                <a:highlight>
                  <a:srgbClr val="C0C0C0"/>
                </a:highlight>
              </a:rPr>
              <a:t>XX:ParallelGCThreads</a:t>
            </a:r>
            <a:r>
              <a:rPr lang="en-US" sz="1800" dirty="0">
                <a:highlight>
                  <a:srgbClr val="C0C0C0"/>
                </a:highlight>
              </a:rPr>
              <a:t>=7 -jar /</a:t>
            </a:r>
            <a:r>
              <a:rPr lang="en-US" sz="1800" dirty="0" err="1">
                <a:highlight>
                  <a:srgbClr val="C0C0C0"/>
                </a:highlight>
              </a:rPr>
              <a:t>usr</a:t>
            </a:r>
            <a:r>
              <a:rPr lang="en-US" sz="1800" dirty="0">
                <a:highlight>
                  <a:srgbClr val="C0C0C0"/>
                </a:highlight>
              </a:rPr>
              <a:t>/local/</a:t>
            </a:r>
            <a:r>
              <a:rPr lang="en-US" sz="1800" dirty="0" err="1">
                <a:highlight>
                  <a:srgbClr val="C0C0C0"/>
                </a:highlight>
              </a:rPr>
              <a:t>src</a:t>
            </a:r>
            <a:r>
              <a:rPr lang="en-US" sz="1800" dirty="0">
                <a:highlight>
                  <a:srgbClr val="C0C0C0"/>
                </a:highlight>
              </a:rPr>
              <a:t>/picard_v2.18.22/</a:t>
            </a:r>
            <a:r>
              <a:rPr lang="en-US" sz="1800" dirty="0" err="1">
                <a:highlight>
                  <a:srgbClr val="C0C0C0"/>
                </a:highlight>
              </a:rPr>
              <a:t>picard.jar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MarkDuplicates</a:t>
            </a:r>
            <a:r>
              <a:rPr lang="en-US" sz="1800" dirty="0">
                <a:highlight>
                  <a:srgbClr val="C0C0C0"/>
                </a:highlight>
              </a:rPr>
              <a:t> I=</a:t>
            </a:r>
            <a:r>
              <a:rPr lang="en-US" sz="1800" dirty="0" err="1">
                <a:highlight>
                  <a:srgbClr val="C0C0C0"/>
                </a:highlight>
              </a:rPr>
              <a:t>alligned_sorted_RG.bam</a:t>
            </a:r>
            <a:r>
              <a:rPr lang="en-US" sz="1800" dirty="0">
                <a:highlight>
                  <a:srgbClr val="C0C0C0"/>
                </a:highlight>
              </a:rPr>
              <a:t> O=</a:t>
            </a:r>
            <a:r>
              <a:rPr lang="en-US" sz="1800" dirty="0" err="1">
                <a:highlight>
                  <a:srgbClr val="C0C0C0"/>
                </a:highlight>
              </a:rPr>
              <a:t>alligned_sorted_RG_MD.bam</a:t>
            </a:r>
            <a:r>
              <a:rPr lang="en-US" sz="1800" dirty="0">
                <a:highlight>
                  <a:srgbClr val="C0C0C0"/>
                </a:highlight>
              </a:rPr>
              <a:t> M=</a:t>
            </a:r>
            <a:r>
              <a:rPr lang="en-US" sz="1800" dirty="0" err="1">
                <a:highlight>
                  <a:srgbClr val="C0C0C0"/>
                </a:highlight>
              </a:rPr>
              <a:t>MarkDuplicates_metrics_used_small_alligned_sorted.txt</a:t>
            </a:r>
            <a:r>
              <a:rPr lang="en-US" sz="1800" dirty="0">
                <a:highlight>
                  <a:srgbClr val="C0C0C0"/>
                </a:highlight>
              </a:rPr>
              <a:t> VALIDATION_STRINGENCY=SILENT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FF9A7B-66D4-F944-BFF0-6FAC3451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576388"/>
            <a:ext cx="2387600" cy="82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4A85D-5268-C844-ABE2-DAFC65AF7E6B}"/>
              </a:ext>
            </a:extLst>
          </p:cNvPr>
          <p:cNvSpPr txBox="1"/>
          <p:nvPr/>
        </p:nvSpPr>
        <p:spPr>
          <a:xfrm>
            <a:off x="241300" y="334107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can occur during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prep (PCR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(optical duplicates): single amplification clusters are incorrectly detected as multiple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Motivation for marking the duplicates is to account for over representation bias and for GATK to account for duplicates during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277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0B7-B2A6-F441-95F2-3C628CC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59F3-DAC8-964B-8A65-512F7984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1177925"/>
            <a:ext cx="12032963" cy="4426744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Step 1.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BaseRecalibrator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–O alligned_sorted_RG_MD_base_recalibration_1st.table --known-sites dbsnp_146.hg38.vcf.gz --known-sites Mills_and_1000G_gold_standard.indels.hg38.vcf.gz</a:t>
            </a:r>
          </a:p>
          <a:p>
            <a:pPr marL="1371600" lvl="3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r>
              <a:rPr lang="en-US" dirty="0"/>
              <a:t>Step 2. Create recalibrated bam file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ApplyBQSR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--</a:t>
            </a:r>
            <a:r>
              <a:rPr lang="en-US" dirty="0" err="1">
                <a:highlight>
                  <a:srgbClr val="C0C0C0"/>
                </a:highlight>
              </a:rPr>
              <a:t>bqsr</a:t>
            </a:r>
            <a:r>
              <a:rPr lang="en-US" dirty="0">
                <a:highlight>
                  <a:srgbClr val="C0C0C0"/>
                </a:highlight>
              </a:rPr>
              <a:t>-</a:t>
            </a:r>
            <a:r>
              <a:rPr lang="en-US" dirty="0" err="1">
                <a:highlight>
                  <a:srgbClr val="C0C0C0"/>
                </a:highlight>
              </a:rPr>
              <a:t>recal</a:t>
            </a:r>
            <a:r>
              <a:rPr lang="en-US" dirty="0">
                <a:highlight>
                  <a:srgbClr val="C0C0C0"/>
                </a:highlight>
              </a:rPr>
              <a:t>-file alligned_sorted_RG_MD_base_recalibration_1st.table -O </a:t>
            </a:r>
            <a:r>
              <a:rPr lang="en-US" dirty="0" err="1">
                <a:highlight>
                  <a:srgbClr val="C0C0C0"/>
                </a:highlight>
              </a:rPr>
              <a:t>small_alligned_sorted_RG_MD_recal.bam</a:t>
            </a: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3. Repeat step 1 again with a recalibrated BAM files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4. Analyze covariates to compare before and after </a:t>
            </a:r>
            <a:r>
              <a:rPr lang="en-US" dirty="0" err="1"/>
              <a:t>racalibration</a:t>
            </a:r>
            <a:r>
              <a:rPr lang="en-US" dirty="0"/>
              <a:t> files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AnalyzeCovariates</a:t>
            </a:r>
            <a:r>
              <a:rPr lang="en-US" dirty="0">
                <a:highlight>
                  <a:srgbClr val="C0C0C0"/>
                </a:highlight>
              </a:rPr>
              <a:t> –before alligned_sorted_RG_MD_base_recalibration_1st.table –after alligned_sorted_RG_MD_base_recalibration_2nd.table -plots </a:t>
            </a:r>
            <a:r>
              <a:rPr lang="en-US" dirty="0" err="1">
                <a:highlight>
                  <a:srgbClr val="C0C0C0"/>
                </a:highlight>
              </a:rPr>
              <a:t>AnalyzeCovariates.pdf</a:t>
            </a:r>
            <a:endParaRPr lang="en-US" dirty="0">
              <a:highlight>
                <a:srgbClr val="C0C0C0"/>
              </a:highlight>
            </a:endParaRPr>
          </a:p>
          <a:p>
            <a:pPr lvl="3"/>
            <a:endParaRPr lang="en-US" dirty="0"/>
          </a:p>
        </p:txBody>
      </p:sp>
      <p:pic>
        <p:nvPicPr>
          <p:cNvPr id="7" name="Picture 6" descr="A picture containing blue, sitting, green, board&#10;&#10;Description automatically generated">
            <a:extLst>
              <a:ext uri="{FF2B5EF4-FFF2-40B4-BE49-F238E27FC236}">
                <a16:creationId xmlns:a16="http://schemas.microsoft.com/office/drawing/2014/main" id="{3A2BA027-ACE4-8E45-839F-3C3D8267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1177925"/>
            <a:ext cx="189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7BBA-C6ED-C24E-A1C9-38960A1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628C-0799-844A-AF75-C5BC23C8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Motivation for Base quality recalibration:</a:t>
            </a:r>
          </a:p>
          <a:p>
            <a:endParaRPr lang="en-US" dirty="0"/>
          </a:p>
          <a:p>
            <a:r>
              <a:rPr lang="en-US" dirty="0"/>
              <a:t>Machines can over or underestimate base quality scores</a:t>
            </a:r>
          </a:p>
          <a:p>
            <a:r>
              <a:rPr lang="en-US" dirty="0"/>
              <a:t>During Base quality score recalibration (BQSR) machine learning model is applied to these errors to correct the quality scores.</a:t>
            </a:r>
          </a:p>
        </p:txBody>
      </p:sp>
    </p:spTree>
    <p:extLst>
      <p:ext uri="{BB962C8B-B14F-4D97-AF65-F5344CB8AC3E}">
        <p14:creationId xmlns:p14="http://schemas.microsoft.com/office/powerpoint/2010/main" val="33562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66E-65F1-E847-A15F-DA04ED95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256"/>
            <a:ext cx="7785538" cy="549304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3F813A-7D25-B84F-ACA6-7C9A990D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" y="567560"/>
            <a:ext cx="11000448" cy="62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F770-4CDD-FD47-85EE-ED8AC8BB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9BCA8-D5B6-3141-B87E-5012BCEF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" y="450575"/>
            <a:ext cx="11325794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187-8A09-704E-AF1A-4D5473F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0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378A-D9EA-1A48-BABE-32F64D5B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901493"/>
            <a:ext cx="10515600" cy="824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consideration before doing base quality recalibration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44C5B-E1D4-6142-A3C8-C0D1487D678F}"/>
              </a:ext>
            </a:extLst>
          </p:cNvPr>
          <p:cNvSpPr txBox="1"/>
          <p:nvPr/>
        </p:nvSpPr>
        <p:spPr>
          <a:xfrm>
            <a:off x="1073426" y="2425148"/>
            <a:ext cx="7858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that the contigs in reference genome and known variant VCF files are in the same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reference genome for </a:t>
            </a:r>
            <a:r>
              <a:rPr lang="en-US" sz="2400" dirty="0" err="1"/>
              <a:t>gatk</a:t>
            </a:r>
            <a:r>
              <a:rPr lang="en-US" sz="2400" dirty="0"/>
              <a:t> by indexing (</a:t>
            </a:r>
            <a:r>
              <a:rPr lang="en-US" sz="2400" dirty="0" err="1"/>
              <a:t>samtools</a:t>
            </a:r>
            <a:r>
              <a:rPr lang="en-US" sz="2400" dirty="0"/>
              <a:t>) and creating a sequence dictionary (</a:t>
            </a:r>
            <a:r>
              <a:rPr lang="en-US" sz="2400" dirty="0" err="1"/>
              <a:t>picard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index the known sites files using the </a:t>
            </a:r>
            <a:r>
              <a:rPr lang="en-US" sz="2400" dirty="0" err="1"/>
              <a:t>tabix</a:t>
            </a:r>
            <a:r>
              <a:rPr lang="en-US" sz="2400" dirty="0"/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DE06-9BF4-CA46-BA9F-531F74F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Somatic short variant discovery (SNVs + Indels)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773FC1D9-2E6D-374B-9AB9-B4E1D8E3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76963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C0A-C456-F941-BDF7-8555A8D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907-0F1A-BA42-A7C7-4DBA199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969" y="1253331"/>
            <a:ext cx="10515600" cy="4351338"/>
          </a:xfrm>
        </p:spPr>
        <p:txBody>
          <a:bodyPr/>
          <a:lstStyle/>
          <a:p>
            <a:pPr marL="1828800" lvl="4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Mutect2 -R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alligned_sorted_RG_MD_recal.bam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7CF8-EFFE-7943-868E-D4842B91853A}"/>
              </a:ext>
            </a:extLst>
          </p:cNvPr>
          <p:cNvSpPr txBox="1"/>
          <p:nvPr/>
        </p:nvSpPr>
        <p:spPr>
          <a:xfrm>
            <a:off x="967409" y="3564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783-7F3A-D949-B9B6-39ECA83D08F2}"/>
              </a:ext>
            </a:extLst>
          </p:cNvPr>
          <p:cNvSpPr txBox="1"/>
          <p:nvPr/>
        </p:nvSpPr>
        <p:spPr>
          <a:xfrm>
            <a:off x="3094270" y="2040835"/>
            <a:ext cx="644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FilterMutectCalls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–V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r>
              <a:rPr lang="en-US" dirty="0">
                <a:highlight>
                  <a:srgbClr val="C0C0C0"/>
                </a:highlight>
              </a:rPr>
              <a:t> –O </a:t>
            </a:r>
            <a:r>
              <a:rPr lang="en-US" dirty="0" err="1">
                <a:highlight>
                  <a:srgbClr val="C0C0C0"/>
                </a:highlight>
              </a:rPr>
              <a:t>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D1DCD-447D-8249-9F5F-FE3CB92E557E}"/>
              </a:ext>
            </a:extLst>
          </p:cNvPr>
          <p:cNvSpPr txBox="1"/>
          <p:nvPr/>
        </p:nvSpPr>
        <p:spPr>
          <a:xfrm>
            <a:off x="92764" y="3027924"/>
            <a:ext cx="1082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Raw VCF files: </a:t>
            </a:r>
          </a:p>
          <a:p>
            <a:pPr algn="just"/>
            <a:r>
              <a:rPr lang="en-US" dirty="0"/>
              <a:t>Mutect2 applies a Bayesian likelihoods model to generate log odds of an alleles to be somatic variants vs. an errors.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Filtering:</a:t>
            </a:r>
          </a:p>
          <a:p>
            <a:pPr algn="just"/>
            <a:r>
              <a:rPr lang="en-US" dirty="0"/>
              <a:t>Unlike other tools, </a:t>
            </a:r>
            <a:r>
              <a:rPr lang="en-US" dirty="0" err="1"/>
              <a:t>FilterMutectCall</a:t>
            </a:r>
            <a:r>
              <a:rPr lang="en-US" dirty="0"/>
              <a:t> intrinsically sets a filtering threshold to optimize the F score (an optimum</a:t>
            </a:r>
          </a:p>
          <a:p>
            <a:pPr algn="just"/>
            <a:r>
              <a:rPr lang="en-US" dirty="0"/>
              <a:t>score that address precision without sacrificing sensitivity. To achieve more sensitivity -f-score-beta can be set to</a:t>
            </a:r>
          </a:p>
          <a:p>
            <a:pPr algn="just"/>
            <a:r>
              <a:rPr lang="en-US" dirty="0"/>
              <a:t>&gt; 1, and &lt;1 if more precision is desired.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There is an intermediate step to calculate contamination, not done in this workflow since we are dealing </a:t>
            </a:r>
          </a:p>
          <a:p>
            <a:pPr algn="just"/>
            <a:r>
              <a:rPr lang="en-US" dirty="0"/>
              <a:t>With a normal tissue sample.</a:t>
            </a:r>
          </a:p>
          <a:p>
            <a:pPr algn="just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C0FB-AED7-584A-883D-B4B4B4BEC5E6}"/>
              </a:ext>
            </a:extLst>
          </p:cNvPr>
          <p:cNvGrpSpPr/>
          <p:nvPr/>
        </p:nvGrpSpPr>
        <p:grpSpPr>
          <a:xfrm>
            <a:off x="150199" y="777685"/>
            <a:ext cx="2711753" cy="826754"/>
            <a:chOff x="4586475" y="728849"/>
            <a:chExt cx="2711753" cy="826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D68E2-CDB5-3D4F-99C4-BDDF6812439B}"/>
                </a:ext>
              </a:extLst>
            </p:cNvPr>
            <p:cNvSpPr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7315E-59AF-2A4F-83B5-55E0B72D790D}"/>
                </a:ext>
              </a:extLst>
            </p:cNvPr>
            <p:cNvSpPr txBox="1"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Get raw VCF files: Mutect2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2EAD8-4C9A-6F49-B945-D7F8115080EB}"/>
              </a:ext>
            </a:extLst>
          </p:cNvPr>
          <p:cNvGrpSpPr/>
          <p:nvPr/>
        </p:nvGrpSpPr>
        <p:grpSpPr>
          <a:xfrm>
            <a:off x="150199" y="1811127"/>
            <a:ext cx="2711753" cy="826754"/>
            <a:chOff x="4586475" y="1762291"/>
            <a:chExt cx="2711753" cy="8267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8751C-55A2-9743-ABC9-DADFCD9ACBB9}"/>
                </a:ext>
              </a:extLst>
            </p:cNvPr>
            <p:cNvSpPr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A1DE66-414B-8E47-BCE8-131A9489998B}"/>
                </a:ext>
              </a:extLst>
            </p:cNvPr>
            <p:cNvSpPr txBox="1"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Filter variants: </a:t>
              </a:r>
              <a:r>
                <a:rPr lang="en-US" sz="2800" kern="1200" dirty="0" err="1"/>
                <a:t>FilterMutectCalls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E9F-5D7D-3245-BDB2-3860A63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C680-3BC8-9E4A-84DC-D427CFF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778703"/>
            <a:ext cx="9150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ighlight>
                  <a:srgbClr val="C0C0C0"/>
                </a:highlight>
              </a:rPr>
              <a:t>table_annovar.pl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small_filtered.vcf</a:t>
            </a:r>
            <a:r>
              <a:rPr lang="en-US" sz="1800" dirty="0">
                <a:highlight>
                  <a:srgbClr val="C0C0C0"/>
                </a:highlight>
              </a:rPr>
              <a:t> /home/</a:t>
            </a:r>
            <a:r>
              <a:rPr lang="en-US" sz="1800" dirty="0" err="1">
                <a:highlight>
                  <a:srgbClr val="C0C0C0"/>
                </a:highlight>
              </a:rPr>
              <a:t>bansari</a:t>
            </a:r>
            <a:r>
              <a:rPr lang="en-US" sz="1800" dirty="0">
                <a:highlight>
                  <a:srgbClr val="C0C0C0"/>
                </a:highlight>
              </a:rPr>
              <a:t>/</a:t>
            </a:r>
            <a:r>
              <a:rPr lang="en-US" sz="1800" dirty="0" err="1">
                <a:highlight>
                  <a:srgbClr val="C0C0C0"/>
                </a:highlight>
              </a:rPr>
              <a:t>humandb</a:t>
            </a:r>
            <a:r>
              <a:rPr lang="en-US" sz="1800" dirty="0">
                <a:highlight>
                  <a:srgbClr val="C0C0C0"/>
                </a:highlight>
              </a:rPr>
              <a:t>/ -</a:t>
            </a:r>
            <a:r>
              <a:rPr lang="en-US" sz="1800" dirty="0" err="1">
                <a:highlight>
                  <a:srgbClr val="C0C0C0"/>
                </a:highlight>
              </a:rPr>
              <a:t>buildver</a:t>
            </a:r>
            <a:r>
              <a:rPr lang="en-US" sz="1800" dirty="0">
                <a:highlight>
                  <a:srgbClr val="C0C0C0"/>
                </a:highlight>
              </a:rPr>
              <a:t> hg38 -out </a:t>
            </a:r>
            <a:r>
              <a:rPr lang="en-US" sz="1800" dirty="0" err="1">
                <a:highlight>
                  <a:srgbClr val="C0C0C0"/>
                </a:highlight>
              </a:rPr>
              <a:t>myanno</a:t>
            </a:r>
            <a:r>
              <a:rPr lang="en-US" sz="1800" dirty="0">
                <a:highlight>
                  <a:srgbClr val="C0C0C0"/>
                </a:highlight>
              </a:rPr>
              <a:t> -remove -protocol refGene,exac03,avsnp147,dbnsfp35c,clinvar_20180603,esp6500siv2_all,kaviar_20150923,1000g2015aug_all,gnomad211_exome,cosmic70,nci60  -operation </a:t>
            </a:r>
            <a:r>
              <a:rPr lang="en-US" sz="1800" dirty="0" err="1">
                <a:highlight>
                  <a:srgbClr val="C0C0C0"/>
                </a:highlight>
              </a:rPr>
              <a:t>g,f,f,f,f,f,f,f,f,f,f</a:t>
            </a:r>
            <a:r>
              <a:rPr lang="en-US" sz="1800" dirty="0">
                <a:highlight>
                  <a:srgbClr val="C0C0C0"/>
                </a:highlight>
              </a:rPr>
              <a:t> -</a:t>
            </a:r>
            <a:r>
              <a:rPr lang="en-US" sz="1800" dirty="0" err="1">
                <a:highlight>
                  <a:srgbClr val="C0C0C0"/>
                </a:highlight>
              </a:rPr>
              <a:t>nastring</a:t>
            </a:r>
            <a:r>
              <a:rPr lang="en-US" sz="1800" dirty="0">
                <a:highlight>
                  <a:srgbClr val="C0C0C0"/>
                </a:highlight>
              </a:rPr>
              <a:t> . -</a:t>
            </a:r>
            <a:r>
              <a:rPr lang="en-US" sz="1800" dirty="0" err="1">
                <a:highlight>
                  <a:srgbClr val="C0C0C0"/>
                </a:highlight>
              </a:rPr>
              <a:t>vcfinput</a:t>
            </a:r>
            <a:r>
              <a:rPr lang="en-US" sz="1800" dirty="0">
                <a:highlight>
                  <a:srgbClr val="C0C0C0"/>
                </a:highlight>
              </a:rPr>
              <a:t> -polish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3E431-A773-A942-8B64-375A49043F29}"/>
              </a:ext>
            </a:extLst>
          </p:cNvPr>
          <p:cNvSpPr txBox="1"/>
          <p:nvPr/>
        </p:nvSpPr>
        <p:spPr>
          <a:xfrm>
            <a:off x="-1" y="2875722"/>
            <a:ext cx="10402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 behind annotation of VCF files:</a:t>
            </a:r>
          </a:p>
          <a:p>
            <a:endParaRPr lang="en-US" dirty="0"/>
          </a:p>
          <a:p>
            <a:r>
              <a:rPr lang="en-US" dirty="0"/>
              <a:t>To  predict the effects of  variants  including smaller ones such as SNPs and indels as well as larger structural variants.</a:t>
            </a:r>
          </a:p>
          <a:p>
            <a:endParaRPr lang="en-US" dirty="0"/>
          </a:p>
          <a:p>
            <a:r>
              <a:rPr lang="en-US" dirty="0"/>
              <a:t>Important consideration:</a:t>
            </a:r>
          </a:p>
          <a:p>
            <a:r>
              <a:rPr lang="en-US" dirty="0"/>
              <a:t>Since annotation borrows information from data sources with known variants, all these databases should be downloaded and specified in the command before running the tool.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4DBD37-ACF1-1547-B206-43AC215E4E81}"/>
              </a:ext>
            </a:extLst>
          </p:cNvPr>
          <p:cNvGrpSpPr/>
          <p:nvPr/>
        </p:nvGrpSpPr>
        <p:grpSpPr>
          <a:xfrm>
            <a:off x="168129" y="792381"/>
            <a:ext cx="2711753" cy="826754"/>
            <a:chOff x="4586475" y="2795734"/>
            <a:chExt cx="2711753" cy="8267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9A914-C534-C347-988F-149820740303}"/>
                </a:ext>
              </a:extLst>
            </p:cNvPr>
            <p:cNvSpPr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E719C-DFF0-A142-9BC9-15779BFBA195}"/>
                </a:ext>
              </a:extLst>
            </p:cNvPr>
            <p:cNvSpPr txBox="1"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Annotate variants: </a:t>
              </a:r>
              <a:r>
                <a:rPr lang="en-US" sz="2800" kern="1200" dirty="0" err="1"/>
                <a:t>Annovar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9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38CA-7B65-6045-8BDE-F567283E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Run GATK pipeline for Somatic short variant discovery (SNVs + Indels) on a single sample from blood  (FASTQ file).</a:t>
            </a:r>
          </a:p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Work in a cloud environment to use command line tools.</a:t>
            </a:r>
          </a:p>
          <a:p>
            <a:pPr lvl="1"/>
            <a:r>
              <a:rPr lang="en-US" dirty="0"/>
              <a:t>Data preprocessing for variant discovery.</a:t>
            </a:r>
          </a:p>
          <a:p>
            <a:pPr lvl="1"/>
            <a:r>
              <a:rPr lang="en-US" dirty="0"/>
              <a:t>Somatic short variant discovery (SNVs + Indels) : Generate an annotated VCF file.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66722-2A28-C740-9958-8D4EB28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9B54-191E-5A46-8755-40A609F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outcomes of 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1F8-0EB6-8943-B1FA-9A5258B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more comfortable with navigating the cloud environment.</a:t>
            </a:r>
          </a:p>
          <a:p>
            <a:r>
              <a:rPr lang="en-US" dirty="0"/>
              <a:t>Improved troubleshooting by searching online, asking questions.</a:t>
            </a:r>
          </a:p>
          <a:p>
            <a:r>
              <a:rPr lang="en-US" dirty="0"/>
              <a:t>Feeling more confident to try other types of workflows.</a:t>
            </a:r>
          </a:p>
        </p:txBody>
      </p:sp>
    </p:spTree>
    <p:extLst>
      <p:ext uri="{BB962C8B-B14F-4D97-AF65-F5344CB8AC3E}">
        <p14:creationId xmlns:p14="http://schemas.microsoft.com/office/powerpoint/2010/main" val="308811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4AF-9E3C-9F45-B73E-7E12F09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hiccups I encountered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C983-911F-384B-B36B-82859D82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Enountered</a:t>
            </a:r>
            <a:r>
              <a:rPr lang="en-US" dirty="0"/>
              <a:t> a truncated SAM file error on SAM to BAM conversion.</a:t>
            </a:r>
          </a:p>
          <a:p>
            <a:r>
              <a:rPr lang="en-US" dirty="0"/>
              <a:t>Tried to figure out how to add read groups, where to find read group information.</a:t>
            </a:r>
          </a:p>
          <a:p>
            <a:r>
              <a:rPr lang="en-US" dirty="0"/>
              <a:t>Encountered an error during “</a:t>
            </a:r>
            <a:r>
              <a:rPr lang="en-US" dirty="0" err="1"/>
              <a:t>MarkDuplicates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sz="1800" i="1" dirty="0"/>
              <a:t>     Value was put into </a:t>
            </a:r>
            <a:r>
              <a:rPr lang="en-US" sz="1800" i="1" dirty="0" err="1"/>
              <a:t>PairInfoMap</a:t>
            </a:r>
            <a:r>
              <a:rPr lang="en-US" sz="1800" i="1" dirty="0"/>
              <a:t> more than once</a:t>
            </a:r>
          </a:p>
          <a:p>
            <a:r>
              <a:rPr lang="en-US" dirty="0"/>
              <a:t>To analyze covariates an updated version of R was needed: I used ftp(</a:t>
            </a:r>
            <a:r>
              <a:rPr lang="en-US" dirty="0" err="1"/>
              <a:t>filezilla</a:t>
            </a:r>
            <a:r>
              <a:rPr lang="en-US" dirty="0"/>
              <a:t>) to </a:t>
            </a:r>
            <a:r>
              <a:rPr lang="en-US" dirty="0" err="1"/>
              <a:t>tranfer</a:t>
            </a:r>
            <a:r>
              <a:rPr lang="en-US" dirty="0"/>
              <a:t> the tables and generate plots on my machine.</a:t>
            </a:r>
          </a:p>
        </p:txBody>
      </p:sp>
    </p:spTree>
    <p:extLst>
      <p:ext uri="{BB962C8B-B14F-4D97-AF65-F5344CB8AC3E}">
        <p14:creationId xmlns:p14="http://schemas.microsoft.com/office/powerpoint/2010/main" val="218425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2546-FF1E-6B46-9D40-7A7926D9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3816"/>
          </a:xfrm>
        </p:spPr>
        <p:txBody>
          <a:bodyPr/>
          <a:lstStyle/>
          <a:p>
            <a:r>
              <a:rPr lang="en-US" dirty="0"/>
              <a:t>Thank you to my preceptor Dr. Yun and </a:t>
            </a:r>
            <a:r>
              <a:rPr lang="en-US" dirty="0" err="1"/>
              <a:t>Yotta</a:t>
            </a:r>
            <a:r>
              <a:rPr lang="en-US" dirty="0"/>
              <a:t> Biomed for this learning opportunity.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8B01-3260-A34C-AEB1-7A605C3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51" y="3543213"/>
            <a:ext cx="10515600" cy="4351338"/>
          </a:xfrm>
        </p:spPr>
        <p:txBody>
          <a:bodyPr/>
          <a:lstStyle/>
          <a:p>
            <a:r>
              <a:rPr lang="en-US" dirty="0"/>
              <a:t>Resources I used: </a:t>
            </a:r>
          </a:p>
          <a:p>
            <a:pPr lvl="1"/>
            <a:r>
              <a:rPr lang="en-US" dirty="0"/>
              <a:t>Example pipeline provided by Dr. Yun.</a:t>
            </a:r>
          </a:p>
          <a:p>
            <a:pPr lvl="1"/>
            <a:r>
              <a:rPr lang="en-US" dirty="0"/>
              <a:t>GATK website.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 and other forums.</a:t>
            </a:r>
          </a:p>
          <a:p>
            <a:pPr lvl="1"/>
            <a:r>
              <a:rPr lang="en-US" dirty="0"/>
              <a:t>Literature search.</a:t>
            </a:r>
          </a:p>
        </p:txBody>
      </p:sp>
    </p:spTree>
    <p:extLst>
      <p:ext uri="{BB962C8B-B14F-4D97-AF65-F5344CB8AC3E}">
        <p14:creationId xmlns:p14="http://schemas.microsoft.com/office/powerpoint/2010/main" val="30740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C8E-EAC4-CC48-94DA-3D5D3734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Summary of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080-8CBF-024B-BA19-40F61DF5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74197C-6770-9C42-B10F-F494770E1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669490"/>
              </p:ext>
            </p:extLst>
          </p:nvPr>
        </p:nvGraphicFramePr>
        <p:xfrm>
          <a:off x="1127760" y="1417320"/>
          <a:ext cx="903224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1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4DAEA7-654F-D144-87FE-05875EC1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95205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14B0-9F8C-BF48-BE13-75D38236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702424"/>
            <a:ext cx="10515600" cy="295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30E76-F083-E242-9952-790B7649EDD7}"/>
              </a:ext>
            </a:extLst>
          </p:cNvPr>
          <p:cNvSpPr/>
          <p:nvPr/>
        </p:nvSpPr>
        <p:spPr>
          <a:xfrm>
            <a:off x="2973858" y="1618897"/>
            <a:ext cx="8934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#1.allignment</a:t>
            </a:r>
          </a:p>
          <a:p>
            <a:r>
              <a:rPr lang="en-US" dirty="0" err="1">
                <a:highlight>
                  <a:srgbClr val="C0C0C0"/>
                </a:highlight>
              </a:rPr>
              <a:t>nohup</a:t>
            </a:r>
            <a:r>
              <a:rPr lang="en-US" dirty="0">
                <a:highlight>
                  <a:srgbClr val="C0C0C0"/>
                </a:highlight>
              </a:rPr>
              <a:t> bwa mem -t 8 /common/</a:t>
            </a:r>
            <a:r>
              <a:rPr lang="en-US" dirty="0" err="1">
                <a:highlight>
                  <a:srgbClr val="C0C0C0"/>
                </a:highlight>
              </a:rPr>
              <a:t>igenomes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Homo_sapiens</a:t>
            </a:r>
            <a:r>
              <a:rPr lang="en-US" dirty="0">
                <a:highlight>
                  <a:srgbClr val="C0C0C0"/>
                </a:highlight>
              </a:rPr>
              <a:t>/UCSC/hg38/Sequence/</a:t>
            </a:r>
            <a:r>
              <a:rPr lang="en-US" dirty="0" err="1">
                <a:highlight>
                  <a:srgbClr val="C0C0C0"/>
                </a:highlight>
              </a:rPr>
              <a:t>BWAIndex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SKU100005_R1.fastq.gz SKU100005_R2.fastq.gz &gt; </a:t>
            </a:r>
            <a:r>
              <a:rPr lang="en-US" dirty="0" err="1">
                <a:highlight>
                  <a:srgbClr val="C0C0C0"/>
                </a:highlight>
              </a:rPr>
              <a:t>test.sam</a:t>
            </a:r>
            <a:r>
              <a:rPr lang="en-US" dirty="0">
                <a:highlight>
                  <a:srgbClr val="C0C0C0"/>
                </a:highlight>
              </a:rPr>
              <a:t> &amp;</a:t>
            </a:r>
          </a:p>
          <a:p>
            <a:endParaRPr lang="en-US" dirty="0"/>
          </a:p>
          <a:p>
            <a:r>
              <a:rPr lang="en-US" dirty="0"/>
              <a:t>#2.convert SAM to BAM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-</a:t>
            </a:r>
            <a:r>
              <a:rPr lang="en-US" dirty="0" err="1">
                <a:highlight>
                  <a:srgbClr val="C0C0C0"/>
                </a:highlight>
              </a:rPr>
              <a:t>bS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alligned_test.sam</a:t>
            </a:r>
            <a:r>
              <a:rPr lang="en-US" dirty="0">
                <a:highlight>
                  <a:srgbClr val="C0C0C0"/>
                </a:highlight>
              </a:rPr>
              <a:t> &gt;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#3.sort my BAM files 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sort  -@ 8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#4.index sorted BAM file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index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DAE73B-98A6-694D-8AA3-65F9D2E7A8DF}"/>
              </a:ext>
            </a:extLst>
          </p:cNvPr>
          <p:cNvGrpSpPr/>
          <p:nvPr/>
        </p:nvGrpSpPr>
        <p:grpSpPr>
          <a:xfrm>
            <a:off x="519617" y="1624946"/>
            <a:ext cx="2134772" cy="650845"/>
            <a:chOff x="3987633" y="1192"/>
            <a:chExt cx="2134772" cy="6508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6E6A71-FA1E-E346-AA0A-202C412C0FBB}"/>
                </a:ext>
              </a:extLst>
            </p:cNvPr>
            <p:cNvSpPr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C7803-AEFF-C34E-B141-CFE5F37651A5}"/>
                </a:ext>
              </a:extLst>
            </p:cNvPr>
            <p:cNvSpPr txBox="1"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Raw data: FASTQ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3C90E-98A6-3949-9422-3A81FC961930}"/>
              </a:ext>
            </a:extLst>
          </p:cNvPr>
          <p:cNvGrpSpPr/>
          <p:nvPr/>
        </p:nvGrpSpPr>
        <p:grpSpPr>
          <a:xfrm>
            <a:off x="519617" y="2376718"/>
            <a:ext cx="2134772" cy="650845"/>
            <a:chOff x="3987633" y="814749"/>
            <a:chExt cx="2134772" cy="650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7BC550-542A-4A40-864D-11217B139FB7}"/>
                </a:ext>
              </a:extLst>
            </p:cNvPr>
            <p:cNvSpPr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B423E2-F249-FB4C-A60F-4B60F9FDF5EC}"/>
                </a:ext>
              </a:extLst>
            </p:cNvPr>
            <p:cNvSpPr txBox="1"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Map to reference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8F09A-8023-CA43-899A-3DAF65694869}"/>
              </a:ext>
            </a:extLst>
          </p:cNvPr>
          <p:cNvGrpSpPr/>
          <p:nvPr/>
        </p:nvGrpSpPr>
        <p:grpSpPr>
          <a:xfrm>
            <a:off x="519617" y="3560983"/>
            <a:ext cx="2134772" cy="650845"/>
            <a:chOff x="3987633" y="1628305"/>
            <a:chExt cx="2134772" cy="6508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DA9C24-25B8-3E4F-8340-F8330DEF1512}"/>
                </a:ext>
              </a:extLst>
            </p:cNvPr>
            <p:cNvSpPr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729EF-3FC3-274F-AC10-2F083AFD5BA8}"/>
                </a:ext>
              </a:extLst>
            </p:cNvPr>
            <p:cNvSpPr txBox="1"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Sort mapped reads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3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127-BAA3-144F-8E0C-6682EAE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12C9-9F5A-0A44-8364-1157E8B3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create a smaller bam file to go over the workflow to anticipate and troubleshoot any pitfalls.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important to look at the contig order of the reference genome and ensure that they are compatible with the variant files during base recalibration step.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N.B. I realized this later but fortunately there was no discrepancy amongst the contigs format.</a:t>
            </a:r>
          </a:p>
        </p:txBody>
      </p:sp>
    </p:spTree>
    <p:extLst>
      <p:ext uri="{BB962C8B-B14F-4D97-AF65-F5344CB8AC3E}">
        <p14:creationId xmlns:p14="http://schemas.microsoft.com/office/powerpoint/2010/main" val="370236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974-CBF9-B24B-9CDB-B019DAF4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Compare aligned BAM with Sorted aligned 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75DF-54AA-184A-99AF-100FD22E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#vs.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</p:txBody>
      </p:sp>
    </p:spTree>
    <p:extLst>
      <p:ext uri="{BB962C8B-B14F-4D97-AF65-F5344CB8AC3E}">
        <p14:creationId xmlns:p14="http://schemas.microsoft.com/office/powerpoint/2010/main" val="22824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844-98CF-E04C-8BC6-61AEE57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sorting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DA2203D-3A80-EB47-A54F-B78C1EEF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32000"/>
            <a:ext cx="12022666" cy="3774440"/>
          </a:xfrm>
        </p:spPr>
      </p:pic>
    </p:spTree>
    <p:extLst>
      <p:ext uri="{BB962C8B-B14F-4D97-AF65-F5344CB8AC3E}">
        <p14:creationId xmlns:p14="http://schemas.microsoft.com/office/powerpoint/2010/main" val="11136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32E-5984-9E4F-8818-D01F797B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n-US" dirty="0"/>
              <a:t>After sorting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71EA8413-EFC1-ED47-9A74-7C700BEB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5" y="1394848"/>
            <a:ext cx="11840705" cy="4742482"/>
          </a:xfrm>
        </p:spPr>
      </p:pic>
    </p:spTree>
    <p:extLst>
      <p:ext uri="{BB962C8B-B14F-4D97-AF65-F5344CB8AC3E}">
        <p14:creationId xmlns:p14="http://schemas.microsoft.com/office/powerpoint/2010/main" val="4975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1413</Words>
  <Application>Microsoft Macintosh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Somatic short variant discovery (SNVs + Indels) using GATK best practices workflows  PRACTICUM MILESTONE 1 </vt:lpstr>
      <vt:lpstr>PowerPoint Presentation</vt:lpstr>
      <vt:lpstr>                   Summary of the workflow</vt:lpstr>
      <vt:lpstr>PowerPoint Presentation</vt:lpstr>
      <vt:lpstr>Data Preprocessing</vt:lpstr>
      <vt:lpstr>Some considerations:</vt:lpstr>
      <vt:lpstr>Optional: Compare aligned BAM with Sorted aligned BAM</vt:lpstr>
      <vt:lpstr>Before sorting</vt:lpstr>
      <vt:lpstr>After sorting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Somatic short variant discovery (SNVs + Indels) </vt:lpstr>
      <vt:lpstr>Somatic short variant discovery cont..</vt:lpstr>
      <vt:lpstr>Somatic short variant discovery cont..</vt:lpstr>
      <vt:lpstr>Qualitative outcomes of my learning</vt:lpstr>
      <vt:lpstr>Some hiccups I encountered on the way</vt:lpstr>
      <vt:lpstr>Thank you to my preceptor Dr. Yun and Yotta Biomed for this learning opportunity.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Abdelhakim</dc:creator>
  <cp:lastModifiedBy>Briha Ansari</cp:lastModifiedBy>
  <cp:revision>49</cp:revision>
  <dcterms:created xsi:type="dcterms:W3CDTF">2020-09-21T14:58:34Z</dcterms:created>
  <dcterms:modified xsi:type="dcterms:W3CDTF">2021-05-06T14:55:57Z</dcterms:modified>
</cp:coreProperties>
</file>