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SemiBold"/>
      <p:regular r:id="rId34"/>
      <p:bold r:id="rId35"/>
      <p:italic r:id="rId36"/>
      <p:boldItalic r:id="rId37"/>
    </p:embeddedFont>
    <p:embeddedFont>
      <p:font typeface="Caveat"/>
      <p:regular r:id="rId38"/>
      <p:bold r:id="rId39"/>
    </p:embeddedFont>
    <p:embeddedFont>
      <p:font typeface="Montserrat"/>
      <p:regular r:id="rId40"/>
      <p:bold r:id="rId41"/>
      <p:italic r:id="rId42"/>
      <p:boldItalic r:id="rId43"/>
    </p:embeddedFont>
    <p:embeddedFont>
      <p:font typeface="Lato"/>
      <p:regular r:id="rId44"/>
      <p:bold r:id="rId45"/>
      <p:italic r:id="rId46"/>
      <p:boldItalic r:id="rId47"/>
    </p:embeddedFont>
    <p:embeddedFont>
      <p:font typeface="Montserrat ExtraBold"/>
      <p:bold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Lato-regular.fntdata"/><Relationship Id="rId43" Type="http://schemas.openxmlformats.org/officeDocument/2006/relationships/font" Target="fonts/Montserrat-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ExtraBold-bold.fntdata"/><Relationship Id="rId47" Type="http://schemas.openxmlformats.org/officeDocument/2006/relationships/font" Target="fonts/Lato-boldItalic.fntdata"/><Relationship Id="rId49" Type="http://schemas.openxmlformats.org/officeDocument/2006/relationships/font" Target="fonts/Montserrat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MontserratSemiBold-bold.fntdata"/><Relationship Id="rId34" Type="http://schemas.openxmlformats.org/officeDocument/2006/relationships/font" Target="fonts/MontserratSemiBold-regular.fntdata"/><Relationship Id="rId37" Type="http://schemas.openxmlformats.org/officeDocument/2006/relationships/font" Target="fonts/MontserratSemiBold-boldItalic.fntdata"/><Relationship Id="rId36" Type="http://schemas.openxmlformats.org/officeDocument/2006/relationships/font" Target="fonts/MontserratSemiBold-italic.fntdata"/><Relationship Id="rId39" Type="http://schemas.openxmlformats.org/officeDocument/2006/relationships/font" Target="fonts/Caveat-bold.fntdata"/><Relationship Id="rId38" Type="http://schemas.openxmlformats.org/officeDocument/2006/relationships/font" Target="fonts/Caveat-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176aac81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176aac81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176aac8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176aac8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176aac81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f176aac81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1ae72b4d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f1ae72b4d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1ae72b4d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f1ae72b4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f1ae72b4d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f1ae72b4d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f1ae72b4d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f1ae72b4d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f1ae72b4d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f1ae72b4d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f1ae72b4d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f1ae72b4d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f176aac81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f176aac81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176aac8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176aac8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f24fdc1bc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f24fdc1bc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f176aac81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f176aac81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f176aac81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f176aac81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f176aac81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f176aac81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f1d8d3449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f1d8d344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f1d8d344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f1d8d344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f1d8d344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f1d8d344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f1d8d3449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f1d8d3449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f176aac81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f176aac81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24fdc1bc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24fdc1bc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24fdc1bc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24fdc1bc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24fdc1bca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24fdc1bca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0f6aa8e6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0f6aa8e6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ff5c8ce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ff5c8ce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176aac8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176aac8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ff5c8ce0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ff5c8ce0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latin typeface="Montserrat"/>
                <a:ea typeface="Montserrat"/>
                <a:cs typeface="Montserrat"/>
                <a:sym typeface="Montserrat"/>
              </a:rPr>
              <a:t>Groupby Dataset: Admission Type &amp; Age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Analyzing</a:t>
            </a:r>
            <a:r>
              <a:rPr lang="en"/>
              <a:t> Healthcare Trends</a:t>
            </a:r>
            <a:endParaRPr/>
          </a:p>
        </p:txBody>
      </p:sp>
      <p:sp>
        <p:nvSpPr>
          <p:cNvPr id="135" name="Google Shape;135;p13"/>
          <p:cNvSpPr txBox="1"/>
          <p:nvPr>
            <p:ph idx="1" type="subTitle"/>
          </p:nvPr>
        </p:nvSpPr>
        <p:spPr>
          <a:xfrm>
            <a:off x="4371975" y="3924925"/>
            <a:ext cx="41826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Group 1 Team Members: Brianna Bethea,Kavita Gopal, Laquita Palmer, Derek Hill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099675" y="4234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u="sng"/>
              <a:t>Chart 2: Hospital Admission Type Across Generations</a:t>
            </a:r>
            <a:endParaRPr b="1" sz="1600" u="sng"/>
          </a:p>
        </p:txBody>
      </p:sp>
      <p:pic>
        <p:nvPicPr>
          <p:cNvPr id="193" name="Google Shape;193;p22"/>
          <p:cNvPicPr preferRelativeResize="0"/>
          <p:nvPr/>
        </p:nvPicPr>
        <p:blipFill>
          <a:blip r:embed="rId3">
            <a:alphaModFix/>
          </a:blip>
          <a:stretch>
            <a:fillRect/>
          </a:stretch>
        </p:blipFill>
        <p:spPr>
          <a:xfrm>
            <a:off x="118700" y="1439225"/>
            <a:ext cx="8912102" cy="3012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7" name="Shape 197"/>
        <p:cNvGrpSpPr/>
        <p:nvPr/>
      </p:nvGrpSpPr>
      <p:grpSpPr>
        <a:xfrm>
          <a:off x="0" y="0"/>
          <a:ext cx="0" cy="0"/>
          <a:chOff x="0" y="0"/>
          <a:chExt cx="0" cy="0"/>
        </a:xfrm>
      </p:grpSpPr>
      <p:sp>
        <p:nvSpPr>
          <p:cNvPr id="198" name="Google Shape;198;p23"/>
          <p:cNvSpPr txBox="1"/>
          <p:nvPr/>
        </p:nvSpPr>
        <p:spPr>
          <a:xfrm>
            <a:off x="4710950" y="1567550"/>
            <a:ext cx="7077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0">
              <a:solidFill>
                <a:schemeClr val="lt1"/>
              </a:solidFill>
              <a:latin typeface="Lato"/>
              <a:ea typeface="Lato"/>
              <a:cs typeface="Lato"/>
              <a:sym typeface="Lato"/>
            </a:endParaRPr>
          </a:p>
        </p:txBody>
      </p:sp>
      <p:sp>
        <p:nvSpPr>
          <p:cNvPr id="199" name="Google Shape;199;p23"/>
          <p:cNvSpPr txBox="1"/>
          <p:nvPr>
            <p:ph type="title"/>
          </p:nvPr>
        </p:nvSpPr>
        <p:spPr>
          <a:xfrm>
            <a:off x="1297500" y="393750"/>
            <a:ext cx="4836000" cy="11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6000">
                <a:solidFill>
                  <a:schemeClr val="accent1"/>
                </a:solidFill>
                <a:latin typeface="Caveat"/>
                <a:ea typeface="Caveat"/>
                <a:cs typeface="Caveat"/>
                <a:sym typeface="Caveat"/>
              </a:rPr>
              <a:t>Kavita Gopal</a:t>
            </a:r>
            <a:endParaRPr b="1" sz="100">
              <a:solidFill>
                <a:schemeClr val="accent1"/>
              </a:solidFill>
              <a:latin typeface="Caveat"/>
              <a:ea typeface="Caveat"/>
              <a:cs typeface="Caveat"/>
              <a:sym typeface="Caveat"/>
            </a:endParaRPr>
          </a:p>
        </p:txBody>
      </p:sp>
      <p:sp>
        <p:nvSpPr>
          <p:cNvPr id="200" name="Google Shape;200;p23"/>
          <p:cNvSpPr txBox="1"/>
          <p:nvPr>
            <p:ph idx="1" type="body"/>
          </p:nvPr>
        </p:nvSpPr>
        <p:spPr>
          <a:xfrm>
            <a:off x="286625" y="1433100"/>
            <a:ext cx="8645400" cy="34833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rgbClr val="0000FF"/>
              </a:buClr>
              <a:buSzPts val="2000"/>
              <a:buFont typeface="Montserrat SemiBold"/>
              <a:buChar char="★"/>
            </a:pPr>
            <a:r>
              <a:rPr lang="en" sz="2000">
                <a:solidFill>
                  <a:srgbClr val="0000FF"/>
                </a:solidFill>
                <a:latin typeface="Montserrat SemiBold"/>
                <a:ea typeface="Montserrat SemiBold"/>
                <a:cs typeface="Montserrat SemiBold"/>
                <a:sym typeface="Montserrat SemiBold"/>
              </a:rPr>
              <a:t>Find the contents of the dataset</a:t>
            </a:r>
            <a:endParaRPr sz="2000">
              <a:solidFill>
                <a:srgbClr val="0000FF"/>
              </a:solidFill>
              <a:latin typeface="Montserrat SemiBold"/>
              <a:ea typeface="Montserrat SemiBold"/>
              <a:cs typeface="Montserrat SemiBold"/>
              <a:sym typeface="Montserrat SemiBold"/>
            </a:endParaRPr>
          </a:p>
          <a:p>
            <a:pPr indent="-355600" lvl="0" marL="457200" rtl="0" algn="l">
              <a:lnSpc>
                <a:spcPct val="150000"/>
              </a:lnSpc>
              <a:spcBef>
                <a:spcPts val="0"/>
              </a:spcBef>
              <a:spcAft>
                <a:spcPts val="0"/>
              </a:spcAft>
              <a:buClr>
                <a:srgbClr val="0000FF"/>
              </a:buClr>
              <a:buSzPts val="2000"/>
              <a:buFont typeface="Montserrat SemiBold"/>
              <a:buChar char="★"/>
            </a:pPr>
            <a:r>
              <a:rPr lang="en" sz="2000">
                <a:solidFill>
                  <a:srgbClr val="0000FF"/>
                </a:solidFill>
                <a:latin typeface="Montserrat SemiBold"/>
                <a:ea typeface="Montserrat SemiBold"/>
                <a:cs typeface="Montserrat SemiBold"/>
                <a:sym typeface="Montserrat SemiBold"/>
              </a:rPr>
              <a:t>Cleaning up the dataset, to get a clearer idea, to enable suitable analysis &amp; conclusion</a:t>
            </a:r>
            <a:endParaRPr sz="2000">
              <a:solidFill>
                <a:srgbClr val="0000FF"/>
              </a:solidFill>
              <a:latin typeface="Montserrat SemiBold"/>
              <a:ea typeface="Montserrat SemiBold"/>
              <a:cs typeface="Montserrat SemiBold"/>
              <a:sym typeface="Montserrat SemiBold"/>
            </a:endParaRPr>
          </a:p>
          <a:p>
            <a:pPr indent="-355600" lvl="0" marL="457200" rtl="0" algn="l">
              <a:lnSpc>
                <a:spcPct val="150000"/>
              </a:lnSpc>
              <a:spcBef>
                <a:spcPts val="0"/>
              </a:spcBef>
              <a:spcAft>
                <a:spcPts val="0"/>
              </a:spcAft>
              <a:buClr>
                <a:srgbClr val="0000FF"/>
              </a:buClr>
              <a:buSzPts val="2000"/>
              <a:buFont typeface="Montserrat SemiBold"/>
              <a:buChar char="★"/>
            </a:pPr>
            <a:r>
              <a:rPr lang="en" sz="2000">
                <a:solidFill>
                  <a:srgbClr val="0000FF"/>
                </a:solidFill>
                <a:latin typeface="Montserrat SemiBold"/>
                <a:ea typeface="Montserrat SemiBold"/>
                <a:cs typeface="Montserrat SemiBold"/>
                <a:sym typeface="Montserrat SemiBold"/>
              </a:rPr>
              <a:t>Aim was to combine cost of hospitalization-duration, with the treatment of the specific medical condition</a:t>
            </a:r>
            <a:endParaRPr sz="2000">
              <a:solidFill>
                <a:srgbClr val="0000FF"/>
              </a:solidFill>
              <a:latin typeface="Montserrat SemiBold"/>
              <a:ea typeface="Montserrat SemiBold"/>
              <a:cs typeface="Montserrat SemiBold"/>
              <a:sym typeface="Montserrat SemiBold"/>
            </a:endParaRPr>
          </a:p>
          <a:p>
            <a:pPr indent="-355600" lvl="0" marL="457200" rtl="0" algn="l">
              <a:lnSpc>
                <a:spcPct val="150000"/>
              </a:lnSpc>
              <a:spcBef>
                <a:spcPts val="0"/>
              </a:spcBef>
              <a:spcAft>
                <a:spcPts val="0"/>
              </a:spcAft>
              <a:buClr>
                <a:srgbClr val="0000FF"/>
              </a:buClr>
              <a:buSzPts val="2000"/>
              <a:buFont typeface="Montserrat SemiBold"/>
              <a:buChar char="★"/>
            </a:pPr>
            <a:r>
              <a:rPr lang="en" sz="2000">
                <a:solidFill>
                  <a:srgbClr val="0000FF"/>
                </a:solidFill>
                <a:latin typeface="Montserrat SemiBold"/>
                <a:ea typeface="Montserrat SemiBold"/>
                <a:cs typeface="Montserrat SemiBold"/>
                <a:sym typeface="Montserrat SemiBold"/>
              </a:rPr>
              <a:t>Aim to get some data on gender-prone to diseases within the dataset.</a:t>
            </a:r>
            <a:endParaRPr sz="2000">
              <a:solidFill>
                <a:srgbClr val="0000FF"/>
              </a:solidFill>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4" name="Shape 204"/>
        <p:cNvGrpSpPr/>
        <p:nvPr/>
      </p:nvGrpSpPr>
      <p:grpSpPr>
        <a:xfrm>
          <a:off x="0" y="0"/>
          <a:ext cx="0" cy="0"/>
          <a:chOff x="0" y="0"/>
          <a:chExt cx="0" cy="0"/>
        </a:xfrm>
      </p:grpSpPr>
      <p:sp>
        <p:nvSpPr>
          <p:cNvPr id="205" name="Google Shape;205;p24"/>
          <p:cNvSpPr txBox="1"/>
          <p:nvPr>
            <p:ph type="title"/>
          </p:nvPr>
        </p:nvSpPr>
        <p:spPr>
          <a:xfrm>
            <a:off x="2928600" y="65450"/>
            <a:ext cx="2548500" cy="44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healthcare_df</a:t>
            </a:r>
            <a:endParaRPr/>
          </a:p>
        </p:txBody>
      </p:sp>
      <p:pic>
        <p:nvPicPr>
          <p:cNvPr id="206" name="Google Shape;206;p24"/>
          <p:cNvPicPr preferRelativeResize="0"/>
          <p:nvPr/>
        </p:nvPicPr>
        <p:blipFill>
          <a:blip r:embed="rId3">
            <a:alphaModFix/>
          </a:blip>
          <a:stretch>
            <a:fillRect/>
          </a:stretch>
        </p:blipFill>
        <p:spPr>
          <a:xfrm>
            <a:off x="208450" y="510650"/>
            <a:ext cx="8770524" cy="4480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2" name="Google Shape;212;p25"/>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25"/>
          <p:cNvPicPr preferRelativeResize="0"/>
          <p:nvPr/>
        </p:nvPicPr>
        <p:blipFill>
          <a:blip r:embed="rId3">
            <a:alphaModFix/>
          </a:blip>
          <a:stretch>
            <a:fillRect/>
          </a:stretch>
        </p:blipFill>
        <p:spPr>
          <a:xfrm>
            <a:off x="-111500" y="401275"/>
            <a:ext cx="4683499" cy="4826129"/>
          </a:xfrm>
          <a:prstGeom prst="rect">
            <a:avLst/>
          </a:prstGeom>
          <a:noFill/>
          <a:ln>
            <a:noFill/>
          </a:ln>
          <a:effectLst>
            <a:outerShdw blurRad="57150" rotWithShape="0" algn="bl" dir="5400000" dist="19050">
              <a:srgbClr val="000000">
                <a:alpha val="50000"/>
              </a:srgbClr>
            </a:outerShdw>
          </a:effectLst>
        </p:spPr>
      </p:pic>
      <p:pic>
        <p:nvPicPr>
          <p:cNvPr id="214" name="Google Shape;214;p25"/>
          <p:cNvPicPr preferRelativeResize="0"/>
          <p:nvPr/>
        </p:nvPicPr>
        <p:blipFill>
          <a:blip r:embed="rId4">
            <a:alphaModFix/>
          </a:blip>
          <a:stretch>
            <a:fillRect/>
          </a:stretch>
        </p:blipFill>
        <p:spPr>
          <a:xfrm>
            <a:off x="4648200" y="159325"/>
            <a:ext cx="4495800" cy="4826125"/>
          </a:xfrm>
          <a:prstGeom prst="rect">
            <a:avLst/>
          </a:prstGeom>
          <a:noFill/>
          <a:ln>
            <a:noFill/>
          </a:ln>
        </p:spPr>
      </p:pic>
      <p:sp>
        <p:nvSpPr>
          <p:cNvPr id="215" name="Google Shape;215;p25"/>
          <p:cNvSpPr/>
          <p:nvPr/>
        </p:nvSpPr>
        <p:spPr>
          <a:xfrm>
            <a:off x="0" y="3970175"/>
            <a:ext cx="3293100" cy="534900"/>
          </a:xfrm>
          <a:prstGeom prst="roundRect">
            <a:avLst>
              <a:gd fmla="val 16667" name="adj"/>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A="2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 name="Google Shape;216;p25"/>
          <p:cNvSpPr/>
          <p:nvPr/>
        </p:nvSpPr>
        <p:spPr>
          <a:xfrm>
            <a:off x="4749475" y="3696300"/>
            <a:ext cx="3516900" cy="534900"/>
          </a:xfrm>
          <a:prstGeom prst="roundRect">
            <a:avLst>
              <a:gd fmla="val 16667" name="adj"/>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A="2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217" name="Google Shape;217;p25"/>
          <p:cNvPicPr preferRelativeResize="0"/>
          <p:nvPr/>
        </p:nvPicPr>
        <p:blipFill>
          <a:blip r:embed="rId5">
            <a:alphaModFix/>
          </a:blip>
          <a:stretch>
            <a:fillRect/>
          </a:stretch>
        </p:blipFill>
        <p:spPr>
          <a:xfrm>
            <a:off x="0" y="11"/>
            <a:ext cx="9144000" cy="634528"/>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1" name="Shape 221"/>
        <p:cNvGrpSpPr/>
        <p:nvPr/>
      </p:nvGrpSpPr>
      <p:grpSpPr>
        <a:xfrm>
          <a:off x="0" y="0"/>
          <a:ext cx="0" cy="0"/>
          <a:chOff x="0" y="0"/>
          <a:chExt cx="0" cy="0"/>
        </a:xfrm>
      </p:grpSpPr>
      <p:pic>
        <p:nvPicPr>
          <p:cNvPr id="222" name="Google Shape;222;p26"/>
          <p:cNvPicPr preferRelativeResize="0"/>
          <p:nvPr/>
        </p:nvPicPr>
        <p:blipFill>
          <a:blip r:embed="rId3">
            <a:alphaModFix/>
          </a:blip>
          <a:stretch>
            <a:fillRect/>
          </a:stretch>
        </p:blipFill>
        <p:spPr>
          <a:xfrm>
            <a:off x="130275" y="152400"/>
            <a:ext cx="9013724"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6" name="Shape 226"/>
        <p:cNvGrpSpPr/>
        <p:nvPr/>
      </p:nvGrpSpPr>
      <p:grpSpPr>
        <a:xfrm>
          <a:off x="0" y="0"/>
          <a:ext cx="0" cy="0"/>
          <a:chOff x="0" y="0"/>
          <a:chExt cx="0" cy="0"/>
        </a:xfrm>
      </p:grpSpPr>
      <p:pic>
        <p:nvPicPr>
          <p:cNvPr id="227" name="Google Shape;227;p27"/>
          <p:cNvPicPr preferRelativeResize="0"/>
          <p:nvPr/>
        </p:nvPicPr>
        <p:blipFill>
          <a:blip r:embed="rId3">
            <a:alphaModFix/>
          </a:blip>
          <a:stretch>
            <a:fillRect/>
          </a:stretch>
        </p:blipFill>
        <p:spPr>
          <a:xfrm>
            <a:off x="152400" y="152400"/>
            <a:ext cx="8629650"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1" name="Shape 231"/>
        <p:cNvGrpSpPr/>
        <p:nvPr/>
      </p:nvGrpSpPr>
      <p:grpSpPr>
        <a:xfrm>
          <a:off x="0" y="0"/>
          <a:ext cx="0" cy="0"/>
          <a:chOff x="0" y="0"/>
          <a:chExt cx="0" cy="0"/>
        </a:xfrm>
      </p:grpSpPr>
      <p:pic>
        <p:nvPicPr>
          <p:cNvPr id="232" name="Google Shape;232;p28"/>
          <p:cNvPicPr preferRelativeResize="0"/>
          <p:nvPr/>
        </p:nvPicPr>
        <p:blipFill>
          <a:blip r:embed="rId3">
            <a:alphaModFix/>
          </a:blip>
          <a:stretch>
            <a:fillRect/>
          </a:stretch>
        </p:blipFill>
        <p:spPr>
          <a:xfrm>
            <a:off x="1079700" y="0"/>
            <a:ext cx="7217771" cy="5143500"/>
          </a:xfrm>
          <a:prstGeom prst="rect">
            <a:avLst/>
          </a:prstGeom>
          <a:noFill/>
          <a:ln>
            <a:noFill/>
          </a:ln>
        </p:spPr>
      </p:pic>
      <p:pic>
        <p:nvPicPr>
          <p:cNvPr id="233" name="Google Shape;233;p28"/>
          <p:cNvPicPr preferRelativeResize="0"/>
          <p:nvPr/>
        </p:nvPicPr>
        <p:blipFill>
          <a:blip r:embed="rId4">
            <a:alphaModFix/>
          </a:blip>
          <a:stretch>
            <a:fillRect/>
          </a:stretch>
        </p:blipFill>
        <p:spPr>
          <a:xfrm>
            <a:off x="0" y="0"/>
            <a:ext cx="9144001" cy="578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7" name="Shape 237"/>
        <p:cNvGrpSpPr/>
        <p:nvPr/>
      </p:nvGrpSpPr>
      <p:grpSpPr>
        <a:xfrm>
          <a:off x="0" y="0"/>
          <a:ext cx="0" cy="0"/>
          <a:chOff x="0" y="0"/>
          <a:chExt cx="0" cy="0"/>
        </a:xfrm>
      </p:grpSpPr>
      <p:pic>
        <p:nvPicPr>
          <p:cNvPr id="238" name="Google Shape;238;p29"/>
          <p:cNvPicPr preferRelativeResize="0"/>
          <p:nvPr/>
        </p:nvPicPr>
        <p:blipFill>
          <a:blip r:embed="rId3">
            <a:alphaModFix/>
          </a:blip>
          <a:stretch>
            <a:fillRect/>
          </a:stretch>
        </p:blipFill>
        <p:spPr>
          <a:xfrm>
            <a:off x="0" y="419875"/>
            <a:ext cx="9093849" cy="44089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2" name="Shape 242"/>
        <p:cNvGrpSpPr/>
        <p:nvPr/>
      </p:nvGrpSpPr>
      <p:grpSpPr>
        <a:xfrm>
          <a:off x="0" y="0"/>
          <a:ext cx="0" cy="0"/>
          <a:chOff x="0" y="0"/>
          <a:chExt cx="0" cy="0"/>
        </a:xfrm>
      </p:grpSpPr>
      <p:sp>
        <p:nvSpPr>
          <p:cNvPr id="243" name="Google Shape;243;p30"/>
          <p:cNvSpPr txBox="1"/>
          <p:nvPr>
            <p:ph idx="1" type="body"/>
          </p:nvPr>
        </p:nvSpPr>
        <p:spPr>
          <a:xfrm>
            <a:off x="812725" y="4305375"/>
            <a:ext cx="7537200" cy="5238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15000"/>
              </a:lnSpc>
              <a:spcBef>
                <a:spcPts val="1200"/>
              </a:spcBef>
              <a:spcAft>
                <a:spcPts val="1200"/>
              </a:spcAft>
              <a:buNone/>
            </a:pPr>
            <a:r>
              <a:rPr lang="en" sz="6744">
                <a:solidFill>
                  <a:schemeClr val="accent1"/>
                </a:solidFill>
                <a:latin typeface="Montserrat ExtraBold"/>
                <a:ea typeface="Montserrat ExtraBold"/>
                <a:cs typeface="Montserrat ExtraBold"/>
                <a:sym typeface="Montserrat ExtraBold"/>
              </a:rPr>
              <a:t>Thank you: Team members, Richard, &amp; Deborah, and all of you, for your Support!</a:t>
            </a:r>
            <a:endParaRPr/>
          </a:p>
        </p:txBody>
      </p:sp>
      <p:sp>
        <p:nvSpPr>
          <p:cNvPr id="244" name="Google Shape;244;p30"/>
          <p:cNvSpPr/>
          <p:nvPr/>
        </p:nvSpPr>
        <p:spPr>
          <a:xfrm>
            <a:off x="148525" y="78175"/>
            <a:ext cx="8958000" cy="4142700"/>
          </a:xfrm>
          <a:prstGeom prst="roundRect">
            <a:avLst>
              <a:gd fmla="val 16667" name="adj"/>
            </a:avLst>
          </a:prstGeom>
          <a:noFill/>
          <a:ln cap="flat" cmpd="sng" w="9525">
            <a:solidFill>
              <a:srgbClr val="FFFF00"/>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A="2000" stPos="0" sy="-100000" ky="0"/>
          </a:effectLst>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b="1" lang="en" sz="2200">
                <a:solidFill>
                  <a:srgbClr val="0000FF"/>
                </a:solidFill>
                <a:latin typeface="Lato"/>
                <a:ea typeface="Lato"/>
                <a:cs typeface="Lato"/>
                <a:sym typeface="Lato"/>
              </a:rPr>
              <a:t>Conclusions:</a:t>
            </a:r>
            <a:endParaRPr b="1" sz="2200">
              <a:solidFill>
                <a:srgbClr val="0000FF"/>
              </a:solidFill>
              <a:latin typeface="Lato"/>
              <a:ea typeface="Lato"/>
              <a:cs typeface="Lato"/>
              <a:sym typeface="Lato"/>
            </a:endParaRPr>
          </a:p>
          <a:p>
            <a:pPr indent="-336550" lvl="0" marL="457200" rtl="0" algn="l">
              <a:lnSpc>
                <a:spcPct val="150000"/>
              </a:lnSpc>
              <a:spcBef>
                <a:spcPts val="1000"/>
              </a:spcBef>
              <a:spcAft>
                <a:spcPts val="0"/>
              </a:spcAft>
              <a:buClr>
                <a:srgbClr val="0000FF"/>
              </a:buClr>
              <a:buSzPts val="1700"/>
              <a:buFont typeface="Lato"/>
              <a:buChar char="➢"/>
            </a:pPr>
            <a:r>
              <a:rPr lang="en" sz="1700">
                <a:solidFill>
                  <a:srgbClr val="0000FF"/>
                </a:solidFill>
                <a:latin typeface="Lato"/>
                <a:ea typeface="Lato"/>
                <a:cs typeface="Lato"/>
                <a:sym typeface="Lato"/>
              </a:rPr>
              <a:t>One-day hospital stay for managing hypertension had the highest billing cost in this data-set.</a:t>
            </a:r>
            <a:endParaRPr sz="1700">
              <a:solidFill>
                <a:srgbClr val="0000FF"/>
              </a:solidFill>
              <a:latin typeface="Lato"/>
              <a:ea typeface="Lato"/>
              <a:cs typeface="Lato"/>
              <a:sym typeface="Lato"/>
            </a:endParaRPr>
          </a:p>
          <a:p>
            <a:pPr indent="-336550" lvl="0" marL="457200" rtl="0" algn="l">
              <a:lnSpc>
                <a:spcPct val="150000"/>
              </a:lnSpc>
              <a:spcBef>
                <a:spcPts val="0"/>
              </a:spcBef>
              <a:spcAft>
                <a:spcPts val="0"/>
              </a:spcAft>
              <a:buClr>
                <a:srgbClr val="0000FF"/>
              </a:buClr>
              <a:buSzPts val="1700"/>
              <a:buFont typeface="Lato"/>
              <a:buChar char="➢"/>
            </a:pPr>
            <a:r>
              <a:rPr lang="en" sz="1700">
                <a:solidFill>
                  <a:srgbClr val="0000FF"/>
                </a:solidFill>
                <a:latin typeface="Lato"/>
                <a:ea typeface="Lato"/>
                <a:cs typeface="Lato"/>
                <a:sym typeface="Lato"/>
              </a:rPr>
              <a:t>The higher probability density peak and wider spread in standard deviation plot suggested more variability in terms of individual billing amounts. Also, indicative of potential outliers, (high/low billing amounts) contributing to the variability</a:t>
            </a:r>
            <a:endParaRPr sz="1700">
              <a:solidFill>
                <a:srgbClr val="0000FF"/>
              </a:solidFill>
              <a:latin typeface="Lato"/>
              <a:ea typeface="Lato"/>
              <a:cs typeface="Lato"/>
              <a:sym typeface="Lato"/>
            </a:endParaRPr>
          </a:p>
          <a:p>
            <a:pPr indent="-336550" lvl="0" marL="457200" rtl="0" algn="l">
              <a:lnSpc>
                <a:spcPct val="150000"/>
              </a:lnSpc>
              <a:spcBef>
                <a:spcPts val="0"/>
              </a:spcBef>
              <a:spcAft>
                <a:spcPts val="0"/>
              </a:spcAft>
              <a:buClr>
                <a:srgbClr val="0000FF"/>
              </a:buClr>
              <a:buSzPts val="1700"/>
              <a:buFont typeface="Lato"/>
              <a:buChar char="➢"/>
            </a:pPr>
            <a:r>
              <a:rPr lang="en" sz="1700">
                <a:solidFill>
                  <a:srgbClr val="0000FF"/>
                </a:solidFill>
                <a:latin typeface="Lato"/>
                <a:ea typeface="Lato"/>
                <a:cs typeface="Lato"/>
                <a:sym typeface="Lato"/>
              </a:rPr>
              <a:t>The prevalence of medical conditions amongst the females was slightly more for arthritis &amp; obesity. Males were slightly more prone for asthma, cancer &amp; hypertension. Both Males &amp; females were equally prone for diabetes. </a:t>
            </a:r>
            <a:endParaRPr sz="1700">
              <a:solidFill>
                <a:srgbClr val="0000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335600" y="184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60">
                <a:latin typeface="Arial"/>
                <a:ea typeface="Arial"/>
                <a:cs typeface="Arial"/>
                <a:sym typeface="Arial"/>
              </a:rPr>
              <a:t>Team Member: LaQuita Palmer</a:t>
            </a:r>
            <a:endParaRPr sz="2060">
              <a:latin typeface="Arial"/>
              <a:ea typeface="Arial"/>
              <a:cs typeface="Arial"/>
              <a:sym typeface="Arial"/>
            </a:endParaRPr>
          </a:p>
        </p:txBody>
      </p:sp>
      <p:sp>
        <p:nvSpPr>
          <p:cNvPr id="250" name="Google Shape;250;p31"/>
          <p:cNvSpPr txBox="1"/>
          <p:nvPr>
            <p:ph idx="1" type="body"/>
          </p:nvPr>
        </p:nvSpPr>
        <p:spPr>
          <a:xfrm>
            <a:off x="120150" y="967000"/>
            <a:ext cx="8903700" cy="40653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Data Origin:</a:t>
            </a:r>
            <a:r>
              <a:rPr lang="en" sz="1200">
                <a:solidFill>
                  <a:srgbClr val="FFFFFF"/>
                </a:solidFill>
                <a:latin typeface="Arial"/>
                <a:ea typeface="Arial"/>
                <a:cs typeface="Arial"/>
                <a:sym typeface="Arial"/>
              </a:rPr>
              <a:t> We have analyzed data from the csv entitled Unlocking Healthcare Trends, authored by Muhammad Furqan.</a:t>
            </a:r>
            <a:endParaRPr sz="1200">
              <a:solidFill>
                <a:srgbClr val="FFFFFF"/>
              </a:solidFill>
              <a:latin typeface="Arial"/>
              <a:ea typeface="Arial"/>
              <a:cs typeface="Arial"/>
              <a:sym typeface="Arial"/>
            </a:endParaRPr>
          </a:p>
          <a:p>
            <a:pPr indent="0" lvl="0" marL="0" rtl="0" algn="l">
              <a:spcBef>
                <a:spcPts val="1200"/>
              </a:spcBef>
              <a:spcAft>
                <a:spcPts val="0"/>
              </a:spcAft>
              <a:buNone/>
            </a:pPr>
            <a:r>
              <a:rPr lang="en" sz="1200">
                <a:solidFill>
                  <a:schemeClr val="dk1"/>
                </a:solidFill>
                <a:latin typeface="Arial"/>
                <a:ea typeface="Arial"/>
                <a:cs typeface="Arial"/>
                <a:sym typeface="Arial"/>
              </a:rPr>
              <a:t>Focus:</a:t>
            </a:r>
            <a:r>
              <a:rPr lang="en" sz="1200">
                <a:solidFill>
                  <a:srgbClr val="FFFFFF"/>
                </a:solidFill>
                <a:latin typeface="Arial"/>
                <a:ea typeface="Arial"/>
                <a:cs typeface="Arial"/>
                <a:sym typeface="Arial"/>
              </a:rPr>
              <a:t> In this dataset, I have grouped the data according to 2 different criteria: By Insurance Provider, Medical Condition, and Billing Amount, and by Insurance Provider and the number of admissions for each Provider. </a:t>
            </a:r>
            <a:endParaRPr sz="1200">
              <a:solidFill>
                <a:srgbClr val="FFFFFF"/>
              </a:solidFill>
              <a:latin typeface="Arial"/>
              <a:ea typeface="Arial"/>
              <a:cs typeface="Arial"/>
              <a:sym typeface="Arial"/>
            </a:endParaRPr>
          </a:p>
          <a:p>
            <a:pPr indent="0" lvl="0" marL="0" rtl="0" algn="l">
              <a:spcBef>
                <a:spcPts val="1200"/>
              </a:spcBef>
              <a:spcAft>
                <a:spcPts val="0"/>
              </a:spcAft>
              <a:buNone/>
            </a:pPr>
            <a:r>
              <a:rPr lang="en" sz="1200">
                <a:solidFill>
                  <a:srgbClr val="FFFFFF"/>
                </a:solidFill>
                <a:latin typeface="Arial"/>
                <a:ea typeface="Arial"/>
                <a:cs typeface="Arial"/>
                <a:sym typeface="Arial"/>
              </a:rPr>
              <a:t> </a:t>
            </a:r>
            <a:r>
              <a:rPr lang="en" sz="1200">
                <a:solidFill>
                  <a:srgbClr val="000000"/>
                </a:solidFill>
                <a:latin typeface="Arial"/>
                <a:ea typeface="Arial"/>
                <a:cs typeface="Arial"/>
                <a:sym typeface="Arial"/>
              </a:rPr>
              <a:t>Visualizations: </a:t>
            </a:r>
            <a:r>
              <a:rPr lang="en" sz="1200">
                <a:solidFill>
                  <a:srgbClr val="FFFFFF"/>
                </a:solidFill>
                <a:latin typeface="Arial"/>
                <a:ea typeface="Arial"/>
                <a:cs typeface="Arial"/>
                <a:sym typeface="Arial"/>
              </a:rPr>
              <a:t>From these groupbys I have visualized the following: 1) Average Billing Amount by Insurance Provider and Medical Condition 2) Most admitted Medical Condition.</a:t>
            </a:r>
            <a:endParaRPr sz="1200">
              <a:solidFill>
                <a:srgbClr val="FFFFFF"/>
              </a:solidFill>
              <a:latin typeface="Arial"/>
              <a:ea typeface="Arial"/>
              <a:cs typeface="Arial"/>
              <a:sym typeface="Arial"/>
            </a:endParaRPr>
          </a:p>
          <a:p>
            <a:pPr indent="0" lvl="0" marL="0" rtl="0" algn="l">
              <a:spcBef>
                <a:spcPts val="1200"/>
              </a:spcBef>
              <a:spcAft>
                <a:spcPts val="0"/>
              </a:spcAft>
              <a:buNone/>
            </a:pPr>
            <a:r>
              <a:rPr lang="en" sz="1200">
                <a:solidFill>
                  <a:srgbClr val="FFFFFF"/>
                </a:solidFill>
                <a:latin typeface="Arial"/>
                <a:ea typeface="Arial"/>
                <a:cs typeface="Arial"/>
                <a:sym typeface="Arial"/>
              </a:rPr>
              <a:t> I used the following visualizations: Bar Chart with Subplots  and Pie Chart.</a:t>
            </a:r>
            <a:endParaRPr sz="1200">
              <a:solidFill>
                <a:srgbClr val="FFFFFF"/>
              </a:solidFill>
              <a:latin typeface="Arial"/>
              <a:ea typeface="Arial"/>
              <a:cs typeface="Arial"/>
              <a:sym typeface="Arial"/>
            </a:endParaRPr>
          </a:p>
          <a:p>
            <a:pPr indent="0" lvl="0" marL="0" rtl="0" algn="l">
              <a:spcBef>
                <a:spcPts val="1200"/>
              </a:spcBef>
              <a:spcAft>
                <a:spcPts val="0"/>
              </a:spcAft>
              <a:buNone/>
            </a:pPr>
            <a:r>
              <a:t/>
            </a:r>
            <a:endParaRPr sz="1200">
              <a:solidFill>
                <a:srgbClr val="FFFFFF"/>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Conclusions:</a:t>
            </a:r>
            <a:r>
              <a:rPr lang="en" sz="1200">
                <a:solidFill>
                  <a:srgbClr val="6AA84F"/>
                </a:solidFill>
                <a:latin typeface="Arial"/>
                <a:ea typeface="Arial"/>
                <a:cs typeface="Arial"/>
                <a:sym typeface="Arial"/>
              </a:rPr>
              <a:t> </a:t>
            </a:r>
            <a:endParaRPr sz="1200">
              <a:solidFill>
                <a:srgbClr val="6AA84F"/>
              </a:solidFill>
              <a:latin typeface="Arial"/>
              <a:ea typeface="Arial"/>
              <a:cs typeface="Arial"/>
              <a:sym typeface="Arial"/>
            </a:endParaRPr>
          </a:p>
          <a:p>
            <a:pPr indent="0" lvl="0" marL="0" rtl="0" algn="l">
              <a:spcBef>
                <a:spcPts val="1200"/>
              </a:spcBef>
              <a:spcAft>
                <a:spcPts val="0"/>
              </a:spcAft>
              <a:buNone/>
            </a:pPr>
            <a:r>
              <a:rPr b="1" lang="en" sz="1200">
                <a:solidFill>
                  <a:srgbClr val="0000FF"/>
                </a:solidFill>
                <a:latin typeface="Arial"/>
                <a:ea typeface="Arial"/>
                <a:cs typeface="Arial"/>
                <a:sym typeface="Arial"/>
              </a:rPr>
              <a:t>Conclusion1</a:t>
            </a:r>
            <a:r>
              <a:rPr lang="en" sz="1200">
                <a:solidFill>
                  <a:srgbClr val="0000FF"/>
                </a:solidFill>
                <a:latin typeface="Arial"/>
                <a:ea typeface="Arial"/>
                <a:cs typeface="Arial"/>
                <a:sym typeface="Arial"/>
              </a:rPr>
              <a:t>:</a:t>
            </a:r>
            <a:r>
              <a:rPr lang="en" sz="1200">
                <a:solidFill>
                  <a:srgbClr val="FFFFFF"/>
                </a:solidFill>
                <a:latin typeface="Arial"/>
                <a:ea typeface="Arial"/>
                <a:cs typeface="Arial"/>
                <a:sym typeface="Arial"/>
              </a:rPr>
              <a:t> The  highest  Provider and Billing Amount:  BlueCross @ $26100.78 and Cigna @ $26116.99 (Obesity)</a:t>
            </a:r>
            <a:endParaRPr sz="1200">
              <a:solidFill>
                <a:srgbClr val="FFFFFF"/>
              </a:solidFill>
              <a:latin typeface="Arial"/>
              <a:ea typeface="Arial"/>
              <a:cs typeface="Arial"/>
              <a:sym typeface="Arial"/>
            </a:endParaRPr>
          </a:p>
          <a:p>
            <a:pPr indent="0" lvl="0" marL="0" rtl="0" algn="l">
              <a:spcBef>
                <a:spcPts val="1200"/>
              </a:spcBef>
              <a:spcAft>
                <a:spcPts val="0"/>
              </a:spcAft>
              <a:buNone/>
            </a:pPr>
            <a:r>
              <a:rPr lang="en" sz="1200">
                <a:solidFill>
                  <a:srgbClr val="3C78D8"/>
                </a:solidFill>
                <a:latin typeface="Arial"/>
                <a:ea typeface="Arial"/>
                <a:cs typeface="Arial"/>
                <a:sym typeface="Arial"/>
              </a:rPr>
              <a:t> </a:t>
            </a:r>
            <a:r>
              <a:rPr b="1" lang="en" sz="1200">
                <a:solidFill>
                  <a:srgbClr val="0000FF"/>
                </a:solidFill>
                <a:latin typeface="Arial"/>
                <a:ea typeface="Arial"/>
                <a:cs typeface="Arial"/>
                <a:sym typeface="Arial"/>
              </a:rPr>
              <a:t>Conclusion2</a:t>
            </a:r>
            <a:r>
              <a:rPr lang="en" sz="1200">
                <a:solidFill>
                  <a:srgbClr val="0000FF"/>
                </a:solidFill>
                <a:latin typeface="Arial"/>
                <a:ea typeface="Arial"/>
                <a:cs typeface="Arial"/>
                <a:sym typeface="Arial"/>
              </a:rPr>
              <a:t>:</a:t>
            </a:r>
            <a:r>
              <a:rPr lang="en" sz="1200">
                <a:solidFill>
                  <a:srgbClr val="3C78D8"/>
                </a:solidFill>
                <a:latin typeface="Arial"/>
                <a:ea typeface="Arial"/>
                <a:cs typeface="Arial"/>
                <a:sym typeface="Arial"/>
              </a:rPr>
              <a:t>:</a:t>
            </a:r>
            <a:r>
              <a:rPr lang="en" sz="1200">
                <a:solidFill>
                  <a:srgbClr val="FFFFFF"/>
                </a:solidFill>
                <a:latin typeface="Arial"/>
                <a:ea typeface="Arial"/>
                <a:cs typeface="Arial"/>
                <a:sym typeface="Arial"/>
              </a:rPr>
              <a:t> The most admitted condition: Arthritis and Diabetes both at 16.8%</a:t>
            </a:r>
            <a:endParaRPr sz="120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Project Proposal: Introduction</a:t>
            </a:r>
            <a:endParaRPr sz="26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Introduction- </a:t>
            </a:r>
            <a:r>
              <a:rPr lang="en" sz="1100">
                <a:latin typeface="Arial"/>
                <a:ea typeface="Arial"/>
                <a:cs typeface="Arial"/>
                <a:sym typeface="Arial"/>
              </a:rPr>
              <a:t>Understanding health trends is essential for identifying emerging health issues, shaping public health policies, and enhancing healthcare services. This project aims to analyze key health trends by examining prevalent medical conditions, lifestyle factors, and demographic influences. The objective is to uncover patterns and correlations that can provide actionable insights for stakeholders.Our team, consisting of Brianna, Derek, Kavita, and Laquita, has conducted an in-depth analysis using the healthcare dataset from the "Unlocking Healthcare Trends: Data Analysis" project authored by Muhammad Furqan. The dataset, sourced from Kaggle, contains 10,000 synthetic patient records, which include a wide range of attributes such as patient demographics, medical conditions, and admission details. The data is entirely synthetic and is intended for educational and non-commercial use.The analysis was conducted using Python, along with libraries such as Pandas and Matplotlib, to perform data cleaning, analysis, and visualizations. These tools enabled us to explore the relationships among various variables in the dataset and draw meaningful conclusions.</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2"/>
          <p:cNvPicPr preferRelativeResize="0"/>
          <p:nvPr/>
        </p:nvPicPr>
        <p:blipFill>
          <a:blip r:embed="rId3">
            <a:alphaModFix/>
          </a:blip>
          <a:stretch>
            <a:fillRect/>
          </a:stretch>
        </p:blipFill>
        <p:spPr>
          <a:xfrm>
            <a:off x="152400" y="270075"/>
            <a:ext cx="8839202" cy="923750"/>
          </a:xfrm>
          <a:prstGeom prst="rect">
            <a:avLst/>
          </a:prstGeom>
          <a:noFill/>
          <a:ln>
            <a:noFill/>
          </a:ln>
        </p:spPr>
      </p:pic>
      <p:pic>
        <p:nvPicPr>
          <p:cNvPr id="256" name="Google Shape;256;p32"/>
          <p:cNvPicPr preferRelativeResize="0"/>
          <p:nvPr/>
        </p:nvPicPr>
        <p:blipFill>
          <a:blip r:embed="rId4">
            <a:alphaModFix/>
          </a:blip>
          <a:stretch>
            <a:fillRect/>
          </a:stretch>
        </p:blipFill>
        <p:spPr>
          <a:xfrm>
            <a:off x="152400" y="1339350"/>
            <a:ext cx="8839202" cy="2568933"/>
          </a:xfrm>
          <a:prstGeom prst="rect">
            <a:avLst/>
          </a:prstGeom>
          <a:noFill/>
          <a:ln>
            <a:noFill/>
          </a:ln>
        </p:spPr>
      </p:pic>
      <p:pic>
        <p:nvPicPr>
          <p:cNvPr id="257" name="Google Shape;257;p32"/>
          <p:cNvPicPr preferRelativeResize="0"/>
          <p:nvPr/>
        </p:nvPicPr>
        <p:blipFill>
          <a:blip r:embed="rId5">
            <a:alphaModFix/>
          </a:blip>
          <a:stretch>
            <a:fillRect/>
          </a:stretch>
        </p:blipFill>
        <p:spPr>
          <a:xfrm>
            <a:off x="39575" y="4053800"/>
            <a:ext cx="9001126" cy="860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3"/>
          <p:cNvPicPr preferRelativeResize="0"/>
          <p:nvPr/>
        </p:nvPicPr>
        <p:blipFill>
          <a:blip r:embed="rId3">
            <a:alphaModFix/>
          </a:blip>
          <a:stretch>
            <a:fillRect/>
          </a:stretch>
        </p:blipFill>
        <p:spPr>
          <a:xfrm>
            <a:off x="110325" y="1119400"/>
            <a:ext cx="8923349" cy="3944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4"/>
          <p:cNvPicPr preferRelativeResize="0"/>
          <p:nvPr/>
        </p:nvPicPr>
        <p:blipFill>
          <a:blip r:embed="rId3">
            <a:alphaModFix/>
          </a:blip>
          <a:stretch>
            <a:fillRect/>
          </a:stretch>
        </p:blipFill>
        <p:spPr>
          <a:xfrm>
            <a:off x="51650" y="1100775"/>
            <a:ext cx="9040701" cy="3918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idx="1" type="body"/>
          </p:nvPr>
        </p:nvSpPr>
        <p:spPr>
          <a:xfrm>
            <a:off x="1335600" y="434950"/>
            <a:ext cx="7058100" cy="338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3" name="Google Shape;273;p35"/>
          <p:cNvPicPr preferRelativeResize="0"/>
          <p:nvPr/>
        </p:nvPicPr>
        <p:blipFill>
          <a:blip r:embed="rId3">
            <a:alphaModFix/>
          </a:blip>
          <a:stretch>
            <a:fillRect/>
          </a:stretch>
        </p:blipFill>
        <p:spPr>
          <a:xfrm>
            <a:off x="1130575" y="155125"/>
            <a:ext cx="7907175" cy="48332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1198600" y="393750"/>
            <a:ext cx="7038900" cy="10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Derek Hill</a:t>
            </a:r>
            <a:endParaRPr/>
          </a:p>
          <a:p>
            <a:pPr indent="0" lvl="0" marL="0" rtl="0" algn="l">
              <a:spcBef>
                <a:spcPts val="0"/>
              </a:spcBef>
              <a:spcAft>
                <a:spcPts val="0"/>
              </a:spcAft>
              <a:buNone/>
            </a:pPr>
            <a:r>
              <a:t/>
            </a:r>
            <a:endParaRPr sz="1955"/>
          </a:p>
        </p:txBody>
      </p:sp>
      <p:sp>
        <p:nvSpPr>
          <p:cNvPr id="279" name="Google Shape;279;p36"/>
          <p:cNvSpPr txBox="1"/>
          <p:nvPr>
            <p:ph idx="1" type="body"/>
          </p:nvPr>
        </p:nvSpPr>
        <p:spPr>
          <a:xfrm>
            <a:off x="11688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Questions</a:t>
            </a:r>
            <a:r>
              <a:rPr lang="en" u="sng"/>
              <a:t>: </a:t>
            </a:r>
            <a:endParaRPr u="sng"/>
          </a:p>
          <a:p>
            <a:pPr indent="-304800" lvl="0" marL="457200" rtl="0" algn="l">
              <a:spcBef>
                <a:spcPts val="1200"/>
              </a:spcBef>
              <a:spcAft>
                <a:spcPts val="0"/>
              </a:spcAft>
              <a:buSzPts val="1200"/>
              <a:buFont typeface="Arial"/>
              <a:buAutoNum type="arabicPeriod"/>
            </a:pPr>
            <a:r>
              <a:rPr lang="en" sz="1200">
                <a:latin typeface="Arial"/>
                <a:ea typeface="Arial"/>
                <a:cs typeface="Arial"/>
                <a:sym typeface="Arial"/>
              </a:rPr>
              <a:t>What are the admission trends over time?</a:t>
            </a:r>
            <a:endParaRPr sz="1200">
              <a:latin typeface="Arial"/>
              <a:ea typeface="Arial"/>
              <a:cs typeface="Arial"/>
              <a:sym typeface="Arial"/>
            </a:endParaRPr>
          </a:p>
          <a:p>
            <a:pPr indent="0" lvl="0" marL="457200" rtl="0" algn="l">
              <a:spcBef>
                <a:spcPts val="1200"/>
              </a:spcBef>
              <a:spcAft>
                <a:spcPts val="0"/>
              </a:spcAft>
              <a:buNone/>
            </a:pPr>
            <a:r>
              <a:t/>
            </a:r>
            <a:endParaRPr sz="1200">
              <a:latin typeface="Arial"/>
              <a:ea typeface="Arial"/>
              <a:cs typeface="Arial"/>
              <a:sym typeface="Arial"/>
            </a:endParaRPr>
          </a:p>
          <a:p>
            <a:pPr indent="-317500" lvl="0" marL="457200" rtl="0" algn="l">
              <a:spcBef>
                <a:spcPts val="1200"/>
              </a:spcBef>
              <a:spcAft>
                <a:spcPts val="0"/>
              </a:spcAft>
              <a:buSzPts val="1400"/>
              <a:buAutoNum type="arabicPeriod"/>
            </a:pPr>
            <a:r>
              <a:rPr lang="en" sz="1200">
                <a:latin typeface="Arial"/>
                <a:ea typeface="Arial"/>
                <a:cs typeface="Arial"/>
                <a:sym typeface="Arial"/>
              </a:rPr>
              <a:t>What is the age distribution among medical conditions?</a:t>
            </a:r>
            <a:endParaRPr sz="1400"/>
          </a:p>
        </p:txBody>
      </p:sp>
      <p:sp>
        <p:nvSpPr>
          <p:cNvPr id="280" name="Google Shape;280;p36"/>
          <p:cNvSpPr txBox="1"/>
          <p:nvPr>
            <p:ph idx="2" type="body"/>
          </p:nvPr>
        </p:nvSpPr>
        <p:spPr>
          <a:xfrm>
            <a:off x="4834296" y="1540475"/>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Conclusions:</a:t>
            </a:r>
            <a:endParaRPr u="sng"/>
          </a:p>
          <a:p>
            <a:pPr indent="-304800" lvl="0" marL="457200" rtl="0" algn="l">
              <a:spcBef>
                <a:spcPts val="1200"/>
              </a:spcBef>
              <a:spcAft>
                <a:spcPts val="0"/>
              </a:spcAft>
              <a:buSzPts val="1200"/>
              <a:buFont typeface="Arial"/>
              <a:buAutoNum type="arabicPeriod"/>
            </a:pPr>
            <a:r>
              <a:rPr lang="en" sz="1200">
                <a:latin typeface="Arial"/>
                <a:ea typeface="Arial"/>
                <a:cs typeface="Arial"/>
                <a:sym typeface="Arial"/>
              </a:rPr>
              <a:t>There is a steady increase into 2020, but declines to regular admission numbers later on.</a:t>
            </a:r>
            <a:endParaRPr sz="1200">
              <a:latin typeface="Arial"/>
              <a:ea typeface="Arial"/>
              <a:cs typeface="Arial"/>
              <a:sym typeface="Arial"/>
            </a:endParaRPr>
          </a:p>
          <a:p>
            <a:pPr indent="0" lvl="0" marL="457200" rtl="0" algn="l">
              <a:spcBef>
                <a:spcPts val="1200"/>
              </a:spcBef>
              <a:spcAft>
                <a:spcPts val="0"/>
              </a:spcAft>
              <a:buNone/>
            </a:pPr>
            <a:r>
              <a:t/>
            </a:r>
            <a:endParaRPr sz="1200">
              <a:latin typeface="Arial"/>
              <a:ea typeface="Arial"/>
              <a:cs typeface="Arial"/>
              <a:sym typeface="Arial"/>
            </a:endParaRPr>
          </a:p>
          <a:p>
            <a:pPr indent="-317500" lvl="0" marL="457200" rtl="0" algn="l">
              <a:spcBef>
                <a:spcPts val="1200"/>
              </a:spcBef>
              <a:spcAft>
                <a:spcPts val="0"/>
              </a:spcAft>
              <a:buSzPts val="1400"/>
              <a:buAutoNum type="arabicPeriod"/>
            </a:pPr>
            <a:r>
              <a:rPr lang="en" sz="1200">
                <a:latin typeface="Arial"/>
                <a:ea typeface="Arial"/>
                <a:cs typeface="Arial"/>
                <a:sym typeface="Arial"/>
              </a:rPr>
              <a:t>There is obvious spikes of conditions among patients 20 and older(Older age is correlated with decreased health usually)</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86" name="Google Shape;286;p3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87" name="Google Shape;287;p3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8" name="Google Shape;288;p37"/>
          <p:cNvPicPr preferRelativeResize="0"/>
          <p:nvPr/>
        </p:nvPicPr>
        <p:blipFill>
          <a:blip r:embed="rId3">
            <a:alphaModFix/>
          </a:blip>
          <a:stretch>
            <a:fillRect/>
          </a:stretch>
        </p:blipFill>
        <p:spPr>
          <a:xfrm>
            <a:off x="0" y="1194275"/>
            <a:ext cx="9144000" cy="3949225"/>
          </a:xfrm>
          <a:prstGeom prst="rect">
            <a:avLst/>
          </a:prstGeom>
          <a:noFill/>
          <a:ln>
            <a:noFill/>
          </a:ln>
        </p:spPr>
      </p:pic>
      <p:pic>
        <p:nvPicPr>
          <p:cNvPr id="289" name="Google Shape;289;p37"/>
          <p:cNvPicPr preferRelativeResize="0"/>
          <p:nvPr/>
        </p:nvPicPr>
        <p:blipFill>
          <a:blip r:embed="rId4">
            <a:alphaModFix/>
          </a:blip>
          <a:stretch>
            <a:fillRect/>
          </a:stretch>
        </p:blipFill>
        <p:spPr>
          <a:xfrm>
            <a:off x="0" y="0"/>
            <a:ext cx="9144001" cy="1194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5" name="Google Shape;295;p38"/>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96" name="Google Shape;296;p38"/>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38"/>
          <p:cNvPicPr preferRelativeResize="0"/>
          <p:nvPr/>
        </p:nvPicPr>
        <p:blipFill>
          <a:blip r:embed="rId3">
            <a:alphaModFix/>
          </a:blip>
          <a:stretch>
            <a:fillRect/>
          </a:stretch>
        </p:blipFill>
        <p:spPr>
          <a:xfrm>
            <a:off x="0" y="1094550"/>
            <a:ext cx="9144000" cy="4048951"/>
          </a:xfrm>
          <a:prstGeom prst="rect">
            <a:avLst/>
          </a:prstGeom>
          <a:noFill/>
          <a:ln>
            <a:noFill/>
          </a:ln>
        </p:spPr>
      </p:pic>
      <p:pic>
        <p:nvPicPr>
          <p:cNvPr id="298" name="Google Shape;298;p38"/>
          <p:cNvPicPr preferRelativeResize="0"/>
          <p:nvPr/>
        </p:nvPicPr>
        <p:blipFill>
          <a:blip r:embed="rId4">
            <a:alphaModFix/>
          </a:blip>
          <a:stretch>
            <a:fillRect/>
          </a:stretch>
        </p:blipFill>
        <p:spPr>
          <a:xfrm>
            <a:off x="0" y="0"/>
            <a:ext cx="9144000" cy="1094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4" name="Google Shape;304;p39"/>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05" name="Google Shape;305;p39"/>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6" name="Google Shape;306;p39"/>
          <p:cNvPicPr preferRelativeResize="0"/>
          <p:nvPr/>
        </p:nvPicPr>
        <p:blipFill>
          <a:blip r:embed="rId3">
            <a:alphaModFix/>
          </a:blip>
          <a:stretch>
            <a:fillRect/>
          </a:stretch>
        </p:blipFill>
        <p:spPr>
          <a:xfrm>
            <a:off x="0" y="1420400"/>
            <a:ext cx="9144001" cy="3723100"/>
          </a:xfrm>
          <a:prstGeom prst="rect">
            <a:avLst/>
          </a:prstGeom>
          <a:noFill/>
          <a:ln>
            <a:noFill/>
          </a:ln>
        </p:spPr>
      </p:pic>
      <p:pic>
        <p:nvPicPr>
          <p:cNvPr id="307" name="Google Shape;307;p39"/>
          <p:cNvPicPr preferRelativeResize="0"/>
          <p:nvPr/>
        </p:nvPicPr>
        <p:blipFill>
          <a:blip r:embed="rId4">
            <a:alphaModFix/>
          </a:blip>
          <a:stretch>
            <a:fillRect/>
          </a:stretch>
        </p:blipFill>
        <p:spPr>
          <a:xfrm>
            <a:off x="0" y="0"/>
            <a:ext cx="9144000" cy="1420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13" name="Google Shape;313;p40" title="a man in a suit and tie is standing in front of a door and saying thank you . (Provided by Tenor)"/>
          <p:cNvPicPr preferRelativeResize="0"/>
          <p:nvPr/>
        </p:nvPicPr>
        <p:blipFill>
          <a:blip r:embed="rId3">
            <a:alphaModFix/>
          </a:blip>
          <a:stretch>
            <a:fillRect/>
          </a:stretch>
        </p:blipFill>
        <p:spPr>
          <a:xfrm>
            <a:off x="823850" y="866775"/>
            <a:ext cx="6287678" cy="352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Proposal: Data Sources &amp; Objectives</a:t>
            </a:r>
            <a:endParaRPr/>
          </a:p>
        </p:txBody>
      </p:sp>
      <p:sp>
        <p:nvSpPr>
          <p:cNvPr id="147" name="Google Shape;147;p15"/>
          <p:cNvSpPr txBox="1"/>
          <p:nvPr>
            <p:ph idx="1" type="body"/>
          </p:nvPr>
        </p:nvSpPr>
        <p:spPr>
          <a:xfrm>
            <a:off x="850650" y="1068275"/>
            <a:ext cx="7774500" cy="37884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rPr b="1" lang="en" sz="1100">
                <a:latin typeface="Arial"/>
                <a:ea typeface="Arial"/>
                <a:cs typeface="Arial"/>
                <a:sym typeface="Arial"/>
              </a:rPr>
              <a:t>Primary Dataset:</a:t>
            </a:r>
            <a:r>
              <a:rPr lang="en" sz="1100">
                <a:latin typeface="Arial"/>
                <a:ea typeface="Arial"/>
                <a:cs typeface="Arial"/>
                <a:sym typeface="Arial"/>
              </a:rPr>
              <a:t> Kaggle Health Dataset (health_dataset.csv)</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The objectives of this project are as follows:</a:t>
            </a:r>
            <a:endParaRPr sz="1100">
              <a:latin typeface="Arial"/>
              <a:ea typeface="Arial"/>
              <a:cs typeface="Arial"/>
              <a:sym typeface="Arial"/>
            </a:endParaRPr>
          </a:p>
          <a:p>
            <a:pPr indent="-298450" lvl="0" marL="457200" rtl="0" algn="l">
              <a:spcBef>
                <a:spcPts val="1200"/>
              </a:spcBef>
              <a:spcAft>
                <a:spcPts val="0"/>
              </a:spcAft>
              <a:buSzPts val="1100"/>
              <a:buFont typeface="Arial"/>
              <a:buAutoNum type="arabicPeriod"/>
            </a:pPr>
            <a:r>
              <a:rPr b="1" lang="en" sz="1100">
                <a:latin typeface="Arial"/>
                <a:ea typeface="Arial"/>
                <a:cs typeface="Arial"/>
                <a:sym typeface="Arial"/>
              </a:rPr>
              <a:t>Analyze Gender-Based Susceptibility to Medical Conditions:</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Identify the prevalence of medical conditions among male and female populations within the dataset.</a:t>
            </a:r>
            <a:endParaRPr>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Determine which gender is more susceptible to specific medical conditions.</a:t>
            </a:r>
            <a:endParaRPr>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Evaluate Billing Amounts for One-Day Hospital Stays:</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Use statistical analysis to determine the highest billing amounts for various medical conditions during a one-day hospital stay.</a:t>
            </a:r>
            <a:endParaRPr>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Examine Insurance Provider Coverage:</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Identify the most prevalent medical conditions covered by different insurance providers.</a:t>
            </a:r>
            <a:endParaRPr>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Compare the average billing amounts associated with each medical condition by insurance provider.</a:t>
            </a:r>
            <a:endParaRPr>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Analyze Hospital Admission Types by Age Group:</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Compare the frequency of different hospital admission types (Elective, Emergency, Urgent) across various age groups.</a:t>
            </a:r>
            <a:endParaRPr>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Determine the Most Commonly Admitted Conditions:</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Identify the medical condition with the highest admission rates and the corresponding insurance provider with the highest admission frequency.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Proposal: Methodology </a:t>
            </a:r>
            <a:endParaRPr/>
          </a:p>
        </p:txBody>
      </p:sp>
      <p:sp>
        <p:nvSpPr>
          <p:cNvPr id="153" name="Google Shape;153;p16"/>
          <p:cNvSpPr txBox="1"/>
          <p:nvPr>
            <p:ph idx="1" type="body"/>
          </p:nvPr>
        </p:nvSpPr>
        <p:spPr>
          <a:xfrm>
            <a:off x="840775" y="1157300"/>
            <a:ext cx="7495500" cy="35709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 </a:t>
            </a:r>
            <a:r>
              <a:rPr b="1" lang="en" sz="1100">
                <a:latin typeface="Arial"/>
                <a:ea typeface="Arial"/>
                <a:cs typeface="Arial"/>
                <a:sym typeface="Arial"/>
              </a:rPr>
              <a:t>Methodology</a:t>
            </a:r>
            <a:endParaRPr b="1" sz="1100">
              <a:latin typeface="Arial"/>
              <a:ea typeface="Arial"/>
              <a:cs typeface="Arial"/>
              <a:sym typeface="Arial"/>
            </a:endParaRPr>
          </a:p>
          <a:p>
            <a:pPr indent="-298450" lvl="0" marL="457200" rtl="0" algn="l">
              <a:spcBef>
                <a:spcPts val="1200"/>
              </a:spcBef>
              <a:spcAft>
                <a:spcPts val="0"/>
              </a:spcAft>
              <a:buSzPts val="1100"/>
              <a:buFont typeface="Arial"/>
              <a:buAutoNum type="arabicPeriod"/>
            </a:pPr>
            <a:r>
              <a:rPr b="1" lang="en" sz="1100">
                <a:latin typeface="Arial"/>
                <a:ea typeface="Arial"/>
                <a:cs typeface="Arial"/>
                <a:sym typeface="Arial"/>
              </a:rPr>
              <a:t>Data Collection:</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Extract relevant data from the dataset, focusing on health conditions, billing information, insurance providers, duration of hospital stays, and admission types.</a:t>
            </a:r>
            <a:endParaRPr>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Data Cleaning and Preparation:</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Clean and wrangle the data to address missing values, outliers, and inconsistencies.</a:t>
            </a:r>
            <a:endParaRPr>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Merge datasets as needed to create a comprehensive dataset for analysis.</a:t>
            </a:r>
            <a:endParaRPr>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Exploratory Data Analysis (EDA):</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Conduct EDA to understand data distribution and identify patterns or trends.</a:t>
            </a:r>
            <a:endParaRPr>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Generate summary statistics for each variable to provide a foundational understanding of the dataset.</a:t>
            </a:r>
            <a:endParaRPr>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Visualization:</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Create various visualizations, such as bar charts, heatmaps, pie charts, and bell curves, to illustrate the trends and correlations in the data.</a:t>
            </a:r>
            <a:endParaRPr>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Utilize these visualizations to present findings in a clear and comprehensible manner.</a:t>
            </a:r>
            <a:endParaRPr>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Interpretation and Recommendations:</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Interpret the results of the analysis to draw conclusions about the health trends identified.</a:t>
            </a:r>
            <a:endParaRPr>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Provide recommendations based on these findings to inform healthcare policies and practices.</a:t>
            </a:r>
            <a:endParaRPr>
              <a:latin typeface="Arial"/>
              <a:ea typeface="Arial"/>
              <a:cs typeface="Arial"/>
              <a:sym typeface="Arial"/>
            </a:endParaRPr>
          </a:p>
          <a:p>
            <a:pPr indent="0" lvl="0" marL="0" rtl="0" algn="l">
              <a:spcBef>
                <a:spcPts val="1200"/>
              </a:spcBef>
              <a:spcAft>
                <a:spcPts val="120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Proposal: Conclusions</a:t>
            </a:r>
            <a:endParaRPr/>
          </a:p>
        </p:txBody>
      </p:sp>
      <p:sp>
        <p:nvSpPr>
          <p:cNvPr id="159" name="Google Shape;159;p17"/>
          <p:cNvSpPr txBox="1"/>
          <p:nvPr>
            <p:ph idx="1" type="body"/>
          </p:nvPr>
        </p:nvSpPr>
        <p:spPr>
          <a:xfrm>
            <a:off x="722075" y="1147400"/>
            <a:ext cx="7614300" cy="36300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t/>
            </a:r>
            <a:endParaRPr b="1" sz="1100">
              <a:latin typeface="Arial"/>
              <a:ea typeface="Arial"/>
              <a:cs typeface="Arial"/>
              <a:sym typeface="Arial"/>
            </a:endParaRPr>
          </a:p>
          <a:p>
            <a:pPr indent="-298450" lvl="0" marL="457200" rtl="0" algn="l">
              <a:spcBef>
                <a:spcPts val="1200"/>
              </a:spcBef>
              <a:spcAft>
                <a:spcPts val="0"/>
              </a:spcAft>
              <a:buSzPts val="1100"/>
              <a:buFont typeface="Arial"/>
              <a:buAutoNum type="arabicPeriod"/>
            </a:pPr>
            <a:r>
              <a:rPr b="1" lang="en" sz="1100">
                <a:latin typeface="Arial"/>
                <a:ea typeface="Arial"/>
                <a:cs typeface="Arial"/>
                <a:sym typeface="Arial"/>
              </a:rPr>
              <a:t>Insurance Provider and Medical Condition Correlation:</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b="1" lang="en">
                <a:latin typeface="Arial"/>
                <a:ea typeface="Arial"/>
                <a:cs typeface="Arial"/>
                <a:sym typeface="Arial"/>
              </a:rPr>
              <a:t>Conclusion:</a:t>
            </a:r>
            <a:r>
              <a:rPr lang="en">
                <a:latin typeface="Arial"/>
                <a:ea typeface="Arial"/>
                <a:cs typeface="Arial"/>
                <a:sym typeface="Arial"/>
              </a:rPr>
              <a:t> Arthritis and Asthma are most commonly associated with Cigna, Cancer and Hypertension with United Healthcare, Diabetes with Medicare, and Obesity with Blue Cross.</a:t>
            </a:r>
            <a:endParaRPr>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Admission Types by Generation:</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b="1" lang="en">
                <a:latin typeface="Arial"/>
                <a:ea typeface="Arial"/>
                <a:cs typeface="Arial"/>
                <a:sym typeface="Arial"/>
              </a:rPr>
              <a:t>Conclusion:</a:t>
            </a:r>
            <a:r>
              <a:rPr lang="en">
                <a:latin typeface="Arial"/>
                <a:ea typeface="Arial"/>
                <a:cs typeface="Arial"/>
                <a:sym typeface="Arial"/>
              </a:rPr>
              <a:t> Generation X has the highest rates of Elective and Urgent admission types, while Seniors exhibit the highest rates of Emergency admissions.</a:t>
            </a:r>
            <a:endParaRPr>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Billing Amounts for One-Day Hospital Stays:</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b="1" lang="en">
                <a:latin typeface="Arial"/>
                <a:ea typeface="Arial"/>
                <a:cs typeface="Arial"/>
                <a:sym typeface="Arial"/>
              </a:rPr>
              <a:t>Conclusion:</a:t>
            </a:r>
            <a:r>
              <a:rPr lang="en">
                <a:latin typeface="Arial"/>
                <a:ea typeface="Arial"/>
                <a:cs typeface="Arial"/>
                <a:sym typeface="Arial"/>
              </a:rPr>
              <a:t> Hypertension incurs the highest average billing cost for a one-day hospital stay, with significant variance in billing amounts as depicted by a bell curve.</a:t>
            </a:r>
            <a:endParaRPr>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Gender-Based Prevalence of Medical Conditions:</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b="1" lang="en">
                <a:latin typeface="Arial"/>
                <a:ea typeface="Arial"/>
                <a:cs typeface="Arial"/>
                <a:sym typeface="Arial"/>
              </a:rPr>
              <a:t>Conclusion:</a:t>
            </a:r>
            <a:r>
              <a:rPr lang="en">
                <a:latin typeface="Arial"/>
                <a:ea typeface="Arial"/>
                <a:cs typeface="Arial"/>
                <a:sym typeface="Arial"/>
              </a:rPr>
              <a:t> Females show a higher prevalence of Arthritis, Diabetes, and Hypertension, with Obesity reaching 100%. Males are more prone to Asthma, Cancer, Diabetes, Arthritis, and Hypertension. Hypertension is equally distributed among both genders.</a:t>
            </a:r>
            <a:endParaRPr>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Trends in Admissions Over Time:</a:t>
            </a: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b="1" lang="en">
                <a:latin typeface="Arial"/>
                <a:ea typeface="Arial"/>
                <a:cs typeface="Arial"/>
                <a:sym typeface="Arial"/>
              </a:rPr>
              <a:t>Conclusion:</a:t>
            </a:r>
            <a:r>
              <a:rPr lang="en">
                <a:latin typeface="Arial"/>
                <a:ea typeface="Arial"/>
                <a:cs typeface="Arial"/>
                <a:sym typeface="Arial"/>
              </a:rPr>
              <a:t> There was a steady increase in admissions into 2020, followed by a decline to regular admission numbers later. Additionally, older age is correlated with a higher prevalence of health conditions.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198600" y="393750"/>
            <a:ext cx="7038900" cy="101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Team Member</a:t>
            </a:r>
            <a:r>
              <a:rPr lang="en"/>
              <a:t>: Brianna Bethea</a:t>
            </a:r>
            <a:endParaRPr/>
          </a:p>
          <a:p>
            <a:pPr indent="0" lvl="0" marL="0" rtl="0" algn="l">
              <a:spcBef>
                <a:spcPts val="0"/>
              </a:spcBef>
              <a:spcAft>
                <a:spcPts val="0"/>
              </a:spcAft>
              <a:buNone/>
            </a:pPr>
            <a:r>
              <a:rPr b="1" lang="en" sz="1955"/>
              <a:t>Focus</a:t>
            </a:r>
            <a:r>
              <a:rPr lang="en" sz="1955"/>
              <a:t>: Medical Conditions/Insurance Providers; Admission Type/ Age</a:t>
            </a:r>
            <a:endParaRPr sz="1955"/>
          </a:p>
        </p:txBody>
      </p:sp>
      <p:sp>
        <p:nvSpPr>
          <p:cNvPr id="165" name="Google Shape;165;p18"/>
          <p:cNvSpPr txBox="1"/>
          <p:nvPr>
            <p:ph idx="1" type="body"/>
          </p:nvPr>
        </p:nvSpPr>
        <p:spPr>
          <a:xfrm>
            <a:off x="11688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Objective: </a:t>
            </a:r>
            <a:endParaRPr u="sng"/>
          </a:p>
          <a:p>
            <a:pPr indent="-304800" lvl="0" marL="457200" rtl="0" algn="l">
              <a:spcBef>
                <a:spcPts val="1200"/>
              </a:spcBef>
              <a:spcAft>
                <a:spcPts val="0"/>
              </a:spcAft>
              <a:buSzPts val="1200"/>
              <a:buFont typeface="Arial"/>
              <a:buAutoNum type="arabicPeriod"/>
            </a:pPr>
            <a:r>
              <a:rPr lang="en" sz="1200">
                <a:latin typeface="Arial"/>
                <a:ea typeface="Arial"/>
                <a:cs typeface="Arial"/>
                <a:sym typeface="Arial"/>
              </a:rPr>
              <a:t>To identify the most prevalent medical conditions covered by different insurance providers.</a:t>
            </a:r>
            <a:endParaRPr sz="1200">
              <a:latin typeface="Arial"/>
              <a:ea typeface="Arial"/>
              <a:cs typeface="Arial"/>
              <a:sym typeface="Arial"/>
            </a:endParaRPr>
          </a:p>
          <a:p>
            <a:pPr indent="0" lvl="0" marL="457200" rtl="0" algn="l">
              <a:spcBef>
                <a:spcPts val="1200"/>
              </a:spcBef>
              <a:spcAft>
                <a:spcPts val="0"/>
              </a:spcAft>
              <a:buNone/>
            </a:pPr>
            <a:r>
              <a:t/>
            </a:r>
            <a:endParaRPr sz="1200">
              <a:latin typeface="Arial"/>
              <a:ea typeface="Arial"/>
              <a:cs typeface="Arial"/>
              <a:sym typeface="Arial"/>
            </a:endParaRPr>
          </a:p>
          <a:p>
            <a:pPr indent="-317500" lvl="0" marL="457200" rtl="0" algn="l">
              <a:spcBef>
                <a:spcPts val="1200"/>
              </a:spcBef>
              <a:spcAft>
                <a:spcPts val="0"/>
              </a:spcAft>
              <a:buSzPts val="1400"/>
              <a:buAutoNum type="arabicPeriod"/>
            </a:pPr>
            <a:r>
              <a:rPr lang="en" sz="1200">
                <a:latin typeface="Arial"/>
                <a:ea typeface="Arial"/>
                <a:cs typeface="Arial"/>
                <a:sym typeface="Arial"/>
              </a:rPr>
              <a:t>To compare the frequency of different hospital admission types (Elective, Emergency, Urgent) among various age groups.</a:t>
            </a:r>
            <a:endParaRPr sz="1400"/>
          </a:p>
        </p:txBody>
      </p:sp>
      <p:sp>
        <p:nvSpPr>
          <p:cNvPr id="166" name="Google Shape;166;p18"/>
          <p:cNvSpPr txBox="1"/>
          <p:nvPr>
            <p:ph idx="2" type="body"/>
          </p:nvPr>
        </p:nvSpPr>
        <p:spPr>
          <a:xfrm>
            <a:off x="4834296"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Conclusions:</a:t>
            </a:r>
            <a:endParaRPr u="sng"/>
          </a:p>
          <a:p>
            <a:pPr indent="-304800" lvl="0" marL="457200" rtl="0" algn="l">
              <a:spcBef>
                <a:spcPts val="1200"/>
              </a:spcBef>
              <a:spcAft>
                <a:spcPts val="0"/>
              </a:spcAft>
              <a:buSzPts val="1200"/>
              <a:buFont typeface="Arial"/>
              <a:buAutoNum type="arabicPeriod"/>
            </a:pPr>
            <a:r>
              <a:rPr lang="en" sz="1200">
                <a:latin typeface="Arial"/>
                <a:ea typeface="Arial"/>
                <a:cs typeface="Arial"/>
                <a:sym typeface="Arial"/>
              </a:rPr>
              <a:t>Arthritis &amp; Asthma are most associated with Cigna, Cancer &amp; Hypertension with United Healthcare, Diabetes with Medicare, and Obesity with Blue Cross.</a:t>
            </a:r>
            <a:endParaRPr sz="1200">
              <a:latin typeface="Arial"/>
              <a:ea typeface="Arial"/>
              <a:cs typeface="Arial"/>
              <a:sym typeface="Arial"/>
            </a:endParaRPr>
          </a:p>
          <a:p>
            <a:pPr indent="0" lvl="0" marL="457200" rtl="0" algn="l">
              <a:spcBef>
                <a:spcPts val="1200"/>
              </a:spcBef>
              <a:spcAft>
                <a:spcPts val="0"/>
              </a:spcAft>
              <a:buNone/>
            </a:pPr>
            <a:r>
              <a:t/>
            </a:r>
            <a:endParaRPr sz="1200">
              <a:latin typeface="Arial"/>
              <a:ea typeface="Arial"/>
              <a:cs typeface="Arial"/>
              <a:sym typeface="Arial"/>
            </a:endParaRPr>
          </a:p>
          <a:p>
            <a:pPr indent="-317500" lvl="0" marL="457200" rtl="0" algn="l">
              <a:spcBef>
                <a:spcPts val="1200"/>
              </a:spcBef>
              <a:spcAft>
                <a:spcPts val="0"/>
              </a:spcAft>
              <a:buSzPts val="1400"/>
              <a:buAutoNum type="arabicPeriod"/>
            </a:pPr>
            <a:r>
              <a:rPr lang="en" sz="1200">
                <a:latin typeface="Arial"/>
                <a:ea typeface="Arial"/>
                <a:cs typeface="Arial"/>
                <a:sym typeface="Arial"/>
              </a:rPr>
              <a:t>Gen X has the highest Elective and Urgent admission types, while Seniors have the highest Emergency admission type.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52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760"/>
              <a:t>Groupby Dataset: Medical Condition &amp; Insurance Provider</a:t>
            </a:r>
            <a:endParaRPr sz="1760"/>
          </a:p>
        </p:txBody>
      </p:sp>
      <p:sp>
        <p:nvSpPr>
          <p:cNvPr id="172" name="Google Shape;172;p19"/>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3" name="Google Shape;173;p19"/>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19"/>
          <p:cNvPicPr preferRelativeResize="0"/>
          <p:nvPr/>
        </p:nvPicPr>
        <p:blipFill>
          <a:blip r:embed="rId3">
            <a:alphaModFix/>
          </a:blip>
          <a:stretch>
            <a:fillRect/>
          </a:stretch>
        </p:blipFill>
        <p:spPr>
          <a:xfrm>
            <a:off x="0" y="865550"/>
            <a:ext cx="9144000" cy="416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idx="1" type="body"/>
          </p:nvPr>
        </p:nvSpPr>
        <p:spPr>
          <a:xfrm>
            <a:off x="573700" y="286850"/>
            <a:ext cx="7804200" cy="448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600" u="sng"/>
              <a:t>Chart 1: Medical Conditions by Insurance Providers</a:t>
            </a:r>
            <a:endParaRPr b="1" sz="1600" u="sng"/>
          </a:p>
        </p:txBody>
      </p:sp>
      <p:pic>
        <p:nvPicPr>
          <p:cNvPr id="180" name="Google Shape;180;p20"/>
          <p:cNvPicPr preferRelativeResize="0"/>
          <p:nvPr/>
        </p:nvPicPr>
        <p:blipFill>
          <a:blip r:embed="rId3">
            <a:alphaModFix/>
          </a:blip>
          <a:stretch>
            <a:fillRect/>
          </a:stretch>
        </p:blipFill>
        <p:spPr>
          <a:xfrm>
            <a:off x="1970575" y="861050"/>
            <a:ext cx="5202848" cy="3807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6" name="Google Shape;186;p21"/>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1"/>
          <p:cNvPicPr preferRelativeResize="0"/>
          <p:nvPr/>
        </p:nvPicPr>
        <p:blipFill>
          <a:blip r:embed="rId3">
            <a:alphaModFix/>
          </a:blip>
          <a:stretch>
            <a:fillRect/>
          </a:stretch>
        </p:blipFill>
        <p:spPr>
          <a:xfrm>
            <a:off x="293988" y="0"/>
            <a:ext cx="8556026"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