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6" roundtripDataSignature="AMtx7mit78bal71VMC6DY/R5idKo9JyQ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when+to+use+protected+in+java&amp;rlz=1C5CHFA_enUS758US758&amp;oq=when+to+use+protect&amp;aqs=chrome.2.69i57j0l5.5887j1j7&amp;sourceid=chrome&amp;ie=UTF-8"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5c7ed588b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5c7ed588b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Remember to check for the exit when you move.</a:t>
            </a:r>
            <a:endParaRPr/>
          </a:p>
        </p:txBody>
      </p:sp>
      <p:sp>
        <p:nvSpPr>
          <p:cNvPr id="625" name="Google Shape;625;g5c7ed588b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c7ed588b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c7ed588b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g5c7ed588bb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5c7ed588b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5c7ed588b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5c7ed588b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5c792d948f_1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5c792d948f_1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g5c792d948f_1_3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5c792d94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5c792d948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g5c792d948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5c792d948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5c792d948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g5c792d948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5c792d948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c792d948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g5c792d948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c792d948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g5c792d948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5c792d948f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5c792d948f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g5c792d948f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5c7ed588b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5c7ed588bb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g5c7ed588bb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5c792d948f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g5c792d948f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g5c792d948f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5c792d948f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g5c792d948f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5c792d948f_1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g5c792d948f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5c792d948f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5c792d948f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g5c792d948f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5c792d948f_1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g5c792d948f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5c792d948f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5c792d948f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g5c792d948f_1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5c792d948f_1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g5c792d948f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c792d948f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c792d948f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6" name="Google Shape;1046;g5c792d948f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things are all Objects in code</a:t>
            </a:r>
            <a:endParaRPr/>
          </a:p>
        </p:txBody>
      </p:sp>
      <p:sp>
        <p:nvSpPr>
          <p:cNvPr id="521" name="Google Shape;5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5c792d948f_1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g5c792d948f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g5c792d948f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5c792d948f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g5c792d948f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5c792d948f_1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g5c792d948f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5c792d948f_1_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5c792d948f_1_3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g5c792d948f_1_3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5c792d948f_1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c792d948f_1_3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g5c792d948f_1_3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Google Shape;1128;g5c792d948f_1_3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9" name="Google Shape;1129;g5c792d948f_1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Google Shape;1156;g5c792d948f_1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5c792d948f_1_3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example new Room(null, null, weapon) has no monsters, no players, but it does have a weapon in that specific room.</a:t>
            </a:r>
            <a:endParaRPr/>
          </a:p>
        </p:txBody>
      </p:sp>
      <p:sp>
        <p:nvSpPr>
          <p:cNvPr id="1158" name="Google Shape;1158;g5c792d948f_1_3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3" name="Shape 1163"/>
        <p:cNvGrpSpPr/>
        <p:nvPr/>
      </p:nvGrpSpPr>
      <p:grpSpPr>
        <a:xfrm>
          <a:off x="0" y="0"/>
          <a:ext cx="0" cy="0"/>
          <a:chOff x="0" y="0"/>
          <a:chExt cx="0" cy="0"/>
        </a:xfrm>
      </p:grpSpPr>
      <p:sp>
        <p:nvSpPr>
          <p:cNvPr id="1164" name="Google Shape;1164;g5c792d948f_1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5c792d948f_1_4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g5c792d948f_1_4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g5c792d948f_1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g5c792d948f_1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5" name="Google Shape;12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Google Shape;1230;g5c792d948f_1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5c792d948f_1_3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2" name="Google Shape;1232;g5c792d948f_1_3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6" name="Shape 1236"/>
        <p:cNvGrpSpPr/>
        <p:nvPr/>
      </p:nvGrpSpPr>
      <p:grpSpPr>
        <a:xfrm>
          <a:off x="0" y="0"/>
          <a:ext cx="0" cy="0"/>
          <a:chOff x="0" y="0"/>
          <a:chExt cx="0" cy="0"/>
        </a:xfrm>
      </p:grpSpPr>
      <p:sp>
        <p:nvSpPr>
          <p:cNvPr id="1237" name="Google Shape;1237;g5c792d948f_1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5c792d948f_1_4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9" name="Google Shape;1239;g5c792d948f_1_4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3" name="Shape 1243"/>
        <p:cNvGrpSpPr/>
        <p:nvPr/>
      </p:nvGrpSpPr>
      <p:grpSpPr>
        <a:xfrm>
          <a:off x="0" y="0"/>
          <a:ext cx="0" cy="0"/>
          <a:chOff x="0" y="0"/>
          <a:chExt cx="0" cy="0"/>
        </a:xfrm>
      </p:grpSpPr>
      <p:sp>
        <p:nvSpPr>
          <p:cNvPr id="1244" name="Google Shape;1244;g5c7ed588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5c7ed588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https://www.google.com/search?q=when+to+use+protected+in+java&amp;rlz=1C5CHFA_enUS758US758&amp;oq=when+to+use+protect&amp;aqs=chrome.2.69i57j0l5.5887j1j7&amp;sourceid=chrome&amp;ie=UTF-8</a:t>
            </a:r>
            <a:endParaRPr/>
          </a:p>
        </p:txBody>
      </p:sp>
      <p:sp>
        <p:nvSpPr>
          <p:cNvPr id="1246" name="Google Shape;1246;g5c7ed588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g5c7ed588b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c7ed588bb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g5c7ed588bb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5c792d948f_1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5c792d948f_1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g5c792d948f_1_3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Google Shape;1266;g5c792d948f_1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5c792d948f_1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8" name="Google Shape;1268;g5c792d948f_1_4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3" name="Shape 1273"/>
        <p:cNvGrpSpPr/>
        <p:nvPr/>
      </p:nvGrpSpPr>
      <p:grpSpPr>
        <a:xfrm>
          <a:off x="0" y="0"/>
          <a:ext cx="0" cy="0"/>
          <a:chOff x="0" y="0"/>
          <a:chExt cx="0" cy="0"/>
        </a:xfrm>
      </p:grpSpPr>
      <p:sp>
        <p:nvSpPr>
          <p:cNvPr id="1274" name="Google Shape;1274;g5c792d948f_1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5c792d948f_1_4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g5c792d948f_1_4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Google Shape;1281;g5c792d948f_1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g5c792d948f_1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3" name="Shape 1333"/>
        <p:cNvGrpSpPr/>
        <p:nvPr/>
      </p:nvGrpSpPr>
      <p:grpSpPr>
        <a:xfrm>
          <a:off x="0" y="0"/>
          <a:ext cx="0" cy="0"/>
          <a:chOff x="0" y="0"/>
          <a:chExt cx="0" cy="0"/>
        </a:xfrm>
      </p:grpSpPr>
      <p:sp>
        <p:nvSpPr>
          <p:cNvPr id="1334" name="Google Shape;13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5" name="Google Shape;13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9" name="Shape 1339"/>
        <p:cNvGrpSpPr/>
        <p:nvPr/>
      </p:nvGrpSpPr>
      <p:grpSpPr>
        <a:xfrm>
          <a:off x="0" y="0"/>
          <a:ext cx="0" cy="0"/>
          <a:chOff x="0" y="0"/>
          <a:chExt cx="0" cy="0"/>
        </a:xfrm>
      </p:grpSpPr>
      <p:sp>
        <p:nvSpPr>
          <p:cNvPr id="1340" name="Google Shape;1340;g5c7ed588bb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5c7ed588bb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g5c7ed588bb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c7ed588bb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c7ed588bb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5c7ed588bb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6" name="Shape 1346"/>
        <p:cNvGrpSpPr/>
        <p:nvPr/>
      </p:nvGrpSpPr>
      <p:grpSpPr>
        <a:xfrm>
          <a:off x="0" y="0"/>
          <a:ext cx="0" cy="0"/>
          <a:chOff x="0" y="0"/>
          <a:chExt cx="0" cy="0"/>
        </a:xfrm>
      </p:grpSpPr>
      <p:sp>
        <p:nvSpPr>
          <p:cNvPr id="1347" name="Google Shape;1347;g5c7ed588bb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5c7ed588bb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9" name="Google Shape;1349;g5c7ed588bb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Google Shape;1355;g5c7ed588b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5c7ed588bb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7" name="Google Shape;1357;g5c7ed588bb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1" name="Shape 1361"/>
        <p:cNvGrpSpPr/>
        <p:nvPr/>
      </p:nvGrpSpPr>
      <p:grpSpPr>
        <a:xfrm>
          <a:off x="0" y="0"/>
          <a:ext cx="0" cy="0"/>
          <a:chOff x="0" y="0"/>
          <a:chExt cx="0" cy="0"/>
        </a:xfrm>
      </p:grpSpPr>
      <p:sp>
        <p:nvSpPr>
          <p:cNvPr id="1362" name="Google Shape;1362;g5c7ed588b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5c7ed588bb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4" name="Google Shape;1364;g5c7ed588bb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g5c7ed588b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5c7ed588bb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1" name="Google Shape;1371;g5c7ed588bb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5c7ed588bb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8" name="Google Shape;1378;g5c7ed588bb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c7ed588bb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c7ed588bb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7" name="Google Shape;1407;g5c7ed588bb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5c7ed588bb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c7ed588bb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5" name="Google Shape;1415;g5c7ed588bb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g5c7ed588bb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5c7ed588bb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2" name="Google Shape;1422;g5c7ed588bb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6" name="Shape 1426"/>
        <p:cNvGrpSpPr/>
        <p:nvPr/>
      </p:nvGrpSpPr>
      <p:grpSpPr>
        <a:xfrm>
          <a:off x="0" y="0"/>
          <a:ext cx="0" cy="0"/>
          <a:chOff x="0" y="0"/>
          <a:chExt cx="0" cy="0"/>
        </a:xfrm>
      </p:grpSpPr>
      <p:sp>
        <p:nvSpPr>
          <p:cNvPr id="1427" name="Google Shape;1427;g5c7ed588bb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8" name="Google Shape;1428;g5c7ed588bb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5" name="Shape 1455"/>
        <p:cNvGrpSpPr/>
        <p:nvPr/>
      </p:nvGrpSpPr>
      <p:grpSpPr>
        <a:xfrm>
          <a:off x="0" y="0"/>
          <a:ext cx="0" cy="0"/>
          <a:chOff x="0" y="0"/>
          <a:chExt cx="0" cy="0"/>
        </a:xfrm>
      </p:grpSpPr>
      <p:sp>
        <p:nvSpPr>
          <p:cNvPr id="1456" name="Google Shape;1456;g5c7ed588bb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5c7ed588bb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g5c7ed588bb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g5c7ed588bb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c7ed588bb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5" name="Google Shape;1465;g5c7ed588bb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grpSp>
        <p:nvGrpSpPr>
          <p:cNvPr id="16" name="Google Shape;16;p24"/>
          <p:cNvGrpSpPr/>
          <p:nvPr/>
        </p:nvGrpSpPr>
        <p:grpSpPr>
          <a:xfrm>
            <a:off x="-329674" y="-59376"/>
            <a:ext cx="12515851" cy="6923798"/>
            <a:chOff x="-329674" y="-51881"/>
            <a:chExt cx="12515851" cy="6923798"/>
          </a:xfrm>
        </p:grpSpPr>
        <p:sp>
          <p:nvSpPr>
            <p:cNvPr id="17" name="Google Shape;17;p2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4"/>
          <p:cNvGrpSpPr/>
          <p:nvPr/>
        </p:nvGrpSpPr>
        <p:grpSpPr>
          <a:xfrm>
            <a:off x="1669293" y="1186483"/>
            <a:ext cx="8848345" cy="4477933"/>
            <a:chOff x="1669293" y="1186483"/>
            <a:chExt cx="8848345" cy="4477933"/>
          </a:xfrm>
        </p:grpSpPr>
        <p:sp>
          <p:nvSpPr>
            <p:cNvPr id="37" name="Google Shape;37;p24"/>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4"/>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4"/>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4"/>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4"/>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42" name="Google Shape;42;p2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74" name="Shape 274"/>
        <p:cNvGrpSpPr/>
        <p:nvPr/>
      </p:nvGrpSpPr>
      <p:grpSpPr>
        <a:xfrm>
          <a:off x="0" y="0"/>
          <a:ext cx="0" cy="0"/>
          <a:chOff x="0" y="0"/>
          <a:chExt cx="0" cy="0"/>
        </a:xfrm>
      </p:grpSpPr>
      <p:grpSp>
        <p:nvGrpSpPr>
          <p:cNvPr id="275" name="Google Shape;275;p35"/>
          <p:cNvGrpSpPr/>
          <p:nvPr/>
        </p:nvGrpSpPr>
        <p:grpSpPr>
          <a:xfrm>
            <a:off x="-417513" y="0"/>
            <a:ext cx="12584114" cy="6853238"/>
            <a:chOff x="-417513" y="0"/>
            <a:chExt cx="12584114" cy="6853238"/>
          </a:xfrm>
        </p:grpSpPr>
        <p:sp>
          <p:nvSpPr>
            <p:cNvPr id="276" name="Google Shape;276;p3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5"/>
          <p:cNvGrpSpPr/>
          <p:nvPr/>
        </p:nvGrpSpPr>
        <p:grpSpPr>
          <a:xfrm>
            <a:off x="800144" y="1699589"/>
            <a:ext cx="3674476" cy="3470421"/>
            <a:chOff x="697883" y="1816768"/>
            <a:chExt cx="3674476" cy="3470421"/>
          </a:xfrm>
        </p:grpSpPr>
        <p:sp>
          <p:nvSpPr>
            <p:cNvPr id="298" name="Google Shape;298;p3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5"/>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2" name="Google Shape;302;p35"/>
          <p:cNvSpPr txBox="1"/>
          <p:nvPr>
            <p:ph idx="1" type="body"/>
          </p:nvPr>
        </p:nvSpPr>
        <p:spPr>
          <a:xfrm rot="5400000">
            <a:off x="5618955" y="285746"/>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03" name="Google Shape;303;p3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3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6" name="Shape 306"/>
        <p:cNvGrpSpPr/>
        <p:nvPr/>
      </p:nvGrpSpPr>
      <p:grpSpPr>
        <a:xfrm>
          <a:off x="0" y="0"/>
          <a:ext cx="0" cy="0"/>
          <a:chOff x="0" y="0"/>
          <a:chExt cx="0" cy="0"/>
        </a:xfrm>
      </p:grpSpPr>
      <p:grpSp>
        <p:nvGrpSpPr>
          <p:cNvPr id="307" name="Google Shape;307;p36"/>
          <p:cNvGrpSpPr/>
          <p:nvPr/>
        </p:nvGrpSpPr>
        <p:grpSpPr>
          <a:xfrm flipH="1">
            <a:off x="-1" y="0"/>
            <a:ext cx="12584114" cy="6853238"/>
            <a:chOff x="-417513" y="0"/>
            <a:chExt cx="12584114" cy="6853238"/>
          </a:xfrm>
        </p:grpSpPr>
        <p:sp>
          <p:nvSpPr>
            <p:cNvPr id="308" name="Google Shape;308;p3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6"/>
          <p:cNvGrpSpPr/>
          <p:nvPr/>
        </p:nvGrpSpPr>
        <p:grpSpPr>
          <a:xfrm>
            <a:off x="7718948" y="1699589"/>
            <a:ext cx="3674476" cy="3470421"/>
            <a:chOff x="697883" y="1816768"/>
            <a:chExt cx="3674476" cy="3470421"/>
          </a:xfrm>
        </p:grpSpPr>
        <p:sp>
          <p:nvSpPr>
            <p:cNvPr id="330" name="Google Shape;330;p3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6"/>
          <p:cNvSpPr txBox="1"/>
          <p:nvPr>
            <p:ph type="title"/>
          </p:nvPr>
        </p:nvSpPr>
        <p:spPr>
          <a:xfrm rot="5400000">
            <a:off x="8329814" y="1827548"/>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36"/>
          <p:cNvSpPr txBox="1"/>
          <p:nvPr>
            <p:ph idx="1" type="body"/>
          </p:nvPr>
        </p:nvSpPr>
        <p:spPr>
          <a:xfrm rot="5400000">
            <a:off x="1308406" y="292784"/>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5" name="Google Shape;335;p3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3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3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44" name="Shape 344"/>
        <p:cNvGrpSpPr/>
        <p:nvPr/>
      </p:nvGrpSpPr>
      <p:grpSpPr>
        <a:xfrm>
          <a:off x="0" y="0"/>
          <a:ext cx="0" cy="0"/>
          <a:chOff x="0" y="0"/>
          <a:chExt cx="0" cy="0"/>
        </a:xfrm>
      </p:grpSpPr>
      <p:grpSp>
        <p:nvGrpSpPr>
          <p:cNvPr id="345" name="Google Shape;345;p29"/>
          <p:cNvGrpSpPr/>
          <p:nvPr/>
        </p:nvGrpSpPr>
        <p:grpSpPr>
          <a:xfrm>
            <a:off x="-417513" y="0"/>
            <a:ext cx="12584114" cy="6853238"/>
            <a:chOff x="-417513" y="0"/>
            <a:chExt cx="12584114" cy="6853238"/>
          </a:xfrm>
        </p:grpSpPr>
        <p:sp>
          <p:nvSpPr>
            <p:cNvPr id="346" name="Google Shape;346;p2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9"/>
          <p:cNvGrpSpPr/>
          <p:nvPr/>
        </p:nvGrpSpPr>
        <p:grpSpPr>
          <a:xfrm>
            <a:off x="800144" y="1699589"/>
            <a:ext cx="3674476" cy="3470421"/>
            <a:chOff x="697883" y="1816768"/>
            <a:chExt cx="3674476" cy="3470421"/>
          </a:xfrm>
        </p:grpSpPr>
        <p:sp>
          <p:nvSpPr>
            <p:cNvPr id="368" name="Google Shape;368;p2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29"/>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73" name="Google Shape;373;p2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2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2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grpSp>
        <p:nvGrpSpPr>
          <p:cNvPr id="46" name="Google Shape;46;p25"/>
          <p:cNvGrpSpPr/>
          <p:nvPr/>
        </p:nvGrpSpPr>
        <p:grpSpPr>
          <a:xfrm>
            <a:off x="-329674" y="-59376"/>
            <a:ext cx="12515851" cy="6923798"/>
            <a:chOff x="-329674" y="-51881"/>
            <a:chExt cx="12515851" cy="6923798"/>
          </a:xfrm>
        </p:grpSpPr>
        <p:sp>
          <p:nvSpPr>
            <p:cNvPr id="47" name="Google Shape;47;p2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5"/>
          <p:cNvGrpSpPr/>
          <p:nvPr/>
        </p:nvGrpSpPr>
        <p:grpSpPr>
          <a:xfrm>
            <a:off x="3259545" y="1186483"/>
            <a:ext cx="5666145" cy="4477933"/>
            <a:chOff x="3259545" y="1186483"/>
            <a:chExt cx="5666145" cy="4477933"/>
          </a:xfrm>
        </p:grpSpPr>
        <p:sp>
          <p:nvSpPr>
            <p:cNvPr id="67" name="Google Shape;67;p25"/>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5"/>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5"/>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25"/>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5"/>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72" name="Google Shape;72;p2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5" name="Shape 75"/>
        <p:cNvGrpSpPr/>
        <p:nvPr/>
      </p:nvGrpSpPr>
      <p:grpSpPr>
        <a:xfrm>
          <a:off x="0" y="0"/>
          <a:ext cx="0" cy="0"/>
          <a:chOff x="0" y="0"/>
          <a:chExt cx="0" cy="0"/>
        </a:xfrm>
      </p:grpSpPr>
      <p:grpSp>
        <p:nvGrpSpPr>
          <p:cNvPr id="76" name="Google Shape;76;p26"/>
          <p:cNvGrpSpPr/>
          <p:nvPr/>
        </p:nvGrpSpPr>
        <p:grpSpPr>
          <a:xfrm>
            <a:off x="-417513" y="0"/>
            <a:ext cx="12584114" cy="6853238"/>
            <a:chOff x="-417513" y="0"/>
            <a:chExt cx="12584114" cy="6853238"/>
          </a:xfrm>
        </p:grpSpPr>
        <p:sp>
          <p:nvSpPr>
            <p:cNvPr id="77" name="Google Shape;77;p2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26"/>
          <p:cNvGrpSpPr/>
          <p:nvPr/>
        </p:nvGrpSpPr>
        <p:grpSpPr>
          <a:xfrm>
            <a:off x="800144" y="1699589"/>
            <a:ext cx="3674476" cy="3470421"/>
            <a:chOff x="697883" y="1816768"/>
            <a:chExt cx="3674476" cy="3470421"/>
          </a:xfrm>
        </p:grpSpPr>
        <p:sp>
          <p:nvSpPr>
            <p:cNvPr id="99" name="Google Shape;99;p2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04" name="Google Shape;104;p2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7" name="Shape 107"/>
        <p:cNvGrpSpPr/>
        <p:nvPr/>
      </p:nvGrpSpPr>
      <p:grpSpPr>
        <a:xfrm>
          <a:off x="0" y="0"/>
          <a:ext cx="0" cy="0"/>
          <a:chOff x="0" y="0"/>
          <a:chExt cx="0" cy="0"/>
        </a:xfrm>
      </p:grpSpPr>
      <p:grpSp>
        <p:nvGrpSpPr>
          <p:cNvPr id="108" name="Google Shape;108;p27"/>
          <p:cNvGrpSpPr/>
          <p:nvPr/>
        </p:nvGrpSpPr>
        <p:grpSpPr>
          <a:xfrm>
            <a:off x="-417513" y="0"/>
            <a:ext cx="12584114" cy="6853238"/>
            <a:chOff x="-417513" y="0"/>
            <a:chExt cx="12584114" cy="6853238"/>
          </a:xfrm>
        </p:grpSpPr>
        <p:sp>
          <p:nvSpPr>
            <p:cNvPr id="109" name="Google Shape;109;p2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27"/>
          <p:cNvGrpSpPr/>
          <p:nvPr/>
        </p:nvGrpSpPr>
        <p:grpSpPr>
          <a:xfrm>
            <a:off x="800144" y="1699589"/>
            <a:ext cx="3674476" cy="3470421"/>
            <a:chOff x="697883" y="1816768"/>
            <a:chExt cx="3674476" cy="3470421"/>
          </a:xfrm>
        </p:grpSpPr>
        <p:sp>
          <p:nvSpPr>
            <p:cNvPr id="131" name="Google Shape;131;p2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7"/>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7"/>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36" name="Google Shape;136;p27"/>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7" name="Google Shape;137;p27"/>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38" name="Google Shape;138;p27"/>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9" name="Google Shape;139;p2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2" name="Shape 142"/>
        <p:cNvGrpSpPr/>
        <p:nvPr/>
      </p:nvGrpSpPr>
      <p:grpSpPr>
        <a:xfrm>
          <a:off x="0" y="0"/>
          <a:ext cx="0" cy="0"/>
          <a:chOff x="0" y="0"/>
          <a:chExt cx="0" cy="0"/>
        </a:xfrm>
      </p:grpSpPr>
      <p:grpSp>
        <p:nvGrpSpPr>
          <p:cNvPr id="143" name="Google Shape;143;p30"/>
          <p:cNvGrpSpPr/>
          <p:nvPr/>
        </p:nvGrpSpPr>
        <p:grpSpPr>
          <a:xfrm>
            <a:off x="-417513" y="0"/>
            <a:ext cx="12584114" cy="6853238"/>
            <a:chOff x="-417513" y="0"/>
            <a:chExt cx="12584114" cy="6853238"/>
          </a:xfrm>
        </p:grpSpPr>
        <p:sp>
          <p:nvSpPr>
            <p:cNvPr id="144" name="Google Shape;144;p3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30"/>
          <p:cNvGrpSpPr/>
          <p:nvPr/>
        </p:nvGrpSpPr>
        <p:grpSpPr>
          <a:xfrm>
            <a:off x="800144" y="1699589"/>
            <a:ext cx="3674476" cy="3470421"/>
            <a:chOff x="697883" y="1816768"/>
            <a:chExt cx="3674476" cy="3470421"/>
          </a:xfrm>
        </p:grpSpPr>
        <p:sp>
          <p:nvSpPr>
            <p:cNvPr id="166" name="Google Shape;166;p3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30"/>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0"/>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1" name="Google Shape;171;p30"/>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2" name="Google Shape;172;p3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5" name="Shape 175"/>
        <p:cNvGrpSpPr/>
        <p:nvPr/>
      </p:nvGrpSpPr>
      <p:grpSpPr>
        <a:xfrm>
          <a:off x="0" y="0"/>
          <a:ext cx="0" cy="0"/>
          <a:chOff x="0" y="0"/>
          <a:chExt cx="0" cy="0"/>
        </a:xfrm>
      </p:grpSpPr>
      <p:grpSp>
        <p:nvGrpSpPr>
          <p:cNvPr id="176" name="Google Shape;176;p31"/>
          <p:cNvGrpSpPr/>
          <p:nvPr/>
        </p:nvGrpSpPr>
        <p:grpSpPr>
          <a:xfrm>
            <a:off x="-417513" y="0"/>
            <a:ext cx="12584114" cy="6853238"/>
            <a:chOff x="-417513" y="0"/>
            <a:chExt cx="12584114" cy="6853238"/>
          </a:xfrm>
        </p:grpSpPr>
        <p:sp>
          <p:nvSpPr>
            <p:cNvPr id="177" name="Google Shape;177;p3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31"/>
          <p:cNvGrpSpPr/>
          <p:nvPr/>
        </p:nvGrpSpPr>
        <p:grpSpPr>
          <a:xfrm>
            <a:off x="800144" y="1699589"/>
            <a:ext cx="3674476" cy="3470421"/>
            <a:chOff x="697883" y="1816768"/>
            <a:chExt cx="3674476" cy="3470421"/>
          </a:xfrm>
        </p:grpSpPr>
        <p:sp>
          <p:nvSpPr>
            <p:cNvPr id="199" name="Google Shape;199;p3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1"/>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6" name="Shape 206"/>
        <p:cNvGrpSpPr/>
        <p:nvPr/>
      </p:nvGrpSpPr>
      <p:grpSpPr>
        <a:xfrm>
          <a:off x="0" y="0"/>
          <a:ext cx="0" cy="0"/>
          <a:chOff x="0" y="0"/>
          <a:chExt cx="0" cy="0"/>
        </a:xfrm>
      </p:grpSpPr>
      <p:sp>
        <p:nvSpPr>
          <p:cNvPr id="207" name="Google Shape;207;p3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10" name="Shape 210"/>
        <p:cNvGrpSpPr/>
        <p:nvPr/>
      </p:nvGrpSpPr>
      <p:grpSpPr>
        <a:xfrm>
          <a:off x="0" y="0"/>
          <a:ext cx="0" cy="0"/>
          <a:chOff x="0" y="0"/>
          <a:chExt cx="0" cy="0"/>
        </a:xfrm>
      </p:grpSpPr>
      <p:grpSp>
        <p:nvGrpSpPr>
          <p:cNvPr id="211" name="Google Shape;211;p33"/>
          <p:cNvGrpSpPr/>
          <p:nvPr/>
        </p:nvGrpSpPr>
        <p:grpSpPr>
          <a:xfrm>
            <a:off x="-417513" y="0"/>
            <a:ext cx="12584114" cy="6853238"/>
            <a:chOff x="-417513" y="0"/>
            <a:chExt cx="12584114" cy="6853238"/>
          </a:xfrm>
        </p:grpSpPr>
        <p:sp>
          <p:nvSpPr>
            <p:cNvPr id="212" name="Google Shape;212;p3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33"/>
          <p:cNvGrpSpPr/>
          <p:nvPr/>
        </p:nvGrpSpPr>
        <p:grpSpPr>
          <a:xfrm>
            <a:off x="800144" y="1699589"/>
            <a:ext cx="3674476" cy="3470421"/>
            <a:chOff x="697883" y="1816768"/>
            <a:chExt cx="3674476" cy="3470421"/>
          </a:xfrm>
        </p:grpSpPr>
        <p:sp>
          <p:nvSpPr>
            <p:cNvPr id="234" name="Google Shape;234;p3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3"/>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3"/>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9" name="Google Shape;239;p33"/>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40" name="Google Shape;240;p3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43" name="Shape 243"/>
        <p:cNvGrpSpPr/>
        <p:nvPr/>
      </p:nvGrpSpPr>
      <p:grpSpPr>
        <a:xfrm>
          <a:off x="0" y="0"/>
          <a:ext cx="0" cy="0"/>
          <a:chOff x="0" y="0"/>
          <a:chExt cx="0" cy="0"/>
        </a:xfrm>
      </p:grpSpPr>
      <p:grpSp>
        <p:nvGrpSpPr>
          <p:cNvPr id="244" name="Google Shape;244;p34"/>
          <p:cNvGrpSpPr/>
          <p:nvPr/>
        </p:nvGrpSpPr>
        <p:grpSpPr>
          <a:xfrm>
            <a:off x="-329674" y="-59376"/>
            <a:ext cx="12515851" cy="6923798"/>
            <a:chOff x="-329674" y="-51881"/>
            <a:chExt cx="12515851" cy="6923798"/>
          </a:xfrm>
        </p:grpSpPr>
        <p:sp>
          <p:nvSpPr>
            <p:cNvPr id="245" name="Google Shape;245;p3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4"/>
          <p:cNvGrpSpPr/>
          <p:nvPr/>
        </p:nvGrpSpPr>
        <p:grpSpPr>
          <a:xfrm>
            <a:off x="805336" y="1698331"/>
            <a:ext cx="5941540" cy="3470421"/>
            <a:chOff x="805336" y="1698331"/>
            <a:chExt cx="5941540" cy="3470421"/>
          </a:xfrm>
        </p:grpSpPr>
        <p:sp>
          <p:nvSpPr>
            <p:cNvPr id="265" name="Google Shape;265;p34"/>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4"/>
          <p:cNvSpPr/>
          <p:nvPr>
            <p:ph idx="2" type="pic"/>
          </p:nvPr>
        </p:nvSpPr>
        <p:spPr>
          <a:xfrm>
            <a:off x="7543510" y="0"/>
            <a:ext cx="4648490" cy="6858000"/>
          </a:xfrm>
          <a:prstGeom prst="rect">
            <a:avLst/>
          </a:prstGeom>
          <a:solidFill>
            <a:srgbClr val="FEFEFE"/>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5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accent1"/>
              </a:buClr>
              <a:buSzPts val="30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accent1"/>
              </a:buClr>
              <a:buSzPts val="26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269" name="Google Shape;269;p34"/>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34"/>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71" name="Google Shape;271;p3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4"/>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34"/>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12" name="Google Shape;12;p2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2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38" name="Shape 338"/>
        <p:cNvGrpSpPr/>
        <p:nvPr/>
      </p:nvGrpSpPr>
      <p:grpSpPr>
        <a:xfrm>
          <a:off x="0" y="0"/>
          <a:ext cx="0" cy="0"/>
          <a:chOff x="0" y="0"/>
          <a:chExt cx="0" cy="0"/>
        </a:xfrm>
      </p:grpSpPr>
      <p:sp>
        <p:nvSpPr>
          <p:cNvPr id="339" name="Google Shape;339;p28"/>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lt1"/>
              </a:buClr>
              <a:buSzPts val="4000"/>
              <a:buFont typeface="Calibri"/>
              <a:buNone/>
              <a:defRPr b="0" i="0" sz="4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0" name="Google Shape;340;p28"/>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lt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lt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lt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lt1"/>
                </a:solidFill>
                <a:latin typeface="Rockwell"/>
                <a:ea typeface="Rockwell"/>
                <a:cs typeface="Rockwell"/>
                <a:sym typeface="Rockwell"/>
              </a:defRPr>
            </a:lvl9pPr>
          </a:lstStyle>
          <a:p/>
        </p:txBody>
      </p:sp>
      <p:sp>
        <p:nvSpPr>
          <p:cNvPr id="341" name="Google Shape;341;p2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342" name="Google Shape;342;p2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343" name="Google Shape;343;p2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Rockwell"/>
                <a:ea typeface="Rockwell"/>
                <a:cs typeface="Rockwell"/>
                <a:sym typeface="Rockwell"/>
              </a:defRPr>
            </a:lvl1pPr>
            <a:lvl2pPr indent="0" lvl="1" marL="0" marR="0" rtl="0" algn="r">
              <a:spcBef>
                <a:spcPts val="0"/>
              </a:spcBef>
              <a:buNone/>
              <a:defRPr b="0" sz="1000" u="none">
                <a:solidFill>
                  <a:schemeClr val="lt1"/>
                </a:solidFill>
                <a:latin typeface="Rockwell"/>
                <a:ea typeface="Rockwell"/>
                <a:cs typeface="Rockwell"/>
                <a:sym typeface="Rockwell"/>
              </a:defRPr>
            </a:lvl2pPr>
            <a:lvl3pPr indent="0" lvl="2" marL="0" marR="0" rtl="0" algn="r">
              <a:spcBef>
                <a:spcPts val="0"/>
              </a:spcBef>
              <a:buNone/>
              <a:defRPr b="0" sz="1000" u="none">
                <a:solidFill>
                  <a:schemeClr val="lt1"/>
                </a:solidFill>
                <a:latin typeface="Rockwell"/>
                <a:ea typeface="Rockwell"/>
                <a:cs typeface="Rockwell"/>
                <a:sym typeface="Rockwell"/>
              </a:defRPr>
            </a:lvl3pPr>
            <a:lvl4pPr indent="0" lvl="3" marL="0" marR="0" rtl="0" algn="r">
              <a:spcBef>
                <a:spcPts val="0"/>
              </a:spcBef>
              <a:buNone/>
              <a:defRPr b="0" sz="1000" u="none">
                <a:solidFill>
                  <a:schemeClr val="lt1"/>
                </a:solidFill>
                <a:latin typeface="Rockwell"/>
                <a:ea typeface="Rockwell"/>
                <a:cs typeface="Rockwell"/>
                <a:sym typeface="Rockwell"/>
              </a:defRPr>
            </a:lvl4pPr>
            <a:lvl5pPr indent="0" lvl="4" marL="0" marR="0" rtl="0" algn="r">
              <a:spcBef>
                <a:spcPts val="0"/>
              </a:spcBef>
              <a:buNone/>
              <a:defRPr b="0" sz="1000" u="none">
                <a:solidFill>
                  <a:schemeClr val="lt1"/>
                </a:solidFill>
                <a:latin typeface="Rockwell"/>
                <a:ea typeface="Rockwell"/>
                <a:cs typeface="Rockwell"/>
                <a:sym typeface="Rockwell"/>
              </a:defRPr>
            </a:lvl5pPr>
            <a:lvl6pPr indent="0" lvl="5" marL="0" marR="0" rtl="0" algn="r">
              <a:spcBef>
                <a:spcPts val="0"/>
              </a:spcBef>
              <a:buNone/>
              <a:defRPr b="0" sz="1000" u="none">
                <a:solidFill>
                  <a:schemeClr val="lt1"/>
                </a:solidFill>
                <a:latin typeface="Rockwell"/>
                <a:ea typeface="Rockwell"/>
                <a:cs typeface="Rockwell"/>
                <a:sym typeface="Rockwell"/>
              </a:defRPr>
            </a:lvl6pPr>
            <a:lvl7pPr indent="0" lvl="6" marL="0" marR="0" rtl="0" algn="r">
              <a:spcBef>
                <a:spcPts val="0"/>
              </a:spcBef>
              <a:buNone/>
              <a:defRPr b="0" sz="1000" u="none">
                <a:solidFill>
                  <a:schemeClr val="lt1"/>
                </a:solidFill>
                <a:latin typeface="Rockwell"/>
                <a:ea typeface="Rockwell"/>
                <a:cs typeface="Rockwell"/>
                <a:sym typeface="Rockwell"/>
              </a:defRPr>
            </a:lvl7pPr>
            <a:lvl8pPr indent="0" lvl="7" marL="0" marR="0" rtl="0" algn="r">
              <a:spcBef>
                <a:spcPts val="0"/>
              </a:spcBef>
              <a:buNone/>
              <a:defRPr b="0" sz="1000" u="none">
                <a:solidFill>
                  <a:schemeClr val="lt1"/>
                </a:solidFill>
                <a:latin typeface="Rockwell"/>
                <a:ea typeface="Rockwell"/>
                <a:cs typeface="Rockwell"/>
                <a:sym typeface="Rockwell"/>
              </a:defRPr>
            </a:lvl8pPr>
            <a:lvl9pPr indent="0" lvl="8" marL="0" marR="0" rtl="0" algn="r">
              <a:spcBef>
                <a:spcPts val="0"/>
              </a:spcBef>
              <a:buNone/>
              <a:defRPr b="0" sz="1000" u="non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23.pn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9" name="Shape 379"/>
        <p:cNvGrpSpPr/>
        <p:nvPr/>
      </p:nvGrpSpPr>
      <p:grpSpPr>
        <a:xfrm>
          <a:off x="0" y="0"/>
          <a:ext cx="0" cy="0"/>
          <a:chOff x="0" y="0"/>
          <a:chExt cx="0" cy="0"/>
        </a:xfrm>
      </p:grpSpPr>
      <p:sp>
        <p:nvSpPr>
          <p:cNvPr id="380" name="Google Shape;380;p1"/>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381" name="Google Shape;381;p1"/>
          <p:cNvGrpSpPr/>
          <p:nvPr/>
        </p:nvGrpSpPr>
        <p:grpSpPr>
          <a:xfrm>
            <a:off x="-329674" y="-59376"/>
            <a:ext cx="12515851" cy="6923798"/>
            <a:chOff x="-329674" y="-51881"/>
            <a:chExt cx="12515851" cy="6923798"/>
          </a:xfrm>
        </p:grpSpPr>
        <p:sp>
          <p:nvSpPr>
            <p:cNvPr id="382" name="Google Shape;382;p1"/>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3" name="Google Shape;383;p1"/>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4" name="Google Shape;384;p1"/>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5" name="Google Shape;385;p1"/>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6" name="Google Shape;386;p1"/>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7" name="Google Shape;387;p1"/>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8" name="Google Shape;388;p1"/>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89" name="Google Shape;389;p1"/>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0" name="Google Shape;390;p1"/>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1" name="Google Shape;391;p1"/>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2" name="Google Shape;392;p1"/>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3" name="Google Shape;393;p1"/>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4" name="Google Shape;394;p1"/>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5" name="Google Shape;395;p1"/>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6" name="Google Shape;396;p1"/>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7" name="Google Shape;397;p1"/>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8" name="Google Shape;398;p1"/>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9" name="Google Shape;399;p1"/>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0" name="Google Shape;400;p1"/>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401" name="Google Shape;401;p1"/>
          <p:cNvSpPr/>
          <p:nvPr/>
        </p:nvSpPr>
        <p:spPr>
          <a:xfrm>
            <a:off x="-2680" y="-6706"/>
            <a:ext cx="12194680" cy="4127711"/>
          </a:xfrm>
          <a:prstGeom prst="rect">
            <a:avLst/>
          </a:prstGeom>
          <a:solidFill>
            <a:schemeClr val="lt1"/>
          </a:solidFill>
          <a:ln cap="flat" cmpd="sng" w="9525">
            <a:solidFill>
              <a:schemeClr val="dk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402" name="Google Shape;402;p1"/>
          <p:cNvPicPr preferRelativeResize="0"/>
          <p:nvPr/>
        </p:nvPicPr>
        <p:blipFill rotWithShape="1">
          <a:blip r:embed="rId3">
            <a:alphaModFix/>
          </a:blip>
          <a:srcRect b="0" l="0" r="0" t="0"/>
          <a:stretch/>
        </p:blipFill>
        <p:spPr>
          <a:xfrm>
            <a:off x="1124923" y="568335"/>
            <a:ext cx="9941093" cy="3230853"/>
          </a:xfrm>
          <a:prstGeom prst="rect">
            <a:avLst/>
          </a:prstGeom>
          <a:noFill/>
          <a:ln>
            <a:noFill/>
          </a:ln>
        </p:spPr>
      </p:pic>
      <p:grpSp>
        <p:nvGrpSpPr>
          <p:cNvPr id="403" name="Google Shape;403;p1"/>
          <p:cNvGrpSpPr/>
          <p:nvPr/>
        </p:nvGrpSpPr>
        <p:grpSpPr>
          <a:xfrm>
            <a:off x="1" y="4206292"/>
            <a:ext cx="12192756" cy="1771275"/>
            <a:chOff x="1" y="3893141"/>
            <a:chExt cx="12192756" cy="1771275"/>
          </a:xfrm>
        </p:grpSpPr>
        <p:sp>
          <p:nvSpPr>
            <p:cNvPr id="404" name="Google Shape;404;p1"/>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05" name="Google Shape;405;p1"/>
            <p:cNvSpPr/>
            <p:nvPr/>
          </p:nvSpPr>
          <p:spPr>
            <a:xfrm>
              <a:off x="1" y="3893141"/>
              <a:ext cx="12192756" cy="14202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406" name="Google Shape;406;p1"/>
          <p:cNvSpPr txBox="1"/>
          <p:nvPr>
            <p:ph type="ctrTitle"/>
          </p:nvPr>
        </p:nvSpPr>
        <p:spPr>
          <a:xfrm>
            <a:off x="1683982" y="4293388"/>
            <a:ext cx="8833655" cy="727748"/>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3700"/>
              <a:buFont typeface="Calibri"/>
              <a:buNone/>
            </a:pPr>
            <a:r>
              <a:rPr lang="en-US" sz="3700"/>
              <a:t>Java through Zork</a:t>
            </a:r>
            <a:endParaRPr/>
          </a:p>
        </p:txBody>
      </p:sp>
      <p:sp>
        <p:nvSpPr>
          <p:cNvPr id="407" name="Google Shape;407;p1"/>
          <p:cNvSpPr txBox="1"/>
          <p:nvPr>
            <p:ph idx="1" type="subTitle"/>
          </p:nvPr>
        </p:nvSpPr>
        <p:spPr>
          <a:xfrm>
            <a:off x="1683983" y="5021137"/>
            <a:ext cx="8833654" cy="522636"/>
          </a:xfrm>
          <a:prstGeom prst="rect">
            <a:avLst/>
          </a:prstGeom>
          <a:noFill/>
          <a:ln>
            <a:noFill/>
          </a:ln>
        </p:spPr>
        <p:txBody>
          <a:bodyPr anchorCtr="0" anchor="t" bIns="45700" lIns="91425" spcFirstLastPara="1" rIns="91425" wrap="square" tIns="0">
            <a:normAutofit/>
          </a:bodyPr>
          <a:lstStyle/>
          <a:p>
            <a:pPr indent="0" lvl="0" marL="0" rtl="0" algn="ctr">
              <a:lnSpc>
                <a:spcPct val="80000"/>
              </a:lnSpc>
              <a:spcBef>
                <a:spcPts val="0"/>
              </a:spcBef>
              <a:spcAft>
                <a:spcPts val="0"/>
              </a:spcAft>
              <a:buSzPts val="1496"/>
              <a:buNone/>
            </a:pPr>
            <a:r>
              <a:rPr lang="en-US" sz="1360"/>
              <a:t>Code Camp</a:t>
            </a:r>
            <a:endParaRPr/>
          </a:p>
          <a:p>
            <a:pPr indent="0" lvl="0" marL="0" rtl="0" algn="ctr">
              <a:lnSpc>
                <a:spcPct val="80000"/>
              </a:lnSpc>
              <a:spcBef>
                <a:spcPts val="1000"/>
              </a:spcBef>
              <a:spcAft>
                <a:spcPts val="0"/>
              </a:spcAft>
              <a:buSzPts val="1496"/>
              <a:buNone/>
            </a:pPr>
            <a:r>
              <a:rPr lang="en-US" sz="1360"/>
              <a:t>Author: Brianna Martinson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Functions:</a:t>
            </a:r>
            <a:br>
              <a:rPr lang="en-US"/>
            </a:br>
            <a:r>
              <a:rPr lang="en-US" sz="2400"/>
              <a:t>What other functions might we need? </a:t>
            </a:r>
            <a:endParaRPr/>
          </a:p>
        </p:txBody>
      </p:sp>
      <p:sp>
        <p:nvSpPr>
          <p:cNvPr id="615" name="Google Shape;615;p9"/>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Functions are also great for when you want to repeat longer complicated chunks of code.</a:t>
            </a:r>
            <a:endParaRPr/>
          </a:p>
          <a:p>
            <a:pPr indent="-88900" lvl="0" marL="228600" rtl="0" algn="l">
              <a:lnSpc>
                <a:spcPct val="120000"/>
              </a:lnSpc>
              <a:spcBef>
                <a:spcPts val="1000"/>
              </a:spcBef>
              <a:spcAft>
                <a:spcPts val="0"/>
              </a:spcAft>
              <a:buSzPts val="2200"/>
              <a:buNone/>
            </a:pPr>
            <a:r>
              <a:t/>
            </a:r>
            <a:endParaRPr sz="2000"/>
          </a:p>
          <a:p>
            <a:pPr indent="-228600" lvl="0" marL="228600" rtl="0" algn="l">
              <a:lnSpc>
                <a:spcPct val="120000"/>
              </a:lnSpc>
              <a:spcBef>
                <a:spcPts val="1000"/>
              </a:spcBef>
              <a:spcAft>
                <a:spcPts val="0"/>
              </a:spcAft>
              <a:buSzPts val="2200"/>
              <a:buChar char="▪"/>
            </a:pPr>
            <a:r>
              <a:rPr lang="en-US" sz="2000"/>
              <a:t>Saves you time (be lazy when you can)</a:t>
            </a:r>
            <a:endParaRPr/>
          </a:p>
          <a:p>
            <a:pPr indent="-228600" lvl="0" marL="228600" rtl="0" algn="l">
              <a:lnSpc>
                <a:spcPct val="120000"/>
              </a:lnSpc>
              <a:spcBef>
                <a:spcPts val="1000"/>
              </a:spcBef>
              <a:spcAft>
                <a:spcPts val="0"/>
              </a:spcAft>
              <a:buSzPts val="2200"/>
              <a:buChar char="▪"/>
            </a:pPr>
            <a:r>
              <a:rPr lang="en-US" sz="2000"/>
              <a:t>Main tag is neater</a:t>
            </a:r>
            <a:endParaRPr/>
          </a:p>
          <a:p>
            <a:pPr indent="-228600" lvl="0" marL="228600" rtl="0" algn="l">
              <a:lnSpc>
                <a:spcPct val="120000"/>
              </a:lnSpc>
              <a:spcBef>
                <a:spcPts val="1000"/>
              </a:spcBef>
              <a:spcAft>
                <a:spcPts val="0"/>
              </a:spcAft>
              <a:buSzPts val="2200"/>
              <a:buChar char="▪"/>
            </a:pPr>
            <a:r>
              <a:rPr lang="en-US" sz="2000"/>
              <a:t>Code is more readable</a:t>
            </a:r>
            <a:endParaRPr/>
          </a:p>
          <a:p>
            <a:pPr indent="-88900" lvl="0" marL="228600" rtl="0" algn="l">
              <a:lnSpc>
                <a:spcPct val="120000"/>
              </a:lnSpc>
              <a:spcBef>
                <a:spcPts val="1000"/>
              </a:spcBef>
              <a:spcAft>
                <a:spcPts val="0"/>
              </a:spcAft>
              <a:buSzPts val="2200"/>
              <a:buNone/>
            </a:pPr>
            <a:r>
              <a:t/>
            </a:r>
            <a:endParaRPr sz="2000"/>
          </a:p>
          <a:p>
            <a:pPr indent="-228600" lvl="0" marL="228600" rtl="0" algn="l">
              <a:lnSpc>
                <a:spcPct val="120000"/>
              </a:lnSpc>
              <a:spcBef>
                <a:spcPts val="1000"/>
              </a:spcBef>
              <a:spcAft>
                <a:spcPts val="0"/>
              </a:spcAft>
              <a:buSzPts val="2200"/>
              <a:buChar char="▪"/>
            </a:pPr>
            <a:r>
              <a:rPr lang="en-US" sz="2000"/>
              <a:t>In Zork, what kind of actions might the player do that a function would help?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How does the player navigate?</a:t>
            </a:r>
            <a:endParaRPr/>
          </a:p>
        </p:txBody>
      </p:sp>
      <p:sp>
        <p:nvSpPr>
          <p:cNvPr id="621" name="Google Shape;621;p10"/>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How do they go room to room?</a:t>
            </a:r>
            <a:br>
              <a:rPr lang="en-US" sz="2000"/>
            </a:br>
            <a:endParaRPr sz="2000"/>
          </a:p>
          <a:p>
            <a:pPr indent="-228600" lvl="0" marL="228600" rtl="0" algn="l">
              <a:lnSpc>
                <a:spcPct val="120000"/>
              </a:lnSpc>
              <a:spcBef>
                <a:spcPts val="1000"/>
              </a:spcBef>
              <a:spcAft>
                <a:spcPts val="0"/>
              </a:spcAft>
              <a:buSzPts val="2200"/>
              <a:buChar char="▪"/>
            </a:pPr>
            <a:r>
              <a:rPr lang="en-US" sz="2000"/>
              <a:t>How does the player choose their direction?</a:t>
            </a:r>
            <a:endParaRPr/>
          </a:p>
          <a:p>
            <a:pPr indent="-228600" lvl="1" marL="685800" rtl="0" algn="l">
              <a:lnSpc>
                <a:spcPct val="120000"/>
              </a:lnSpc>
              <a:spcBef>
                <a:spcPts val="500"/>
              </a:spcBef>
              <a:spcAft>
                <a:spcPts val="0"/>
              </a:spcAft>
              <a:buSzPts val="1980"/>
              <a:buChar char="▪"/>
            </a:pPr>
            <a:r>
              <a:rPr lang="en-US" sz="1800"/>
              <a:t>What are their options?</a:t>
            </a:r>
            <a:endParaRPr/>
          </a:p>
          <a:p>
            <a:pPr indent="-228600" lvl="1" marL="685800" rtl="0" algn="l">
              <a:lnSpc>
                <a:spcPct val="120000"/>
              </a:lnSpc>
              <a:spcBef>
                <a:spcPts val="500"/>
              </a:spcBef>
              <a:spcAft>
                <a:spcPts val="0"/>
              </a:spcAft>
              <a:buSzPts val="1980"/>
              <a:buChar char="▪"/>
            </a:pPr>
            <a:r>
              <a:rPr lang="en-US" sz="1800"/>
              <a:t>Handle wrong input.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g5c7ed588bb_0_16"/>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askDirection()</a:t>
            </a:r>
            <a:endParaRPr/>
          </a:p>
        </p:txBody>
      </p:sp>
      <p:sp>
        <p:nvSpPr>
          <p:cNvPr id="628" name="Google Shape;628;g5c7ed588bb_0_16"/>
          <p:cNvSpPr txBox="1"/>
          <p:nvPr>
            <p:ph idx="1" type="body"/>
          </p:nvPr>
        </p:nvSpPr>
        <p:spPr>
          <a:xfrm>
            <a:off x="5118450" y="1054975"/>
            <a:ext cx="73767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User Input:</a:t>
            </a:r>
            <a:endParaRPr sz="2000"/>
          </a:p>
          <a:p>
            <a:pPr indent="0" lvl="0" marL="0" rtl="0" algn="l">
              <a:spcBef>
                <a:spcPts val="1000"/>
              </a:spcBef>
              <a:spcAft>
                <a:spcPts val="0"/>
              </a:spcAft>
              <a:buNone/>
            </a:pPr>
            <a:r>
              <a:rPr lang="en-US" sz="2000"/>
              <a:t>direction = kb.nextLine().toLowerCase();</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if(direction.equals ( appropriate response ))</a:t>
            </a:r>
            <a:endParaRPr sz="2000"/>
          </a:p>
          <a:p>
            <a:pPr indent="0" lvl="0" marL="0" rtl="0" algn="l">
              <a:spcBef>
                <a:spcPts val="1000"/>
              </a:spcBef>
              <a:spcAft>
                <a:spcPts val="0"/>
              </a:spcAft>
              <a:buNone/>
            </a:pPr>
            <a:r>
              <a:rPr lang="en-US" sz="2000"/>
              <a:t>{</a:t>
            </a:r>
            <a:endParaRPr sz="2000"/>
          </a:p>
          <a:p>
            <a:pPr indent="0" lvl="0" marL="0" rtl="0" algn="l">
              <a:spcBef>
                <a:spcPts val="1000"/>
              </a:spcBef>
              <a:spcAft>
                <a:spcPts val="0"/>
              </a:spcAft>
              <a:buNone/>
            </a:pPr>
            <a:r>
              <a:rPr lang="en-US" sz="2000"/>
              <a:t>	if( the user can move)</a:t>
            </a:r>
            <a:endParaRPr sz="2000"/>
          </a:p>
          <a:p>
            <a:pPr indent="0" lvl="0" marL="0" rtl="0" algn="l">
              <a:spcBef>
                <a:spcPts val="1000"/>
              </a:spcBef>
              <a:spcAft>
                <a:spcPts val="0"/>
              </a:spcAft>
              <a:buNone/>
            </a:pPr>
            <a:r>
              <a:rPr lang="en-US" sz="2000"/>
              <a:t>		code when the user moves;</a:t>
            </a:r>
            <a:endParaRPr sz="2000"/>
          </a:p>
          <a:p>
            <a:pPr indent="0" lvl="0" marL="0" rtl="0" algn="l">
              <a:spcBef>
                <a:spcPts val="1000"/>
              </a:spcBef>
              <a:spcAft>
                <a:spcPts val="0"/>
              </a:spcAft>
              <a:buNone/>
            </a:pPr>
            <a:r>
              <a:rPr lang="en-US" sz="2000"/>
              <a:t>	else</a:t>
            </a:r>
            <a:endParaRPr sz="2000"/>
          </a:p>
          <a:p>
            <a:pPr indent="0" lvl="0" marL="0" rtl="0" algn="l">
              <a:spcBef>
                <a:spcPts val="1000"/>
              </a:spcBef>
              <a:spcAft>
                <a:spcPts val="0"/>
              </a:spcAft>
              <a:buNone/>
            </a:pPr>
            <a:r>
              <a:rPr lang="en-US" sz="2000"/>
              <a:t>		System.out.println(“You can’t do that right now”);</a:t>
            </a:r>
            <a:endParaRPr sz="2000"/>
          </a:p>
          <a:p>
            <a:pPr indent="0" lvl="0" marL="0" rtl="0" algn="l">
              <a:spcBef>
                <a:spcPts val="1000"/>
              </a:spcBef>
              <a:spcAft>
                <a:spcPts val="0"/>
              </a:spcAft>
              <a:buNone/>
            </a:pPr>
            <a:r>
              <a:rPr lang="en-US" sz="2000"/>
              <a:t>else</a:t>
            </a:r>
            <a:endParaRPr sz="2000"/>
          </a:p>
          <a:p>
            <a:pPr indent="0" lvl="0" marL="0" rtl="0" algn="l">
              <a:spcBef>
                <a:spcPts val="1000"/>
              </a:spcBef>
              <a:spcAft>
                <a:spcPts val="0"/>
              </a:spcAft>
              <a:buNone/>
            </a:pPr>
            <a:r>
              <a:rPr lang="en-US" sz="2000"/>
              <a:t>	code when input is invalid;</a:t>
            </a:r>
            <a:endParaRPr sz="2000"/>
          </a:p>
          <a:p>
            <a:pPr indent="0" lvl="0" marL="0" rtl="0" algn="l">
              <a:spcBef>
                <a:spcPts val="1000"/>
              </a:spcBef>
              <a:spcAft>
                <a:spcPts val="0"/>
              </a:spcAft>
              <a:buNone/>
            </a:pPr>
            <a:r>
              <a:rPr lang="en-US" sz="2000"/>
              <a:t>}</a:t>
            </a:r>
            <a:endParaRPr sz="2000"/>
          </a:p>
          <a:p>
            <a:pPr indent="0" lvl="0" marL="0" rtl="0" algn="l">
              <a:spcBef>
                <a:spcPts val="1000"/>
              </a:spcBef>
              <a:spcAft>
                <a:spcPts val="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632" name="Shape 632"/>
        <p:cNvGrpSpPr/>
        <p:nvPr/>
      </p:nvGrpSpPr>
      <p:grpSpPr>
        <a:xfrm>
          <a:off x="0" y="0"/>
          <a:ext cx="0" cy="0"/>
          <a:chOff x="0" y="0"/>
          <a:chExt cx="0" cy="0"/>
        </a:xfrm>
      </p:grpSpPr>
      <p:sp>
        <p:nvSpPr>
          <p:cNvPr id="633" name="Google Shape;633;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634" name="Google Shape;634;p11"/>
          <p:cNvGrpSpPr/>
          <p:nvPr/>
        </p:nvGrpSpPr>
        <p:grpSpPr>
          <a:xfrm>
            <a:off x="-420624" y="0"/>
            <a:ext cx="12584114" cy="6853238"/>
            <a:chOff x="-417513" y="0"/>
            <a:chExt cx="12584114" cy="6853238"/>
          </a:xfrm>
        </p:grpSpPr>
        <p:sp>
          <p:nvSpPr>
            <p:cNvPr id="635" name="Google Shape;635;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6" name="Google Shape;656;p11"/>
          <p:cNvPicPr preferRelativeResize="0"/>
          <p:nvPr>
            <p:ph idx="1" type="body"/>
          </p:nvPr>
        </p:nvPicPr>
        <p:blipFill rotWithShape="1">
          <a:blip r:embed="rId3">
            <a:alphaModFix/>
          </a:blip>
          <a:srcRect b="0" l="0" r="0" t="0"/>
          <a:stretch/>
        </p:blipFill>
        <p:spPr>
          <a:xfrm>
            <a:off x="984929" y="643467"/>
            <a:ext cx="10222142" cy="55710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1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Battle Function</a:t>
            </a:r>
            <a:endParaRPr/>
          </a:p>
        </p:txBody>
      </p:sp>
      <p:sp>
        <p:nvSpPr>
          <p:cNvPr id="662" name="Google Shape;662;p1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What variables would we need for it?</a:t>
            </a:r>
            <a:endParaRPr/>
          </a:p>
          <a:p>
            <a:pPr indent="-228600" lvl="0" marL="228600" rtl="0" algn="l">
              <a:lnSpc>
                <a:spcPct val="120000"/>
              </a:lnSpc>
              <a:spcBef>
                <a:spcPts val="1000"/>
              </a:spcBef>
              <a:spcAft>
                <a:spcPts val="0"/>
              </a:spcAft>
              <a:buSzPts val="2200"/>
              <a:buChar char="▪"/>
            </a:pPr>
            <a:r>
              <a:rPr lang="en-US" sz="2000"/>
              <a:t>How are we defining battle?</a:t>
            </a:r>
            <a:endParaRPr/>
          </a:p>
          <a:p>
            <a:pPr indent="-228600" lvl="1" marL="685800" rtl="0" algn="l">
              <a:lnSpc>
                <a:spcPct val="120000"/>
              </a:lnSpc>
              <a:spcBef>
                <a:spcPts val="500"/>
              </a:spcBef>
              <a:spcAft>
                <a:spcPts val="0"/>
              </a:spcAft>
              <a:buSzPts val="1980"/>
              <a:buChar char="▪"/>
            </a:pPr>
            <a:r>
              <a:rPr lang="en-US" sz="1800"/>
              <a:t>What actions/situations repeat?</a:t>
            </a:r>
            <a:endParaRPr/>
          </a:p>
          <a:p>
            <a:pPr indent="-228600" lvl="1" marL="685800" rtl="0" algn="l">
              <a:lnSpc>
                <a:spcPct val="120000"/>
              </a:lnSpc>
              <a:spcBef>
                <a:spcPts val="500"/>
              </a:spcBef>
              <a:spcAft>
                <a:spcPts val="0"/>
              </a:spcAft>
              <a:buSzPts val="1980"/>
              <a:buChar char="▪"/>
            </a:pPr>
            <a:r>
              <a:rPr lang="en-US" sz="1800"/>
              <a:t>What defines the winner/when is it over?</a:t>
            </a:r>
            <a:endParaRPr/>
          </a:p>
          <a:p>
            <a:pPr indent="-102869" lvl="1" marL="685800" rtl="0" algn="l">
              <a:lnSpc>
                <a:spcPct val="120000"/>
              </a:lnSpc>
              <a:spcBef>
                <a:spcPts val="500"/>
              </a:spcBef>
              <a:spcAft>
                <a:spcPts val="0"/>
              </a:spcAft>
              <a:buSzPts val="1980"/>
              <a:buNone/>
            </a:pPr>
            <a:r>
              <a:t/>
            </a:r>
            <a:endParaRPr sz="1800"/>
          </a:p>
          <a:p>
            <a:pPr indent="-228600" lvl="0" marL="228600" rtl="0" algn="l">
              <a:lnSpc>
                <a:spcPct val="120000"/>
              </a:lnSpc>
              <a:spcBef>
                <a:spcPts val="1000"/>
              </a:spcBef>
              <a:spcAft>
                <a:spcPts val="0"/>
              </a:spcAft>
              <a:buSzPts val="2200"/>
              <a:buChar char="▪"/>
            </a:pPr>
            <a:r>
              <a:rPr lang="en-US" sz="2000"/>
              <a:t>How are we telling the player what is going on?</a:t>
            </a:r>
            <a:endParaRPr/>
          </a:p>
          <a:p>
            <a:pPr indent="-215900" lvl="0" marL="228600" rtl="0" algn="l">
              <a:lnSpc>
                <a:spcPct val="120000"/>
              </a:lnSpc>
              <a:spcBef>
                <a:spcPts val="1000"/>
              </a:spcBef>
              <a:spcAft>
                <a:spcPts val="0"/>
              </a:spcAft>
              <a:buSzPts val="2000"/>
              <a:buChar char="▪"/>
            </a:pPr>
            <a:r>
              <a:rPr lang="en-US" sz="2000"/>
              <a:t>The player could lose.</a:t>
            </a:r>
            <a:endParaRPr sz="2000"/>
          </a:p>
          <a:p>
            <a:pPr indent="-217169" lvl="1" marL="685800" rtl="0" algn="l">
              <a:lnSpc>
                <a:spcPct val="120000"/>
              </a:lnSpc>
              <a:spcBef>
                <a:spcPts val="1000"/>
              </a:spcBef>
              <a:spcAft>
                <a:spcPts val="0"/>
              </a:spcAft>
              <a:buSzPts val="1800"/>
              <a:buChar char="▪"/>
            </a:pPr>
            <a:r>
              <a:rPr lang="en-US" sz="1800"/>
              <a:t>Attacks can miss.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g5c7ed588bb_0_22"/>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battle()</a:t>
            </a:r>
            <a:endParaRPr/>
          </a:p>
        </p:txBody>
      </p:sp>
      <p:sp>
        <p:nvSpPr>
          <p:cNvPr id="669" name="Google Shape;669;g5c7ed588bb_0_22"/>
          <p:cNvSpPr txBox="1"/>
          <p:nvPr>
            <p:ph idx="1" type="body"/>
          </p:nvPr>
        </p:nvSpPr>
        <p:spPr>
          <a:xfrm>
            <a:off x="5118450" y="633474"/>
            <a:ext cx="6282000" cy="5889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Get the fighters:</a:t>
            </a:r>
            <a:endParaRPr/>
          </a:p>
          <a:p>
            <a:pPr indent="0" lvl="0" marL="0" rtl="0" algn="l">
              <a:spcBef>
                <a:spcPts val="1000"/>
              </a:spcBef>
              <a:spcAft>
                <a:spcPts val="0"/>
              </a:spcAft>
              <a:buClr>
                <a:schemeClr val="dk1"/>
              </a:buClr>
              <a:buSzPts val="1100"/>
              <a:buFont typeface="Arial"/>
              <a:buNone/>
            </a:pPr>
            <a:r>
              <a:rPr lang="en-US"/>
              <a:t>player = currentRoom.getPlayer();</a:t>
            </a:r>
            <a:endParaRPr/>
          </a:p>
          <a:p>
            <a:pPr indent="0" lvl="0" marL="0" rtl="0" algn="l">
              <a:spcBef>
                <a:spcPts val="1000"/>
              </a:spcBef>
              <a:spcAft>
                <a:spcPts val="0"/>
              </a:spcAft>
              <a:buClr>
                <a:schemeClr val="dk1"/>
              </a:buClr>
              <a:buSzPts val="1100"/>
              <a:buFont typeface="Arial"/>
              <a:buNone/>
            </a:pPr>
            <a:r>
              <a:rPr lang="en-US"/>
              <a:t>monster = currentRoom.getMonster();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while(player.isAlive() &amp;&amp; monster.isAlive())</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player attacks;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if(monster.isAlive())</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monster attacks;</a:t>
            </a:r>
            <a:endParaRPr/>
          </a:p>
          <a:p>
            <a:pPr indent="457200" lvl="0" marL="0" rtl="0" algn="l">
              <a:spcBef>
                <a:spcPts val="1000"/>
              </a:spcBef>
              <a:spcAft>
                <a:spcPts val="0"/>
              </a:spcAft>
              <a:buNone/>
            </a:pPr>
            <a:r>
              <a:rPr lang="en-US"/>
              <a:t>}</a:t>
            </a:r>
            <a:endParaRPr/>
          </a:p>
          <a:p>
            <a:pPr indent="0" lvl="0" marL="0" rtl="0" algn="l">
              <a:spcBef>
                <a:spcPts val="1000"/>
              </a:spcBef>
              <a:spcAft>
                <a:spcPts val="0"/>
              </a:spcAft>
              <a:buNone/>
            </a:pP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673" name="Shape 673"/>
        <p:cNvGrpSpPr/>
        <p:nvPr/>
      </p:nvGrpSpPr>
      <p:grpSpPr>
        <a:xfrm>
          <a:off x="0" y="0"/>
          <a:ext cx="0" cy="0"/>
          <a:chOff x="0" y="0"/>
          <a:chExt cx="0" cy="0"/>
        </a:xfrm>
      </p:grpSpPr>
      <p:sp>
        <p:nvSpPr>
          <p:cNvPr id="674" name="Google Shape;674;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675" name="Google Shape;675;p13"/>
          <p:cNvGrpSpPr/>
          <p:nvPr/>
        </p:nvGrpSpPr>
        <p:grpSpPr>
          <a:xfrm>
            <a:off x="-420624" y="0"/>
            <a:ext cx="12584114" cy="6853238"/>
            <a:chOff x="-417513" y="0"/>
            <a:chExt cx="12584114" cy="6853238"/>
          </a:xfrm>
        </p:grpSpPr>
        <p:sp>
          <p:nvSpPr>
            <p:cNvPr id="676" name="Google Shape;676;p1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7" name="Google Shape;697;p13"/>
          <p:cNvPicPr preferRelativeResize="0"/>
          <p:nvPr>
            <p:ph idx="1" type="body"/>
          </p:nvPr>
        </p:nvPicPr>
        <p:blipFill rotWithShape="1">
          <a:blip r:embed="rId3">
            <a:alphaModFix/>
          </a:blip>
          <a:srcRect b="0" l="0" r="0" t="0"/>
          <a:stretch/>
        </p:blipFill>
        <p:spPr>
          <a:xfrm>
            <a:off x="1472709" y="643467"/>
            <a:ext cx="9246582" cy="55710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1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Finding a Weapon</a:t>
            </a:r>
            <a:endParaRPr/>
          </a:p>
        </p:txBody>
      </p:sp>
      <p:sp>
        <p:nvSpPr>
          <p:cNvPr id="703" name="Google Shape;703;p1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How are we telling the player they found a weapon in the room?</a:t>
            </a:r>
            <a:endParaRPr/>
          </a:p>
          <a:p>
            <a:pPr indent="-88900" lvl="0" marL="228600" rtl="0" algn="l">
              <a:lnSpc>
                <a:spcPct val="120000"/>
              </a:lnSpc>
              <a:spcBef>
                <a:spcPts val="1000"/>
              </a:spcBef>
              <a:spcAft>
                <a:spcPts val="0"/>
              </a:spcAft>
              <a:buSzPts val="2200"/>
              <a:buNone/>
            </a:pPr>
            <a:r>
              <a:t/>
            </a:r>
            <a:endParaRPr sz="2000"/>
          </a:p>
          <a:p>
            <a:pPr indent="-228600" lvl="0" marL="228600" rtl="0" algn="l">
              <a:lnSpc>
                <a:spcPct val="120000"/>
              </a:lnSpc>
              <a:spcBef>
                <a:spcPts val="1000"/>
              </a:spcBef>
              <a:spcAft>
                <a:spcPts val="0"/>
              </a:spcAft>
              <a:buSzPts val="2200"/>
              <a:buChar char="▪"/>
            </a:pPr>
            <a:r>
              <a:rPr lang="en-US" sz="2000"/>
              <a:t>What is going to happen when they find a weapon?</a:t>
            </a:r>
            <a:endParaRPr/>
          </a:p>
          <a:p>
            <a:pPr indent="-228600" lvl="0" marL="228600" rtl="0" algn="l">
              <a:lnSpc>
                <a:spcPct val="120000"/>
              </a:lnSpc>
              <a:spcBef>
                <a:spcPts val="1000"/>
              </a:spcBef>
              <a:spcAft>
                <a:spcPts val="0"/>
              </a:spcAft>
              <a:buSzPts val="2200"/>
              <a:buChar char="▪"/>
            </a:pPr>
            <a:r>
              <a:rPr lang="en-US" sz="2000"/>
              <a:t>What can the player do with the weapon? </a:t>
            </a:r>
            <a:endParaRPr/>
          </a:p>
          <a:p>
            <a:pPr indent="-228600" lvl="1" marL="685800" rtl="0" algn="l">
              <a:lnSpc>
                <a:spcPct val="120000"/>
              </a:lnSpc>
              <a:spcBef>
                <a:spcPts val="500"/>
              </a:spcBef>
              <a:spcAft>
                <a:spcPts val="0"/>
              </a:spcAft>
              <a:buSzPts val="1980"/>
              <a:buChar char="▪"/>
            </a:pPr>
            <a:r>
              <a:rPr lang="en-US" sz="1800"/>
              <a:t>Do they have a choice?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g5c7ed588bb_0_30"/>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findWeapon()</a:t>
            </a:r>
            <a:endParaRPr/>
          </a:p>
        </p:txBody>
      </p:sp>
      <p:sp>
        <p:nvSpPr>
          <p:cNvPr id="710" name="Google Shape;710;g5c7ed588bb_0_30"/>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do{</a:t>
            </a:r>
            <a:endParaRPr sz="2000"/>
          </a:p>
          <a:p>
            <a:pPr indent="0" lvl="0" marL="0" rtl="0" algn="l">
              <a:spcBef>
                <a:spcPts val="1000"/>
              </a:spcBef>
              <a:spcAft>
                <a:spcPts val="0"/>
              </a:spcAft>
              <a:buNone/>
            </a:pPr>
            <a:r>
              <a:rPr lang="en-US" sz="2000"/>
              <a:t>	System.out.println(currentRoom.getWeapon() + “You want to pick it up? (Yes or No)”);</a:t>
            </a:r>
            <a:endParaRPr sz="2000"/>
          </a:p>
          <a:p>
            <a:pPr indent="0" lvl="0" marL="0" rtl="0" algn="l">
              <a:spcBef>
                <a:spcPts val="1000"/>
              </a:spcBef>
              <a:spcAft>
                <a:spcPts val="0"/>
              </a:spcAft>
              <a:buNone/>
            </a:pPr>
            <a:r>
              <a:rPr lang="en-US" sz="2000"/>
              <a:t>	code to tell them their input was bad;</a:t>
            </a:r>
            <a:endParaRPr sz="2000"/>
          </a:p>
          <a:p>
            <a:pPr indent="0" lvl="0" marL="0" rtl="0" algn="l">
              <a:spcBef>
                <a:spcPts val="1000"/>
              </a:spcBef>
              <a:spcAft>
                <a:spcPts val="0"/>
              </a:spcAft>
              <a:buNone/>
            </a:pPr>
            <a:r>
              <a:rPr lang="en-US" sz="2000"/>
              <a:t>}while(!(choice.equals(“yes”)||choice.equals(“no”)));</a:t>
            </a:r>
            <a:endParaRPr sz="2000"/>
          </a:p>
          <a:p>
            <a:pPr indent="0" lvl="0" marL="0" rtl="0" algn="l">
              <a:spcBef>
                <a:spcPts val="1000"/>
              </a:spcBef>
              <a:spcAft>
                <a:spcPts val="0"/>
              </a:spcAft>
              <a:buNone/>
            </a:pPr>
            <a:r>
              <a:rPr lang="en-US" sz="2000"/>
              <a:t>if ( yes )</a:t>
            </a:r>
            <a:endParaRPr sz="2000"/>
          </a:p>
          <a:p>
            <a:pPr indent="0" lvl="0" marL="0" rtl="0" algn="l">
              <a:spcBef>
                <a:spcPts val="1000"/>
              </a:spcBef>
              <a:spcAft>
                <a:spcPts val="0"/>
              </a:spcAft>
              <a:buNone/>
            </a:pPr>
            <a:r>
              <a:rPr lang="en-US" sz="2000"/>
              <a:t>	code to pick up weapon;</a:t>
            </a:r>
            <a:endParaRPr sz="2000"/>
          </a:p>
          <a:p>
            <a:pPr indent="0" lvl="0" marL="0" rtl="0" algn="l">
              <a:spcBef>
                <a:spcPts val="1000"/>
              </a:spcBef>
              <a:spcAft>
                <a:spcPts val="0"/>
              </a:spcAft>
              <a:buNone/>
            </a:pPr>
            <a:r>
              <a:rPr lang="en-US" sz="2000"/>
              <a:t>else</a:t>
            </a:r>
            <a:endParaRPr sz="2000"/>
          </a:p>
          <a:p>
            <a:pPr indent="0" lvl="0" marL="0" rtl="0" algn="l">
              <a:spcBef>
                <a:spcPts val="1000"/>
              </a:spcBef>
              <a:spcAft>
                <a:spcPts val="0"/>
              </a:spcAft>
              <a:buNone/>
            </a:pPr>
            <a:r>
              <a:rPr lang="en-US" sz="2000"/>
              <a:t>	System.out.println(“You didn’t pick it up”);</a:t>
            </a:r>
            <a:endParaRPr sz="2000"/>
          </a:p>
          <a:p>
            <a:pPr indent="0" lvl="0" marL="0" rtl="0" algn="l">
              <a:spcBef>
                <a:spcPts val="1000"/>
              </a:spcBef>
              <a:spcAft>
                <a:spcPts val="0"/>
              </a:spcAft>
              <a:buNone/>
            </a:pPr>
            <a:r>
              <a:rPr lang="en-US" sz="2000"/>
              <a: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714" name="Shape 714"/>
        <p:cNvGrpSpPr/>
        <p:nvPr/>
      </p:nvGrpSpPr>
      <p:grpSpPr>
        <a:xfrm>
          <a:off x="0" y="0"/>
          <a:ext cx="0" cy="0"/>
          <a:chOff x="0" y="0"/>
          <a:chExt cx="0" cy="0"/>
        </a:xfrm>
      </p:grpSpPr>
      <p:sp>
        <p:nvSpPr>
          <p:cNvPr id="715" name="Google Shape;715;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716" name="Google Shape;716;p15"/>
          <p:cNvGrpSpPr/>
          <p:nvPr/>
        </p:nvGrpSpPr>
        <p:grpSpPr>
          <a:xfrm>
            <a:off x="-420624" y="0"/>
            <a:ext cx="12584114" cy="6853238"/>
            <a:chOff x="-417513" y="0"/>
            <a:chExt cx="12584114" cy="6853238"/>
          </a:xfrm>
        </p:grpSpPr>
        <p:sp>
          <p:nvSpPr>
            <p:cNvPr id="717" name="Google Shape;717;p1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8" name="Google Shape;738;p15"/>
          <p:cNvPicPr preferRelativeResize="0"/>
          <p:nvPr>
            <p:ph idx="1" type="body"/>
          </p:nvPr>
        </p:nvPicPr>
        <p:blipFill rotWithShape="1">
          <a:blip r:embed="rId3">
            <a:alphaModFix/>
          </a:blip>
          <a:srcRect b="0" l="0" r="0" t="0"/>
          <a:stretch/>
        </p:blipFill>
        <p:spPr>
          <a:xfrm>
            <a:off x="643467" y="1547877"/>
            <a:ext cx="10905066" cy="3762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1" name="Shape 411"/>
        <p:cNvGrpSpPr/>
        <p:nvPr/>
      </p:nvGrpSpPr>
      <p:grpSpPr>
        <a:xfrm>
          <a:off x="0" y="0"/>
          <a:ext cx="0" cy="0"/>
          <a:chOff x="0" y="0"/>
          <a:chExt cx="0" cy="0"/>
        </a:xfrm>
      </p:grpSpPr>
      <p:grpSp>
        <p:nvGrpSpPr>
          <p:cNvPr id="412" name="Google Shape;412;p2"/>
          <p:cNvGrpSpPr/>
          <p:nvPr/>
        </p:nvGrpSpPr>
        <p:grpSpPr>
          <a:xfrm>
            <a:off x="-329674" y="-59376"/>
            <a:ext cx="12515851" cy="6923798"/>
            <a:chOff x="-329674" y="-51881"/>
            <a:chExt cx="12515851" cy="6923798"/>
          </a:xfrm>
        </p:grpSpPr>
        <p:sp>
          <p:nvSpPr>
            <p:cNvPr id="413" name="Google Shape;413;p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
          <p:cNvGrpSpPr/>
          <p:nvPr/>
        </p:nvGrpSpPr>
        <p:grpSpPr>
          <a:xfrm>
            <a:off x="1669293" y="1186483"/>
            <a:ext cx="8848345" cy="4477933"/>
            <a:chOff x="1669293" y="1186483"/>
            <a:chExt cx="8848345" cy="4477933"/>
          </a:xfrm>
        </p:grpSpPr>
        <p:sp>
          <p:nvSpPr>
            <p:cNvPr id="433" name="Google Shape;433;p2"/>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437" name="Google Shape;437;p2"/>
          <p:cNvGrpSpPr/>
          <p:nvPr/>
        </p:nvGrpSpPr>
        <p:grpSpPr>
          <a:xfrm>
            <a:off x="-329674" y="-59376"/>
            <a:ext cx="12515851" cy="6923798"/>
            <a:chOff x="-329674" y="-51881"/>
            <a:chExt cx="12515851" cy="6923798"/>
          </a:xfrm>
        </p:grpSpPr>
        <p:sp>
          <p:nvSpPr>
            <p:cNvPr id="438" name="Google Shape;438;p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
          <p:cNvSpPr/>
          <p:nvPr/>
        </p:nvSpPr>
        <p:spPr>
          <a:xfrm rot="-668471">
            <a:off x="2173916" y="2448612"/>
            <a:ext cx="4418757" cy="4259609"/>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58" name="Google Shape;458;p2"/>
          <p:cNvSpPr/>
          <p:nvPr/>
        </p:nvSpPr>
        <p:spPr>
          <a:xfrm>
            <a:off x="2354579" y="691977"/>
            <a:ext cx="7761923" cy="5343064"/>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59" name="Google Shape;459;p2"/>
          <p:cNvSpPr txBox="1"/>
          <p:nvPr>
            <p:ph type="title"/>
          </p:nvPr>
        </p:nvSpPr>
        <p:spPr>
          <a:xfrm>
            <a:off x="2616277" y="2061838"/>
            <a:ext cx="6959446" cy="1662475"/>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4800"/>
              <a:buFont typeface="Calibri"/>
              <a:buNone/>
            </a:pPr>
            <a:r>
              <a:rPr lang="en-US" sz="4800"/>
              <a:t>Day 1</a:t>
            </a:r>
            <a:br>
              <a:rPr lang="en-US" sz="4800"/>
            </a:br>
            <a:r>
              <a:rPr lang="en-US" sz="4800"/>
              <a:t>Set Up</a:t>
            </a:r>
            <a:endParaRPr/>
          </a:p>
        </p:txBody>
      </p:sp>
      <p:sp>
        <p:nvSpPr>
          <p:cNvPr id="460" name="Google Shape;460;p2"/>
          <p:cNvSpPr txBox="1"/>
          <p:nvPr>
            <p:ph idx="1" type="body"/>
          </p:nvPr>
        </p:nvSpPr>
        <p:spPr>
          <a:xfrm>
            <a:off x="3388938" y="3783690"/>
            <a:ext cx="5414125" cy="1196717"/>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22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Set up the Scenarios</a:t>
            </a:r>
            <a:endParaRPr/>
          </a:p>
          <a:p>
            <a:pPr indent="0" lvl="0" marL="0" rtl="0" algn="ctr">
              <a:lnSpc>
                <a:spcPct val="85000"/>
              </a:lnSpc>
              <a:spcBef>
                <a:spcPts val="0"/>
              </a:spcBef>
              <a:spcAft>
                <a:spcPts val="0"/>
              </a:spcAft>
              <a:buClr>
                <a:srgbClr val="FFFEFF"/>
              </a:buClr>
              <a:buSzPts val="4000"/>
              <a:buFont typeface="Calibri"/>
              <a:buNone/>
            </a:pPr>
            <a:r>
              <a:rPr lang="en-US" sz="2400"/>
              <a:t>Logic Gates</a:t>
            </a:r>
            <a:endParaRPr sz="2400"/>
          </a:p>
        </p:txBody>
      </p:sp>
      <p:sp>
        <p:nvSpPr>
          <p:cNvPr id="744" name="Google Shape;744;p1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When would the player trigger each function? </a:t>
            </a:r>
            <a:endParaRPr/>
          </a:p>
          <a:p>
            <a:pPr indent="-228600" lvl="1" marL="685800" rtl="0" algn="l">
              <a:lnSpc>
                <a:spcPct val="120000"/>
              </a:lnSpc>
              <a:spcBef>
                <a:spcPts val="500"/>
              </a:spcBef>
              <a:spcAft>
                <a:spcPts val="0"/>
              </a:spcAft>
              <a:buSzPts val="1760"/>
              <a:buChar char="▪"/>
            </a:pPr>
            <a:r>
              <a:rPr lang="en-US"/>
              <a:t>findWeapon: weapon in the room, player does not have a weapon</a:t>
            </a:r>
            <a:endParaRPr/>
          </a:p>
          <a:p>
            <a:pPr indent="-228600" lvl="1" marL="685800" rtl="0" algn="l">
              <a:lnSpc>
                <a:spcPct val="120000"/>
              </a:lnSpc>
              <a:spcBef>
                <a:spcPts val="500"/>
              </a:spcBef>
              <a:spcAft>
                <a:spcPts val="0"/>
              </a:spcAft>
              <a:buSzPts val="1760"/>
              <a:buChar char="▪"/>
            </a:pPr>
            <a:r>
              <a:rPr lang="en-US"/>
              <a:t>battle: monster in the room, monster is alive</a:t>
            </a:r>
            <a:endParaRPr/>
          </a:p>
          <a:p>
            <a:pPr indent="-228600" lvl="1" marL="685800" rtl="0" algn="l">
              <a:lnSpc>
                <a:spcPct val="120000"/>
              </a:lnSpc>
              <a:spcBef>
                <a:spcPts val="500"/>
              </a:spcBef>
              <a:spcAft>
                <a:spcPts val="0"/>
              </a:spcAft>
              <a:buSzPts val="1760"/>
              <a:buChar char="▪"/>
            </a:pPr>
            <a:r>
              <a:rPr lang="en-US"/>
              <a:t>askDirection: everything else in the room is done</a:t>
            </a:r>
            <a:endParaRPr/>
          </a:p>
          <a:p>
            <a:pPr indent="-116840" lvl="1" marL="685800" rtl="0" algn="l">
              <a:lnSpc>
                <a:spcPct val="120000"/>
              </a:lnSpc>
              <a:spcBef>
                <a:spcPts val="500"/>
              </a:spcBef>
              <a:spcAft>
                <a:spcPts val="0"/>
              </a:spcAft>
              <a:buSzPts val="1760"/>
              <a:buNone/>
            </a:pPr>
            <a:r>
              <a:t/>
            </a:r>
            <a:endParaRPr/>
          </a:p>
          <a:p>
            <a:pPr indent="-228600" lvl="1" marL="685800" rtl="0" algn="l">
              <a:lnSpc>
                <a:spcPct val="120000"/>
              </a:lnSpc>
              <a:spcBef>
                <a:spcPts val="500"/>
              </a:spcBef>
              <a:spcAft>
                <a:spcPts val="0"/>
              </a:spcAft>
              <a:buSzPts val="1760"/>
              <a:buChar char="▪"/>
            </a:pPr>
            <a:r>
              <a:rPr lang="en-US"/>
              <a:t>printIntro and printOutro? Importance of brackets </a:t>
            </a:r>
            <a:endParaRPr/>
          </a:p>
          <a:p>
            <a:pPr indent="-116840" lvl="1" marL="685800" rtl="0" algn="l">
              <a:lnSpc>
                <a:spcPct val="120000"/>
              </a:lnSpc>
              <a:spcBef>
                <a:spcPts val="500"/>
              </a:spcBef>
              <a:spcAft>
                <a:spcPts val="0"/>
              </a:spcAft>
              <a:buSzPts val="1760"/>
              <a:buNone/>
            </a:pPr>
            <a:r>
              <a:t/>
            </a:r>
            <a:endParaRPr/>
          </a:p>
          <a:p>
            <a:pPr indent="-228600" lvl="0" marL="228600" rtl="0" algn="l">
              <a:lnSpc>
                <a:spcPct val="120000"/>
              </a:lnSpc>
              <a:spcBef>
                <a:spcPts val="1000"/>
              </a:spcBef>
              <a:spcAft>
                <a:spcPts val="0"/>
              </a:spcAft>
              <a:buSzPts val="1980"/>
              <a:buChar char="▪"/>
            </a:pPr>
            <a:r>
              <a:rPr lang="en-US"/>
              <a:t>When is the game?</a:t>
            </a:r>
            <a:endParaRPr/>
          </a:p>
          <a:p>
            <a:pPr indent="-228600" lvl="1" marL="685800" rtl="0" algn="l">
              <a:lnSpc>
                <a:spcPct val="120000"/>
              </a:lnSpc>
              <a:spcBef>
                <a:spcPts val="500"/>
              </a:spcBef>
              <a:spcAft>
                <a:spcPts val="0"/>
              </a:spcAft>
              <a:buSzPts val="1760"/>
              <a:buChar char="▪"/>
            </a:pPr>
            <a:r>
              <a:rPr lang="en-US"/>
              <a:t>While loop</a:t>
            </a:r>
            <a:endParaRPr/>
          </a:p>
          <a:p>
            <a:pPr indent="0" lvl="1" marL="457200" rtl="0" algn="l">
              <a:lnSpc>
                <a:spcPct val="120000"/>
              </a:lnSpc>
              <a:spcBef>
                <a:spcPts val="500"/>
              </a:spcBef>
              <a:spcAft>
                <a:spcPts val="0"/>
              </a:spcAft>
              <a:buSzPts val="1760"/>
              <a:buNone/>
            </a:pPr>
            <a:r>
              <a:rPr lang="en-US"/>
              <a:t>while ( boolean ) </a:t>
            </a:r>
            <a:endParaRPr/>
          </a:p>
          <a:p>
            <a:pPr indent="0" lvl="1" marL="457200" rtl="0" algn="l">
              <a:lnSpc>
                <a:spcPct val="120000"/>
              </a:lnSpc>
              <a:spcBef>
                <a:spcPts val="500"/>
              </a:spcBef>
              <a:spcAft>
                <a:spcPts val="0"/>
              </a:spcAft>
              <a:buSzPts val="1760"/>
              <a:buNone/>
            </a:pPr>
            <a:r>
              <a:rPr lang="en-US"/>
              <a:t>{</a:t>
            </a:r>
            <a:endParaRPr/>
          </a:p>
          <a:p>
            <a:pPr indent="0" lvl="1" marL="457200" rtl="0" algn="l">
              <a:lnSpc>
                <a:spcPct val="120000"/>
              </a:lnSpc>
              <a:spcBef>
                <a:spcPts val="500"/>
              </a:spcBef>
              <a:spcAft>
                <a:spcPts val="0"/>
              </a:spcAft>
              <a:buSzPts val="1760"/>
              <a:buNone/>
            </a:pPr>
            <a:r>
              <a:rPr lang="en-US"/>
              <a:t>	Code running the game</a:t>
            </a:r>
            <a:endParaRPr/>
          </a:p>
          <a:p>
            <a:pPr indent="0" lvl="1" marL="457200" rtl="0" algn="l">
              <a:lnSpc>
                <a:spcPct val="120000"/>
              </a:lnSpc>
              <a:spcBef>
                <a:spcPts val="500"/>
              </a:spcBef>
              <a:spcAft>
                <a:spcPts val="0"/>
              </a:spcAft>
              <a:buSzPts val="1760"/>
              <a:buNone/>
            </a:pPr>
            <a:r>
              <a:rPr lang="en-US"/>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Putting it all Together</a:t>
            </a:r>
            <a:endParaRPr/>
          </a:p>
        </p:txBody>
      </p:sp>
      <p:sp>
        <p:nvSpPr>
          <p:cNvPr id="750" name="Google Shape;750;p1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Call your functions when appropriate</a:t>
            </a:r>
            <a:endParaRPr/>
          </a:p>
          <a:p>
            <a:pPr indent="-228600" lvl="0" marL="228600" rtl="0" algn="l">
              <a:lnSpc>
                <a:spcPct val="120000"/>
              </a:lnSpc>
              <a:spcBef>
                <a:spcPts val="1000"/>
              </a:spcBef>
              <a:spcAft>
                <a:spcPts val="0"/>
              </a:spcAft>
              <a:buSzPts val="2200"/>
              <a:buChar char="▪"/>
            </a:pPr>
            <a:r>
              <a:rPr lang="en-US" sz="2000"/>
              <a:t>Set up the scenarios </a:t>
            </a:r>
            <a:endParaRPr/>
          </a:p>
          <a:p>
            <a:pPr indent="-88900" lvl="0" marL="228600" rtl="0" algn="l">
              <a:lnSpc>
                <a:spcPct val="120000"/>
              </a:lnSpc>
              <a:spcBef>
                <a:spcPts val="1000"/>
              </a:spcBef>
              <a:spcAft>
                <a:spcPts val="0"/>
              </a:spcAft>
              <a:buSzPts val="2200"/>
              <a:buNone/>
            </a:pPr>
            <a:r>
              <a:t/>
            </a:r>
            <a:endParaRPr sz="2000"/>
          </a:p>
          <a:p>
            <a:pPr indent="-228600" lvl="0" marL="228600" rtl="0" algn="l">
              <a:lnSpc>
                <a:spcPct val="120000"/>
              </a:lnSpc>
              <a:spcBef>
                <a:spcPts val="1000"/>
              </a:spcBef>
              <a:spcAft>
                <a:spcPts val="0"/>
              </a:spcAft>
              <a:buSzPts val="2200"/>
              <a:buChar char="▪"/>
            </a:pPr>
            <a:r>
              <a:rPr lang="en-US" sz="2000"/>
              <a:t>When will the game end?</a:t>
            </a:r>
            <a:endParaRPr/>
          </a:p>
          <a:p>
            <a:pPr indent="-228600" lvl="0" marL="228600" rtl="0" algn="l">
              <a:lnSpc>
                <a:spcPct val="120000"/>
              </a:lnSpc>
              <a:spcBef>
                <a:spcPts val="1000"/>
              </a:spcBef>
              <a:spcAft>
                <a:spcPts val="0"/>
              </a:spcAft>
              <a:buSzPts val="2200"/>
              <a:buChar char="▪"/>
            </a:pPr>
            <a:r>
              <a:rPr lang="en-US" sz="2000"/>
              <a:t>How long is the game/how does the player advance?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754" name="Shape 754"/>
        <p:cNvGrpSpPr/>
        <p:nvPr/>
      </p:nvGrpSpPr>
      <p:grpSpPr>
        <a:xfrm>
          <a:off x="0" y="0"/>
          <a:ext cx="0" cy="0"/>
          <a:chOff x="0" y="0"/>
          <a:chExt cx="0" cy="0"/>
        </a:xfrm>
      </p:grpSpPr>
      <p:sp>
        <p:nvSpPr>
          <p:cNvPr id="755" name="Google Shape;755;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756" name="Google Shape;756;p18"/>
          <p:cNvGrpSpPr/>
          <p:nvPr/>
        </p:nvGrpSpPr>
        <p:grpSpPr>
          <a:xfrm>
            <a:off x="-420624" y="0"/>
            <a:ext cx="12584114" cy="6853238"/>
            <a:chOff x="-417513" y="0"/>
            <a:chExt cx="12584114" cy="6853238"/>
          </a:xfrm>
        </p:grpSpPr>
        <p:sp>
          <p:nvSpPr>
            <p:cNvPr id="757" name="Google Shape;757;p1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8" name="Google Shape;778;p18"/>
          <p:cNvPicPr preferRelativeResize="0"/>
          <p:nvPr>
            <p:ph idx="1" type="body"/>
          </p:nvPr>
        </p:nvPicPr>
        <p:blipFill rotWithShape="1">
          <a:blip r:embed="rId3">
            <a:alphaModFix/>
          </a:blip>
          <a:srcRect b="0" l="0" r="0" t="0"/>
          <a:stretch/>
        </p:blipFill>
        <p:spPr>
          <a:xfrm>
            <a:off x="1078790" y="643492"/>
            <a:ext cx="6496800" cy="5571000"/>
          </a:xfrm>
          <a:prstGeom prst="rect">
            <a:avLst/>
          </a:prstGeom>
          <a:noFill/>
          <a:ln>
            <a:noFill/>
          </a:ln>
        </p:spPr>
      </p:pic>
      <p:pic>
        <p:nvPicPr>
          <p:cNvPr id="779" name="Google Shape;779;p18"/>
          <p:cNvPicPr preferRelativeResize="0"/>
          <p:nvPr/>
        </p:nvPicPr>
        <p:blipFill rotWithShape="1">
          <a:blip r:embed="rId4">
            <a:alphaModFix/>
          </a:blip>
          <a:srcRect b="2286" l="0" r="0" t="0"/>
          <a:stretch/>
        </p:blipFill>
        <p:spPr>
          <a:xfrm>
            <a:off x="7865875" y="1018325"/>
            <a:ext cx="3829050" cy="482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3" name="Shape 783"/>
        <p:cNvGrpSpPr/>
        <p:nvPr/>
      </p:nvGrpSpPr>
      <p:grpSpPr>
        <a:xfrm>
          <a:off x="0" y="0"/>
          <a:ext cx="0" cy="0"/>
          <a:chOff x="0" y="0"/>
          <a:chExt cx="0" cy="0"/>
        </a:xfrm>
      </p:grpSpPr>
      <p:grpSp>
        <p:nvGrpSpPr>
          <p:cNvPr id="784" name="Google Shape;784;p19"/>
          <p:cNvGrpSpPr/>
          <p:nvPr/>
        </p:nvGrpSpPr>
        <p:grpSpPr>
          <a:xfrm>
            <a:off x="-329674" y="-59376"/>
            <a:ext cx="12515851" cy="6923798"/>
            <a:chOff x="-329674" y="-51881"/>
            <a:chExt cx="12515851" cy="6923798"/>
          </a:xfrm>
        </p:grpSpPr>
        <p:sp>
          <p:nvSpPr>
            <p:cNvPr id="785" name="Google Shape;785;p19"/>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9"/>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9"/>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19"/>
          <p:cNvGrpSpPr/>
          <p:nvPr/>
        </p:nvGrpSpPr>
        <p:grpSpPr>
          <a:xfrm>
            <a:off x="1669293" y="1186483"/>
            <a:ext cx="8848345" cy="4477933"/>
            <a:chOff x="1669293" y="1186483"/>
            <a:chExt cx="8848345" cy="4477933"/>
          </a:xfrm>
        </p:grpSpPr>
        <p:sp>
          <p:nvSpPr>
            <p:cNvPr id="805" name="Google Shape;805;p19"/>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9"/>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9"/>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809" name="Google Shape;809;p19"/>
          <p:cNvGrpSpPr/>
          <p:nvPr/>
        </p:nvGrpSpPr>
        <p:grpSpPr>
          <a:xfrm>
            <a:off x="-329674" y="-59376"/>
            <a:ext cx="12515851" cy="6923798"/>
            <a:chOff x="-329674" y="-51881"/>
            <a:chExt cx="12515851" cy="6923798"/>
          </a:xfrm>
        </p:grpSpPr>
        <p:sp>
          <p:nvSpPr>
            <p:cNvPr id="810" name="Google Shape;810;p19"/>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9"/>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9"/>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9"/>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9"/>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9"/>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9"/>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9"/>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9"/>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9"/>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9"/>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9"/>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9"/>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9"/>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9"/>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9"/>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9"/>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9"/>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9"/>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19"/>
          <p:cNvSpPr/>
          <p:nvPr/>
        </p:nvSpPr>
        <p:spPr>
          <a:xfrm rot="-668471">
            <a:off x="2173916" y="2448612"/>
            <a:ext cx="4418757" cy="4259609"/>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30" name="Google Shape;830;p19"/>
          <p:cNvSpPr/>
          <p:nvPr/>
        </p:nvSpPr>
        <p:spPr>
          <a:xfrm>
            <a:off x="2354579" y="691977"/>
            <a:ext cx="7761923" cy="5343064"/>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31" name="Google Shape;831;p19"/>
          <p:cNvSpPr txBox="1"/>
          <p:nvPr>
            <p:ph type="title"/>
          </p:nvPr>
        </p:nvSpPr>
        <p:spPr>
          <a:xfrm>
            <a:off x="2616277" y="2061838"/>
            <a:ext cx="6959446" cy="1662475"/>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4800"/>
              <a:buFont typeface="Calibri"/>
              <a:buNone/>
            </a:pPr>
            <a:r>
              <a:rPr lang="en-US" sz="4800"/>
              <a:t>Day 2</a:t>
            </a:r>
            <a:br>
              <a:rPr lang="en-US" sz="4800"/>
            </a:br>
            <a:r>
              <a:rPr lang="en-US" sz="4800"/>
              <a:t>Start Making Objects</a:t>
            </a:r>
            <a:endParaRPr/>
          </a:p>
        </p:txBody>
      </p:sp>
      <p:sp>
        <p:nvSpPr>
          <p:cNvPr id="832" name="Google Shape;832;p19"/>
          <p:cNvSpPr txBox="1"/>
          <p:nvPr>
            <p:ph idx="1" type="body"/>
          </p:nvPr>
        </p:nvSpPr>
        <p:spPr>
          <a:xfrm>
            <a:off x="3388938" y="3783690"/>
            <a:ext cx="5414125" cy="1196717"/>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2200"/>
              <a:buNone/>
            </a:pPr>
            <a:r>
              <a:rPr lang="en-US" sz="2000"/>
              <a:t>Dungeon Package</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2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dungeon Package</a:t>
            </a:r>
            <a:endParaRPr/>
          </a:p>
        </p:txBody>
      </p:sp>
      <p:sp>
        <p:nvSpPr>
          <p:cNvPr id="838" name="Google Shape;838;p20"/>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Dungeon.java</a:t>
            </a:r>
            <a:endParaRPr sz="2000"/>
          </a:p>
          <a:p>
            <a:pPr indent="-228600" lvl="0" marL="228600" rtl="0" algn="l">
              <a:lnSpc>
                <a:spcPct val="120000"/>
              </a:lnSpc>
              <a:spcBef>
                <a:spcPts val="1000"/>
              </a:spcBef>
              <a:spcAft>
                <a:spcPts val="0"/>
              </a:spcAft>
              <a:buSzPts val="2200"/>
              <a:buChar char="▪"/>
            </a:pPr>
            <a:r>
              <a:rPr lang="en-US" sz="2000"/>
              <a:t>Room.java</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g5c792d948f_1_315"/>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Dungeon.java</a:t>
            </a:r>
            <a:endParaRPr/>
          </a:p>
        </p:txBody>
      </p:sp>
      <p:sp>
        <p:nvSpPr>
          <p:cNvPr id="845" name="Google Shape;845;g5c792d948f_1_315"/>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g5c792d948f_0_0"/>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dungeon </a:t>
            </a:r>
            <a:r>
              <a:rPr lang="en-US"/>
              <a:t>Object</a:t>
            </a:r>
            <a:endParaRPr/>
          </a:p>
        </p:txBody>
      </p:sp>
      <p:sp>
        <p:nvSpPr>
          <p:cNvPr id="852" name="Google Shape;852;g5c792d948f_0_0"/>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What exactly is a dungeon?</a:t>
            </a:r>
            <a:endParaRPr sz="2000"/>
          </a:p>
          <a:p>
            <a:pPr indent="-342900" lvl="1" marL="914400" rtl="0" algn="l">
              <a:spcBef>
                <a:spcPts val="0"/>
              </a:spcBef>
              <a:spcAft>
                <a:spcPts val="0"/>
              </a:spcAft>
              <a:buSzPts val="1800"/>
              <a:buChar char="▪"/>
            </a:pPr>
            <a:r>
              <a:rPr lang="en-US" sz="1800"/>
              <a:t>A collection/grid of rooms</a:t>
            </a:r>
            <a:endParaRPr sz="1800"/>
          </a:p>
          <a:p>
            <a:pPr indent="-355600" lvl="0" marL="457200" rtl="0" algn="l">
              <a:spcBef>
                <a:spcPts val="0"/>
              </a:spcBef>
              <a:spcAft>
                <a:spcPts val="0"/>
              </a:spcAft>
              <a:buSzPts val="2000"/>
              <a:buChar char="▪"/>
            </a:pPr>
            <a:r>
              <a:rPr lang="en-US" sz="2000"/>
              <a:t>What variables will we need to </a:t>
            </a:r>
            <a:r>
              <a:rPr lang="en-US" sz="2000"/>
              <a:t>interact</a:t>
            </a:r>
            <a:r>
              <a:rPr lang="en-US" sz="2000"/>
              <a:t> with within the class?</a:t>
            </a:r>
            <a:endParaRPr sz="2000"/>
          </a:p>
          <a:p>
            <a:pPr indent="-342900" lvl="1" marL="914400" rtl="0" algn="l">
              <a:spcBef>
                <a:spcPts val="0"/>
              </a:spcBef>
              <a:spcAft>
                <a:spcPts val="0"/>
              </a:spcAft>
              <a:buSzPts val="1800"/>
              <a:buChar char="▪"/>
            </a:pPr>
            <a:r>
              <a:rPr lang="en-US" sz="1800"/>
              <a:t>How can we tell how many rows there are?</a:t>
            </a:r>
            <a:endParaRPr sz="1800"/>
          </a:p>
          <a:p>
            <a:pPr indent="-342900" lvl="1" marL="914400" rtl="0" algn="l">
              <a:spcBef>
                <a:spcPts val="0"/>
              </a:spcBef>
              <a:spcAft>
                <a:spcPts val="0"/>
              </a:spcAft>
              <a:buSzPts val="1800"/>
              <a:buChar char="▪"/>
            </a:pPr>
            <a:r>
              <a:rPr lang="en-US" sz="1800"/>
              <a:t>How can we tell where the player is within the dungeon?</a:t>
            </a:r>
            <a:endParaRPr sz="1800"/>
          </a:p>
          <a:p>
            <a:pPr indent="-342900" lvl="1" marL="914400" rtl="0" algn="l">
              <a:spcBef>
                <a:spcPts val="0"/>
              </a:spcBef>
              <a:spcAft>
                <a:spcPts val="0"/>
              </a:spcAft>
              <a:buSzPts val="1800"/>
              <a:buChar char="▪"/>
            </a:pPr>
            <a:r>
              <a:rPr lang="en-US" sz="1800"/>
              <a:t>How can we tell w</a:t>
            </a:r>
            <a:r>
              <a:rPr lang="en-US" sz="1800"/>
              <a:t>here the exit</a:t>
            </a:r>
            <a:r>
              <a:rPr lang="en-US" sz="1800"/>
              <a:t> is</a:t>
            </a:r>
            <a:r>
              <a:rPr lang="en-US" sz="1800"/>
              <a:t>?</a:t>
            </a:r>
            <a:endParaRPr sz="1800"/>
          </a:p>
          <a:p>
            <a:pPr indent="-342900" lvl="1" marL="914400" rtl="0" algn="l">
              <a:spcBef>
                <a:spcPts val="0"/>
              </a:spcBef>
              <a:spcAft>
                <a:spcPts val="0"/>
              </a:spcAft>
              <a:buSzPts val="1800"/>
              <a:buChar char="▪"/>
            </a:pPr>
            <a:r>
              <a:rPr lang="en-US" sz="1800"/>
              <a:t>Is it going to be the same </a:t>
            </a:r>
            <a:r>
              <a:rPr lang="en-US" sz="1800"/>
              <a:t>dungeon</a:t>
            </a:r>
            <a:r>
              <a:rPr lang="en-US" sz="1800"/>
              <a:t> everytime?</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g5c792d948f_0_12"/>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dungeon Constructor</a:t>
            </a:r>
            <a:endParaRPr/>
          </a:p>
        </p:txBody>
      </p:sp>
      <p:sp>
        <p:nvSpPr>
          <p:cNvPr id="859" name="Google Shape;859;g5c792d948f_0_12"/>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Every object needs a constructor. A constructor defines what that object is when one is first created.</a:t>
            </a:r>
            <a:endParaRPr sz="2000"/>
          </a:p>
          <a:p>
            <a:pPr indent="0" lvl="0" marL="0" rtl="0" algn="l">
              <a:spcBef>
                <a:spcPts val="1000"/>
              </a:spcBef>
              <a:spcAft>
                <a:spcPts val="0"/>
              </a:spcAft>
              <a:buNone/>
            </a:pPr>
            <a:r>
              <a:rPr lang="en-US" sz="2000"/>
              <a:t>We want the dungeon to be different so it needs Random.</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public Dungeon()</a:t>
            </a:r>
            <a:endParaRPr sz="2000"/>
          </a:p>
          <a:p>
            <a:pPr indent="0" lvl="0" marL="0" rtl="0" algn="l">
              <a:spcBef>
                <a:spcPts val="1000"/>
              </a:spcBef>
              <a:spcAft>
                <a:spcPts val="0"/>
              </a:spcAft>
              <a:buNone/>
            </a:pPr>
            <a:r>
              <a:rPr lang="en-US" sz="2000"/>
              <a:t>{</a:t>
            </a:r>
            <a:endParaRPr sz="2000"/>
          </a:p>
          <a:p>
            <a:pPr indent="0" lvl="0" marL="0" rtl="0" algn="l">
              <a:spcBef>
                <a:spcPts val="1000"/>
              </a:spcBef>
              <a:spcAft>
                <a:spcPts val="0"/>
              </a:spcAft>
              <a:buNone/>
            </a:pPr>
            <a:r>
              <a:rPr lang="en-US" sz="2000"/>
              <a:t>	ran = new Random();</a:t>
            </a:r>
            <a:endParaRPr sz="2000"/>
          </a:p>
          <a:p>
            <a:pPr indent="0" lvl="0" marL="0" rtl="0" algn="l">
              <a:spcBef>
                <a:spcPts val="1000"/>
              </a:spcBef>
              <a:spcAft>
                <a:spcPts val="0"/>
              </a:spcAft>
              <a:buNone/>
            </a:pPr>
            <a:r>
              <a:rPr lang="en-US" sz="2000"/>
              <a:t>	fillDungeon();</a:t>
            </a:r>
            <a:endParaRPr sz="2000"/>
          </a:p>
          <a:p>
            <a:pPr indent="0" lvl="0" marL="0" rtl="0" algn="l">
              <a:spcBef>
                <a:spcPts val="1000"/>
              </a:spcBef>
              <a:spcAft>
                <a:spcPts val="0"/>
              </a:spcAft>
              <a:buNone/>
            </a:pPr>
            <a:r>
              <a:rPr lang="en-US" sz="2000"/>
              <a:t>}</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g5c792d948f_0_6"/>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dungeon Functions</a:t>
            </a:r>
            <a:endParaRPr/>
          </a:p>
        </p:txBody>
      </p:sp>
      <p:sp>
        <p:nvSpPr>
          <p:cNvPr id="866" name="Google Shape;866;g5c792d948f_0_6"/>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getters for those Key Variables</a:t>
            </a:r>
            <a:endParaRPr sz="2000"/>
          </a:p>
          <a:p>
            <a:pPr indent="0" lvl="0" marL="0" rtl="0" algn="l">
              <a:spcBef>
                <a:spcPts val="1000"/>
              </a:spcBef>
              <a:spcAft>
                <a:spcPts val="0"/>
              </a:spcAft>
              <a:buNone/>
            </a:pPr>
            <a:r>
              <a:rPr lang="en-US"/>
              <a:t>public int getPlayerRow()</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return playerRow;</a:t>
            </a:r>
            <a:endParaRPr/>
          </a:p>
          <a:p>
            <a:pPr indent="0" lvl="0" marL="0" rtl="0" algn="l">
              <a:spcBef>
                <a:spcPts val="1000"/>
              </a:spcBef>
              <a:spcAft>
                <a:spcPts val="0"/>
              </a:spcAft>
              <a:buNone/>
            </a:pPr>
            <a:r>
              <a:rPr lang="en-US"/>
              <a:t>}</a:t>
            </a:r>
            <a:endParaRPr/>
          </a:p>
          <a:p>
            <a:pPr indent="-355600" lvl="0" marL="457200" rtl="0" algn="l">
              <a:spcBef>
                <a:spcPts val="1000"/>
              </a:spcBef>
              <a:spcAft>
                <a:spcPts val="0"/>
              </a:spcAft>
              <a:buSzPts val="2000"/>
              <a:buChar char="▪"/>
            </a:pPr>
            <a:r>
              <a:rPr lang="en-US" sz="2000"/>
              <a:t>Functions that populate the dungeon </a:t>
            </a:r>
            <a:endParaRPr sz="2000"/>
          </a:p>
          <a:p>
            <a:pPr indent="-342900" lvl="1" marL="914400" rtl="0" algn="l">
              <a:spcBef>
                <a:spcPts val="0"/>
              </a:spcBef>
              <a:spcAft>
                <a:spcPts val="0"/>
              </a:spcAft>
              <a:buSzPts val="1800"/>
              <a:buChar char="▪"/>
            </a:pPr>
            <a:r>
              <a:rPr lang="en-US" sz="1800"/>
              <a:t>fillDungeon(), addMonsters(), and  addWeapon()</a:t>
            </a:r>
            <a:endParaRPr sz="1800"/>
          </a:p>
          <a:p>
            <a:pPr indent="-355600" lvl="0" marL="457200" rtl="0" algn="l">
              <a:spcBef>
                <a:spcPts val="0"/>
              </a:spcBef>
              <a:spcAft>
                <a:spcPts val="0"/>
              </a:spcAft>
              <a:buSzPts val="2000"/>
              <a:buChar char="▪"/>
            </a:pPr>
            <a:r>
              <a:rPr lang="en-US" sz="2000"/>
              <a:t>Functions to let the player move in the dungeon</a:t>
            </a:r>
            <a:endParaRPr sz="2000"/>
          </a:p>
          <a:p>
            <a:pPr indent="-342900" lvl="1" marL="914400" rtl="0" algn="l">
              <a:spcBef>
                <a:spcPts val="0"/>
              </a:spcBef>
              <a:spcAft>
                <a:spcPts val="0"/>
              </a:spcAft>
              <a:buSzPts val="1800"/>
              <a:buChar char="▪"/>
            </a:pPr>
            <a:r>
              <a:rPr lang="en-US" sz="1800"/>
              <a:t>canMove(String direction) and movePlayer(String direction)</a:t>
            </a:r>
            <a:endParaRPr sz="1800"/>
          </a:p>
          <a:p>
            <a:pPr indent="-355600" lvl="0" marL="457200" rtl="0" algn="l">
              <a:spcBef>
                <a:spcPts val="0"/>
              </a:spcBef>
              <a:spcAft>
                <a:spcPts val="0"/>
              </a:spcAft>
              <a:buSzPts val="2000"/>
              <a:buChar char="▪"/>
            </a:pPr>
            <a:r>
              <a:rPr lang="en-US" sz="2000"/>
              <a:t>toString()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70" name="Shape 870"/>
        <p:cNvGrpSpPr/>
        <p:nvPr/>
      </p:nvGrpSpPr>
      <p:grpSpPr>
        <a:xfrm>
          <a:off x="0" y="0"/>
          <a:ext cx="0" cy="0"/>
          <a:chOff x="0" y="0"/>
          <a:chExt cx="0" cy="0"/>
        </a:xfrm>
      </p:grpSpPr>
      <p:sp>
        <p:nvSpPr>
          <p:cNvPr id="871" name="Google Shape;871;g5c792d948f_0_2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872" name="Google Shape;872;g5c792d948f_0_26"/>
          <p:cNvGrpSpPr/>
          <p:nvPr/>
        </p:nvGrpSpPr>
        <p:grpSpPr>
          <a:xfrm>
            <a:off x="-420624" y="0"/>
            <a:ext cx="12584115" cy="6853238"/>
            <a:chOff x="-417513" y="0"/>
            <a:chExt cx="12584115" cy="6853238"/>
          </a:xfrm>
        </p:grpSpPr>
        <p:sp>
          <p:nvSpPr>
            <p:cNvPr id="873" name="Google Shape;873;g5c792d948f_0_26"/>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g5c792d948f_0_2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g5c792d948f_0_2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g5c792d948f_0_26"/>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g5c792d948f_0_2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g5c792d948f_0_2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5c792d948f_0_26"/>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g5c792d948f_0_2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g5c792d948f_0_2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g5c792d948f_0_26"/>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g5c792d948f_0_2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g5c792d948f_0_26"/>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5c792d948f_0_2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g5c792d948f_0_26"/>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g5c792d948f_0_2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5c792d948f_0_26"/>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5c792d948f_0_26"/>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g5c792d948f_0_26"/>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g5c792d948f_0_2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g5c792d948f_0_2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g5c792d948f_0_2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4" name="Google Shape;894;g5c792d948f_0_26"/>
          <p:cNvPicPr preferRelativeResize="0"/>
          <p:nvPr/>
        </p:nvPicPr>
        <p:blipFill>
          <a:blip r:embed="rId3">
            <a:alphaModFix/>
          </a:blip>
          <a:stretch>
            <a:fillRect/>
          </a:stretch>
        </p:blipFill>
        <p:spPr>
          <a:xfrm>
            <a:off x="602387" y="467788"/>
            <a:ext cx="7210851" cy="5917625"/>
          </a:xfrm>
          <a:prstGeom prst="rect">
            <a:avLst/>
          </a:prstGeom>
          <a:noFill/>
          <a:ln>
            <a:noFill/>
          </a:ln>
        </p:spPr>
      </p:pic>
      <p:pic>
        <p:nvPicPr>
          <p:cNvPr id="895" name="Google Shape;895;g5c792d948f_0_26"/>
          <p:cNvPicPr preferRelativeResize="0"/>
          <p:nvPr/>
        </p:nvPicPr>
        <p:blipFill>
          <a:blip r:embed="rId4">
            <a:alphaModFix/>
          </a:blip>
          <a:stretch>
            <a:fillRect/>
          </a:stretch>
        </p:blipFill>
        <p:spPr>
          <a:xfrm>
            <a:off x="8016375" y="597836"/>
            <a:ext cx="3738100" cy="5662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4" name="Shape 464"/>
        <p:cNvGrpSpPr/>
        <p:nvPr/>
      </p:nvGrpSpPr>
      <p:grpSpPr>
        <a:xfrm>
          <a:off x="0" y="0"/>
          <a:ext cx="0" cy="0"/>
          <a:chOff x="0" y="0"/>
          <a:chExt cx="0" cy="0"/>
        </a:xfrm>
      </p:grpSpPr>
      <p:grpSp>
        <p:nvGrpSpPr>
          <p:cNvPr id="465" name="Google Shape;465;p3"/>
          <p:cNvGrpSpPr/>
          <p:nvPr/>
        </p:nvGrpSpPr>
        <p:grpSpPr>
          <a:xfrm>
            <a:off x="-329674" y="-59376"/>
            <a:ext cx="12515851" cy="6923798"/>
            <a:chOff x="-329674" y="-51881"/>
            <a:chExt cx="12515851" cy="6923798"/>
          </a:xfrm>
        </p:grpSpPr>
        <p:sp>
          <p:nvSpPr>
            <p:cNvPr id="466" name="Google Shape;466;p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3"/>
          <p:cNvGrpSpPr/>
          <p:nvPr/>
        </p:nvGrpSpPr>
        <p:grpSpPr>
          <a:xfrm>
            <a:off x="1669293" y="1186483"/>
            <a:ext cx="8848345" cy="4477933"/>
            <a:chOff x="1669293" y="1186483"/>
            <a:chExt cx="8848345" cy="4477933"/>
          </a:xfrm>
        </p:grpSpPr>
        <p:sp>
          <p:nvSpPr>
            <p:cNvPr id="486" name="Google Shape;486;p3"/>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490" name="Google Shape;490;p3"/>
          <p:cNvGrpSpPr/>
          <p:nvPr/>
        </p:nvGrpSpPr>
        <p:grpSpPr>
          <a:xfrm>
            <a:off x="-329674" y="-59376"/>
            <a:ext cx="12515851" cy="6923798"/>
            <a:chOff x="-329674" y="-51881"/>
            <a:chExt cx="12515851" cy="6923798"/>
          </a:xfrm>
        </p:grpSpPr>
        <p:sp>
          <p:nvSpPr>
            <p:cNvPr id="491" name="Google Shape;491;p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2" name="Google Shape;492;p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3" name="Google Shape;493;p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4" name="Google Shape;494;p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5" name="Google Shape;495;p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6" name="Google Shape;496;p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7" name="Google Shape;497;p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8" name="Google Shape;498;p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99" name="Google Shape;499;p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0" name="Google Shape;500;p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1" name="Google Shape;501;p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2" name="Google Shape;502;p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3" name="Google Shape;503;p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4" name="Google Shape;504;p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5" name="Google Shape;505;p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6" name="Google Shape;506;p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7" name="Google Shape;507;p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8" name="Google Shape;508;p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09" name="Google Shape;509;p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510" name="Google Shape;510;p3"/>
          <p:cNvGrpSpPr/>
          <p:nvPr/>
        </p:nvGrpSpPr>
        <p:grpSpPr>
          <a:xfrm>
            <a:off x="807084" y="1186483"/>
            <a:ext cx="3822597" cy="4477933"/>
            <a:chOff x="807084" y="1186483"/>
            <a:chExt cx="3822597" cy="4477933"/>
          </a:xfrm>
        </p:grpSpPr>
        <p:sp>
          <p:nvSpPr>
            <p:cNvPr id="511" name="Google Shape;511;p3"/>
            <p:cNvSpPr/>
            <p:nvPr/>
          </p:nvSpPr>
          <p:spPr>
            <a:xfrm>
              <a:off x="807531" y="1186483"/>
              <a:ext cx="3821702" cy="7161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12" name="Google Shape;512;p3"/>
            <p:cNvSpPr/>
            <p:nvPr/>
          </p:nvSpPr>
          <p:spPr>
            <a:xfrm rot="10800000">
              <a:off x="2514766" y="5313353"/>
              <a:ext cx="407233" cy="35106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13" name="Google Shape;513;p3"/>
            <p:cNvSpPr/>
            <p:nvPr/>
          </p:nvSpPr>
          <p:spPr>
            <a:xfrm>
              <a:off x="807084" y="1991156"/>
              <a:ext cx="3822597" cy="33221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514" name="Google Shape;514;p3"/>
          <p:cNvSpPr txBox="1"/>
          <p:nvPr>
            <p:ph type="title"/>
          </p:nvPr>
        </p:nvSpPr>
        <p:spPr>
          <a:xfrm>
            <a:off x="895415" y="2075504"/>
            <a:ext cx="3654569" cy="2042725"/>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Calibri"/>
              <a:buNone/>
            </a:pPr>
            <a:r>
              <a:rPr lang="en-US" sz="5400"/>
              <a:t>Define the Game</a:t>
            </a:r>
            <a:endParaRPr/>
          </a:p>
        </p:txBody>
      </p:sp>
      <p:sp>
        <p:nvSpPr>
          <p:cNvPr id="515" name="Google Shape;515;p3"/>
          <p:cNvSpPr txBox="1"/>
          <p:nvPr>
            <p:ph idx="1" type="body"/>
          </p:nvPr>
        </p:nvSpPr>
        <p:spPr>
          <a:xfrm>
            <a:off x="895417" y="4202728"/>
            <a:ext cx="3654568" cy="1026125"/>
          </a:xfrm>
          <a:prstGeom prst="rect">
            <a:avLst/>
          </a:prstGeom>
          <a:noFill/>
          <a:ln>
            <a:noFill/>
          </a:ln>
        </p:spPr>
        <p:txBody>
          <a:bodyPr anchorCtr="0" anchor="ctr" bIns="45700" lIns="91425" spcFirstLastPara="1" rIns="91425" wrap="square" tIns="0">
            <a:normAutofit/>
          </a:bodyPr>
          <a:lstStyle/>
          <a:p>
            <a:pPr indent="0" lvl="0" marL="0" rtl="0" algn="ctr">
              <a:lnSpc>
                <a:spcPct val="100000"/>
              </a:lnSpc>
              <a:spcBef>
                <a:spcPts val="0"/>
              </a:spcBef>
              <a:spcAft>
                <a:spcPts val="0"/>
              </a:spcAft>
              <a:buSzPts val="1980"/>
              <a:buNone/>
            </a:pPr>
            <a:r>
              <a:rPr lang="en-US">
                <a:solidFill>
                  <a:srgbClr val="FFFEFF"/>
                </a:solidFill>
              </a:rPr>
              <a:t>Text-based Role Playing Game</a:t>
            </a:r>
            <a:endParaRPr/>
          </a:p>
        </p:txBody>
      </p:sp>
      <p:sp>
        <p:nvSpPr>
          <p:cNvPr id="516" name="Google Shape;516;p3"/>
          <p:cNvSpPr/>
          <p:nvPr/>
        </p:nvSpPr>
        <p:spPr>
          <a:xfrm>
            <a:off x="5440150" y="-6706"/>
            <a:ext cx="6751849" cy="6871125"/>
          </a:xfrm>
          <a:prstGeom prst="rect">
            <a:avLst/>
          </a:prstGeom>
          <a:solidFill>
            <a:schemeClr val="lt1"/>
          </a:solidFill>
          <a:ln cap="flat" cmpd="sng" w="9525">
            <a:solidFill>
              <a:schemeClr val="dk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517" name="Google Shape;517;p3"/>
          <p:cNvPicPr preferRelativeResize="0"/>
          <p:nvPr/>
        </p:nvPicPr>
        <p:blipFill rotWithShape="1">
          <a:blip r:embed="rId3">
            <a:alphaModFix/>
          </a:blip>
          <a:srcRect b="0" l="0" r="0" t="0"/>
          <a:stretch/>
        </p:blipFill>
        <p:spPr>
          <a:xfrm>
            <a:off x="5757262" y="702380"/>
            <a:ext cx="6120318" cy="546238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g5c792d948f_1_7"/>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fillDungeon()</a:t>
            </a:r>
            <a:endParaRPr/>
          </a:p>
        </p:txBody>
      </p:sp>
      <p:sp>
        <p:nvSpPr>
          <p:cNvPr id="902" name="Google Shape;902;g5c792d948f_1_7"/>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Needs to start the player at the start (0, 0)</a:t>
            </a:r>
            <a:endParaRPr sz="2000"/>
          </a:p>
          <a:p>
            <a:pPr indent="-355600" lvl="0" marL="457200" rtl="0" algn="l">
              <a:spcBef>
                <a:spcPts val="0"/>
              </a:spcBef>
              <a:spcAft>
                <a:spcPts val="0"/>
              </a:spcAft>
              <a:buSzPts val="2000"/>
              <a:buChar char="▪"/>
            </a:pPr>
            <a:r>
              <a:rPr lang="en-US" sz="2000"/>
              <a:t>Set how many total rooms are in this dungeon</a:t>
            </a:r>
            <a:endParaRPr sz="2000"/>
          </a:p>
          <a:p>
            <a:pPr indent="-355600" lvl="0" marL="457200" rtl="0" algn="l">
              <a:spcBef>
                <a:spcPts val="0"/>
              </a:spcBef>
              <a:spcAft>
                <a:spcPts val="0"/>
              </a:spcAft>
              <a:buSzPts val="2000"/>
              <a:buChar char="▪"/>
            </a:pPr>
            <a:r>
              <a:rPr lang="en-US" sz="2000"/>
              <a:t>Create all the rooms</a:t>
            </a:r>
            <a:endParaRPr sz="2000"/>
          </a:p>
          <a:p>
            <a:pPr indent="-355600" lvl="1" marL="914400" rtl="0" algn="l">
              <a:spcBef>
                <a:spcPts val="0"/>
              </a:spcBef>
              <a:spcAft>
                <a:spcPts val="0"/>
              </a:spcAft>
              <a:buSzPts val="2000"/>
              <a:buChar char="▪"/>
            </a:pPr>
            <a:r>
              <a:rPr lang="en-US" sz="2000"/>
              <a:t>Use a for loop with the number of rows and columns to do this </a:t>
            </a:r>
            <a:endParaRPr sz="2000"/>
          </a:p>
          <a:p>
            <a:pPr indent="-355600" lvl="0" marL="457200" rtl="0" algn="l">
              <a:spcBef>
                <a:spcPts val="0"/>
              </a:spcBef>
              <a:spcAft>
                <a:spcPts val="0"/>
              </a:spcAft>
              <a:buSzPts val="2000"/>
              <a:buChar char="▪"/>
            </a:pPr>
            <a:r>
              <a:rPr lang="en-US" sz="2000"/>
              <a:t>Create the exit</a:t>
            </a:r>
            <a:endParaRPr sz="2000"/>
          </a:p>
          <a:p>
            <a:pPr indent="-355600" lvl="0" marL="457200" rtl="0" algn="l">
              <a:spcBef>
                <a:spcPts val="0"/>
              </a:spcBef>
              <a:spcAft>
                <a:spcPts val="0"/>
              </a:spcAft>
              <a:buSzPts val="2000"/>
              <a:buChar char="▪"/>
            </a:pPr>
            <a:r>
              <a:rPr lang="en-US" sz="2000"/>
              <a:t>Add the monsters, the weapon, and the player to the dungeon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sp>
        <p:nvSpPr>
          <p:cNvPr id="908" name="Google Shape;908;g5c7ed588bb_0_36"/>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fillDungeon()</a:t>
            </a:r>
            <a:endParaRPr/>
          </a:p>
        </p:txBody>
      </p:sp>
      <p:sp>
        <p:nvSpPr>
          <p:cNvPr id="909" name="Google Shape;909;g5c7ed588bb_0_36"/>
          <p:cNvSpPr txBox="1"/>
          <p:nvPr>
            <p:ph idx="1" type="body"/>
          </p:nvPr>
        </p:nvSpPr>
        <p:spPr>
          <a:xfrm>
            <a:off x="5118447" y="9538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Creating the rooms: </a:t>
            </a:r>
            <a:r>
              <a:rPr b="1" lang="en-US" sz="2000"/>
              <a:t>nested for loop</a:t>
            </a:r>
            <a:endParaRPr b="1" sz="2000"/>
          </a:p>
          <a:p>
            <a:pPr indent="0" lvl="0" marL="0" rtl="0" algn="l">
              <a:spcBef>
                <a:spcPts val="1000"/>
              </a:spcBef>
              <a:spcAft>
                <a:spcPts val="0"/>
              </a:spcAft>
              <a:buNone/>
            </a:pPr>
            <a:r>
              <a:rPr lang="en-US" sz="2000"/>
              <a:t>Inner loop happens j times for every i time</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rPr lang="en-US" sz="2000"/>
              <a:t>for(int i = 0; i &lt; rowAmount; i++)</a:t>
            </a:r>
            <a:endParaRPr sz="2000"/>
          </a:p>
          <a:p>
            <a:pPr indent="0" lvl="0" marL="0" rtl="0" algn="l">
              <a:spcBef>
                <a:spcPts val="1000"/>
              </a:spcBef>
              <a:spcAft>
                <a:spcPts val="0"/>
              </a:spcAft>
              <a:buClr>
                <a:schemeClr val="dk1"/>
              </a:buClr>
              <a:buSzPts val="1100"/>
              <a:buFont typeface="Arial"/>
              <a:buNone/>
            </a:pPr>
            <a:r>
              <a:rPr lang="en-US" sz="2000"/>
              <a:t>{</a:t>
            </a:r>
            <a:endParaRPr sz="2000"/>
          </a:p>
          <a:p>
            <a:pPr indent="457200" lvl="0" marL="0" rtl="0" algn="l">
              <a:spcBef>
                <a:spcPts val="1000"/>
              </a:spcBef>
              <a:spcAft>
                <a:spcPts val="0"/>
              </a:spcAft>
              <a:buClr>
                <a:schemeClr val="dk1"/>
              </a:buClr>
              <a:buSzPts val="1100"/>
              <a:buFont typeface="Arial"/>
              <a:buNone/>
            </a:pPr>
            <a:r>
              <a:rPr lang="en-US" sz="2000"/>
              <a:t>for(int j = 0; j &lt; colAmount; j++)</a:t>
            </a:r>
            <a:endParaRPr sz="2000"/>
          </a:p>
          <a:p>
            <a:pPr indent="0" lvl="0" marL="0" rtl="0" algn="l">
              <a:spcBef>
                <a:spcPts val="1000"/>
              </a:spcBef>
              <a:spcAft>
                <a:spcPts val="0"/>
              </a:spcAft>
              <a:buClr>
                <a:schemeClr val="dk1"/>
              </a:buClr>
              <a:buSzPts val="1100"/>
              <a:buFont typeface="Arial"/>
              <a:buNone/>
            </a:pPr>
            <a:r>
              <a:rPr lang="en-US" sz="2000"/>
              <a:t>	{</a:t>
            </a:r>
            <a:endParaRPr sz="2000"/>
          </a:p>
          <a:p>
            <a:pPr indent="0" lvl="0" marL="0" rtl="0" algn="l">
              <a:spcBef>
                <a:spcPts val="1000"/>
              </a:spcBef>
              <a:spcAft>
                <a:spcPts val="0"/>
              </a:spcAft>
              <a:buClr>
                <a:schemeClr val="dk1"/>
              </a:buClr>
              <a:buSzPts val="1100"/>
              <a:buFont typeface="Arial"/>
              <a:buNone/>
            </a:pPr>
            <a:r>
              <a:rPr lang="en-US" sz="2000"/>
              <a:t>		dungeon[i][j] = new Room(null, null, null);</a:t>
            </a:r>
            <a:endParaRPr sz="2000"/>
          </a:p>
          <a:p>
            <a:pPr indent="0" lvl="0" marL="0" rtl="0" algn="l">
              <a:spcBef>
                <a:spcPts val="1000"/>
              </a:spcBef>
              <a:spcAft>
                <a:spcPts val="0"/>
              </a:spcAft>
              <a:buClr>
                <a:schemeClr val="dk1"/>
              </a:buClr>
              <a:buSzPts val="1100"/>
              <a:buFont typeface="Arial"/>
              <a:buNone/>
            </a:pPr>
            <a:r>
              <a:rPr lang="en-US" sz="2000"/>
              <a:t>	}</a:t>
            </a:r>
            <a:endParaRPr sz="2000"/>
          </a:p>
          <a:p>
            <a:pPr indent="0" lvl="0" marL="0" rtl="0" algn="l">
              <a:spcBef>
                <a:spcPts val="1000"/>
              </a:spcBef>
              <a:spcAft>
                <a:spcPts val="0"/>
              </a:spcAft>
              <a:buNone/>
            </a:pPr>
            <a:r>
              <a:rPr lang="en-US" sz="200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13" name="Shape 913"/>
        <p:cNvGrpSpPr/>
        <p:nvPr/>
      </p:nvGrpSpPr>
      <p:grpSpPr>
        <a:xfrm>
          <a:off x="0" y="0"/>
          <a:ext cx="0" cy="0"/>
          <a:chOff x="0" y="0"/>
          <a:chExt cx="0" cy="0"/>
        </a:xfrm>
      </p:grpSpPr>
      <p:sp>
        <p:nvSpPr>
          <p:cNvPr id="914" name="Google Shape;914;g5c792d948f_1_4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915" name="Google Shape;915;g5c792d948f_1_43"/>
          <p:cNvGrpSpPr/>
          <p:nvPr/>
        </p:nvGrpSpPr>
        <p:grpSpPr>
          <a:xfrm>
            <a:off x="-420624" y="0"/>
            <a:ext cx="12584115" cy="6853238"/>
            <a:chOff x="-417513" y="0"/>
            <a:chExt cx="12584115" cy="6853238"/>
          </a:xfrm>
        </p:grpSpPr>
        <p:sp>
          <p:nvSpPr>
            <p:cNvPr id="916" name="Google Shape;916;g5c792d948f_1_4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g5c792d948f_1_4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g5c792d948f_1_4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g5c792d948f_1_4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g5c792d948f_1_4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g5c792d948f_1_4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g5c792d948f_1_4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g5c792d948f_1_4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5c792d948f_1_4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5c792d948f_1_4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g5c792d948f_1_4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g5c792d948f_1_4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g5c792d948f_1_4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g5c792d948f_1_4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g5c792d948f_1_4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g5c792d948f_1_4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g5c792d948f_1_4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g5c792d948f_1_4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g5c792d948f_1_4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g5c792d948f_1_4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5c792d948f_1_4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7" name="Google Shape;937;g5c792d948f_1_43"/>
          <p:cNvPicPr preferRelativeResize="0"/>
          <p:nvPr/>
        </p:nvPicPr>
        <p:blipFill>
          <a:blip r:embed="rId3">
            <a:alphaModFix/>
          </a:blip>
          <a:stretch>
            <a:fillRect/>
          </a:stretch>
        </p:blipFill>
        <p:spPr>
          <a:xfrm>
            <a:off x="1876425" y="285750"/>
            <a:ext cx="8439150" cy="6286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g5c792d948f_1_13"/>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addMonsters</a:t>
            </a:r>
            <a:r>
              <a:rPr lang="en-US"/>
              <a:t>()</a:t>
            </a:r>
            <a:endParaRPr/>
          </a:p>
        </p:txBody>
      </p:sp>
      <p:sp>
        <p:nvSpPr>
          <p:cNvPr id="944" name="Google Shape;944;g5c792d948f_1_13"/>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Go through all of the rooms</a:t>
            </a:r>
            <a:endParaRPr sz="2000"/>
          </a:p>
          <a:p>
            <a:pPr indent="-342900" lvl="1" marL="914400" rtl="0" algn="l">
              <a:spcBef>
                <a:spcPts val="0"/>
              </a:spcBef>
              <a:spcAft>
                <a:spcPts val="0"/>
              </a:spcAft>
              <a:buSzPts val="1800"/>
              <a:buChar char="▪"/>
            </a:pPr>
            <a:r>
              <a:rPr lang="en-US" sz="1800"/>
              <a:t>Nest for loop</a:t>
            </a:r>
            <a:endParaRPr sz="1800"/>
          </a:p>
          <a:p>
            <a:pPr indent="0" lvl="0" marL="0" rtl="0" algn="l">
              <a:spcBef>
                <a:spcPts val="1000"/>
              </a:spcBef>
              <a:spcAft>
                <a:spcPts val="0"/>
              </a:spcAft>
              <a:buNone/>
            </a:pPr>
            <a:r>
              <a:t/>
            </a:r>
            <a:endParaRPr sz="1800"/>
          </a:p>
          <a:p>
            <a:pPr indent="-355600" lvl="0" marL="457200" rtl="0" algn="l">
              <a:spcBef>
                <a:spcPts val="1000"/>
              </a:spcBef>
              <a:spcAft>
                <a:spcPts val="0"/>
              </a:spcAft>
              <a:buSzPts val="2000"/>
              <a:buChar char="▪"/>
            </a:pPr>
            <a:r>
              <a:rPr lang="en-US" sz="2000"/>
              <a:t>Not every room is going to have a monster though?</a:t>
            </a:r>
            <a:endParaRPr sz="2000"/>
          </a:p>
          <a:p>
            <a:pPr indent="-342900" lvl="1" marL="914400" rtl="0" algn="l">
              <a:spcBef>
                <a:spcPts val="0"/>
              </a:spcBef>
              <a:spcAft>
                <a:spcPts val="0"/>
              </a:spcAft>
              <a:buSzPts val="1800"/>
              <a:buChar char="▪"/>
            </a:pPr>
            <a:r>
              <a:rPr lang="en-US" sz="1800"/>
              <a:t>Let it be random to be more of a challenge</a:t>
            </a:r>
            <a:endParaRPr sz="1800"/>
          </a:p>
          <a:p>
            <a:pPr indent="-342900" lvl="1" marL="914400" rtl="0" algn="l">
              <a:spcBef>
                <a:spcPts val="0"/>
              </a:spcBef>
              <a:spcAft>
                <a:spcPts val="0"/>
              </a:spcAft>
              <a:buSzPts val="1800"/>
              <a:buChar char="▪"/>
            </a:pPr>
            <a:r>
              <a:rPr lang="en-US" sz="1800"/>
              <a:t>monsterSpawns = ran.nextBoolen();</a:t>
            </a:r>
            <a:endParaRPr sz="1800"/>
          </a:p>
          <a:p>
            <a:pPr indent="-355600" lvl="0" marL="457200" rtl="0" algn="l">
              <a:spcBef>
                <a:spcPts val="0"/>
              </a:spcBef>
              <a:spcAft>
                <a:spcPts val="0"/>
              </a:spcAft>
              <a:buSzPts val="2000"/>
              <a:buChar char="▪"/>
            </a:pPr>
            <a:r>
              <a:rPr lang="en-US" sz="2000"/>
              <a:t>There are several types of monsters</a:t>
            </a:r>
            <a:endParaRPr sz="2000"/>
          </a:p>
          <a:p>
            <a:pPr indent="-342900" lvl="1" marL="914400" rtl="0" algn="l">
              <a:spcBef>
                <a:spcPts val="0"/>
              </a:spcBef>
              <a:spcAft>
                <a:spcPts val="0"/>
              </a:spcAft>
              <a:buSzPts val="1800"/>
              <a:buChar char="▪"/>
            </a:pPr>
            <a:r>
              <a:rPr lang="en-US" sz="1800"/>
              <a:t>monsterType = ran.NextInt (100);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48" name="Shape 948"/>
        <p:cNvGrpSpPr/>
        <p:nvPr/>
      </p:nvGrpSpPr>
      <p:grpSpPr>
        <a:xfrm>
          <a:off x="0" y="0"/>
          <a:ext cx="0" cy="0"/>
          <a:chOff x="0" y="0"/>
          <a:chExt cx="0" cy="0"/>
        </a:xfrm>
      </p:grpSpPr>
      <p:sp>
        <p:nvSpPr>
          <p:cNvPr id="949" name="Google Shape;949;g5c792d948f_1_7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950" name="Google Shape;950;g5c792d948f_1_70"/>
          <p:cNvGrpSpPr/>
          <p:nvPr/>
        </p:nvGrpSpPr>
        <p:grpSpPr>
          <a:xfrm>
            <a:off x="-420624" y="0"/>
            <a:ext cx="12584115" cy="6853238"/>
            <a:chOff x="-417513" y="0"/>
            <a:chExt cx="12584115" cy="6853238"/>
          </a:xfrm>
        </p:grpSpPr>
        <p:sp>
          <p:nvSpPr>
            <p:cNvPr id="951" name="Google Shape;951;g5c792d948f_1_70"/>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g5c792d948f_1_7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g5c792d948f_1_7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g5c792d948f_1_70"/>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5c792d948f_1_7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g5c792d948f_1_7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g5c792d948f_1_70"/>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5c792d948f_1_7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g5c792d948f_1_7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g5c792d948f_1_70"/>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g5c792d948f_1_7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5c792d948f_1_70"/>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5c792d948f_1_7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5c792d948f_1_70"/>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g5c792d948f_1_7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5c792d948f_1_70"/>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5c792d948f_1_70"/>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g5c792d948f_1_70"/>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g5c792d948f_1_7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5c792d948f_1_7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5c792d948f_1_7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2" name="Google Shape;972;g5c792d948f_1_70"/>
          <p:cNvPicPr preferRelativeResize="0"/>
          <p:nvPr/>
        </p:nvPicPr>
        <p:blipFill>
          <a:blip r:embed="rId3">
            <a:alphaModFix/>
          </a:blip>
          <a:stretch>
            <a:fillRect/>
          </a:stretch>
        </p:blipFill>
        <p:spPr>
          <a:xfrm>
            <a:off x="1913300" y="212613"/>
            <a:ext cx="7916275" cy="6428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g5c792d948f_1_19"/>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addWeapon()</a:t>
            </a:r>
            <a:endParaRPr/>
          </a:p>
        </p:txBody>
      </p:sp>
      <p:sp>
        <p:nvSpPr>
          <p:cNvPr id="979" name="Google Shape;979;g5c792d948f_1_19"/>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Similar to addMonsters()</a:t>
            </a:r>
            <a:endParaRPr sz="2000"/>
          </a:p>
          <a:p>
            <a:pPr indent="0" lvl="0" marL="0" rtl="0" algn="l">
              <a:spcBef>
                <a:spcPts val="1000"/>
              </a:spcBef>
              <a:spcAft>
                <a:spcPts val="0"/>
              </a:spcAft>
              <a:buNone/>
            </a:pPr>
            <a:r>
              <a:rPr lang="en-US" sz="2000"/>
              <a:t>Instead of being a 50/50 chance, weapons are only a 10% chance of spawning</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Go through all the rooms</a:t>
            </a:r>
            <a:endParaRPr sz="2000"/>
          </a:p>
          <a:p>
            <a:pPr indent="-355600" lvl="0" marL="457200" rtl="0" algn="l">
              <a:spcBef>
                <a:spcPts val="0"/>
              </a:spcBef>
              <a:spcAft>
                <a:spcPts val="0"/>
              </a:spcAft>
              <a:buSzPts val="2000"/>
              <a:buChar char="▪"/>
            </a:pPr>
            <a:r>
              <a:rPr lang="en-US" sz="2000"/>
              <a:t>There are several types of weapons</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83" name="Shape 983"/>
        <p:cNvGrpSpPr/>
        <p:nvPr/>
      </p:nvGrpSpPr>
      <p:grpSpPr>
        <a:xfrm>
          <a:off x="0" y="0"/>
          <a:ext cx="0" cy="0"/>
          <a:chOff x="0" y="0"/>
          <a:chExt cx="0" cy="0"/>
        </a:xfrm>
      </p:grpSpPr>
      <p:sp>
        <p:nvSpPr>
          <p:cNvPr id="984" name="Google Shape;984;g5c792d948f_1_9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985" name="Google Shape;985;g5c792d948f_1_97"/>
          <p:cNvGrpSpPr/>
          <p:nvPr/>
        </p:nvGrpSpPr>
        <p:grpSpPr>
          <a:xfrm>
            <a:off x="-420624" y="0"/>
            <a:ext cx="12584115" cy="6853238"/>
            <a:chOff x="-417513" y="0"/>
            <a:chExt cx="12584115" cy="6853238"/>
          </a:xfrm>
        </p:grpSpPr>
        <p:sp>
          <p:nvSpPr>
            <p:cNvPr id="986" name="Google Shape;986;g5c792d948f_1_97"/>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g5c792d948f_1_9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g5c792d948f_1_9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g5c792d948f_1_97"/>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5c792d948f_1_9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g5c792d948f_1_9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g5c792d948f_1_97"/>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g5c792d948f_1_9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g5c792d948f_1_9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g5c792d948f_1_97"/>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5c792d948f_1_9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5c792d948f_1_97"/>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g5c792d948f_1_9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g5c792d948f_1_97"/>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g5c792d948f_1_9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g5c792d948f_1_97"/>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g5c792d948f_1_97"/>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5c792d948f_1_97"/>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g5c792d948f_1_9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g5c792d948f_1_9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g5c792d948f_1_9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7" name="Google Shape;1007;g5c792d948f_1_97"/>
          <p:cNvPicPr preferRelativeResize="0"/>
          <p:nvPr/>
        </p:nvPicPr>
        <p:blipFill>
          <a:blip r:embed="rId3">
            <a:alphaModFix/>
          </a:blip>
          <a:stretch>
            <a:fillRect/>
          </a:stretch>
        </p:blipFill>
        <p:spPr>
          <a:xfrm>
            <a:off x="2355112" y="159488"/>
            <a:ext cx="7032650" cy="65342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g5c792d948f_1_25"/>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canMove()</a:t>
            </a:r>
            <a:endParaRPr/>
          </a:p>
          <a:p>
            <a:pPr indent="0" lvl="0" marL="0" rtl="0" algn="ctr">
              <a:spcBef>
                <a:spcPts val="0"/>
              </a:spcBef>
              <a:spcAft>
                <a:spcPts val="0"/>
              </a:spcAft>
              <a:buNone/>
            </a:pPr>
            <a:r>
              <a:rPr lang="en-US" sz="2400"/>
              <a:t>switch case</a:t>
            </a:r>
            <a:endParaRPr sz="2400"/>
          </a:p>
        </p:txBody>
      </p:sp>
      <p:sp>
        <p:nvSpPr>
          <p:cNvPr id="1014" name="Google Shape;1014;g5c792d948f_1_25"/>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Do certain things depending on the player’s input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switch</a:t>
            </a:r>
            <a:r>
              <a:rPr lang="en-US"/>
              <a:t>(direction)</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a:t>
            </a:r>
            <a:r>
              <a:rPr b="1" lang="en-US"/>
              <a:t>case</a:t>
            </a:r>
            <a:r>
              <a:rPr lang="en-US"/>
              <a:t> “east”</a:t>
            </a:r>
            <a:endParaRPr/>
          </a:p>
          <a:p>
            <a:pPr indent="0" lvl="0" marL="0" rtl="0" algn="l">
              <a:spcBef>
                <a:spcPts val="1000"/>
              </a:spcBef>
              <a:spcAft>
                <a:spcPts val="0"/>
              </a:spcAft>
              <a:buNone/>
            </a:pPr>
            <a:r>
              <a:rPr lang="en-US"/>
              <a:t>		if ( they won’t go out of the grid)</a:t>
            </a:r>
            <a:endParaRPr/>
          </a:p>
          <a:p>
            <a:pPr indent="0" lvl="0" marL="0" rtl="0" algn="l">
              <a:spcBef>
                <a:spcPts val="1000"/>
              </a:spcBef>
              <a:spcAft>
                <a:spcPts val="0"/>
              </a:spcAft>
              <a:buNone/>
            </a:pPr>
            <a:r>
              <a:rPr lang="en-US"/>
              <a:t>			canMove = true;</a:t>
            </a:r>
            <a:endParaRPr/>
          </a:p>
          <a:p>
            <a:pPr indent="0" lvl="0" marL="0" rtl="0" algn="l">
              <a:spcBef>
                <a:spcPts val="1000"/>
              </a:spcBef>
              <a:spcAft>
                <a:spcPts val="0"/>
              </a:spcAft>
              <a:buNone/>
            </a:pPr>
            <a:r>
              <a:rPr lang="en-US"/>
              <a:t>		</a:t>
            </a:r>
            <a:r>
              <a:rPr b="1" lang="en-US"/>
              <a:t>break</a:t>
            </a:r>
            <a:r>
              <a:rPr lang="en-US"/>
              <a:t>;</a:t>
            </a:r>
            <a:endParaRPr/>
          </a:p>
          <a:p>
            <a:pPr indent="0" lvl="0" marL="0" rtl="0" algn="l">
              <a:spcBef>
                <a:spcPts val="1000"/>
              </a:spcBef>
              <a:spcAft>
                <a:spcPts val="0"/>
              </a:spcAft>
              <a:buNone/>
            </a:pPr>
            <a:r>
              <a:rPr lang="en-US"/>
              <a:t>	</a:t>
            </a:r>
            <a:r>
              <a:rPr lang="en-US"/>
              <a:t>...</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return canMove;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018" name="Shape 1018"/>
        <p:cNvGrpSpPr/>
        <p:nvPr/>
      </p:nvGrpSpPr>
      <p:grpSpPr>
        <a:xfrm>
          <a:off x="0" y="0"/>
          <a:ext cx="0" cy="0"/>
          <a:chOff x="0" y="0"/>
          <a:chExt cx="0" cy="0"/>
        </a:xfrm>
      </p:grpSpPr>
      <p:sp>
        <p:nvSpPr>
          <p:cNvPr id="1019" name="Google Shape;1019;g5c792d948f_1_12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020" name="Google Shape;1020;g5c792d948f_1_124"/>
          <p:cNvGrpSpPr/>
          <p:nvPr/>
        </p:nvGrpSpPr>
        <p:grpSpPr>
          <a:xfrm>
            <a:off x="-420624" y="0"/>
            <a:ext cx="12584115" cy="6853238"/>
            <a:chOff x="-417513" y="0"/>
            <a:chExt cx="12584115" cy="6853238"/>
          </a:xfrm>
        </p:grpSpPr>
        <p:sp>
          <p:nvSpPr>
            <p:cNvPr id="1021" name="Google Shape;1021;g5c792d948f_1_124"/>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g5c792d948f_1_12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g5c792d948f_1_12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g5c792d948f_1_124"/>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g5c792d948f_1_12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5c792d948f_1_12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g5c792d948f_1_124"/>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g5c792d948f_1_12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g5c792d948f_1_12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g5c792d948f_1_124"/>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g5c792d948f_1_12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5c792d948f_1_124"/>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g5c792d948f_1_12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g5c792d948f_1_124"/>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g5c792d948f_1_12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g5c792d948f_1_124"/>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g5c792d948f_1_124"/>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g5c792d948f_1_124"/>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g5c792d948f_1_12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g5c792d948f_1_12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g5c792d948f_1_12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2" name="Google Shape;1042;g5c792d948f_1_124"/>
          <p:cNvPicPr preferRelativeResize="0"/>
          <p:nvPr/>
        </p:nvPicPr>
        <p:blipFill>
          <a:blip r:embed="rId3">
            <a:alphaModFix/>
          </a:blip>
          <a:stretch>
            <a:fillRect/>
          </a:stretch>
        </p:blipFill>
        <p:spPr>
          <a:xfrm>
            <a:off x="2441287" y="214975"/>
            <a:ext cx="6860300" cy="6428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g5c792d948f_1_31"/>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movePlayer()</a:t>
            </a:r>
            <a:endParaRPr/>
          </a:p>
        </p:txBody>
      </p:sp>
      <p:sp>
        <p:nvSpPr>
          <p:cNvPr id="1049" name="Google Shape;1049;g5c792d948f_1_31"/>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Similar to canMove() with doing certain things for each input the player might use.</a:t>
            </a:r>
            <a:endParaRPr sz="2000"/>
          </a:p>
          <a:p>
            <a:pPr indent="0" lvl="0" marL="0" rtl="0" algn="l">
              <a:spcBef>
                <a:spcPts val="1000"/>
              </a:spcBef>
              <a:spcAft>
                <a:spcPts val="0"/>
              </a:spcAft>
              <a:buNone/>
            </a:pPr>
            <a:r>
              <a:rPr lang="en-US" sz="2000"/>
              <a:t>This functions actually moves the player’s coordinates and puts them in a different room.</a:t>
            </a:r>
            <a:endParaRPr sz="2000"/>
          </a:p>
          <a:p>
            <a:pPr indent="0" lvl="0" marL="0" rtl="0" algn="l">
              <a:spcBef>
                <a:spcPts val="1000"/>
              </a:spcBef>
              <a:spcAft>
                <a:spcPts val="0"/>
              </a:spcAft>
              <a:buNone/>
            </a:pPr>
            <a:r>
              <a:t/>
            </a:r>
            <a:endParaRPr/>
          </a:p>
          <a:p>
            <a:pPr indent="0" lvl="0" marL="0" rtl="0" algn="l">
              <a:spcBef>
                <a:spcPts val="1000"/>
              </a:spcBef>
              <a:spcAft>
                <a:spcPts val="0"/>
              </a:spcAft>
              <a:buNone/>
            </a:pPr>
            <a:r>
              <a:rPr lang="en-US"/>
              <a:t>dungeon[playerRow][playerCol + 1].setPlayer (dungeon[playerRow][playerCol].getPlayer ( ));</a:t>
            </a:r>
            <a:endParaRPr/>
          </a:p>
          <a:p>
            <a:pPr indent="0" lvl="0" marL="0" rtl="0" algn="l">
              <a:spcBef>
                <a:spcPts val="1000"/>
              </a:spcBef>
              <a:spcAft>
                <a:spcPts val="0"/>
              </a:spcAft>
              <a:buNone/>
            </a:pPr>
            <a:r>
              <a:rPr lang="en-US"/>
              <a:t>dungeon[playerRow][playerCol].setPlayer(null);</a:t>
            </a:r>
            <a:endParaRPr/>
          </a:p>
          <a:p>
            <a:pPr indent="0" lvl="0" marL="0" rtl="0" algn="l">
              <a:spcBef>
                <a:spcPts val="1000"/>
              </a:spcBef>
              <a:spcAft>
                <a:spcPts val="0"/>
              </a:spcAft>
              <a:buNone/>
            </a:pPr>
            <a:r>
              <a:rPr lang="en-US"/>
              <a:t>playerCol++;</a:t>
            </a:r>
            <a:endParaRPr/>
          </a:p>
          <a:p>
            <a:pPr indent="0" lvl="0" marL="0" rtl="0" algn="l">
              <a:spcBef>
                <a:spcPts val="1000"/>
              </a:spcBef>
              <a:spcAft>
                <a:spcPts val="0"/>
              </a:spcAft>
              <a:buClr>
                <a:schemeClr val="dk1"/>
              </a:buClr>
              <a:buSzPts val="1100"/>
              <a:buFont typeface="Arial"/>
              <a:buNone/>
            </a:pPr>
            <a:r>
              <a:rPr lang="en-US"/>
              <a:t>returnRoom = dungeon[playerRow][playerCol];</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Game Design</a:t>
            </a:r>
            <a:endParaRPr/>
          </a:p>
        </p:txBody>
      </p:sp>
      <p:sp>
        <p:nvSpPr>
          <p:cNvPr id="524" name="Google Shape;524;p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What is the player?</a:t>
            </a:r>
            <a:endParaRPr/>
          </a:p>
          <a:p>
            <a:pPr indent="-228600" lvl="0" marL="228600" rtl="0" algn="l">
              <a:lnSpc>
                <a:spcPct val="120000"/>
              </a:lnSpc>
              <a:spcBef>
                <a:spcPts val="1000"/>
              </a:spcBef>
              <a:spcAft>
                <a:spcPts val="0"/>
              </a:spcAft>
              <a:buSzPts val="2200"/>
              <a:buChar char="▪"/>
            </a:pPr>
            <a:r>
              <a:rPr lang="en-US" sz="2000"/>
              <a:t>What is their role?</a:t>
            </a:r>
            <a:endParaRPr/>
          </a:p>
          <a:p>
            <a:pPr indent="-228600" lvl="0" marL="228600" rtl="0" algn="l">
              <a:lnSpc>
                <a:spcPct val="120000"/>
              </a:lnSpc>
              <a:spcBef>
                <a:spcPts val="1000"/>
              </a:spcBef>
              <a:spcAft>
                <a:spcPts val="0"/>
              </a:spcAft>
              <a:buSzPts val="2200"/>
              <a:buChar char="▪"/>
            </a:pPr>
            <a:r>
              <a:rPr lang="en-US" sz="2000"/>
              <a:t>What is their goal?</a:t>
            </a:r>
            <a:endParaRPr/>
          </a:p>
          <a:p>
            <a:pPr indent="-228600" lvl="0" marL="228600" rtl="0" algn="l">
              <a:lnSpc>
                <a:spcPct val="120000"/>
              </a:lnSpc>
              <a:spcBef>
                <a:spcPts val="1000"/>
              </a:spcBef>
              <a:spcAft>
                <a:spcPts val="0"/>
              </a:spcAft>
              <a:buSzPts val="2200"/>
              <a:buChar char="▪"/>
            </a:pPr>
            <a:r>
              <a:rPr lang="en-US" sz="2000"/>
              <a:t>What things are they interacting with?</a:t>
            </a:r>
            <a:endParaRPr/>
          </a:p>
          <a:p>
            <a:pPr indent="-228600" lvl="0" marL="228600" rtl="0" algn="l">
              <a:lnSpc>
                <a:spcPct val="120000"/>
              </a:lnSpc>
              <a:spcBef>
                <a:spcPts val="1000"/>
              </a:spcBef>
              <a:spcAft>
                <a:spcPts val="0"/>
              </a:spcAft>
              <a:buSzPts val="2200"/>
              <a:buChar char="▪"/>
            </a:pPr>
            <a:r>
              <a:rPr lang="en-US" sz="2000"/>
              <a:t>How are traversing the world?</a:t>
            </a:r>
            <a:endParaRPr/>
          </a:p>
          <a:p>
            <a:pPr indent="-228600" lvl="1" marL="685800" rtl="0" algn="l">
              <a:lnSpc>
                <a:spcPct val="120000"/>
              </a:lnSpc>
              <a:spcBef>
                <a:spcPts val="500"/>
              </a:spcBef>
              <a:spcAft>
                <a:spcPts val="0"/>
              </a:spcAft>
              <a:buSzPts val="1980"/>
              <a:buChar char="▪"/>
            </a:pPr>
            <a:r>
              <a:rPr lang="en-US" sz="1800"/>
              <a:t>What is the role?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053" name="Shape 1053"/>
        <p:cNvGrpSpPr/>
        <p:nvPr/>
      </p:nvGrpSpPr>
      <p:grpSpPr>
        <a:xfrm>
          <a:off x="0" y="0"/>
          <a:ext cx="0" cy="0"/>
          <a:chOff x="0" y="0"/>
          <a:chExt cx="0" cy="0"/>
        </a:xfrm>
      </p:grpSpPr>
      <p:sp>
        <p:nvSpPr>
          <p:cNvPr id="1054" name="Google Shape;1054;g5c792d948f_1_15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055" name="Google Shape;1055;g5c792d948f_1_151"/>
          <p:cNvGrpSpPr/>
          <p:nvPr/>
        </p:nvGrpSpPr>
        <p:grpSpPr>
          <a:xfrm>
            <a:off x="-420624" y="0"/>
            <a:ext cx="12584115" cy="6853238"/>
            <a:chOff x="-417513" y="0"/>
            <a:chExt cx="12584115" cy="6853238"/>
          </a:xfrm>
        </p:grpSpPr>
        <p:sp>
          <p:nvSpPr>
            <p:cNvPr id="1056" name="Google Shape;1056;g5c792d948f_1_15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g5c792d948f_1_15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g5c792d948f_1_15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g5c792d948f_1_15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5c792d948f_1_15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g5c792d948f_1_15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g5c792d948f_1_15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g5c792d948f_1_15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5c792d948f_1_15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g5c792d948f_1_15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g5c792d948f_1_15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g5c792d948f_1_15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5c792d948f_1_15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g5c792d948f_1_15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g5c792d948f_1_15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g5c792d948f_1_15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g5c792d948f_1_15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g5c792d948f_1_15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g5c792d948f_1_15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g5c792d948f_1_15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5c792d948f_1_15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7" name="Google Shape;1077;g5c792d948f_1_151"/>
          <p:cNvPicPr preferRelativeResize="0"/>
          <p:nvPr/>
        </p:nvPicPr>
        <p:blipFill>
          <a:blip r:embed="rId3">
            <a:alphaModFix/>
          </a:blip>
          <a:stretch>
            <a:fillRect/>
          </a:stretch>
        </p:blipFill>
        <p:spPr>
          <a:xfrm>
            <a:off x="564163" y="368500"/>
            <a:ext cx="10614550" cy="61162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g5c792d948f_1_37"/>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toString()</a:t>
            </a:r>
            <a:endParaRPr/>
          </a:p>
        </p:txBody>
      </p:sp>
      <p:sp>
        <p:nvSpPr>
          <p:cNvPr id="1084" name="Google Shape;1084;g5c792d948f_1_37"/>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It is good standard to always have a toString() method.</a:t>
            </a:r>
            <a:endParaRPr sz="2000"/>
          </a:p>
          <a:p>
            <a:pPr indent="0" lvl="0" marL="0" rtl="0" algn="l">
              <a:spcBef>
                <a:spcPts val="1000"/>
              </a:spcBef>
              <a:spcAft>
                <a:spcPts val="0"/>
              </a:spcAft>
              <a:buNone/>
            </a:pPr>
            <a:r>
              <a:rPr lang="en-US" sz="2000"/>
              <a:t>It converts the information of the object into a string that can be printed to the screen.</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For dungeon, the user would probably like to know</a:t>
            </a:r>
            <a:endParaRPr sz="2000"/>
          </a:p>
          <a:p>
            <a:pPr indent="-355600" lvl="0" marL="457200" rtl="0" algn="l">
              <a:spcBef>
                <a:spcPts val="1000"/>
              </a:spcBef>
              <a:spcAft>
                <a:spcPts val="0"/>
              </a:spcAft>
              <a:buSzPts val="2000"/>
              <a:buChar char="▪"/>
            </a:pPr>
            <a:r>
              <a:rPr lang="en-US" sz="2000"/>
              <a:t>Layout of the map</a:t>
            </a:r>
            <a:endParaRPr sz="2000"/>
          </a:p>
          <a:p>
            <a:pPr indent="-355600" lvl="0" marL="457200" rtl="0" algn="l">
              <a:spcBef>
                <a:spcPts val="0"/>
              </a:spcBef>
              <a:spcAft>
                <a:spcPts val="0"/>
              </a:spcAft>
              <a:buSzPts val="2000"/>
              <a:buChar char="▪"/>
            </a:pPr>
            <a:r>
              <a:rPr lang="en-US" sz="2000"/>
              <a:t>Where they are in it</a:t>
            </a:r>
            <a:endParaRPr sz="2000"/>
          </a:p>
          <a:p>
            <a:pPr indent="-355600" lvl="0" marL="457200" rtl="0" algn="l">
              <a:spcBef>
                <a:spcPts val="0"/>
              </a:spcBef>
              <a:spcAft>
                <a:spcPts val="0"/>
              </a:spcAft>
              <a:buSzPts val="2000"/>
              <a:buChar char="▪"/>
            </a:pPr>
            <a:r>
              <a:rPr lang="en-US" sz="2000"/>
              <a:t>What else is in the room with them.</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088" name="Shape 1088"/>
        <p:cNvGrpSpPr/>
        <p:nvPr/>
      </p:nvGrpSpPr>
      <p:grpSpPr>
        <a:xfrm>
          <a:off x="0" y="0"/>
          <a:ext cx="0" cy="0"/>
          <a:chOff x="0" y="0"/>
          <a:chExt cx="0" cy="0"/>
        </a:xfrm>
      </p:grpSpPr>
      <p:sp>
        <p:nvSpPr>
          <p:cNvPr id="1089" name="Google Shape;1089;g5c792d948f_1_17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090" name="Google Shape;1090;g5c792d948f_1_178"/>
          <p:cNvGrpSpPr/>
          <p:nvPr/>
        </p:nvGrpSpPr>
        <p:grpSpPr>
          <a:xfrm>
            <a:off x="-420624" y="0"/>
            <a:ext cx="12584115" cy="6853238"/>
            <a:chOff x="-417513" y="0"/>
            <a:chExt cx="12584115" cy="6853238"/>
          </a:xfrm>
        </p:grpSpPr>
        <p:sp>
          <p:nvSpPr>
            <p:cNvPr id="1091" name="Google Shape;1091;g5c792d948f_1_178"/>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g5c792d948f_1_17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g5c792d948f_1_17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g5c792d948f_1_178"/>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g5c792d948f_1_17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g5c792d948f_1_17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g5c792d948f_1_178"/>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g5c792d948f_1_17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5c792d948f_1_17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g5c792d948f_1_178"/>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g5c792d948f_1_17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g5c792d948f_1_178"/>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g5c792d948f_1_17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5c792d948f_1_178"/>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5c792d948f_1_17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g5c792d948f_1_178"/>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g5c792d948f_1_178"/>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g5c792d948f_1_178"/>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g5c792d948f_1_17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5c792d948f_1_17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5c792d948f_1_17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2" name="Google Shape;1112;g5c792d948f_1_178"/>
          <p:cNvPicPr preferRelativeResize="0"/>
          <p:nvPr/>
        </p:nvPicPr>
        <p:blipFill>
          <a:blip r:embed="rId3">
            <a:alphaModFix/>
          </a:blip>
          <a:stretch>
            <a:fillRect/>
          </a:stretch>
        </p:blipFill>
        <p:spPr>
          <a:xfrm>
            <a:off x="2668550" y="181150"/>
            <a:ext cx="6854900" cy="649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7" name="Shape 1117"/>
        <p:cNvGrpSpPr/>
        <p:nvPr/>
      </p:nvGrpSpPr>
      <p:grpSpPr>
        <a:xfrm>
          <a:off x="0" y="0"/>
          <a:ext cx="0" cy="0"/>
          <a:chOff x="0" y="0"/>
          <a:chExt cx="0" cy="0"/>
        </a:xfrm>
      </p:grpSpPr>
      <p:sp>
        <p:nvSpPr>
          <p:cNvPr id="1118" name="Google Shape;1118;g5c792d948f_1_327"/>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Room</a:t>
            </a:r>
            <a:r>
              <a:rPr lang="en-US"/>
              <a:t>.java</a:t>
            </a:r>
            <a:endParaRPr/>
          </a:p>
        </p:txBody>
      </p:sp>
      <p:sp>
        <p:nvSpPr>
          <p:cNvPr id="1119" name="Google Shape;1119;g5c792d948f_1_327"/>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4" name="Shape 1124"/>
        <p:cNvGrpSpPr/>
        <p:nvPr/>
      </p:nvGrpSpPr>
      <p:grpSpPr>
        <a:xfrm>
          <a:off x="0" y="0"/>
          <a:ext cx="0" cy="0"/>
          <a:chOff x="0" y="0"/>
          <a:chExt cx="0" cy="0"/>
        </a:xfrm>
      </p:grpSpPr>
      <p:sp>
        <p:nvSpPr>
          <p:cNvPr id="1125" name="Google Shape;1125;g5c792d948f_1_339"/>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room</a:t>
            </a:r>
            <a:r>
              <a:rPr lang="en-US"/>
              <a:t> Object</a:t>
            </a:r>
            <a:endParaRPr/>
          </a:p>
        </p:txBody>
      </p:sp>
      <p:sp>
        <p:nvSpPr>
          <p:cNvPr id="1126" name="Google Shape;1126;g5c792d948f_1_339"/>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What exactly is a room?</a:t>
            </a:r>
            <a:endParaRPr sz="1800"/>
          </a:p>
          <a:p>
            <a:pPr indent="-355600" lvl="0" marL="457200" rtl="0" algn="l">
              <a:spcBef>
                <a:spcPts val="0"/>
              </a:spcBef>
              <a:spcAft>
                <a:spcPts val="0"/>
              </a:spcAft>
              <a:buSzPts val="2000"/>
              <a:buChar char="▪"/>
            </a:pPr>
            <a:r>
              <a:rPr lang="en-US" sz="2000"/>
              <a:t>What variables will we need to interact with within the class?</a:t>
            </a:r>
            <a:endParaRPr sz="2000"/>
          </a:p>
          <a:p>
            <a:pPr indent="-342900" lvl="1" marL="914400" rtl="0" algn="l">
              <a:spcBef>
                <a:spcPts val="0"/>
              </a:spcBef>
              <a:spcAft>
                <a:spcPts val="0"/>
              </a:spcAft>
              <a:buSzPts val="1800"/>
              <a:buChar char="▪"/>
            </a:pPr>
            <a:r>
              <a:rPr lang="en-US" sz="1800"/>
              <a:t>What thing are in each room?</a:t>
            </a:r>
            <a:endParaRPr sz="1800"/>
          </a:p>
          <a:p>
            <a:pPr indent="-355600" lvl="0" marL="457200" rtl="0" algn="l">
              <a:spcBef>
                <a:spcPts val="0"/>
              </a:spcBef>
              <a:spcAft>
                <a:spcPts val="0"/>
              </a:spcAft>
              <a:buSzPts val="2000"/>
              <a:buChar char="▪"/>
            </a:pPr>
            <a:r>
              <a:rPr lang="en-US" sz="2000"/>
              <a:t>What functions will be needed?</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130" name="Shape 1130"/>
        <p:cNvGrpSpPr/>
        <p:nvPr/>
      </p:nvGrpSpPr>
      <p:grpSpPr>
        <a:xfrm>
          <a:off x="0" y="0"/>
          <a:ext cx="0" cy="0"/>
          <a:chOff x="0" y="0"/>
          <a:chExt cx="0" cy="0"/>
        </a:xfrm>
      </p:grpSpPr>
      <p:sp>
        <p:nvSpPr>
          <p:cNvPr id="1131" name="Google Shape;1131;g5c792d948f_1_35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132" name="Google Shape;1132;g5c792d948f_1_354"/>
          <p:cNvGrpSpPr/>
          <p:nvPr/>
        </p:nvGrpSpPr>
        <p:grpSpPr>
          <a:xfrm>
            <a:off x="-420624" y="0"/>
            <a:ext cx="12584115" cy="6853238"/>
            <a:chOff x="-417513" y="0"/>
            <a:chExt cx="12584115" cy="6853238"/>
          </a:xfrm>
        </p:grpSpPr>
        <p:sp>
          <p:nvSpPr>
            <p:cNvPr id="1133" name="Google Shape;1133;g5c792d948f_1_354"/>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g5c792d948f_1_35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g5c792d948f_1_35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g5c792d948f_1_354"/>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g5c792d948f_1_35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g5c792d948f_1_35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g5c792d948f_1_354"/>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g5c792d948f_1_35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g5c792d948f_1_35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g5c792d948f_1_354"/>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g5c792d948f_1_35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5c792d948f_1_354"/>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g5c792d948f_1_35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g5c792d948f_1_354"/>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g5c792d948f_1_35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g5c792d948f_1_354"/>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5c792d948f_1_354"/>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g5c792d948f_1_354"/>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g5c792d948f_1_35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g5c792d948f_1_35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g5c792d948f_1_35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4" name="Google Shape;1154;g5c792d948f_1_354"/>
          <p:cNvPicPr preferRelativeResize="0"/>
          <p:nvPr/>
        </p:nvPicPr>
        <p:blipFill>
          <a:blip r:embed="rId3">
            <a:alphaModFix/>
          </a:blip>
          <a:stretch>
            <a:fillRect/>
          </a:stretch>
        </p:blipFill>
        <p:spPr>
          <a:xfrm>
            <a:off x="3326525" y="627327"/>
            <a:ext cx="5538950" cy="56033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9" name="Shape 1159"/>
        <p:cNvGrpSpPr/>
        <p:nvPr/>
      </p:nvGrpSpPr>
      <p:grpSpPr>
        <a:xfrm>
          <a:off x="0" y="0"/>
          <a:ext cx="0" cy="0"/>
          <a:chOff x="0" y="0"/>
          <a:chExt cx="0" cy="0"/>
        </a:xfrm>
      </p:grpSpPr>
      <p:sp>
        <p:nvSpPr>
          <p:cNvPr id="1160" name="Google Shape;1160;g5c792d948f_1_345"/>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room Constructor </a:t>
            </a:r>
            <a:endParaRPr/>
          </a:p>
        </p:txBody>
      </p:sp>
      <p:sp>
        <p:nvSpPr>
          <p:cNvPr id="1161" name="Google Shape;1161;g5c792d948f_1_345"/>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Parameterized Constructor</a:t>
            </a:r>
            <a:endParaRPr/>
          </a:p>
          <a:p>
            <a:pPr indent="0" lvl="0" marL="0" rtl="0" algn="l">
              <a:spcBef>
                <a:spcPts val="1000"/>
              </a:spcBef>
              <a:spcAft>
                <a:spcPts val="0"/>
              </a:spcAft>
              <a:buNone/>
            </a:pPr>
            <a:r>
              <a:rPr lang="en-US"/>
              <a:t>Each room is a little different based on what is in the room when it is created.</a:t>
            </a:r>
            <a:endParaRPr/>
          </a:p>
          <a:p>
            <a:pPr indent="0" lvl="0" marL="0" rtl="0" algn="l">
              <a:spcBef>
                <a:spcPts val="1000"/>
              </a:spcBef>
              <a:spcAft>
                <a:spcPts val="0"/>
              </a:spcAft>
              <a:buNone/>
            </a:pPr>
            <a:r>
              <a:rPr lang="en-US"/>
              <a:t>It sets the properties for that specific room with the parameters being pushed into the constructor.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162" name="Google Shape;1162;g5c792d948f_1_345"/>
          <p:cNvPicPr preferRelativeResize="0"/>
          <p:nvPr/>
        </p:nvPicPr>
        <p:blipFill>
          <a:blip r:embed="rId3">
            <a:alphaModFix/>
          </a:blip>
          <a:stretch>
            <a:fillRect/>
          </a:stretch>
        </p:blipFill>
        <p:spPr>
          <a:xfrm>
            <a:off x="5118452" y="3595275"/>
            <a:ext cx="5544099" cy="2456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7" name="Shape 1167"/>
        <p:cNvGrpSpPr/>
        <p:nvPr/>
      </p:nvGrpSpPr>
      <p:grpSpPr>
        <a:xfrm>
          <a:off x="0" y="0"/>
          <a:ext cx="0" cy="0"/>
          <a:chOff x="0" y="0"/>
          <a:chExt cx="0" cy="0"/>
        </a:xfrm>
      </p:grpSpPr>
      <p:sp>
        <p:nvSpPr>
          <p:cNvPr id="1168" name="Google Shape;1168;g5c792d948f_1_421"/>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room Functions</a:t>
            </a:r>
            <a:endParaRPr/>
          </a:p>
        </p:txBody>
      </p:sp>
      <p:sp>
        <p:nvSpPr>
          <p:cNvPr id="1169" name="Google Shape;1169;g5c792d948f_1_421"/>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Getters and Setters for those key variables</a:t>
            </a:r>
            <a:endParaRPr sz="2000"/>
          </a:p>
          <a:p>
            <a:pPr indent="-355600" lvl="0" marL="457200" rtl="0" algn="l">
              <a:spcBef>
                <a:spcPts val="1000"/>
              </a:spcBef>
              <a:spcAft>
                <a:spcPts val="0"/>
              </a:spcAft>
              <a:buSzPts val="2000"/>
              <a:buChar char="▪"/>
            </a:pPr>
            <a:r>
              <a:rPr lang="en-US" sz="2000"/>
              <a:t>getMonster()	setMonster(Monster monster)</a:t>
            </a:r>
            <a:endParaRPr sz="2000"/>
          </a:p>
          <a:p>
            <a:pPr indent="-355600" lvl="0" marL="457200" rtl="0" algn="l">
              <a:spcBef>
                <a:spcPts val="0"/>
              </a:spcBef>
              <a:spcAft>
                <a:spcPts val="0"/>
              </a:spcAft>
              <a:buSzPts val="2000"/>
              <a:buChar char="▪"/>
            </a:pPr>
            <a:r>
              <a:rPr lang="en-US" sz="2000"/>
              <a:t>getPlayer()		setPlayer(Player player)</a:t>
            </a:r>
            <a:endParaRPr sz="2000"/>
          </a:p>
          <a:p>
            <a:pPr indent="-355600" lvl="0" marL="457200" rtl="0" algn="l">
              <a:spcBef>
                <a:spcPts val="0"/>
              </a:spcBef>
              <a:spcAft>
                <a:spcPts val="0"/>
              </a:spcAft>
              <a:buSzPts val="2000"/>
              <a:buChar char="▪"/>
            </a:pPr>
            <a:r>
              <a:rPr lang="en-US" sz="2000"/>
              <a:t>getWeapon()	setWeapon(Weapon weapon)</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Functions that check to see if that thing is present in the room</a:t>
            </a:r>
            <a:endParaRPr sz="2000"/>
          </a:p>
          <a:p>
            <a:pPr indent="-355600" lvl="0" marL="457200" rtl="0" algn="l">
              <a:spcBef>
                <a:spcPts val="1000"/>
              </a:spcBef>
              <a:spcAft>
                <a:spcPts val="0"/>
              </a:spcAft>
              <a:buSzPts val="2000"/>
              <a:buChar char="▪"/>
            </a:pPr>
            <a:r>
              <a:rPr lang="en-US" sz="2000"/>
              <a:t>hasPlayer()</a:t>
            </a:r>
            <a:endParaRPr sz="2000"/>
          </a:p>
          <a:p>
            <a:pPr indent="-355600" lvl="0" marL="457200" rtl="0" algn="l">
              <a:spcBef>
                <a:spcPts val="0"/>
              </a:spcBef>
              <a:spcAft>
                <a:spcPts val="0"/>
              </a:spcAft>
              <a:buSzPts val="2000"/>
              <a:buChar char="▪"/>
            </a:pPr>
            <a:r>
              <a:rPr lang="en-US" sz="2000"/>
              <a:t>hasMonster()</a:t>
            </a:r>
            <a:endParaRPr sz="2000"/>
          </a:p>
          <a:p>
            <a:pPr indent="-355600" lvl="0" marL="457200" rtl="0" algn="l">
              <a:spcBef>
                <a:spcPts val="0"/>
              </a:spcBef>
              <a:spcAft>
                <a:spcPts val="0"/>
              </a:spcAft>
              <a:buSzPts val="2000"/>
              <a:buChar char="▪"/>
            </a:pPr>
            <a:r>
              <a:rPr lang="en-US" sz="2000"/>
              <a:t>hasWeapon()</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3" name="Shape 1173"/>
        <p:cNvGrpSpPr/>
        <p:nvPr/>
      </p:nvGrpSpPr>
      <p:grpSpPr>
        <a:xfrm>
          <a:off x="0" y="0"/>
          <a:ext cx="0" cy="0"/>
          <a:chOff x="0" y="0"/>
          <a:chExt cx="0" cy="0"/>
        </a:xfrm>
      </p:grpSpPr>
      <p:grpSp>
        <p:nvGrpSpPr>
          <p:cNvPr id="1174" name="Google Shape;1174;g5c792d948f_1_205"/>
          <p:cNvGrpSpPr/>
          <p:nvPr/>
        </p:nvGrpSpPr>
        <p:grpSpPr>
          <a:xfrm>
            <a:off x="-329674" y="-59376"/>
            <a:ext cx="12515851" cy="6923799"/>
            <a:chOff x="-329674" y="-51881"/>
            <a:chExt cx="12515851" cy="6923799"/>
          </a:xfrm>
        </p:grpSpPr>
        <p:sp>
          <p:nvSpPr>
            <p:cNvPr id="1175" name="Google Shape;1175;g5c792d948f_1_205"/>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g5c792d948f_1_205"/>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g5c792d948f_1_205"/>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g5c792d948f_1_205"/>
            <p:cNvSpPr/>
            <p:nvPr/>
          </p:nvSpPr>
          <p:spPr>
            <a:xfrm>
              <a:off x="-1061" y="549842"/>
              <a:ext cx="10334622"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g5c792d948f_1_20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g5c792d948f_1_205"/>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g5c792d948f_1_205"/>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g5c792d948f_1_20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g5c792d948f_1_205"/>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g5c792d948f_1_20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g5c792d948f_1_205"/>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g5c792d948f_1_20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g5c792d948f_1_205"/>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g5c792d948f_1_205"/>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g5c792d948f_1_205"/>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g5c792d948f_1_20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g5c792d948f_1_20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g5c792d948f_1_20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g5c792d948f_1_20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g5c792d948f_1_205"/>
          <p:cNvGrpSpPr/>
          <p:nvPr/>
        </p:nvGrpSpPr>
        <p:grpSpPr>
          <a:xfrm>
            <a:off x="1669293" y="1186483"/>
            <a:ext cx="8848449" cy="4477933"/>
            <a:chOff x="1669293" y="1186483"/>
            <a:chExt cx="8848449" cy="4477933"/>
          </a:xfrm>
        </p:grpSpPr>
        <p:sp>
          <p:nvSpPr>
            <p:cNvPr id="1195" name="Google Shape;1195;g5c792d948f_1_205"/>
            <p:cNvSpPr/>
            <p:nvPr/>
          </p:nvSpPr>
          <p:spPr>
            <a:xfrm>
              <a:off x="1674042" y="1186483"/>
              <a:ext cx="8843700" cy="716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g5c792d948f_1_205"/>
            <p:cNvSpPr/>
            <p:nvPr/>
          </p:nvSpPr>
          <p:spPr>
            <a:xfrm rot="10800000">
              <a:off x="5892517" y="5313416"/>
              <a:ext cx="407100" cy="351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5c792d948f_1_205"/>
            <p:cNvSpPr/>
            <p:nvPr/>
          </p:nvSpPr>
          <p:spPr>
            <a:xfrm>
              <a:off x="1669293" y="1991156"/>
              <a:ext cx="8845800" cy="332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g5c792d948f_1_20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199" name="Google Shape;1199;g5c792d948f_1_205"/>
          <p:cNvGrpSpPr/>
          <p:nvPr/>
        </p:nvGrpSpPr>
        <p:grpSpPr>
          <a:xfrm>
            <a:off x="-329674" y="-59376"/>
            <a:ext cx="12515851" cy="6923799"/>
            <a:chOff x="-329674" y="-51881"/>
            <a:chExt cx="12515851" cy="6923799"/>
          </a:xfrm>
        </p:grpSpPr>
        <p:sp>
          <p:nvSpPr>
            <p:cNvPr id="1200" name="Google Shape;1200;g5c792d948f_1_205"/>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g5c792d948f_1_205"/>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g5c792d948f_1_205"/>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g5c792d948f_1_205"/>
            <p:cNvSpPr/>
            <p:nvPr/>
          </p:nvSpPr>
          <p:spPr>
            <a:xfrm>
              <a:off x="-1061" y="549842"/>
              <a:ext cx="10334622"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g5c792d948f_1_20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5c792d948f_1_205"/>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g5c792d948f_1_205"/>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g5c792d948f_1_20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g5c792d948f_1_205"/>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g5c792d948f_1_20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g5c792d948f_1_205"/>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g5c792d948f_1_20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g5c792d948f_1_205"/>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g5c792d948f_1_205"/>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g5c792d948f_1_205"/>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g5c792d948f_1_20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g5c792d948f_1_20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g5c792d948f_1_20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g5c792d948f_1_20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g5c792d948f_1_205"/>
          <p:cNvSpPr/>
          <p:nvPr/>
        </p:nvSpPr>
        <p:spPr>
          <a:xfrm rot="-670006">
            <a:off x="2174914" y="2447137"/>
            <a:ext cx="4421810" cy="4262552"/>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20" name="Google Shape;1220;g5c792d948f_1_205"/>
          <p:cNvSpPr/>
          <p:nvPr/>
        </p:nvSpPr>
        <p:spPr>
          <a:xfrm>
            <a:off x="2354579" y="691977"/>
            <a:ext cx="7758901" cy="5341291"/>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21" name="Google Shape;1221;g5c792d948f_1_205"/>
          <p:cNvSpPr txBox="1"/>
          <p:nvPr>
            <p:ph type="title"/>
          </p:nvPr>
        </p:nvSpPr>
        <p:spPr>
          <a:xfrm>
            <a:off x="2616277" y="2061838"/>
            <a:ext cx="6959400" cy="1662600"/>
          </a:xfrm>
          <a:prstGeom prst="rect">
            <a:avLst/>
          </a:prstGeom>
          <a:noFill/>
          <a:ln>
            <a:noFill/>
          </a:ln>
        </p:spPr>
        <p:txBody>
          <a:bodyPr anchorCtr="0" anchor="b" bIns="0" lIns="228600" spcFirstLastPara="1" rIns="228600" wrap="square" tIns="228600">
            <a:noAutofit/>
          </a:bodyPr>
          <a:lstStyle/>
          <a:p>
            <a:pPr indent="0" lvl="0" marL="0" rtl="0" algn="ctr">
              <a:lnSpc>
                <a:spcPct val="80000"/>
              </a:lnSpc>
              <a:spcBef>
                <a:spcPts val="0"/>
              </a:spcBef>
              <a:spcAft>
                <a:spcPts val="0"/>
              </a:spcAft>
              <a:buClr>
                <a:srgbClr val="FFFEFF"/>
              </a:buClr>
              <a:buSzPts val="4800"/>
              <a:buFont typeface="Calibri"/>
              <a:buNone/>
            </a:pPr>
            <a:r>
              <a:rPr lang="en-US" sz="4800"/>
              <a:t>Day 3</a:t>
            </a:r>
            <a:br>
              <a:rPr lang="en-US" sz="4800"/>
            </a:br>
            <a:r>
              <a:rPr lang="en-US" sz="4800"/>
              <a:t>Making Objects</a:t>
            </a:r>
            <a:endParaRPr/>
          </a:p>
        </p:txBody>
      </p:sp>
      <p:sp>
        <p:nvSpPr>
          <p:cNvPr id="1222" name="Google Shape;1222;g5c792d948f_1_205"/>
          <p:cNvSpPr txBox="1"/>
          <p:nvPr>
            <p:ph idx="1" type="body"/>
          </p:nvPr>
        </p:nvSpPr>
        <p:spPr>
          <a:xfrm>
            <a:off x="3388938" y="3783690"/>
            <a:ext cx="5414100" cy="1196700"/>
          </a:xfrm>
          <a:prstGeom prst="rect">
            <a:avLst/>
          </a:prstGeom>
          <a:noFill/>
          <a:ln>
            <a:noFill/>
          </a:ln>
        </p:spPr>
        <p:txBody>
          <a:bodyPr anchorCtr="0" anchor="t" bIns="45700" lIns="91425" spcFirstLastPara="1" rIns="91425" wrap="square" tIns="0">
            <a:noAutofit/>
          </a:bodyPr>
          <a:lstStyle/>
          <a:p>
            <a:pPr indent="0" lvl="0" marL="0" rtl="0" algn="ctr">
              <a:lnSpc>
                <a:spcPct val="100000"/>
              </a:lnSpc>
              <a:spcBef>
                <a:spcPts val="0"/>
              </a:spcBef>
              <a:spcAft>
                <a:spcPts val="0"/>
              </a:spcAft>
              <a:buSzPts val="2200"/>
              <a:buNone/>
            </a:pPr>
            <a:r>
              <a:rPr lang="en-US" sz="2000"/>
              <a:t>Weapon Package</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21"/>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weapon Package</a:t>
            </a:r>
            <a:endParaRPr/>
          </a:p>
        </p:txBody>
      </p:sp>
      <p:sp>
        <p:nvSpPr>
          <p:cNvPr id="1228" name="Google Shape;1228;p21"/>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Different types of weapons:</a:t>
            </a:r>
            <a:endParaRPr/>
          </a:p>
          <a:p>
            <a:pPr indent="-229869" lvl="1" marL="685800" rtl="0" algn="l">
              <a:lnSpc>
                <a:spcPct val="120000"/>
              </a:lnSpc>
              <a:spcBef>
                <a:spcPts val="500"/>
              </a:spcBef>
              <a:spcAft>
                <a:spcPts val="0"/>
              </a:spcAft>
              <a:buSzPts val="2000"/>
              <a:buChar char="▪"/>
            </a:pPr>
            <a:r>
              <a:rPr lang="en-US" sz="2000"/>
              <a:t>Stronger and weaker weapons</a:t>
            </a:r>
            <a:endParaRPr sz="2000"/>
          </a:p>
          <a:p>
            <a:pPr indent="-229869" lvl="1" marL="685800" rtl="0" algn="l">
              <a:lnSpc>
                <a:spcPct val="120000"/>
              </a:lnSpc>
              <a:spcBef>
                <a:spcPts val="500"/>
              </a:spcBef>
              <a:spcAft>
                <a:spcPts val="0"/>
              </a:spcAft>
              <a:buSzPts val="2000"/>
              <a:buChar char="▪"/>
            </a:pPr>
            <a:r>
              <a:rPr lang="en-US" sz="2000"/>
              <a:t>Naginata,.java PoolNoodle.java, Stick.java, Sword.java, Warhammer.java</a:t>
            </a:r>
            <a:endParaRPr sz="2000"/>
          </a:p>
          <a:p>
            <a:pPr indent="-88900" lvl="0" marL="228600" rtl="0" algn="l">
              <a:lnSpc>
                <a:spcPct val="120000"/>
              </a:lnSpc>
              <a:spcBef>
                <a:spcPts val="1000"/>
              </a:spcBef>
              <a:spcAft>
                <a:spcPts val="0"/>
              </a:spcAft>
              <a:buSzPts val="2200"/>
              <a:buNone/>
            </a:pPr>
            <a:r>
              <a:t/>
            </a:r>
            <a:endParaRPr sz="2000"/>
          </a:p>
          <a:p>
            <a:pPr indent="-228600" lvl="0" marL="228600" rtl="0" algn="l">
              <a:lnSpc>
                <a:spcPct val="120000"/>
              </a:lnSpc>
              <a:spcBef>
                <a:spcPts val="1000"/>
              </a:spcBef>
              <a:spcAft>
                <a:spcPts val="0"/>
              </a:spcAft>
              <a:buSzPts val="2200"/>
              <a:buChar char="▪"/>
            </a:pPr>
            <a:r>
              <a:rPr lang="en-US" sz="2000"/>
              <a:t>Inheritance: what do the weapons have in common skeleton/necessities of the classes that inherit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8" name="Shape 528"/>
        <p:cNvGrpSpPr/>
        <p:nvPr/>
      </p:nvGrpSpPr>
      <p:grpSpPr>
        <a:xfrm>
          <a:off x="0" y="0"/>
          <a:ext cx="0" cy="0"/>
          <a:chOff x="0" y="0"/>
          <a:chExt cx="0" cy="0"/>
        </a:xfrm>
      </p:grpSpPr>
      <p:grpSp>
        <p:nvGrpSpPr>
          <p:cNvPr id="529" name="Google Shape;529;p5"/>
          <p:cNvGrpSpPr/>
          <p:nvPr/>
        </p:nvGrpSpPr>
        <p:grpSpPr>
          <a:xfrm>
            <a:off x="-329674" y="-59376"/>
            <a:ext cx="12515851" cy="6923798"/>
            <a:chOff x="-329674" y="-51881"/>
            <a:chExt cx="12515851" cy="6923798"/>
          </a:xfrm>
        </p:grpSpPr>
        <p:sp>
          <p:nvSpPr>
            <p:cNvPr id="530" name="Google Shape;530;p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5"/>
          <p:cNvGrpSpPr/>
          <p:nvPr/>
        </p:nvGrpSpPr>
        <p:grpSpPr>
          <a:xfrm>
            <a:off x="1669293" y="1186483"/>
            <a:ext cx="8848345" cy="4477933"/>
            <a:chOff x="1669293" y="1186483"/>
            <a:chExt cx="8848345" cy="4477933"/>
          </a:xfrm>
        </p:grpSpPr>
        <p:sp>
          <p:nvSpPr>
            <p:cNvPr id="550" name="Google Shape;550;p5"/>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5"/>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554" name="Google Shape;554;p5"/>
          <p:cNvGrpSpPr/>
          <p:nvPr/>
        </p:nvGrpSpPr>
        <p:grpSpPr>
          <a:xfrm>
            <a:off x="-329674" y="-59376"/>
            <a:ext cx="12515851" cy="6923798"/>
            <a:chOff x="-329674" y="-51881"/>
            <a:chExt cx="12515851" cy="6923798"/>
          </a:xfrm>
        </p:grpSpPr>
        <p:sp>
          <p:nvSpPr>
            <p:cNvPr id="555" name="Google Shape;555;p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56" name="Google Shape;556;p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57" name="Google Shape;557;p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58" name="Google Shape;558;p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59" name="Google Shape;559;p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0" name="Google Shape;560;p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1" name="Google Shape;561;p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2" name="Google Shape;562;p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3" name="Google Shape;563;p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4" name="Google Shape;564;p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5" name="Google Shape;565;p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6" name="Google Shape;566;p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7" name="Google Shape;567;p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8" name="Google Shape;568;p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69" name="Google Shape;569;p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0" name="Google Shape;570;p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1" name="Google Shape;571;p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2" name="Google Shape;572;p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573" name="Google Shape;573;p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574" name="Google Shape;574;p5"/>
          <p:cNvGrpSpPr/>
          <p:nvPr/>
        </p:nvGrpSpPr>
        <p:grpSpPr>
          <a:xfrm>
            <a:off x="807084" y="1186483"/>
            <a:ext cx="3822597" cy="4477933"/>
            <a:chOff x="807084" y="1186483"/>
            <a:chExt cx="3822597" cy="4477933"/>
          </a:xfrm>
        </p:grpSpPr>
        <p:sp>
          <p:nvSpPr>
            <p:cNvPr id="575" name="Google Shape;575;p5"/>
            <p:cNvSpPr/>
            <p:nvPr/>
          </p:nvSpPr>
          <p:spPr>
            <a:xfrm>
              <a:off x="807531" y="1186483"/>
              <a:ext cx="3821702" cy="7161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76" name="Google Shape;576;p5"/>
            <p:cNvSpPr/>
            <p:nvPr/>
          </p:nvSpPr>
          <p:spPr>
            <a:xfrm rot="10800000">
              <a:off x="2514766" y="5313353"/>
              <a:ext cx="407233" cy="35106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77" name="Google Shape;577;p5"/>
            <p:cNvSpPr/>
            <p:nvPr/>
          </p:nvSpPr>
          <p:spPr>
            <a:xfrm>
              <a:off x="807084" y="1991156"/>
              <a:ext cx="3822597" cy="33221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578" name="Google Shape;578;p5"/>
          <p:cNvSpPr txBox="1"/>
          <p:nvPr>
            <p:ph type="title"/>
          </p:nvPr>
        </p:nvSpPr>
        <p:spPr>
          <a:xfrm>
            <a:off x="895415" y="2075504"/>
            <a:ext cx="3654569" cy="2042725"/>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4600"/>
              <a:buFont typeface="Calibri"/>
              <a:buNone/>
            </a:pPr>
            <a:r>
              <a:rPr lang="en-US" sz="4600"/>
              <a:t>These are all Objects in code</a:t>
            </a:r>
            <a:endParaRPr/>
          </a:p>
        </p:txBody>
      </p:sp>
      <p:sp>
        <p:nvSpPr>
          <p:cNvPr id="579" name="Google Shape;579;p5"/>
          <p:cNvSpPr txBox="1"/>
          <p:nvPr>
            <p:ph idx="1" type="body"/>
          </p:nvPr>
        </p:nvSpPr>
        <p:spPr>
          <a:xfrm>
            <a:off x="895417" y="4202728"/>
            <a:ext cx="3654568" cy="1026125"/>
          </a:xfrm>
          <a:prstGeom prst="rect">
            <a:avLst/>
          </a:prstGeom>
          <a:noFill/>
          <a:ln>
            <a:noFill/>
          </a:ln>
        </p:spPr>
        <p:txBody>
          <a:bodyPr anchorCtr="0" anchor="ctr" bIns="45700" lIns="91425" spcFirstLastPara="1" rIns="91425" wrap="square" tIns="0">
            <a:normAutofit/>
          </a:bodyPr>
          <a:lstStyle/>
          <a:p>
            <a:pPr indent="0" lvl="0" marL="0" rtl="0" algn="ctr">
              <a:lnSpc>
                <a:spcPct val="100000"/>
              </a:lnSpc>
              <a:spcBef>
                <a:spcPts val="0"/>
              </a:spcBef>
              <a:spcAft>
                <a:spcPts val="0"/>
              </a:spcAft>
              <a:buSzPts val="1980"/>
              <a:buNone/>
            </a:pPr>
            <a:r>
              <a:rPr lang="en-US">
                <a:solidFill>
                  <a:srgbClr val="FFFEFF"/>
                </a:solidFill>
              </a:rPr>
              <a:t>You interact with these Objects in the Driver code</a:t>
            </a:r>
            <a:endParaRPr/>
          </a:p>
        </p:txBody>
      </p:sp>
      <p:sp>
        <p:nvSpPr>
          <p:cNvPr id="580" name="Google Shape;580;p5"/>
          <p:cNvSpPr/>
          <p:nvPr/>
        </p:nvSpPr>
        <p:spPr>
          <a:xfrm>
            <a:off x="5440150" y="-6706"/>
            <a:ext cx="6751849" cy="6871125"/>
          </a:xfrm>
          <a:prstGeom prst="rect">
            <a:avLst/>
          </a:prstGeom>
          <a:solidFill>
            <a:schemeClr val="lt1"/>
          </a:solidFill>
          <a:ln cap="flat" cmpd="sng" w="9525">
            <a:solidFill>
              <a:schemeClr val="dk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581" name="Google Shape;581;p5"/>
          <p:cNvPicPr preferRelativeResize="0"/>
          <p:nvPr/>
        </p:nvPicPr>
        <p:blipFill rotWithShape="1">
          <a:blip r:embed="rId3">
            <a:alphaModFix/>
          </a:blip>
          <a:srcRect b="0" l="0" r="0" t="0"/>
          <a:stretch/>
        </p:blipFill>
        <p:spPr>
          <a:xfrm>
            <a:off x="6560110" y="320040"/>
            <a:ext cx="4514621" cy="622706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3" name="Shape 1233"/>
        <p:cNvGrpSpPr/>
        <p:nvPr/>
      </p:nvGrpSpPr>
      <p:grpSpPr>
        <a:xfrm>
          <a:off x="0" y="0"/>
          <a:ext cx="0" cy="0"/>
          <a:chOff x="0" y="0"/>
          <a:chExt cx="0" cy="0"/>
        </a:xfrm>
      </p:grpSpPr>
      <p:sp>
        <p:nvSpPr>
          <p:cNvPr id="1234" name="Google Shape;1234;g5c792d948f_1_389"/>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Weapon</a:t>
            </a:r>
            <a:r>
              <a:rPr lang="en-US"/>
              <a:t>.java</a:t>
            </a:r>
            <a:endParaRPr/>
          </a:p>
        </p:txBody>
      </p:sp>
      <p:sp>
        <p:nvSpPr>
          <p:cNvPr id="1235" name="Google Shape;1235;g5c792d948f_1_389"/>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rPr lang="en-US"/>
              <a:t>The parent class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0" name="Shape 1240"/>
        <p:cNvGrpSpPr/>
        <p:nvPr/>
      </p:nvGrpSpPr>
      <p:grpSpPr>
        <a:xfrm>
          <a:off x="0" y="0"/>
          <a:ext cx="0" cy="0"/>
          <a:chOff x="0" y="0"/>
          <a:chExt cx="0" cy="0"/>
        </a:xfrm>
      </p:grpSpPr>
      <p:sp>
        <p:nvSpPr>
          <p:cNvPr id="1241" name="Google Shape;1241;g5c792d948f_1_427"/>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weapon</a:t>
            </a:r>
            <a:r>
              <a:rPr lang="en-US"/>
              <a:t> Object</a:t>
            </a:r>
            <a:endParaRPr/>
          </a:p>
        </p:txBody>
      </p:sp>
      <p:sp>
        <p:nvSpPr>
          <p:cNvPr id="1242" name="Google Shape;1242;g5c792d948f_1_427"/>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What exactly is a weapon?</a:t>
            </a:r>
            <a:endParaRPr sz="1800"/>
          </a:p>
          <a:p>
            <a:pPr indent="-355600" lvl="0" marL="457200" rtl="0" algn="l">
              <a:spcBef>
                <a:spcPts val="0"/>
              </a:spcBef>
              <a:spcAft>
                <a:spcPts val="0"/>
              </a:spcAft>
              <a:buSzPts val="2000"/>
              <a:buChar char="▪"/>
            </a:pPr>
            <a:r>
              <a:rPr lang="en-US" sz="2000"/>
              <a:t>What is a weapon’s attributes?</a:t>
            </a:r>
            <a:endParaRPr sz="2000"/>
          </a:p>
          <a:p>
            <a:pPr indent="-355600" lvl="1" marL="914400" rtl="0" algn="l">
              <a:spcBef>
                <a:spcPts val="0"/>
              </a:spcBef>
              <a:spcAft>
                <a:spcPts val="0"/>
              </a:spcAft>
              <a:buSzPts val="2000"/>
              <a:buChar char="▪"/>
            </a:pPr>
            <a:r>
              <a:rPr lang="en-US" sz="2000"/>
              <a:t>It’s damage and the type of weapon it is.</a:t>
            </a:r>
            <a:endParaRPr sz="2000"/>
          </a:p>
          <a:p>
            <a:pPr indent="-355600" lvl="0" marL="457200" rtl="0" algn="l">
              <a:spcBef>
                <a:spcPts val="0"/>
              </a:spcBef>
              <a:spcAft>
                <a:spcPts val="0"/>
              </a:spcAft>
              <a:buSzPts val="2000"/>
              <a:buChar char="▪"/>
            </a:pPr>
            <a:r>
              <a:rPr lang="en-US" sz="2000"/>
              <a:t>What functions will be needed?</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7" name="Shape 1247"/>
        <p:cNvGrpSpPr/>
        <p:nvPr/>
      </p:nvGrpSpPr>
      <p:grpSpPr>
        <a:xfrm>
          <a:off x="0" y="0"/>
          <a:ext cx="0" cy="0"/>
          <a:chOff x="0" y="0"/>
          <a:chExt cx="0" cy="0"/>
        </a:xfrm>
      </p:grpSpPr>
      <p:sp>
        <p:nvSpPr>
          <p:cNvPr id="1248" name="Google Shape;1248;g5c7ed588bb_0_0"/>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Protected variables</a:t>
            </a:r>
            <a:endParaRPr/>
          </a:p>
        </p:txBody>
      </p:sp>
      <p:sp>
        <p:nvSpPr>
          <p:cNvPr id="1249" name="Google Shape;1249;g5c7ed588bb_0_0"/>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Since we are using weapon purely as a superclass for the other weapons, we use protected variables for the object’s attributes.</a:t>
            </a:r>
            <a:endParaRPr sz="2000"/>
          </a:p>
          <a:p>
            <a:pPr indent="0" lvl="0" marL="0" rtl="0" algn="l">
              <a:spcBef>
                <a:spcPts val="1000"/>
              </a:spcBef>
              <a:spcAft>
                <a:spcPts val="0"/>
              </a:spcAft>
              <a:buNone/>
            </a:pPr>
            <a:r>
              <a:rPr lang="en-US" sz="2000"/>
              <a:t>“</a:t>
            </a:r>
            <a:r>
              <a:rPr lang="en-US" sz="2000"/>
              <a:t>Variables, methods, and constructors, which are declared protected in a superclass can be accessed only by the subclasses in other package or any class within the package of the protected members' class. The protected access modifier cannot be applied to class and interfaces,” (Google).</a:t>
            </a:r>
            <a:endParaRPr sz="2000"/>
          </a:p>
          <a:p>
            <a:pPr indent="0" lvl="0" marL="0" rtl="0" algn="l">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4" name="Shape 1254"/>
        <p:cNvGrpSpPr/>
        <p:nvPr/>
      </p:nvGrpSpPr>
      <p:grpSpPr>
        <a:xfrm>
          <a:off x="0" y="0"/>
          <a:ext cx="0" cy="0"/>
          <a:chOff x="0" y="0"/>
          <a:chExt cx="0" cy="0"/>
        </a:xfrm>
      </p:grpSpPr>
      <p:sp>
        <p:nvSpPr>
          <p:cNvPr id="1255" name="Google Shape;1255;g5c7ed588bb_0_9"/>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weapon Object</a:t>
            </a:r>
            <a:endParaRPr/>
          </a:p>
        </p:txBody>
      </p:sp>
      <p:sp>
        <p:nvSpPr>
          <p:cNvPr id="1256" name="Google Shape;1256;g5c7ed588bb_0_9"/>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Treat everything the same.</a:t>
            </a:r>
            <a:endParaRPr sz="2000"/>
          </a:p>
          <a:p>
            <a:pPr indent="-355600" lvl="0" marL="457200" rtl="0" algn="l">
              <a:spcBef>
                <a:spcPts val="0"/>
              </a:spcBef>
              <a:spcAft>
                <a:spcPts val="0"/>
              </a:spcAft>
              <a:buSzPts val="2000"/>
              <a:buChar char="▪"/>
            </a:pPr>
            <a:r>
              <a:rPr lang="en-US" sz="2000"/>
              <a:t>Needs a </a:t>
            </a:r>
            <a:r>
              <a:rPr lang="en-US" sz="2000"/>
              <a:t>constructor</a:t>
            </a:r>
            <a:r>
              <a:rPr lang="en-US" sz="2000"/>
              <a:t>, getters and setters, and a toString().</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p:txBody>
      </p:sp>
      <p:pic>
        <p:nvPicPr>
          <p:cNvPr id="1257" name="Google Shape;1257;g5c7ed588bb_0_9"/>
          <p:cNvPicPr preferRelativeResize="0"/>
          <p:nvPr/>
        </p:nvPicPr>
        <p:blipFill rotWithShape="1">
          <a:blip r:embed="rId3">
            <a:alphaModFix/>
          </a:blip>
          <a:srcRect b="0" l="0" r="0" t="0"/>
          <a:stretch/>
        </p:blipFill>
        <p:spPr>
          <a:xfrm>
            <a:off x="7460775" y="3067100"/>
            <a:ext cx="3939675" cy="29845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g5c792d948f_1_395"/>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Warhammer</a:t>
            </a:r>
            <a:r>
              <a:rPr lang="en-US"/>
              <a:t>.java</a:t>
            </a:r>
            <a:endParaRPr/>
          </a:p>
        </p:txBody>
      </p:sp>
      <p:sp>
        <p:nvSpPr>
          <p:cNvPr id="1264" name="Google Shape;1264;g5c792d948f_1_395"/>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rPr lang="en-US"/>
              <a:t>The child class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9" name="Shape 1269"/>
        <p:cNvGrpSpPr/>
        <p:nvPr/>
      </p:nvGrpSpPr>
      <p:grpSpPr>
        <a:xfrm>
          <a:off x="0" y="0"/>
          <a:ext cx="0" cy="0"/>
          <a:chOff x="0" y="0"/>
          <a:chExt cx="0" cy="0"/>
        </a:xfrm>
      </p:grpSpPr>
      <p:sp>
        <p:nvSpPr>
          <p:cNvPr id="1270" name="Google Shape;1270;g5c792d948f_1_407"/>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warhammer</a:t>
            </a:r>
            <a:r>
              <a:rPr lang="en-US"/>
              <a:t> Object</a:t>
            </a:r>
            <a:endParaRPr/>
          </a:p>
        </p:txBody>
      </p:sp>
      <p:sp>
        <p:nvSpPr>
          <p:cNvPr id="1271" name="Google Shape;1271;g5c792d948f_1_407"/>
          <p:cNvSpPr txBox="1"/>
          <p:nvPr>
            <p:ph idx="1" type="body"/>
          </p:nvPr>
        </p:nvSpPr>
        <p:spPr>
          <a:xfrm>
            <a:off x="5118450" y="413355"/>
            <a:ext cx="6282000" cy="2835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Warhammer inherits from Weapon. So all that is left to code is what is specific about THIS particular weapon.</a:t>
            </a:r>
            <a:endParaRPr sz="2000"/>
          </a:p>
          <a:p>
            <a:pPr indent="0" lvl="0" marL="0" rtl="0" algn="l">
              <a:spcBef>
                <a:spcPts val="1000"/>
              </a:spcBef>
              <a:spcAft>
                <a:spcPts val="0"/>
              </a:spcAft>
              <a:buNone/>
            </a:pPr>
            <a:r>
              <a:rPr lang="en-US" sz="2000"/>
              <a:t>The super keyword refers to the class’s superclass/parent.</a:t>
            </a:r>
            <a:endParaRPr sz="2000"/>
          </a:p>
          <a:p>
            <a:pPr indent="0" lvl="0" marL="0" rtl="0" algn="l">
              <a:spcBef>
                <a:spcPts val="1000"/>
              </a:spcBef>
              <a:spcAft>
                <a:spcPts val="0"/>
              </a:spcAft>
              <a:buNone/>
            </a:pPr>
            <a:r>
              <a:t/>
            </a:r>
            <a:endParaRPr sz="2000"/>
          </a:p>
        </p:txBody>
      </p:sp>
      <p:pic>
        <p:nvPicPr>
          <p:cNvPr id="1272" name="Google Shape;1272;g5c792d948f_1_407"/>
          <p:cNvPicPr preferRelativeResize="0"/>
          <p:nvPr/>
        </p:nvPicPr>
        <p:blipFill>
          <a:blip r:embed="rId3">
            <a:alphaModFix/>
          </a:blip>
          <a:stretch>
            <a:fillRect/>
          </a:stretch>
        </p:blipFill>
        <p:spPr>
          <a:xfrm>
            <a:off x="5118450" y="2838624"/>
            <a:ext cx="5642472" cy="37017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7" name="Shape 1277"/>
        <p:cNvGrpSpPr/>
        <p:nvPr/>
      </p:nvGrpSpPr>
      <p:grpSpPr>
        <a:xfrm>
          <a:off x="0" y="0"/>
          <a:ext cx="0" cy="0"/>
          <a:chOff x="0" y="0"/>
          <a:chExt cx="0" cy="0"/>
        </a:xfrm>
      </p:grpSpPr>
      <p:sp>
        <p:nvSpPr>
          <p:cNvPr id="1278" name="Google Shape;1278;g5c792d948f_1_415"/>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The other weapons</a:t>
            </a:r>
            <a:endParaRPr/>
          </a:p>
        </p:txBody>
      </p:sp>
      <p:sp>
        <p:nvSpPr>
          <p:cNvPr id="1279" name="Google Shape;1279;g5c792d948f_1_415"/>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The other weapons would follow the same kind of thing that the Warhammer class does. </a:t>
            </a:r>
            <a:endParaRPr sz="2000"/>
          </a:p>
          <a:p>
            <a:pPr indent="0" lvl="0" marL="0" rtl="0" algn="l">
              <a:spcBef>
                <a:spcPts val="1000"/>
              </a:spcBef>
              <a:spcAft>
                <a:spcPts val="0"/>
              </a:spcAft>
              <a:buNone/>
            </a:pPr>
            <a:r>
              <a:rPr lang="en-US" sz="2000"/>
              <a:t>Vary from weapon to weapon but follows the same model that the Weapon class set.</a:t>
            </a:r>
            <a:endParaRPr sz="2000"/>
          </a:p>
          <a:p>
            <a:pPr indent="0" lvl="0" marL="0" rtl="0" algn="l">
              <a:spcBef>
                <a:spcPts val="1000"/>
              </a:spcBef>
              <a:spcAft>
                <a:spcPts val="0"/>
              </a:spcAft>
              <a:buNone/>
            </a:pPr>
            <a:r>
              <a:rPr lang="en-US" sz="2000"/>
              <a:t>Have at least three different weapons.</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Remember the super keyword when referring to the parent’s code.</a:t>
            </a: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3" name="Shape 1283"/>
        <p:cNvGrpSpPr/>
        <p:nvPr/>
      </p:nvGrpSpPr>
      <p:grpSpPr>
        <a:xfrm>
          <a:off x="0" y="0"/>
          <a:ext cx="0" cy="0"/>
          <a:chOff x="0" y="0"/>
          <a:chExt cx="0" cy="0"/>
        </a:xfrm>
      </p:grpSpPr>
      <p:grpSp>
        <p:nvGrpSpPr>
          <p:cNvPr id="1284" name="Google Shape;1284;g5c792d948f_1_257"/>
          <p:cNvGrpSpPr/>
          <p:nvPr/>
        </p:nvGrpSpPr>
        <p:grpSpPr>
          <a:xfrm>
            <a:off x="-329674" y="-59376"/>
            <a:ext cx="12515851" cy="6923799"/>
            <a:chOff x="-329674" y="-51881"/>
            <a:chExt cx="12515851" cy="6923799"/>
          </a:xfrm>
        </p:grpSpPr>
        <p:sp>
          <p:nvSpPr>
            <p:cNvPr id="1285" name="Google Shape;1285;g5c792d948f_1_257"/>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g5c792d948f_1_257"/>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g5c792d948f_1_257"/>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g5c792d948f_1_257"/>
            <p:cNvSpPr/>
            <p:nvPr/>
          </p:nvSpPr>
          <p:spPr>
            <a:xfrm>
              <a:off x="-1061" y="549842"/>
              <a:ext cx="10334622"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g5c792d948f_1_257"/>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g5c792d948f_1_257"/>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g5c792d948f_1_257"/>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g5c792d948f_1_257"/>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g5c792d948f_1_257"/>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5c792d948f_1_257"/>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g5c792d948f_1_257"/>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g5c792d948f_1_257"/>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g5c792d948f_1_257"/>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g5c792d948f_1_257"/>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g5c792d948f_1_257"/>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g5c792d948f_1_257"/>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g5c792d948f_1_257"/>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g5c792d948f_1_257"/>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5c792d948f_1_257"/>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g5c792d948f_1_257"/>
          <p:cNvGrpSpPr/>
          <p:nvPr/>
        </p:nvGrpSpPr>
        <p:grpSpPr>
          <a:xfrm>
            <a:off x="1669293" y="1186483"/>
            <a:ext cx="8848449" cy="4477933"/>
            <a:chOff x="1669293" y="1186483"/>
            <a:chExt cx="8848449" cy="4477933"/>
          </a:xfrm>
        </p:grpSpPr>
        <p:sp>
          <p:nvSpPr>
            <p:cNvPr id="1305" name="Google Shape;1305;g5c792d948f_1_257"/>
            <p:cNvSpPr/>
            <p:nvPr/>
          </p:nvSpPr>
          <p:spPr>
            <a:xfrm>
              <a:off x="1674042" y="1186483"/>
              <a:ext cx="8843700" cy="716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g5c792d948f_1_257"/>
            <p:cNvSpPr/>
            <p:nvPr/>
          </p:nvSpPr>
          <p:spPr>
            <a:xfrm rot="10800000">
              <a:off x="5892517" y="5313416"/>
              <a:ext cx="407100" cy="351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g5c792d948f_1_257"/>
            <p:cNvSpPr/>
            <p:nvPr/>
          </p:nvSpPr>
          <p:spPr>
            <a:xfrm>
              <a:off x="1669293" y="1991156"/>
              <a:ext cx="8845800" cy="332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8" name="Google Shape;1308;g5c792d948f_1_2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309" name="Google Shape;1309;g5c792d948f_1_257"/>
          <p:cNvGrpSpPr/>
          <p:nvPr/>
        </p:nvGrpSpPr>
        <p:grpSpPr>
          <a:xfrm>
            <a:off x="-329674" y="-59376"/>
            <a:ext cx="12515851" cy="6923799"/>
            <a:chOff x="-329674" y="-51881"/>
            <a:chExt cx="12515851" cy="6923799"/>
          </a:xfrm>
        </p:grpSpPr>
        <p:sp>
          <p:nvSpPr>
            <p:cNvPr id="1310" name="Google Shape;1310;g5c792d948f_1_257"/>
            <p:cNvSpPr/>
            <p:nvPr/>
          </p:nvSpPr>
          <p:spPr>
            <a:xfrm>
              <a:off x="-329674" y="1298404"/>
              <a:ext cx="9702801" cy="5573511"/>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g5c792d948f_1_257"/>
            <p:cNvSpPr/>
            <p:nvPr/>
          </p:nvSpPr>
          <p:spPr>
            <a:xfrm>
              <a:off x="670451" y="2018236"/>
              <a:ext cx="7373937" cy="4848891"/>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g5c792d948f_1_257"/>
            <p:cNvSpPr/>
            <p:nvPr/>
          </p:nvSpPr>
          <p:spPr>
            <a:xfrm>
              <a:off x="251351" y="1788400"/>
              <a:ext cx="8035927" cy="5083517"/>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g5c792d948f_1_257"/>
            <p:cNvSpPr/>
            <p:nvPr/>
          </p:nvSpPr>
          <p:spPr>
            <a:xfrm>
              <a:off x="-1061" y="549842"/>
              <a:ext cx="10334622" cy="6322076"/>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g5c792d948f_1_257"/>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g5c792d948f_1_257"/>
            <p:cNvSpPr/>
            <p:nvPr/>
          </p:nvSpPr>
          <p:spPr>
            <a:xfrm>
              <a:off x="-1061" y="-51881"/>
              <a:ext cx="11091860" cy="6923797"/>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g5c792d948f_1_257"/>
            <p:cNvSpPr/>
            <p:nvPr/>
          </p:nvSpPr>
          <p:spPr>
            <a:xfrm>
              <a:off x="5426601" y="5579"/>
              <a:ext cx="5788026" cy="6847185"/>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g5c792d948f_1_257"/>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g5c792d948f_1_257"/>
            <p:cNvSpPr/>
            <p:nvPr/>
          </p:nvSpPr>
          <p:spPr>
            <a:xfrm>
              <a:off x="5821889" y="5579"/>
              <a:ext cx="5587999" cy="6866338"/>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g5c792d948f_1_257"/>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g5c792d948f_1_257"/>
            <p:cNvSpPr/>
            <p:nvPr/>
          </p:nvSpPr>
          <p:spPr>
            <a:xfrm>
              <a:off x="6012389" y="5579"/>
              <a:ext cx="5497514" cy="6866338"/>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g5c792d948f_1_257"/>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g5c792d948f_1_257"/>
            <p:cNvSpPr/>
            <p:nvPr/>
          </p:nvSpPr>
          <p:spPr>
            <a:xfrm>
              <a:off x="6210826" y="790"/>
              <a:ext cx="5522914" cy="6871128"/>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g5c792d948f_1_257"/>
            <p:cNvSpPr/>
            <p:nvPr/>
          </p:nvSpPr>
          <p:spPr>
            <a:xfrm>
              <a:off x="6463239" y="5579"/>
              <a:ext cx="5413376" cy="6866338"/>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g5c792d948f_1_257"/>
            <p:cNvSpPr/>
            <p:nvPr/>
          </p:nvSpPr>
          <p:spPr>
            <a:xfrm>
              <a:off x="6877576" y="5579"/>
              <a:ext cx="5037138" cy="6861551"/>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g5c792d948f_1_257"/>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g5c792d948f_1_257"/>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g5c792d948f_1_257"/>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g5c792d948f_1_257"/>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g5c792d948f_1_257"/>
          <p:cNvSpPr/>
          <p:nvPr/>
        </p:nvSpPr>
        <p:spPr>
          <a:xfrm rot="-670006">
            <a:off x="2174914" y="2447137"/>
            <a:ext cx="4421810" cy="4262552"/>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30" name="Google Shape;1330;g5c792d948f_1_257"/>
          <p:cNvSpPr/>
          <p:nvPr/>
        </p:nvSpPr>
        <p:spPr>
          <a:xfrm>
            <a:off x="2354579" y="691977"/>
            <a:ext cx="7758901" cy="5341291"/>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31" name="Google Shape;1331;g5c792d948f_1_257"/>
          <p:cNvSpPr txBox="1"/>
          <p:nvPr>
            <p:ph type="title"/>
          </p:nvPr>
        </p:nvSpPr>
        <p:spPr>
          <a:xfrm>
            <a:off x="2616277" y="2061838"/>
            <a:ext cx="6959400" cy="1662600"/>
          </a:xfrm>
          <a:prstGeom prst="rect">
            <a:avLst/>
          </a:prstGeom>
          <a:noFill/>
          <a:ln>
            <a:noFill/>
          </a:ln>
        </p:spPr>
        <p:txBody>
          <a:bodyPr anchorCtr="0" anchor="b" bIns="0" lIns="228600" spcFirstLastPara="1" rIns="228600" wrap="square" tIns="228600">
            <a:noAutofit/>
          </a:bodyPr>
          <a:lstStyle/>
          <a:p>
            <a:pPr indent="0" lvl="0" marL="0" rtl="0" algn="ctr">
              <a:lnSpc>
                <a:spcPct val="80000"/>
              </a:lnSpc>
              <a:spcBef>
                <a:spcPts val="0"/>
              </a:spcBef>
              <a:spcAft>
                <a:spcPts val="0"/>
              </a:spcAft>
              <a:buClr>
                <a:srgbClr val="FFFEFF"/>
              </a:buClr>
              <a:buSzPts val="4800"/>
              <a:buFont typeface="Calibri"/>
              <a:buNone/>
            </a:pPr>
            <a:r>
              <a:rPr lang="en-US" sz="4800"/>
              <a:t>Day 4</a:t>
            </a:r>
            <a:br>
              <a:rPr lang="en-US" sz="4800"/>
            </a:br>
            <a:r>
              <a:rPr lang="en-US" sz="4800"/>
              <a:t>Making Objects</a:t>
            </a:r>
            <a:endParaRPr/>
          </a:p>
        </p:txBody>
      </p:sp>
      <p:sp>
        <p:nvSpPr>
          <p:cNvPr id="1332" name="Google Shape;1332;g5c792d948f_1_257"/>
          <p:cNvSpPr txBox="1"/>
          <p:nvPr>
            <p:ph idx="1" type="body"/>
          </p:nvPr>
        </p:nvSpPr>
        <p:spPr>
          <a:xfrm>
            <a:off x="3388938" y="3783690"/>
            <a:ext cx="5414100" cy="1196700"/>
          </a:xfrm>
          <a:prstGeom prst="rect">
            <a:avLst/>
          </a:prstGeom>
          <a:noFill/>
          <a:ln>
            <a:noFill/>
          </a:ln>
        </p:spPr>
        <p:txBody>
          <a:bodyPr anchorCtr="0" anchor="t" bIns="45700" lIns="91425" spcFirstLastPara="1" rIns="91425" wrap="square" tIns="0">
            <a:noAutofit/>
          </a:bodyPr>
          <a:lstStyle/>
          <a:p>
            <a:pPr indent="0" lvl="0" marL="0" rtl="0" algn="ctr">
              <a:lnSpc>
                <a:spcPct val="100000"/>
              </a:lnSpc>
              <a:spcBef>
                <a:spcPts val="0"/>
              </a:spcBef>
              <a:spcAft>
                <a:spcPts val="0"/>
              </a:spcAft>
              <a:buSzPts val="2200"/>
              <a:buNone/>
            </a:pPr>
            <a:r>
              <a:rPr lang="en-US" sz="2000"/>
              <a:t>Participant Package</a:t>
            </a:r>
            <a:endParaRPr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6" name="Shape 1336"/>
        <p:cNvGrpSpPr/>
        <p:nvPr/>
      </p:nvGrpSpPr>
      <p:grpSpPr>
        <a:xfrm>
          <a:off x="0" y="0"/>
          <a:ext cx="0" cy="0"/>
          <a:chOff x="0" y="0"/>
          <a:chExt cx="0" cy="0"/>
        </a:xfrm>
      </p:grpSpPr>
      <p:sp>
        <p:nvSpPr>
          <p:cNvPr id="1337" name="Google Shape;1337;p2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participant</a:t>
            </a:r>
            <a:br>
              <a:rPr lang="en-US"/>
            </a:br>
            <a:r>
              <a:rPr lang="en-US"/>
              <a:t>Package</a:t>
            </a:r>
            <a:endParaRPr/>
          </a:p>
        </p:txBody>
      </p:sp>
      <p:sp>
        <p:nvSpPr>
          <p:cNvPr id="1338" name="Google Shape;1338;p2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Different types of participants:</a:t>
            </a:r>
            <a:endParaRPr/>
          </a:p>
          <a:p>
            <a:pPr indent="-228600" lvl="1" marL="685800" rtl="0" algn="l">
              <a:lnSpc>
                <a:spcPct val="120000"/>
              </a:lnSpc>
              <a:spcBef>
                <a:spcPts val="500"/>
              </a:spcBef>
              <a:spcAft>
                <a:spcPts val="0"/>
              </a:spcAft>
              <a:buSzPts val="1980"/>
              <a:buChar char="▪"/>
            </a:pPr>
            <a:r>
              <a:rPr lang="en-US" sz="1800"/>
              <a:t>Participant: Monsters (Monster.java) and the Player (Player.java)</a:t>
            </a:r>
            <a:endParaRPr sz="1800"/>
          </a:p>
          <a:p>
            <a:pPr indent="-228600" lvl="1" marL="685800" rtl="0" algn="l">
              <a:lnSpc>
                <a:spcPct val="120000"/>
              </a:lnSpc>
              <a:spcBef>
                <a:spcPts val="500"/>
              </a:spcBef>
              <a:spcAft>
                <a:spcPts val="0"/>
              </a:spcAft>
              <a:buSzPts val="1980"/>
              <a:buChar char="▪"/>
            </a:pPr>
            <a:r>
              <a:rPr lang="en-US" sz="1800"/>
              <a:t>Monsters: Kobold.java, Lich.java, Lizardman.java</a:t>
            </a:r>
            <a:endParaRPr sz="1800"/>
          </a:p>
          <a:p>
            <a:pPr indent="-102869" lvl="1" marL="685800" rtl="0" algn="l">
              <a:lnSpc>
                <a:spcPct val="120000"/>
              </a:lnSpc>
              <a:spcBef>
                <a:spcPts val="500"/>
              </a:spcBef>
              <a:spcAft>
                <a:spcPts val="0"/>
              </a:spcAft>
              <a:buSzPts val="1980"/>
              <a:buNone/>
            </a:pPr>
            <a:r>
              <a:t/>
            </a:r>
            <a:endParaRPr sz="1800"/>
          </a:p>
          <a:p>
            <a:pPr indent="-228600" lvl="0" marL="228600" rtl="0" algn="l">
              <a:lnSpc>
                <a:spcPct val="120000"/>
              </a:lnSpc>
              <a:spcBef>
                <a:spcPts val="1000"/>
              </a:spcBef>
              <a:spcAft>
                <a:spcPts val="0"/>
              </a:spcAft>
              <a:buSzPts val="2200"/>
              <a:buChar char="▪"/>
            </a:pPr>
            <a:r>
              <a:rPr lang="en-US" sz="2000"/>
              <a:t>Inheritance again with the monsters and Monster.java, and Monster.java and Player.java with Participant </a:t>
            </a:r>
            <a:endParaRPr/>
          </a:p>
          <a:p>
            <a:pPr indent="-228600" lvl="0" marL="228600" rtl="0" algn="l">
              <a:lnSpc>
                <a:spcPct val="120000"/>
              </a:lnSpc>
              <a:spcBef>
                <a:spcPts val="1000"/>
              </a:spcBef>
              <a:spcAft>
                <a:spcPts val="0"/>
              </a:spcAft>
              <a:buSzPts val="2200"/>
              <a:buChar char="▪"/>
            </a:pPr>
            <a:r>
              <a:rPr lang="en-US" sz="2000"/>
              <a:t>Abstract class: a superclass that sets up the skeleton/necessities of the classes that inherit it but nothing is fully defined in it.</a:t>
            </a:r>
            <a:endParaRPr/>
          </a:p>
          <a:p>
            <a:pPr indent="-228600" lvl="1" marL="685800" rtl="0" algn="l">
              <a:lnSpc>
                <a:spcPct val="120000"/>
              </a:lnSpc>
              <a:spcBef>
                <a:spcPts val="500"/>
              </a:spcBef>
              <a:spcAft>
                <a:spcPts val="0"/>
              </a:spcAft>
              <a:buSzPts val="1980"/>
              <a:buChar char="▪"/>
            </a:pPr>
            <a:r>
              <a:rPr lang="en-US" sz="1800"/>
              <a:t>Participant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g5c7ed588bb_0_59"/>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Participant</a:t>
            </a:r>
            <a:r>
              <a:rPr lang="en-US"/>
              <a:t>.java</a:t>
            </a:r>
            <a:endParaRPr/>
          </a:p>
        </p:txBody>
      </p:sp>
      <p:sp>
        <p:nvSpPr>
          <p:cNvPr id="1345" name="Google Shape;1345;g5c7ed588bb_0_59"/>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rPr lang="en-US"/>
              <a:t>Abstract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g5c7ed588bb_0_43"/>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Variables</a:t>
            </a:r>
            <a:endParaRPr/>
          </a:p>
        </p:txBody>
      </p:sp>
      <p:sp>
        <p:nvSpPr>
          <p:cNvPr id="588" name="Google Shape;588;g5c7ed588bb_0_43"/>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Code uses variables to do calculations. Variables are containers for storing data values.</a:t>
            </a:r>
            <a:endParaRPr/>
          </a:p>
          <a:p>
            <a:pPr indent="-354330" lvl="0" marL="457200" rtl="0" algn="l">
              <a:spcBef>
                <a:spcPts val="1000"/>
              </a:spcBef>
              <a:spcAft>
                <a:spcPts val="0"/>
              </a:spcAft>
              <a:buSzPts val="1980"/>
              <a:buChar char="▪"/>
            </a:pPr>
            <a:r>
              <a:rPr lang="en-US"/>
              <a:t>String - stores text, like "Hello World"</a:t>
            </a:r>
            <a:endParaRPr/>
          </a:p>
          <a:p>
            <a:pPr indent="-354330" lvl="0" marL="457200" rtl="0" algn="l">
              <a:spcBef>
                <a:spcPts val="0"/>
              </a:spcBef>
              <a:spcAft>
                <a:spcPts val="0"/>
              </a:spcAft>
              <a:buSzPts val="1980"/>
              <a:buChar char="▪"/>
            </a:pPr>
            <a:r>
              <a:rPr lang="en-US"/>
              <a:t>int - stores integers (whole numbers), like 123 or -123</a:t>
            </a:r>
            <a:endParaRPr/>
          </a:p>
          <a:p>
            <a:pPr indent="-354330" lvl="0" marL="457200" rtl="0" algn="l">
              <a:spcBef>
                <a:spcPts val="0"/>
              </a:spcBef>
              <a:spcAft>
                <a:spcPts val="0"/>
              </a:spcAft>
              <a:buSzPts val="1980"/>
              <a:buChar char="▪"/>
            </a:pPr>
            <a:r>
              <a:rPr lang="en-US"/>
              <a:t>float - stores a decimal, like 19.99 or -19.99</a:t>
            </a:r>
            <a:endParaRPr/>
          </a:p>
          <a:p>
            <a:pPr indent="-354330" lvl="0" marL="457200" rtl="0" algn="l">
              <a:spcBef>
                <a:spcPts val="0"/>
              </a:spcBef>
              <a:spcAft>
                <a:spcPts val="0"/>
              </a:spcAft>
              <a:buSzPts val="1980"/>
              <a:buChar char="▪"/>
            </a:pPr>
            <a:r>
              <a:rPr lang="en-US"/>
              <a:t>char - stores single characters, like 'a' or 'B'</a:t>
            </a:r>
            <a:endParaRPr/>
          </a:p>
          <a:p>
            <a:pPr indent="-354330" lvl="0" marL="457200" rtl="0" algn="l">
              <a:spcBef>
                <a:spcPts val="0"/>
              </a:spcBef>
              <a:spcAft>
                <a:spcPts val="0"/>
              </a:spcAft>
              <a:buSzPts val="1980"/>
              <a:buChar char="▪"/>
            </a:pPr>
            <a:r>
              <a:rPr lang="en-US"/>
              <a:t>boolean - stores a state: true or false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Objects have special variables called </a:t>
            </a:r>
            <a:r>
              <a:rPr b="1" lang="en-US"/>
              <a:t>attributes</a:t>
            </a:r>
            <a:r>
              <a:rPr lang="en-US"/>
              <a:t> that are unique to that object, like a person’s age or height. Varies from person to person but the same concept for every person.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0" name="Shape 1350"/>
        <p:cNvGrpSpPr/>
        <p:nvPr/>
      </p:nvGrpSpPr>
      <p:grpSpPr>
        <a:xfrm>
          <a:off x="0" y="0"/>
          <a:ext cx="0" cy="0"/>
          <a:chOff x="0" y="0"/>
          <a:chExt cx="0" cy="0"/>
        </a:xfrm>
      </p:grpSpPr>
      <p:sp>
        <p:nvSpPr>
          <p:cNvPr id="1351" name="Google Shape;1351;g5c7ed588bb_0_53"/>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participant Class</a:t>
            </a:r>
            <a:endParaRPr/>
          </a:p>
        </p:txBody>
      </p:sp>
      <p:sp>
        <p:nvSpPr>
          <p:cNvPr id="1352" name="Google Shape;1352;g5c7ed588bb_0_53"/>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Similar to the weapon class because it acts as a skeleton to the other classes in the package.</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Since this is an abstract class it also uses protected </a:t>
            </a:r>
            <a:r>
              <a:rPr lang="en-US" sz="2000"/>
              <a:t>attributes</a:t>
            </a:r>
            <a:endParaRPr sz="2000"/>
          </a:p>
          <a:p>
            <a:pPr indent="0" lvl="0" marL="0" rtl="0" algn="l">
              <a:spcBef>
                <a:spcPts val="1000"/>
              </a:spcBef>
              <a:spcAft>
                <a:spcPts val="0"/>
              </a:spcAft>
              <a:buNone/>
            </a:pPr>
            <a:r>
              <a:rPr lang="en-US"/>
              <a:t>public abstract class Participant</a:t>
            </a:r>
            <a:endParaRPr/>
          </a:p>
          <a:p>
            <a:pPr indent="0" lvl="0" marL="0" rtl="0" algn="l">
              <a:spcBef>
                <a:spcPts val="1000"/>
              </a:spcBef>
              <a:spcAft>
                <a:spcPts val="0"/>
              </a:spcAft>
              <a:buNone/>
            </a:pPr>
            <a:r>
              <a:rPr lang="en-US"/>
              <a:t>{</a:t>
            </a:r>
            <a:endParaRPr/>
          </a:p>
          <a:p>
            <a:pPr indent="0" lvl="0" marL="0" rtl="0" algn="l">
              <a:spcBef>
                <a:spcPts val="1000"/>
              </a:spcBef>
              <a:spcAft>
                <a:spcPts val="0"/>
              </a:spcAft>
              <a:buNone/>
            </a:pPr>
            <a:r>
              <a:rPr lang="en-US"/>
              <a:t>	protected int healthPoints;</a:t>
            </a:r>
            <a:endParaRPr/>
          </a:p>
          <a:p>
            <a:pPr indent="0" lvl="0" marL="0" rtl="0" algn="l">
              <a:spcBef>
                <a:spcPts val="1000"/>
              </a:spcBef>
              <a:spcAft>
                <a:spcPts val="0"/>
              </a:spcAft>
              <a:buNone/>
            </a:pPr>
            <a:r>
              <a:rPr lang="en-US"/>
              <a:t>	protected int damage;</a:t>
            </a:r>
            <a:endParaRPr/>
          </a:p>
          <a:p>
            <a:pPr indent="0" lvl="0" marL="0" rtl="0" algn="l">
              <a:spcBef>
                <a:spcPts val="1000"/>
              </a:spcBef>
              <a:spcAft>
                <a:spcPts val="0"/>
              </a:spcAft>
              <a:buNone/>
            </a:pPr>
            <a:r>
              <a:rPr lang="en-US"/>
              <a:t>	protected int missChance;</a:t>
            </a:r>
            <a:endParaRPr/>
          </a:p>
          <a:p>
            <a:pPr indent="0" lvl="0" marL="0" rtl="0" algn="l">
              <a:spcBef>
                <a:spcPts val="1000"/>
              </a:spcBef>
              <a:spcAft>
                <a:spcPts val="0"/>
              </a:spcAft>
              <a:buNone/>
            </a:pPr>
            <a:r>
              <a:rPr lang="en-US"/>
              <a:t>	protected boolean alive;</a:t>
            </a:r>
            <a:endParaRPr/>
          </a:p>
          <a:p>
            <a:pPr indent="0" lvl="0" marL="0" rtl="0" algn="l">
              <a:spcBef>
                <a:spcPts val="1000"/>
              </a:spcBef>
              <a:spcAft>
                <a:spcPts val="0"/>
              </a:spcAft>
              <a:buNone/>
            </a:pPr>
            <a:r>
              <a:rPr lang="en-US"/>
              <a:t>}</a:t>
            </a:r>
            <a:endParaRPr/>
          </a:p>
        </p:txBody>
      </p:sp>
      <p:pic>
        <p:nvPicPr>
          <p:cNvPr id="1353" name="Google Shape;1353;g5c7ed588bb_0_53"/>
          <p:cNvPicPr preferRelativeResize="0"/>
          <p:nvPr/>
        </p:nvPicPr>
        <p:blipFill>
          <a:blip r:embed="rId3">
            <a:alphaModFix/>
          </a:blip>
          <a:stretch>
            <a:fillRect/>
          </a:stretch>
        </p:blipFill>
        <p:spPr>
          <a:xfrm>
            <a:off x="8785475" y="2775425"/>
            <a:ext cx="3121200" cy="37402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8" name="Shape 1358"/>
        <p:cNvGrpSpPr/>
        <p:nvPr/>
      </p:nvGrpSpPr>
      <p:grpSpPr>
        <a:xfrm>
          <a:off x="0" y="0"/>
          <a:ext cx="0" cy="0"/>
          <a:chOff x="0" y="0"/>
          <a:chExt cx="0" cy="0"/>
        </a:xfrm>
      </p:grpSpPr>
      <p:sp>
        <p:nvSpPr>
          <p:cNvPr id="1359" name="Google Shape;1359;g5c7ed588bb_0_66"/>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participant Class</a:t>
            </a:r>
            <a:endParaRPr/>
          </a:p>
        </p:txBody>
      </p:sp>
      <p:sp>
        <p:nvSpPr>
          <p:cNvPr id="1360" name="Google Shape;1360;g5c7ed588bb_0_66"/>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Similar to protected variables, there are also protected functions.</a:t>
            </a:r>
            <a:endParaRPr sz="2000"/>
          </a:p>
          <a:p>
            <a:pPr indent="0" lvl="0" marL="0" rtl="0" algn="l">
              <a:spcBef>
                <a:spcPts val="1000"/>
              </a:spcBef>
              <a:spcAft>
                <a:spcPts val="0"/>
              </a:spcAft>
              <a:buNone/>
            </a:pPr>
            <a:r>
              <a:rPr lang="en-US" sz="2000"/>
              <a:t>Protected </a:t>
            </a:r>
            <a:r>
              <a:rPr lang="en-US" sz="2000"/>
              <a:t>functions</a:t>
            </a:r>
            <a:r>
              <a:rPr lang="en-US" sz="2000"/>
              <a:t> are only declared then the classes that inherit participant define that function as it applies to it.</a:t>
            </a:r>
            <a:endParaRPr sz="2000"/>
          </a:p>
          <a:p>
            <a:pPr indent="0" lvl="0" marL="0" rtl="0" algn="l">
              <a:spcBef>
                <a:spcPts val="1000"/>
              </a:spcBef>
              <a:spcAft>
                <a:spcPts val="0"/>
              </a:spcAft>
              <a:buNone/>
            </a:pPr>
            <a:r>
              <a:t/>
            </a:r>
            <a:endParaRPr b="1" sz="2000"/>
          </a:p>
          <a:p>
            <a:pPr indent="0" lvl="0" marL="0" rtl="0" algn="l">
              <a:spcBef>
                <a:spcPts val="1000"/>
              </a:spcBef>
              <a:spcAft>
                <a:spcPts val="0"/>
              </a:spcAft>
              <a:buNone/>
            </a:pPr>
            <a:r>
              <a:rPr lang="en-US" sz="2000"/>
              <a:t>The attack function is an example of a protected </a:t>
            </a:r>
            <a:r>
              <a:rPr lang="en-US" sz="2000"/>
              <a:t>function</a:t>
            </a:r>
            <a:r>
              <a:rPr lang="en-US" sz="2000"/>
              <a:t>:</a:t>
            </a:r>
            <a:endParaRPr sz="2000"/>
          </a:p>
          <a:p>
            <a:pPr indent="0" lvl="0" marL="0" rtl="0" algn="l">
              <a:spcBef>
                <a:spcPts val="1000"/>
              </a:spcBef>
              <a:spcAft>
                <a:spcPts val="0"/>
              </a:spcAft>
              <a:buNone/>
            </a:pPr>
            <a:r>
              <a:rPr b="1" lang="en-US" sz="2000"/>
              <a:t>protected abstract int attack();</a:t>
            </a:r>
            <a:endParaRPr sz="20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5" name="Shape 1365"/>
        <p:cNvGrpSpPr/>
        <p:nvPr/>
      </p:nvGrpSpPr>
      <p:grpSpPr>
        <a:xfrm>
          <a:off x="0" y="0"/>
          <a:ext cx="0" cy="0"/>
          <a:chOff x="0" y="0"/>
          <a:chExt cx="0" cy="0"/>
        </a:xfrm>
      </p:grpSpPr>
      <p:sp>
        <p:nvSpPr>
          <p:cNvPr id="1366" name="Google Shape;1366;g5c7ed588bb_0_72"/>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Monster</a:t>
            </a:r>
            <a:r>
              <a:rPr lang="en-US"/>
              <a:t>.java</a:t>
            </a:r>
            <a:endParaRPr/>
          </a:p>
        </p:txBody>
      </p:sp>
      <p:sp>
        <p:nvSpPr>
          <p:cNvPr id="1367" name="Google Shape;1367;g5c7ed588bb_0_72"/>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2" name="Shape 1372"/>
        <p:cNvGrpSpPr/>
        <p:nvPr/>
      </p:nvGrpSpPr>
      <p:grpSpPr>
        <a:xfrm>
          <a:off x="0" y="0"/>
          <a:ext cx="0" cy="0"/>
          <a:chOff x="0" y="0"/>
          <a:chExt cx="0" cy="0"/>
        </a:xfrm>
      </p:grpSpPr>
      <p:sp>
        <p:nvSpPr>
          <p:cNvPr id="1373" name="Google Shape;1373;g5c7ed588bb_0_84"/>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monster</a:t>
            </a:r>
            <a:r>
              <a:rPr lang="en-US"/>
              <a:t> Object</a:t>
            </a:r>
            <a:endParaRPr/>
          </a:p>
        </p:txBody>
      </p:sp>
      <p:sp>
        <p:nvSpPr>
          <p:cNvPr id="1374" name="Google Shape;1374;g5c7ed588bb_0_84"/>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The monster class should set up the code for the different types of monsters.</a:t>
            </a:r>
            <a:endParaRPr sz="2000"/>
          </a:p>
          <a:p>
            <a:pPr indent="-355600" lvl="0" marL="457200" rtl="0" algn="l">
              <a:spcBef>
                <a:spcPts val="0"/>
              </a:spcBef>
              <a:spcAft>
                <a:spcPts val="0"/>
              </a:spcAft>
              <a:buSzPts val="2000"/>
              <a:buChar char="▪"/>
            </a:pPr>
            <a:r>
              <a:rPr lang="en-US" sz="2000"/>
              <a:t>The monster class uses the participant class as a skeleton so remember the </a:t>
            </a:r>
            <a:r>
              <a:rPr lang="en-US" sz="2000"/>
              <a:t>keyword</a:t>
            </a:r>
            <a:r>
              <a:rPr lang="en-US" sz="2000"/>
              <a:t> </a:t>
            </a:r>
            <a:r>
              <a:rPr b="1" lang="en-US" sz="2000"/>
              <a:t>extends </a:t>
            </a:r>
            <a:r>
              <a:rPr lang="en-US" sz="2000"/>
              <a:t>and </a:t>
            </a:r>
            <a:r>
              <a:rPr b="1" lang="en-US" sz="2000"/>
              <a:t>super</a:t>
            </a:r>
            <a:endParaRPr b="1" sz="2000"/>
          </a:p>
          <a:p>
            <a:pPr indent="0" lvl="0" marL="0" rtl="0" algn="l">
              <a:spcBef>
                <a:spcPts val="1000"/>
              </a:spcBef>
              <a:spcAft>
                <a:spcPts val="0"/>
              </a:spcAft>
              <a:buNone/>
            </a:pPr>
            <a:r>
              <a:t/>
            </a:r>
            <a:endParaRPr b="1" sz="2000"/>
          </a:p>
          <a:p>
            <a:pPr indent="0" lvl="0" marL="0" rtl="0" algn="l">
              <a:spcBef>
                <a:spcPts val="1000"/>
              </a:spcBef>
              <a:spcAft>
                <a:spcPts val="0"/>
              </a:spcAft>
              <a:buNone/>
            </a:pPr>
            <a:r>
              <a:t/>
            </a:r>
            <a:endParaRPr b="1" sz="2000"/>
          </a:p>
        </p:txBody>
      </p:sp>
      <p:pic>
        <p:nvPicPr>
          <p:cNvPr id="1375" name="Google Shape;1375;g5c7ed588bb_0_84"/>
          <p:cNvPicPr preferRelativeResize="0"/>
          <p:nvPr/>
        </p:nvPicPr>
        <p:blipFill>
          <a:blip r:embed="rId3">
            <a:alphaModFix/>
          </a:blip>
          <a:stretch>
            <a:fillRect/>
          </a:stretch>
        </p:blipFill>
        <p:spPr>
          <a:xfrm>
            <a:off x="6991700" y="4006550"/>
            <a:ext cx="4408753" cy="2045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79" name="Shape 1379"/>
        <p:cNvGrpSpPr/>
        <p:nvPr/>
      </p:nvGrpSpPr>
      <p:grpSpPr>
        <a:xfrm>
          <a:off x="0" y="0"/>
          <a:ext cx="0" cy="0"/>
          <a:chOff x="0" y="0"/>
          <a:chExt cx="0" cy="0"/>
        </a:xfrm>
      </p:grpSpPr>
      <p:sp>
        <p:nvSpPr>
          <p:cNvPr id="1380" name="Google Shape;1380;g5c7ed588bb_0_9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381" name="Google Shape;1381;g5c7ed588bb_0_99"/>
          <p:cNvGrpSpPr/>
          <p:nvPr/>
        </p:nvGrpSpPr>
        <p:grpSpPr>
          <a:xfrm>
            <a:off x="-420624" y="0"/>
            <a:ext cx="12584115" cy="6853238"/>
            <a:chOff x="-417513" y="0"/>
            <a:chExt cx="12584115" cy="6853238"/>
          </a:xfrm>
        </p:grpSpPr>
        <p:sp>
          <p:nvSpPr>
            <p:cNvPr id="1382" name="Google Shape;1382;g5c7ed588bb_0_99"/>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g5c7ed588bb_0_9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g5c7ed588bb_0_9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g5c7ed588bb_0_9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g5c7ed588bb_0_9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g5c7ed588bb_0_9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g5c7ed588bb_0_9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g5c7ed588bb_0_9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g5c7ed588bb_0_9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g5c7ed588bb_0_9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g5c7ed588bb_0_9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g5c7ed588bb_0_9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g5c7ed588bb_0_9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5c7ed588bb_0_9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g5c7ed588bb_0_9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g5c7ed588bb_0_9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g5c7ed588bb_0_9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g5c7ed588bb_0_9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g5c7ed588bb_0_9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g5c7ed588bb_0_9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g5c7ed588bb_0_9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03" name="Google Shape;1403;g5c7ed588bb_0_99"/>
          <p:cNvPicPr preferRelativeResize="0"/>
          <p:nvPr/>
        </p:nvPicPr>
        <p:blipFill>
          <a:blip r:embed="rId3">
            <a:alphaModFix/>
          </a:blip>
          <a:stretch>
            <a:fillRect/>
          </a:stretch>
        </p:blipFill>
        <p:spPr>
          <a:xfrm>
            <a:off x="2127363" y="576749"/>
            <a:ext cx="7488149" cy="56997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8" name="Shape 1408"/>
        <p:cNvGrpSpPr/>
        <p:nvPr/>
      </p:nvGrpSpPr>
      <p:grpSpPr>
        <a:xfrm>
          <a:off x="0" y="0"/>
          <a:ext cx="0" cy="0"/>
          <a:chOff x="0" y="0"/>
          <a:chExt cx="0" cy="0"/>
        </a:xfrm>
      </p:grpSpPr>
      <p:sp>
        <p:nvSpPr>
          <p:cNvPr id="1409" name="Google Shape;1409;g5c7ed588bb_0_127"/>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The other monsters</a:t>
            </a:r>
            <a:endParaRPr/>
          </a:p>
        </p:txBody>
      </p:sp>
      <p:sp>
        <p:nvSpPr>
          <p:cNvPr id="1410" name="Google Shape;1410;g5c7ed588bb_0_127"/>
          <p:cNvSpPr txBox="1"/>
          <p:nvPr>
            <p:ph idx="1" type="body"/>
          </p:nvPr>
        </p:nvSpPr>
        <p:spPr>
          <a:xfrm>
            <a:off x="5118449" y="803175"/>
            <a:ext cx="42681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000"/>
              <a:t>Vary from monster to monster but follows the same model that the Monster class set.</a:t>
            </a:r>
            <a:endParaRPr sz="2000"/>
          </a:p>
          <a:p>
            <a:pPr indent="0" lvl="0" marL="0" rtl="0" algn="l">
              <a:spcBef>
                <a:spcPts val="1000"/>
              </a:spcBef>
              <a:spcAft>
                <a:spcPts val="0"/>
              </a:spcAft>
              <a:buNone/>
            </a:pPr>
            <a:r>
              <a:rPr lang="en-US" sz="2000"/>
              <a:t>Have at least three different weapons.</a:t>
            </a:r>
            <a:endParaRPr sz="2000"/>
          </a:p>
          <a:p>
            <a:pPr indent="0" lvl="0" marL="0" rtl="0" algn="l">
              <a:spcBef>
                <a:spcPts val="1000"/>
              </a:spcBef>
              <a:spcAft>
                <a:spcPts val="0"/>
              </a:spcAft>
              <a:buNone/>
            </a:pPr>
            <a:r>
              <a:rPr lang="en-US" sz="2000"/>
              <a:t>Similar concept of weapon to warhammer</a:t>
            </a:r>
            <a:endParaRPr sz="2000"/>
          </a:p>
          <a:p>
            <a:pPr indent="0" lvl="0" marL="0" rtl="0" algn="l">
              <a:spcBef>
                <a:spcPts val="1000"/>
              </a:spcBef>
              <a:spcAft>
                <a:spcPts val="0"/>
              </a:spcAft>
              <a:buNone/>
            </a:pPr>
            <a:r>
              <a:t/>
            </a:r>
            <a:endParaRPr sz="2000"/>
          </a:p>
        </p:txBody>
      </p:sp>
      <p:pic>
        <p:nvPicPr>
          <p:cNvPr id="1411" name="Google Shape;1411;g5c7ed588bb_0_127"/>
          <p:cNvPicPr preferRelativeResize="0"/>
          <p:nvPr/>
        </p:nvPicPr>
        <p:blipFill>
          <a:blip r:embed="rId3">
            <a:alphaModFix/>
          </a:blip>
          <a:stretch>
            <a:fillRect/>
          </a:stretch>
        </p:blipFill>
        <p:spPr>
          <a:xfrm>
            <a:off x="8790897" y="2995275"/>
            <a:ext cx="2609550" cy="3056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g5c7ed588bb_0_78"/>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Player</a:t>
            </a:r>
            <a:r>
              <a:rPr lang="en-US"/>
              <a:t>.java</a:t>
            </a:r>
            <a:endParaRPr/>
          </a:p>
        </p:txBody>
      </p:sp>
      <p:sp>
        <p:nvSpPr>
          <p:cNvPr id="1418" name="Google Shape;1418;g5c7ed588bb_0_78"/>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3" name="Shape 1423"/>
        <p:cNvGrpSpPr/>
        <p:nvPr/>
      </p:nvGrpSpPr>
      <p:grpSpPr>
        <a:xfrm>
          <a:off x="0" y="0"/>
          <a:ext cx="0" cy="0"/>
          <a:chOff x="0" y="0"/>
          <a:chExt cx="0" cy="0"/>
        </a:xfrm>
      </p:grpSpPr>
      <p:sp>
        <p:nvSpPr>
          <p:cNvPr id="1424" name="Google Shape;1424;g5c7ed588bb_0_134"/>
          <p:cNvSpPr txBox="1"/>
          <p:nvPr>
            <p:ph type="title"/>
          </p:nvPr>
        </p:nvSpPr>
        <p:spPr>
          <a:xfrm>
            <a:off x="888631" y="2349925"/>
            <a:ext cx="34989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None/>
            </a:pPr>
            <a:r>
              <a:rPr lang="en-US"/>
              <a:t>player</a:t>
            </a:r>
            <a:r>
              <a:rPr lang="en-US"/>
              <a:t> Object</a:t>
            </a:r>
            <a:endParaRPr/>
          </a:p>
        </p:txBody>
      </p:sp>
      <p:sp>
        <p:nvSpPr>
          <p:cNvPr id="1425" name="Google Shape;1425;g5c7ed588bb_0_134"/>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355600" lvl="0" marL="457200" rtl="0" algn="l">
              <a:spcBef>
                <a:spcPts val="1000"/>
              </a:spcBef>
              <a:spcAft>
                <a:spcPts val="0"/>
              </a:spcAft>
              <a:buSzPts val="2000"/>
              <a:buChar char="▪"/>
            </a:pPr>
            <a:r>
              <a:rPr lang="en-US" sz="2000"/>
              <a:t>Extends from Participant</a:t>
            </a:r>
            <a:endParaRPr sz="2000"/>
          </a:p>
          <a:p>
            <a:pPr indent="-355600" lvl="0" marL="457200" rtl="0" algn="l">
              <a:spcBef>
                <a:spcPts val="0"/>
              </a:spcBef>
              <a:spcAft>
                <a:spcPts val="0"/>
              </a:spcAft>
              <a:buSzPts val="2000"/>
              <a:buChar char="▪"/>
            </a:pPr>
            <a:r>
              <a:rPr lang="en-US" sz="2000"/>
              <a:t>What attributes would the player have?</a:t>
            </a:r>
            <a:endParaRPr sz="2000"/>
          </a:p>
          <a:p>
            <a:pPr indent="-355600" lvl="0" marL="457200" rtl="0" algn="l">
              <a:spcBef>
                <a:spcPts val="0"/>
              </a:spcBef>
              <a:spcAft>
                <a:spcPts val="0"/>
              </a:spcAft>
              <a:buSzPts val="2000"/>
              <a:buChar char="▪"/>
            </a:pPr>
            <a:r>
              <a:rPr lang="en-US" sz="2000"/>
              <a:t>How would attack be defined for player?</a:t>
            </a:r>
            <a:endParaRPr b="1"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429" name="Shape 1429"/>
        <p:cNvGrpSpPr/>
        <p:nvPr/>
      </p:nvGrpSpPr>
      <p:grpSpPr>
        <a:xfrm>
          <a:off x="0" y="0"/>
          <a:ext cx="0" cy="0"/>
          <a:chOff x="0" y="0"/>
          <a:chExt cx="0" cy="0"/>
        </a:xfrm>
      </p:grpSpPr>
      <p:sp>
        <p:nvSpPr>
          <p:cNvPr id="1430" name="Google Shape;1430;g5c7ed588bb_0_14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431" name="Google Shape;1431;g5c7ed588bb_0_141"/>
          <p:cNvGrpSpPr/>
          <p:nvPr/>
        </p:nvGrpSpPr>
        <p:grpSpPr>
          <a:xfrm>
            <a:off x="-420624" y="0"/>
            <a:ext cx="12584115" cy="6853238"/>
            <a:chOff x="-417513" y="0"/>
            <a:chExt cx="12584115" cy="6853238"/>
          </a:xfrm>
        </p:grpSpPr>
        <p:sp>
          <p:nvSpPr>
            <p:cNvPr id="1432" name="Google Shape;1432;g5c7ed588bb_0_141"/>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g5c7ed588bb_0_14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g5c7ed588bb_0_14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g5c7ed588bb_0_141"/>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g5c7ed588bb_0_14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g5c7ed588bb_0_14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g5c7ed588bb_0_141"/>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g5c7ed588bb_0_14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g5c7ed588bb_0_14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g5c7ed588bb_0_141"/>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g5c7ed588bb_0_14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g5c7ed588bb_0_141"/>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g5c7ed588bb_0_14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g5c7ed588bb_0_141"/>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g5c7ed588bb_0_14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g5c7ed588bb_0_141"/>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g5c7ed588bb_0_141"/>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lt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g5c7ed588bb_0_141"/>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g5c7ed588bb_0_14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g5c7ed588bb_0_14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g5c7ed588bb_0_14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3" name="Google Shape;1453;g5c7ed588bb_0_141"/>
          <p:cNvPicPr preferRelativeResize="0"/>
          <p:nvPr/>
        </p:nvPicPr>
        <p:blipFill>
          <a:blip r:embed="rId3">
            <a:alphaModFix/>
          </a:blip>
          <a:stretch>
            <a:fillRect/>
          </a:stretch>
        </p:blipFill>
        <p:spPr>
          <a:xfrm>
            <a:off x="1237876" y="786063"/>
            <a:ext cx="7157326" cy="5281124"/>
          </a:xfrm>
          <a:prstGeom prst="rect">
            <a:avLst/>
          </a:prstGeom>
          <a:noFill/>
          <a:ln>
            <a:noFill/>
          </a:ln>
        </p:spPr>
      </p:pic>
      <p:pic>
        <p:nvPicPr>
          <p:cNvPr id="1454" name="Google Shape;1454;g5c7ed588bb_0_141"/>
          <p:cNvPicPr preferRelativeResize="0"/>
          <p:nvPr/>
        </p:nvPicPr>
        <p:blipFill>
          <a:blip r:embed="rId4">
            <a:alphaModFix/>
          </a:blip>
          <a:stretch>
            <a:fillRect/>
          </a:stretch>
        </p:blipFill>
        <p:spPr>
          <a:xfrm>
            <a:off x="6602250" y="786075"/>
            <a:ext cx="4533900" cy="2362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9" name="Shape 1459"/>
        <p:cNvGrpSpPr/>
        <p:nvPr/>
      </p:nvGrpSpPr>
      <p:grpSpPr>
        <a:xfrm>
          <a:off x="0" y="0"/>
          <a:ext cx="0" cy="0"/>
          <a:chOff x="0" y="0"/>
          <a:chExt cx="0" cy="0"/>
        </a:xfrm>
      </p:grpSpPr>
      <p:sp>
        <p:nvSpPr>
          <p:cNvPr id="1460" name="Google Shape;1460;g5c7ed588bb_0_182"/>
          <p:cNvSpPr txBox="1"/>
          <p:nvPr>
            <p:ph type="title"/>
          </p:nvPr>
        </p:nvSpPr>
        <p:spPr>
          <a:xfrm>
            <a:off x="3344216" y="2074730"/>
            <a:ext cx="5490300" cy="1689300"/>
          </a:xfrm>
          <a:prstGeom prst="rect">
            <a:avLst/>
          </a:prstGeom>
        </p:spPr>
        <p:txBody>
          <a:bodyPr anchorCtr="0" anchor="b" bIns="0" lIns="228600" spcFirstLastPara="1" rIns="228600" wrap="square" tIns="228600">
            <a:noAutofit/>
          </a:bodyPr>
          <a:lstStyle/>
          <a:p>
            <a:pPr indent="0" lvl="0" marL="0" rtl="0" algn="ctr">
              <a:spcBef>
                <a:spcPts val="0"/>
              </a:spcBef>
              <a:spcAft>
                <a:spcPts val="0"/>
              </a:spcAft>
              <a:buNone/>
            </a:pPr>
            <a:r>
              <a:rPr lang="en-US"/>
              <a:t>Troubleshooting</a:t>
            </a:r>
            <a:endParaRPr/>
          </a:p>
        </p:txBody>
      </p:sp>
      <p:sp>
        <p:nvSpPr>
          <p:cNvPr id="1461" name="Google Shape;1461;g5c7ed588bb_0_182"/>
          <p:cNvSpPr txBox="1"/>
          <p:nvPr>
            <p:ph idx="1" type="body"/>
          </p:nvPr>
        </p:nvSpPr>
        <p:spPr>
          <a:xfrm>
            <a:off x="3344215" y="3846851"/>
            <a:ext cx="5490300" cy="1383900"/>
          </a:xfrm>
          <a:prstGeom prst="rect">
            <a:avLst/>
          </a:prstGeom>
        </p:spPr>
        <p:txBody>
          <a:bodyPr anchorCtr="0" anchor="t" bIns="45700" lIns="91425" spcFirstLastPara="1" rIns="91425" wrap="square" tIns="0">
            <a:noAutofit/>
          </a:bodyPr>
          <a:lstStyle/>
          <a:p>
            <a:pPr indent="0" lvl="0" marL="0" rtl="0" algn="ctr">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Set up your code</a:t>
            </a:r>
            <a:endParaRPr/>
          </a:p>
          <a:p>
            <a:pPr indent="0" lvl="0" marL="0" rtl="0" algn="ctr">
              <a:lnSpc>
                <a:spcPct val="85000"/>
              </a:lnSpc>
              <a:spcBef>
                <a:spcPts val="0"/>
              </a:spcBef>
              <a:spcAft>
                <a:spcPts val="0"/>
              </a:spcAft>
              <a:buClr>
                <a:srgbClr val="FFFEFF"/>
              </a:buClr>
              <a:buSzPts val="4000"/>
              <a:buFont typeface="Calibri"/>
              <a:buNone/>
            </a:pPr>
            <a:r>
              <a:rPr lang="en-US" sz="2400"/>
              <a:t>Your Driver</a:t>
            </a:r>
            <a:endParaRPr sz="2400"/>
          </a:p>
        </p:txBody>
      </p:sp>
      <p:sp>
        <p:nvSpPr>
          <p:cNvPr id="594" name="Google Shape;594;p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None/>
            </a:pPr>
            <a:r>
              <a:rPr lang="en-US"/>
              <a:t>package gameDriver;</a:t>
            </a:r>
            <a:endParaRPr/>
          </a:p>
          <a:p>
            <a:pPr indent="0" lvl="0" marL="0" rtl="0" algn="l">
              <a:lnSpc>
                <a:spcPct val="120000"/>
              </a:lnSpc>
              <a:spcBef>
                <a:spcPts val="1000"/>
              </a:spcBef>
              <a:spcAft>
                <a:spcPts val="0"/>
              </a:spcAft>
              <a:buSzPts val="1980"/>
              <a:buNone/>
            </a:pPr>
            <a:r>
              <a:rPr lang="en-US"/>
              <a:t>imports (Scanner: Input from player);</a:t>
            </a:r>
            <a:endParaRPr/>
          </a:p>
          <a:p>
            <a:pPr indent="0" lvl="0" marL="0" rtl="0" algn="l">
              <a:lnSpc>
                <a:spcPct val="120000"/>
              </a:lnSpc>
              <a:spcBef>
                <a:spcPts val="1000"/>
              </a:spcBef>
              <a:spcAft>
                <a:spcPts val="0"/>
              </a:spcAft>
              <a:buSzPts val="1980"/>
              <a:buNone/>
            </a:pPr>
            <a:r>
              <a:rPr lang="en-US"/>
              <a:t>public class GameDriver</a:t>
            </a:r>
            <a:endParaRPr/>
          </a:p>
          <a:p>
            <a:pPr indent="0" lvl="0" marL="0" rtl="0" algn="l">
              <a:lnSpc>
                <a:spcPct val="120000"/>
              </a:lnSpc>
              <a:spcBef>
                <a:spcPts val="1000"/>
              </a:spcBef>
              <a:spcAft>
                <a:spcPts val="0"/>
              </a:spcAft>
              <a:buSzPts val="1980"/>
              <a:buNone/>
            </a:pPr>
            <a:r>
              <a:rPr lang="en-US"/>
              <a:t>{</a:t>
            </a:r>
            <a:endParaRPr/>
          </a:p>
          <a:p>
            <a:pPr indent="0" lvl="0" marL="0" rtl="0" algn="l">
              <a:lnSpc>
                <a:spcPct val="120000"/>
              </a:lnSpc>
              <a:spcBef>
                <a:spcPts val="1000"/>
              </a:spcBef>
              <a:spcAft>
                <a:spcPts val="0"/>
              </a:spcAft>
              <a:buSzPts val="1980"/>
              <a:buNone/>
            </a:pPr>
            <a:r>
              <a:rPr lang="en-US"/>
              <a:t>	Your objects</a:t>
            </a:r>
            <a:endParaRPr/>
          </a:p>
          <a:p>
            <a:pPr indent="457200" lvl="0" marL="0" rtl="0" algn="l">
              <a:lnSpc>
                <a:spcPct val="120000"/>
              </a:lnSpc>
              <a:spcBef>
                <a:spcPts val="1000"/>
              </a:spcBef>
              <a:spcAft>
                <a:spcPts val="0"/>
              </a:spcAft>
              <a:buSzPts val="1980"/>
              <a:buNone/>
            </a:pPr>
            <a:r>
              <a:rPr lang="en-US"/>
              <a:t>private static Scanner kb = new Scanner(System.in);</a:t>
            </a:r>
            <a:endParaRPr/>
          </a:p>
          <a:p>
            <a:pPr indent="457200" lvl="0" marL="0" rtl="0" algn="l">
              <a:lnSpc>
                <a:spcPct val="120000"/>
              </a:lnSpc>
              <a:spcBef>
                <a:spcPts val="1000"/>
              </a:spcBef>
              <a:spcAft>
                <a:spcPts val="0"/>
              </a:spcAft>
              <a:buSzPts val="1980"/>
              <a:buNone/>
            </a:pPr>
            <a:r>
              <a:t/>
            </a:r>
            <a:endParaRPr/>
          </a:p>
          <a:p>
            <a:pPr indent="0" lvl="0" marL="0" rtl="0" algn="l">
              <a:lnSpc>
                <a:spcPct val="120000"/>
              </a:lnSpc>
              <a:spcBef>
                <a:spcPts val="1000"/>
              </a:spcBef>
              <a:spcAft>
                <a:spcPts val="0"/>
              </a:spcAft>
              <a:buSzPts val="1980"/>
              <a:buNone/>
            </a:pPr>
            <a:r>
              <a:rPr lang="en-US"/>
              <a:t>	public static void main ( String [ ] args)</a:t>
            </a:r>
            <a:endParaRPr/>
          </a:p>
          <a:p>
            <a:pPr indent="0" lvl="0" marL="0" rtl="0" algn="l">
              <a:lnSpc>
                <a:spcPct val="120000"/>
              </a:lnSpc>
              <a:spcBef>
                <a:spcPts val="1000"/>
              </a:spcBef>
              <a:spcAft>
                <a:spcPts val="0"/>
              </a:spcAft>
              <a:buSzPts val="1980"/>
              <a:buNone/>
            </a:pPr>
            <a:r>
              <a:rPr lang="en-US"/>
              <a:t>	{</a:t>
            </a:r>
            <a:endParaRPr/>
          </a:p>
          <a:p>
            <a:pPr indent="0" lvl="0" marL="0" rtl="0" algn="l">
              <a:lnSpc>
                <a:spcPct val="120000"/>
              </a:lnSpc>
              <a:spcBef>
                <a:spcPts val="1000"/>
              </a:spcBef>
              <a:spcAft>
                <a:spcPts val="0"/>
              </a:spcAft>
              <a:buSzPts val="1980"/>
              <a:buNone/>
            </a:pPr>
            <a:r>
              <a:rPr lang="en-US"/>
              <a:t>		Your code</a:t>
            </a:r>
            <a:endParaRPr/>
          </a:p>
          <a:p>
            <a:pPr indent="0" lvl="0" marL="0" rtl="0" algn="l">
              <a:lnSpc>
                <a:spcPct val="120000"/>
              </a:lnSpc>
              <a:spcBef>
                <a:spcPts val="1000"/>
              </a:spcBef>
              <a:spcAft>
                <a:spcPts val="0"/>
              </a:spcAft>
              <a:buSzPts val="1980"/>
              <a:buNone/>
            </a:pPr>
            <a:r>
              <a:rPr lang="en-US"/>
              <a:t>	}</a:t>
            </a:r>
            <a:endParaRPr/>
          </a:p>
          <a:p>
            <a:pPr indent="0" lvl="0" marL="0" rtl="0" algn="l">
              <a:lnSpc>
                <a:spcPct val="120000"/>
              </a:lnSpc>
              <a:spcBef>
                <a:spcPts val="1000"/>
              </a:spcBef>
              <a:spcAft>
                <a:spcPts val="0"/>
              </a:spcAft>
              <a:buSzPts val="1980"/>
              <a:buNone/>
            </a:pPr>
            <a:r>
              <a:rPr lang="en-US"/>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6" name="Shape 1466"/>
        <p:cNvGrpSpPr/>
        <p:nvPr/>
      </p:nvGrpSpPr>
      <p:grpSpPr>
        <a:xfrm>
          <a:off x="0" y="0"/>
          <a:ext cx="0" cy="0"/>
          <a:chOff x="0" y="0"/>
          <a:chExt cx="0" cy="0"/>
        </a:xfrm>
      </p:grpSpPr>
      <p:sp>
        <p:nvSpPr>
          <p:cNvPr id="1467" name="Google Shape;1467;g5c7ed588bb_0_188"/>
          <p:cNvSpPr txBox="1"/>
          <p:nvPr>
            <p:ph type="title"/>
          </p:nvPr>
        </p:nvSpPr>
        <p:spPr>
          <a:xfrm>
            <a:off x="822650" y="2349925"/>
            <a:ext cx="3649200" cy="2456400"/>
          </a:xfrm>
          <a:prstGeom prst="rect">
            <a:avLst/>
          </a:prstGeom>
        </p:spPr>
        <p:txBody>
          <a:bodyPr anchorCtr="0" anchor="ctr" bIns="228600" lIns="228600" spcFirstLastPara="1" rIns="228600" wrap="square" tIns="228600">
            <a:noAutofit/>
          </a:bodyPr>
          <a:lstStyle/>
          <a:p>
            <a:pPr indent="0" lvl="0" marL="0" rtl="0" algn="ctr">
              <a:spcBef>
                <a:spcPts val="0"/>
              </a:spcBef>
              <a:spcAft>
                <a:spcPts val="0"/>
              </a:spcAft>
              <a:buClr>
                <a:schemeClr val="dk1"/>
              </a:buClr>
              <a:buSzPts val="1100"/>
              <a:buFont typeface="Arial"/>
              <a:buNone/>
            </a:pPr>
            <a:r>
              <a:rPr lang="en-US" sz="3800"/>
              <a:t>Troubleshooting</a:t>
            </a:r>
            <a:endParaRPr sz="3800"/>
          </a:p>
        </p:txBody>
      </p:sp>
      <p:sp>
        <p:nvSpPr>
          <p:cNvPr id="1468" name="Google Shape;1468;g5c7ed588bb_0_188"/>
          <p:cNvSpPr txBox="1"/>
          <p:nvPr>
            <p:ph idx="1" type="body"/>
          </p:nvPr>
        </p:nvSpPr>
        <p:spPr>
          <a:xfrm>
            <a:off x="5118447" y="803186"/>
            <a:ext cx="6282000" cy="52485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100"/>
              <a:t>Now that all the objects are fully coded:</a:t>
            </a:r>
            <a:endParaRPr sz="2100"/>
          </a:p>
          <a:p>
            <a:pPr indent="-361950" lvl="0" marL="457200" rtl="0" algn="l">
              <a:spcBef>
                <a:spcPts val="1000"/>
              </a:spcBef>
              <a:spcAft>
                <a:spcPts val="0"/>
              </a:spcAft>
              <a:buSzPts val="2100"/>
              <a:buChar char="▪"/>
            </a:pPr>
            <a:r>
              <a:rPr lang="en-US" sz="2100"/>
              <a:t>Go back to your driver</a:t>
            </a:r>
            <a:endParaRPr sz="2100"/>
          </a:p>
          <a:p>
            <a:pPr indent="-361950" lvl="0" marL="457200" rtl="0" algn="l">
              <a:spcBef>
                <a:spcPts val="0"/>
              </a:spcBef>
              <a:spcAft>
                <a:spcPts val="0"/>
              </a:spcAft>
              <a:buSzPts val="2100"/>
              <a:buChar char="▪"/>
            </a:pPr>
            <a:r>
              <a:rPr lang="en-US" sz="2100"/>
              <a:t>Review the logic and make sure it will work with how the objects were coded</a:t>
            </a:r>
            <a:endParaRPr sz="2100"/>
          </a:p>
          <a:p>
            <a:pPr indent="-361950" lvl="1" marL="914400" rtl="0" algn="l">
              <a:spcBef>
                <a:spcPts val="0"/>
              </a:spcBef>
              <a:spcAft>
                <a:spcPts val="0"/>
              </a:spcAft>
              <a:buSzPts val="2100"/>
              <a:buChar char="▪"/>
            </a:pPr>
            <a:r>
              <a:rPr lang="en-US" sz="2100"/>
              <a:t>If it doesn’t re-code parts of the driver</a:t>
            </a:r>
            <a:endParaRPr sz="2100"/>
          </a:p>
          <a:p>
            <a:pPr indent="-361950" lvl="0" marL="457200" rtl="0" algn="l">
              <a:spcBef>
                <a:spcPts val="0"/>
              </a:spcBef>
              <a:spcAft>
                <a:spcPts val="0"/>
              </a:spcAft>
              <a:buSzPts val="2100"/>
              <a:buChar char="▪"/>
            </a:pPr>
            <a:r>
              <a:rPr lang="en-US" sz="2100"/>
              <a:t>Run the code </a:t>
            </a:r>
            <a:endParaRPr sz="2100"/>
          </a:p>
          <a:p>
            <a:pPr indent="-361950" lvl="0" marL="457200" rtl="0" algn="l">
              <a:spcBef>
                <a:spcPts val="0"/>
              </a:spcBef>
              <a:spcAft>
                <a:spcPts val="0"/>
              </a:spcAft>
              <a:buSzPts val="2100"/>
              <a:buChar char="▪"/>
            </a:pPr>
            <a:r>
              <a:rPr lang="en-US" sz="2100"/>
              <a:t>Fix the errors</a:t>
            </a:r>
            <a:endParaRPr sz="2100"/>
          </a:p>
          <a:p>
            <a:pPr indent="-361950" lvl="0" marL="457200" rtl="0" algn="l">
              <a:spcBef>
                <a:spcPts val="0"/>
              </a:spcBef>
              <a:spcAft>
                <a:spcPts val="0"/>
              </a:spcAft>
              <a:buSzPts val="2100"/>
              <a:buChar char="▪"/>
            </a:pPr>
            <a:r>
              <a:rPr lang="en-US" sz="2100"/>
              <a:t>Run it again and play the game!</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Functions:</a:t>
            </a:r>
            <a:br>
              <a:rPr lang="en-US"/>
            </a:br>
            <a:r>
              <a:rPr lang="en-US" sz="2400"/>
              <a:t>making intro/outro dialog</a:t>
            </a:r>
            <a:endParaRPr/>
          </a:p>
        </p:txBody>
      </p:sp>
      <p:sp>
        <p:nvSpPr>
          <p:cNvPr id="600" name="Google Shape;600;p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Could type something like this in your main jumbled with your other code:</a:t>
            </a:r>
            <a:endParaRPr/>
          </a:p>
          <a:p>
            <a:pPr indent="-228600" lvl="1" marL="685800" rtl="0" algn="l">
              <a:lnSpc>
                <a:spcPct val="120000"/>
              </a:lnSpc>
              <a:spcBef>
                <a:spcPts val="500"/>
              </a:spcBef>
              <a:spcAft>
                <a:spcPts val="0"/>
              </a:spcAft>
              <a:buSzPts val="1980"/>
              <a:buChar char="▪"/>
            </a:pPr>
            <a:r>
              <a:rPr lang="en-US" sz="1800"/>
              <a:t>System.out.println(“Welcom to Zork!”);</a:t>
            </a:r>
            <a:endParaRPr/>
          </a:p>
          <a:p>
            <a:pPr indent="-228600" lvl="1" marL="685800" rtl="0" algn="l">
              <a:lnSpc>
                <a:spcPct val="120000"/>
              </a:lnSpc>
              <a:spcBef>
                <a:spcPts val="500"/>
              </a:spcBef>
              <a:spcAft>
                <a:spcPts val="0"/>
              </a:spcAft>
              <a:buSzPts val="1980"/>
              <a:buChar char="▪"/>
            </a:pPr>
            <a:r>
              <a:rPr lang="en-US" sz="1800"/>
              <a:t>System.out.println(“n\Outro Text Here”);</a:t>
            </a:r>
            <a:endParaRPr/>
          </a:p>
          <a:p>
            <a:pPr indent="-102869" lvl="1" marL="685800" rtl="0" algn="l">
              <a:lnSpc>
                <a:spcPct val="120000"/>
              </a:lnSpc>
              <a:spcBef>
                <a:spcPts val="500"/>
              </a:spcBef>
              <a:spcAft>
                <a:spcPts val="0"/>
              </a:spcAft>
              <a:buSzPts val="1980"/>
              <a:buNone/>
            </a:pPr>
            <a:r>
              <a:t/>
            </a:r>
            <a:endParaRPr sz="1800"/>
          </a:p>
          <a:p>
            <a:pPr indent="-228600" lvl="0" marL="228600" rtl="0" algn="l">
              <a:lnSpc>
                <a:spcPct val="120000"/>
              </a:lnSpc>
              <a:spcBef>
                <a:spcPts val="1000"/>
              </a:spcBef>
              <a:spcAft>
                <a:spcPts val="0"/>
              </a:spcAft>
              <a:buSzPts val="2200"/>
              <a:buChar char="▪"/>
            </a:pPr>
            <a:r>
              <a:rPr lang="en-US" sz="2000"/>
              <a:t>Or keep the main tidy by just calling self explanatory functions:</a:t>
            </a:r>
            <a:endParaRPr/>
          </a:p>
          <a:p>
            <a:pPr indent="-228600" lvl="1" marL="685800" rtl="0" algn="l">
              <a:lnSpc>
                <a:spcPct val="120000"/>
              </a:lnSpc>
              <a:spcBef>
                <a:spcPts val="500"/>
              </a:spcBef>
              <a:spcAft>
                <a:spcPts val="0"/>
              </a:spcAft>
              <a:buSzPts val="1980"/>
              <a:buChar char="▪"/>
            </a:pPr>
            <a:r>
              <a:rPr lang="en-US" sz="1800"/>
              <a:t>printIntro();</a:t>
            </a:r>
            <a:endParaRPr/>
          </a:p>
          <a:p>
            <a:pPr indent="-228600" lvl="1" marL="685800" rtl="0" algn="l">
              <a:lnSpc>
                <a:spcPct val="120000"/>
              </a:lnSpc>
              <a:spcBef>
                <a:spcPts val="500"/>
              </a:spcBef>
              <a:spcAft>
                <a:spcPts val="0"/>
              </a:spcAft>
              <a:buSzPts val="1980"/>
              <a:buChar char="▪"/>
            </a:pPr>
            <a:r>
              <a:rPr lang="en-US" sz="1800"/>
              <a:t>printOutro();</a:t>
            </a:r>
            <a:endParaRPr/>
          </a:p>
          <a:p>
            <a:pPr indent="-102869" lvl="1" marL="685800" rtl="0" algn="l">
              <a:lnSpc>
                <a:spcPct val="120000"/>
              </a:lnSpc>
              <a:spcBef>
                <a:spcPts val="500"/>
              </a:spcBef>
              <a:spcAft>
                <a:spcPts val="0"/>
              </a:spcAft>
              <a:buSzPts val="1980"/>
              <a:buNone/>
            </a:pPr>
            <a:r>
              <a:t/>
            </a:r>
            <a:endParaRPr sz="1800"/>
          </a:p>
          <a:p>
            <a:pPr indent="-228600" lvl="0" marL="228600" rtl="0" algn="l">
              <a:lnSpc>
                <a:spcPct val="120000"/>
              </a:lnSpc>
              <a:spcBef>
                <a:spcPts val="1000"/>
              </a:spcBef>
              <a:spcAft>
                <a:spcPts val="0"/>
              </a:spcAft>
              <a:buSzPts val="2200"/>
              <a:buChar char="▪"/>
            </a:pPr>
            <a:r>
              <a:rPr lang="en-US" sz="2000"/>
              <a:t>This is good coding practice to keep your code readable.</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8"/>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Calibri"/>
              <a:buNone/>
            </a:pPr>
            <a:r>
              <a:rPr lang="en-US"/>
              <a:t>Functions</a:t>
            </a:r>
            <a:endParaRPr/>
          </a:p>
        </p:txBody>
      </p:sp>
      <p:sp>
        <p:nvSpPr>
          <p:cNvPr id="606" name="Google Shape;606;p8"/>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20"/>
              <a:buNone/>
            </a:pPr>
            <a:r>
              <a:rPr lang="en-US"/>
              <a:t>PRINT INTRO</a:t>
            </a:r>
            <a:endParaRPr/>
          </a:p>
        </p:txBody>
      </p:sp>
      <p:sp>
        <p:nvSpPr>
          <p:cNvPr id="607" name="Google Shape;607;p8"/>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980"/>
              <a:buNone/>
            </a:pPr>
            <a:r>
              <a:rPr lang="en-US"/>
              <a:t>public static void printIntro()</a:t>
            </a:r>
            <a:endParaRPr/>
          </a:p>
          <a:p>
            <a:pPr indent="0" lvl="0" marL="0" rtl="0" algn="l">
              <a:lnSpc>
                <a:spcPct val="120000"/>
              </a:lnSpc>
              <a:spcBef>
                <a:spcPts val="1000"/>
              </a:spcBef>
              <a:spcAft>
                <a:spcPts val="0"/>
              </a:spcAft>
              <a:buSzPts val="1980"/>
              <a:buNone/>
            </a:pPr>
            <a:r>
              <a:rPr lang="en-US"/>
              <a:t>{</a:t>
            </a:r>
            <a:endParaRPr/>
          </a:p>
          <a:p>
            <a:pPr indent="0" lvl="0" marL="0" rtl="0" algn="l">
              <a:lnSpc>
                <a:spcPct val="120000"/>
              </a:lnSpc>
              <a:spcBef>
                <a:spcPts val="1000"/>
              </a:spcBef>
              <a:spcAft>
                <a:spcPts val="0"/>
              </a:spcAft>
              <a:buSzPts val="1980"/>
              <a:buNone/>
            </a:pPr>
            <a:r>
              <a:rPr lang="en-US"/>
              <a:t>	What you want to happen every time you call 	printIntro(); through out your code.</a:t>
            </a:r>
            <a:endParaRPr/>
          </a:p>
          <a:p>
            <a:pPr indent="0" lvl="0" marL="0" rtl="0" algn="l">
              <a:lnSpc>
                <a:spcPct val="120000"/>
              </a:lnSpc>
              <a:spcBef>
                <a:spcPts val="1000"/>
              </a:spcBef>
              <a:spcAft>
                <a:spcPts val="0"/>
              </a:spcAft>
              <a:buSzPts val="1980"/>
              <a:buNone/>
            </a:pPr>
            <a:r>
              <a:rPr lang="en-US"/>
              <a:t>}</a:t>
            </a:r>
            <a:endParaRPr/>
          </a:p>
        </p:txBody>
      </p:sp>
      <p:sp>
        <p:nvSpPr>
          <p:cNvPr id="608" name="Google Shape;608;p8"/>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20"/>
              <a:buNone/>
            </a:pPr>
            <a:r>
              <a:rPr lang="en-US"/>
              <a:t>PRINT OUTRO</a:t>
            </a:r>
            <a:endParaRPr/>
          </a:p>
        </p:txBody>
      </p:sp>
      <p:sp>
        <p:nvSpPr>
          <p:cNvPr id="609" name="Google Shape;609;p8"/>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980"/>
              <a:buNone/>
            </a:pPr>
            <a:r>
              <a:rPr lang="en-US"/>
              <a:t>public static void printOutro()</a:t>
            </a:r>
            <a:endParaRPr/>
          </a:p>
          <a:p>
            <a:pPr indent="0" lvl="0" marL="0" rtl="0" algn="l">
              <a:lnSpc>
                <a:spcPct val="120000"/>
              </a:lnSpc>
              <a:spcBef>
                <a:spcPts val="1000"/>
              </a:spcBef>
              <a:spcAft>
                <a:spcPts val="0"/>
              </a:spcAft>
              <a:buSzPts val="1980"/>
              <a:buNone/>
            </a:pPr>
            <a:r>
              <a:rPr lang="en-US"/>
              <a:t>{</a:t>
            </a:r>
            <a:endParaRPr/>
          </a:p>
          <a:p>
            <a:pPr indent="0" lvl="0" marL="0" rtl="0" algn="l">
              <a:lnSpc>
                <a:spcPct val="120000"/>
              </a:lnSpc>
              <a:spcBef>
                <a:spcPts val="1000"/>
              </a:spcBef>
              <a:spcAft>
                <a:spcPts val="0"/>
              </a:spcAft>
              <a:buSzPts val="1980"/>
              <a:buNone/>
            </a:pPr>
            <a:r>
              <a:rPr lang="en-US"/>
              <a:t>	What you want to happen every time you call 	printOutro(); through out your code.</a:t>
            </a:r>
            <a:endParaRPr/>
          </a:p>
          <a:p>
            <a:pPr indent="0" lvl="0" marL="0" rtl="0" algn="l">
              <a:lnSpc>
                <a:spcPct val="120000"/>
              </a:lnSpc>
              <a:spcBef>
                <a:spcPts val="1000"/>
              </a:spcBef>
              <a:spcAft>
                <a:spcPts val="0"/>
              </a:spcAft>
              <a:buSzPts val="1980"/>
              <a:buNone/>
            </a:pPr>
            <a:r>
              <a:rPr lang="en-US"/>
              <a:t>}</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2019-06-24T02:00:03Z</dcterms:created>
  <dc:creator>Martinson, Brianna I</dc:creator>
</cp:coreProperties>
</file>