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05D"/>
    <a:srgbClr val="E1A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9"/>
    <p:restoredTop sz="94597"/>
  </p:normalViewPr>
  <p:slideViewPr>
    <p:cSldViewPr snapToGrid="0" snapToObjects="1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505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B4C9A-8023-2D40-A6E6-BD016CB1E7D6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876C-D639-D148-8687-D84C95E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7BA9C-C13B-C941-82A5-2AA33B4473CE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CE1D9-36F2-B84D-A38F-999A8359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3CE1D9-36F2-B84D-A38F-999A8359DF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1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4" name="Freeform 13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27" y="758283"/>
            <a:ext cx="4767239" cy="4770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07" y="5751174"/>
            <a:ext cx="2485668" cy="7660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07" y="5751174"/>
            <a:ext cx="2485668" cy="76606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89782"/>
            <a:ext cx="9144000" cy="1088528"/>
          </a:xfrm>
        </p:spPr>
        <p:txBody>
          <a:bodyPr anchor="b"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8310"/>
            <a:ext cx="9144000" cy="1035407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166290"/>
            <a:ext cx="2491740" cy="2414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344B-EC26-5744-AC76-D8CA586C9B04}" type="datetime1">
              <a:rPr lang="en-US" smtClean="0"/>
              <a:t>12/8/2021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F515-9089-4647-A15F-41AF70C5A341}" type="datetime1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18E-BC0A-FA47-B948-E7696B7A692B}" type="datetime1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1" y="0"/>
            <a:ext cx="11938658" cy="59842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47" y="6051790"/>
            <a:ext cx="1769350" cy="52021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9CEB8D-B9A4-7249-A618-1FFCB6E3C71A}" type="datetime1">
              <a:rPr lang="en-US" smtClean="0"/>
              <a:pPr/>
              <a:t>12/8/2021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675062"/>
            <a:ext cx="10209790" cy="188163"/>
          </a:xfrm>
          <a:prstGeom prst="rect">
            <a:avLst/>
          </a:pr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9817768" y="6675062"/>
            <a:ext cx="2374232" cy="188163"/>
          </a:xfrm>
          <a:custGeom>
            <a:avLst/>
            <a:gdLst>
              <a:gd name="connsiteX0" fmla="*/ 2670314 w 2683566"/>
              <a:gd name="connsiteY0" fmla="*/ 165653 h 165653"/>
              <a:gd name="connsiteX1" fmla="*/ 165653 w 2683566"/>
              <a:gd name="connsiteY1" fmla="*/ 165653 h 165653"/>
              <a:gd name="connsiteX2" fmla="*/ 0 w 2683566"/>
              <a:gd name="connsiteY2" fmla="*/ 0 h 165653"/>
              <a:gd name="connsiteX3" fmla="*/ 2683566 w 2683566"/>
              <a:gd name="connsiteY3" fmla="*/ 0 h 165653"/>
              <a:gd name="connsiteX4" fmla="*/ 2670314 w 2683566"/>
              <a:gd name="connsiteY4" fmla="*/ 165653 h 16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3566" h="165653">
                <a:moveTo>
                  <a:pt x="2670314" y="165653"/>
                </a:moveTo>
                <a:lnTo>
                  <a:pt x="165653" y="165653"/>
                </a:lnTo>
                <a:lnTo>
                  <a:pt x="0" y="0"/>
                </a:lnTo>
                <a:lnTo>
                  <a:pt x="2683566" y="0"/>
                </a:lnTo>
                <a:lnTo>
                  <a:pt x="2670314" y="16565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ADD57-E8E8-6F45-AC05-E272920E2EB0}"/>
              </a:ext>
            </a:extLst>
          </p:cNvPr>
          <p:cNvSpPr txBox="1"/>
          <p:nvPr userDrawn="1"/>
        </p:nvSpPr>
        <p:spPr>
          <a:xfrm>
            <a:off x="149629" y="6244525"/>
            <a:ext cx="688571" cy="365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fld id="{479BDA1F-085D-3742-BB72-CE0249E0F669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3" r:id="rId3"/>
    <p:sldLayoutId id="2147483662" r:id="rId4"/>
    <p:sldLayoutId id="2147483652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7305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b="1" kern="1200">
          <a:solidFill>
            <a:srgbClr val="07305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35033" y="154380"/>
            <a:ext cx="10367159" cy="2956956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FINAL PROJECT :</a:t>
            </a:r>
            <a:br>
              <a:rPr lang="en-US" sz="6000" dirty="0"/>
            </a:br>
            <a:r>
              <a:rPr lang="en-US" sz="6000" dirty="0"/>
              <a:t>CUSTOMER SEGMENTATION  </a:t>
            </a:r>
            <a:br>
              <a:rPr lang="en-US" dirty="0"/>
            </a:b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7160C4-6874-E348-ADB5-0883B77CC8CC}"/>
              </a:ext>
            </a:extLst>
          </p:cNvPr>
          <p:cNvSpPr/>
          <p:nvPr/>
        </p:nvSpPr>
        <p:spPr>
          <a:xfrm>
            <a:off x="328552" y="3996621"/>
            <a:ext cx="76635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Brianna Viñas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MIS: 64060-001-Fundamentals in Machine Learning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Murali Shanker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Project: Customer Segmentation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1458316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4223" y="210966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spc="-300" dirty="0"/>
              <a:t>TOPIC USING REAL WORLD DATA: CUSTOMER SEGMENTATION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244" y="1341708"/>
            <a:ext cx="6150306" cy="3982209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700" dirty="0"/>
              <a:t>My topic will focus on clustering customers based on their purchase behavior.</a:t>
            </a:r>
          </a:p>
          <a:p>
            <a:pPr algn="just"/>
            <a:r>
              <a:rPr lang="en-US" sz="1700" dirty="0"/>
              <a:t>Sources used for compiling my real word data:</a:t>
            </a:r>
          </a:p>
          <a:p>
            <a:pPr algn="just">
              <a:buFont typeface="Wingdings" pitchFamily="2" charset="2"/>
              <a:buChar char="v"/>
            </a:pPr>
            <a:r>
              <a:rPr lang="en-US" sz="1700" b="0" dirty="0">
                <a:hlinkClick r:id="rId2"/>
              </a:rPr>
              <a:t>https://www.kaggle.com/ </a:t>
            </a:r>
            <a:endParaRPr lang="en-US" sz="1700" dirty="0"/>
          </a:p>
          <a:p>
            <a:pPr algn="just"/>
            <a:r>
              <a:rPr lang="en-US" sz="1700" dirty="0"/>
              <a:t>Problem Statement: </a:t>
            </a:r>
          </a:p>
          <a:p>
            <a:pPr algn="just">
              <a:buFont typeface="Wingdings" pitchFamily="2" charset="2"/>
              <a:buChar char="v"/>
            </a:pPr>
            <a:r>
              <a:rPr lang="en-US" sz="1700" b="0" dirty="0">
                <a:solidFill>
                  <a:srgbClr val="07305D"/>
                </a:solidFill>
              </a:rPr>
              <a:t>Do annual incomes accurately reflect annual spending scores?</a:t>
            </a:r>
            <a:endParaRPr lang="en-US" sz="1700" dirty="0"/>
          </a:p>
          <a:p>
            <a:pPr algn="just"/>
            <a:r>
              <a:rPr lang="en-US" sz="1700" dirty="0"/>
              <a:t>Intended to Show: </a:t>
            </a:r>
          </a:p>
          <a:p>
            <a:pPr algn="just">
              <a:buFont typeface="Wingdings" pitchFamily="2" charset="2"/>
              <a:buChar char="v"/>
            </a:pPr>
            <a:r>
              <a:rPr lang="en-US" sz="1700" b="0" dirty="0"/>
              <a:t> That annual incomes are not necessarily a predictor of annual spending scores. </a:t>
            </a:r>
          </a:p>
          <a:p>
            <a:pPr marL="0" indent="0" algn="just">
              <a:buNone/>
            </a:pPr>
            <a:endParaRPr lang="en-US" sz="2000" dirty="0"/>
          </a:p>
          <a:p>
            <a:pPr lvl="1"/>
            <a:endParaRPr lang="en-US" sz="1700" dirty="0"/>
          </a:p>
          <a:p>
            <a:endParaRPr lang="en-US" sz="17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22CC82-9411-0E4F-9B87-055E59185509}" type="datetime1">
              <a:rPr lang="en-US" smtClean="0"/>
              <a:pPr>
                <a:spcAft>
                  <a:spcPts val="600"/>
                </a:spcAft>
              </a:pPr>
              <a:t>12/8/2021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4AC490D-E380-C444-8714-1B591998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794" y="1791621"/>
            <a:ext cx="5736058" cy="358503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5996C81-5584-2940-A7F6-262FC2044543}"/>
              </a:ext>
            </a:extLst>
          </p:cNvPr>
          <p:cNvSpPr/>
          <p:nvPr/>
        </p:nvSpPr>
        <p:spPr>
          <a:xfrm>
            <a:off x="7305756" y="5971497"/>
            <a:ext cx="404836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500" dirty="0">
                <a:solidFill>
                  <a:srgbClr val="07305D"/>
                </a:solidFill>
              </a:rPr>
              <a:t>Real-world data used for my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08295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6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78130" y="640080"/>
            <a:ext cx="4238065" cy="56132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 spc="-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ALGORITHIM CHOSEN: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442409" y="427513"/>
            <a:ext cx="7318011" cy="3496370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457200" lvl="1">
              <a:buFont typeface="Arial" panose="020B0604020202020204" pitchFamily="34" charset="0"/>
              <a:buChar char="•"/>
            </a:pPr>
            <a:endParaRPr lang="en-US" sz="1000" dirty="0">
              <a:latin typeface="+mn-lt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cs typeface="+mn-cs"/>
              </a:rPr>
              <a:t>K-Means/Unsupervised Learning: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dirty="0">
                <a:latin typeface="+mn-lt"/>
                <a:cs typeface="+mn-cs"/>
              </a:rPr>
              <a:t>K-means is a clustering algorithm that tries to partition points into k sets (clusters) such that the points in each cluster tend to be near one another. Calculates the initial class means evenly distributed in the data space using a minimum distance technique without the use of labeling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cs typeface="+mn-cs"/>
              </a:rPr>
              <a:t>Elbow Method: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dirty="0">
                <a:latin typeface="+mn-lt"/>
                <a:cs typeface="+mn-cs"/>
              </a:rPr>
              <a:t>Heuristic used in determining the number of clusters in a data set. The method consists of plotting the explained variation as a function of the number of clusters and picking the elbow of the curve as the number of clusters to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+mn-lt"/>
                <a:cs typeface="+mn-cs"/>
              </a:rPr>
              <a:t>Silhouette Method: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dirty="0">
                <a:latin typeface="+mn-lt"/>
                <a:cs typeface="+mn-cs"/>
              </a:rPr>
              <a:t>Plot displays a measure of how close each point in one cluster is to points in the neighboring clusters and thus provides a way to assess parameters like number of clusters visually.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>
              <a:latin typeface="+mn-lt"/>
              <a:cs typeface="+mn-cs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>
              <a:latin typeface="+mn-lt"/>
              <a:cs typeface="+mn-cs"/>
            </a:endParaRPr>
          </a:p>
          <a:p>
            <a:pPr marL="0"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0">
              <a:buFont typeface="Arial" panose="020B0604020202020204" pitchFamily="34" charset="0"/>
              <a:buChar char="•"/>
            </a:pPr>
            <a:endParaRPr lang="en-US" sz="1000" b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DCD48F0-31BF-BF44-B03D-23FCBC801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557" y="3322122"/>
            <a:ext cx="6894236" cy="272241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9379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D6C93F65-21E7-E640-AD88-29827FC3BC16}" type="datetime1">
              <a:rPr lang="en-US" sz="1200">
                <a:solidFill>
                  <a:srgbClr val="FFFFFF">
                    <a:alpha val="80000"/>
                  </a:srgbClr>
                </a:solidFill>
                <a:latin typeface="+mn-lt"/>
                <a:cs typeface="+mn-cs"/>
              </a:rPr>
              <a:pPr algn="l">
                <a:spcAft>
                  <a:spcPts val="600"/>
                </a:spcAft>
              </a:pPr>
              <a:t>12/8/2021</a:t>
            </a:fld>
            <a:endParaRPr lang="en-US" sz="1200">
              <a:solidFill>
                <a:srgbClr val="FFFFFF">
                  <a:alpha val="80000"/>
                </a:srgbClr>
              </a:solidFill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94918" y="6173787"/>
            <a:ext cx="57194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 dirty="0">
                <a:solidFill>
                  <a:srgbClr val="07305D"/>
                </a:solidFill>
                <a:latin typeface="+mn-lt"/>
                <a:ea typeface="+mn-ea"/>
                <a:cs typeface="+mn-cs"/>
              </a:rPr>
              <a:t>                                                             Implemented into my code. 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6400" spc="-300" dirty="0">
                <a:solidFill>
                  <a:srgbClr val="FFFFFF"/>
                </a:solidFill>
                <a:latin typeface="+mj-lt"/>
                <a:cs typeface="+mj-cs"/>
              </a:rPr>
              <a:t>SUMMARY/CONCLUSION DRAWN: 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2D3391E5-89D3-8A46-AA94-5DCCAF956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5" r="3" b="3"/>
          <a:stretch/>
        </p:blipFill>
        <p:spPr>
          <a:xfrm>
            <a:off x="-140208" y="2298748"/>
            <a:ext cx="6236208" cy="36601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70ECED-F67E-404B-8CD4-1FF6709FA6AD}"/>
              </a:ext>
            </a:extLst>
          </p:cNvPr>
          <p:cNvSpPr txBox="1"/>
          <p:nvPr/>
        </p:nvSpPr>
        <p:spPr>
          <a:xfrm>
            <a:off x="6000997" y="2298748"/>
            <a:ext cx="5862452" cy="3886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7305D"/>
              </a:solidFill>
            </a:endParaRP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7305D"/>
                </a:solidFill>
              </a:rPr>
              <a:t>Cluster # 1: Customers who earn a medium annual income and have a medium annual spending score.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7305D"/>
              </a:solidFill>
            </a:endParaRP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7305D"/>
                </a:solidFill>
              </a:rPr>
              <a:t>Cluster # 2: Customers who earn a high annual income and have a low annual spending score. 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7305D"/>
              </a:solidFill>
            </a:endParaRP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7305D"/>
                </a:solidFill>
              </a:rPr>
              <a:t>Cluster # 3: Customers who earn a low annual income and have a high annual spending score. 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7305D"/>
              </a:solidFill>
            </a:endParaRP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7305D"/>
                </a:solidFill>
              </a:rPr>
              <a:t>Cluster # 4: Customers who earn a high annual income and have a high annual spending score. </a:t>
            </a: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07305D"/>
              </a:solidFill>
            </a:endParaRPr>
          </a:p>
          <a:p>
            <a:pPr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7305D"/>
                </a:solidFill>
              </a:rPr>
              <a:t>Cluster #5: Customers who earn a low annual income and have a low annual spending score.</a:t>
            </a:r>
          </a:p>
          <a:p>
            <a:pPr algn="just">
              <a:spcAft>
                <a:spcPts val="600"/>
              </a:spcAft>
            </a:pPr>
            <a:endParaRPr lang="en-US" sz="1400" dirty="0">
              <a:solidFill>
                <a:srgbClr val="07305D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fld id="{35EFC482-825C-ED41-AD79-F5A5B21B794D}" type="datetime1">
              <a:rPr lang="en-US"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algn="l">
                <a:spcAft>
                  <a:spcPts val="600"/>
                </a:spcAft>
                <a:defRPr/>
              </a:pPr>
              <a:t>12/8/2021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E6CEFD-3F75-E842-9AA4-5D139BB673ED}"/>
              </a:ext>
            </a:extLst>
          </p:cNvPr>
          <p:cNvSpPr/>
          <p:nvPr/>
        </p:nvSpPr>
        <p:spPr>
          <a:xfrm>
            <a:off x="649224" y="2768021"/>
            <a:ext cx="6955852" cy="160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www.kent.edu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245225"/>
            <a:ext cx="1222375" cy="365125"/>
          </a:xfrm>
        </p:spPr>
        <p:txBody>
          <a:bodyPr/>
          <a:lstStyle/>
          <a:p>
            <a:fld id="{3B6ABA31-734C-9645-AC11-784F18DD3D6B}" type="datetime1">
              <a:rPr lang="en-US" smtClean="0"/>
              <a:t>12/8/2021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2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364</Words>
  <Application>Microsoft Office PowerPoint</Application>
  <PresentationFormat>Widescreen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FINAL PROJECT : CUSTOMER SEGMENTATION   </vt:lpstr>
      <vt:lpstr>TOPIC USING REAL WORLD DATA: CUSTOMER SEGMENTATION </vt:lpstr>
      <vt:lpstr>ALGORITHIM CHOSEN:</vt:lpstr>
      <vt:lpstr>SUMMARY/CONCLUSION DRAWN: 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Louis, Robert</dc:creator>
  <cp:lastModifiedBy>Brianna Vinas</cp:lastModifiedBy>
  <cp:revision>33</cp:revision>
  <dcterms:created xsi:type="dcterms:W3CDTF">2017-12-13T15:54:12Z</dcterms:created>
  <dcterms:modified xsi:type="dcterms:W3CDTF">2021-12-09T03:51:19Z</dcterms:modified>
</cp:coreProperties>
</file>