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94" r:id="rId9"/>
    <p:sldId id="282" r:id="rId10"/>
    <p:sldId id="288" r:id="rId11"/>
    <p:sldId id="283" r:id="rId12"/>
    <p:sldId id="265" r:id="rId13"/>
    <p:sldId id="263" r:id="rId14"/>
    <p:sldId id="264" r:id="rId15"/>
    <p:sldId id="266" r:id="rId16"/>
    <p:sldId id="277" r:id="rId17"/>
    <p:sldId id="269" r:id="rId18"/>
    <p:sldId id="271" r:id="rId19"/>
    <p:sldId id="272" r:id="rId20"/>
    <p:sldId id="289" r:id="rId21"/>
    <p:sldId id="290" r:id="rId22"/>
    <p:sldId id="276" r:id="rId23"/>
    <p:sldId id="268" r:id="rId24"/>
    <p:sldId id="285" r:id="rId25"/>
    <p:sldId id="286" r:id="rId26"/>
    <p:sldId id="287" r:id="rId27"/>
    <p:sldId id="267" r:id="rId28"/>
    <p:sldId id="274" r:id="rId29"/>
    <p:sldId id="270" r:id="rId30"/>
    <p:sldId id="273" r:id="rId31"/>
    <p:sldId id="275" r:id="rId32"/>
    <p:sldId id="278" r:id="rId33"/>
    <p:sldId id="279" r:id="rId34"/>
    <p:sldId id="281" r:id="rId35"/>
    <p:sldId id="284" r:id="rId36"/>
    <p:sldId id="280" r:id="rId37"/>
    <p:sldId id="292" r:id="rId38"/>
    <p:sldId id="291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1" autoAdjust="0"/>
  </p:normalViewPr>
  <p:slideViewPr>
    <p:cSldViewPr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2297-92ED-4B4B-82E5-AAC438A040D1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6C33A-A944-4459-9D75-F8B149E1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cases</a:t>
            </a:r>
          </a:p>
          <a:p>
            <a:r>
              <a:rPr lang="en-US" baseline="0" smtClean="0"/>
              <a:t>Non-use cases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C33A-A944-4459-9D75-F8B149E122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means different things to different people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 people who are part of an enterprise, such as employees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 people who receive services from an enterprise, such as customers, or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members of other organizations with which the enterprise interacts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  people, such as criminal suspects or members of adversary forces, about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whom information is collected.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C33A-A944-4459-9D75-F8B149E122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forms of identity, they often work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C33A-A944-4459-9D75-F8B149E122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SAML is a sophisticated</a:t>
            </a:r>
            <a:r>
              <a:rPr lang="en-US" baseline="0" dirty="0" smtClean="0"/>
              <a:t> server sending a sophisticated document to </a:t>
            </a:r>
            <a:r>
              <a:rPr lang="en-US" baseline="0" smtClean="0"/>
              <a:t>a sophisticated client.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C33A-A944-4459-9D75-F8B149E122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www.simplecloud.info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C33A-A944-4459-9D75-F8B149E122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dimension of trust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C33A-A944-4459-9D75-F8B149E122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Organizational support</a:t>
            </a:r>
            <a:r>
              <a:rPr lang="en-US" baseline="0" dirty="0" smtClean="0"/>
              <a:t> and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C33A-A944-4459-9D75-F8B149E1223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DNS between internal and external</a:t>
            </a:r>
            <a:r>
              <a:rPr lang="en-US" baseline="0" dirty="0" smtClean="0"/>
              <a:t> OPs: same address goes to different servers</a:t>
            </a:r>
          </a:p>
          <a:p>
            <a:r>
              <a:rPr lang="en-US" baseline="0" dirty="0" smtClean="0"/>
              <a:t>Database is </a:t>
            </a:r>
            <a:r>
              <a:rPr lang="en-US" baseline="0" dirty="0" err="1" smtClean="0"/>
              <a:t>enclaved</a:t>
            </a:r>
            <a:r>
              <a:rPr lang="en-US" baseline="0" dirty="0" smtClean="0"/>
              <a:t>, only allows limited inbound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0CB2D-7FD1-4436-A809-A71EEB3240C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02A74F-7120-40A0-ADDA-0D6A7D0EE54C}" type="datetime1">
              <a:rPr lang="en-US" smtClean="0"/>
              <a:t>1/17/12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10F741-B81E-45AE-AD13-BF9C52A6AB11}" type="datetime1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1DFE1-262E-44E7-8FBE-DE5D87CF64D7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F8307-61A1-4ED9-A492-EE3B7C1CFCA4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06C8AE-ABD9-4767-AF50-6975F82FB33B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04AC6-A718-4274-A17B-2CEDD5A2CED2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70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1250F-DB45-43DB-8E9C-A3FB20174A38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5FEAA-99BC-4C67-951F-C680FB7EDCC9}" type="datetime1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4369D7-54CE-48FB-BB27-DA423BD53778}" type="datetime1">
              <a:rPr lang="en-US" smtClean="0"/>
              <a:t>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E990F-8F90-44A1-AF51-23A8C9FA5406}" type="datetime1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F28D69-3778-41FD-89E0-4F62CBF49C4D}" type="datetime1">
              <a:rPr lang="en-US" smtClean="0"/>
              <a:t>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2DAB2F-10BA-4F71-BA49-AFF1F12BA4DD}" type="datetime1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1758F6-1313-46AA-91B7-F9E6BAB63C6B}" type="datetime1">
              <a:rPr lang="en-US" smtClean="0"/>
              <a:t>1/17/12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4800" y="533400"/>
            <a:ext cx="397350" cy="505897"/>
            <a:chOff x="3633079" y="975287"/>
            <a:chExt cx="1328733" cy="1691713"/>
          </a:xfrm>
        </p:grpSpPr>
        <p:sp>
          <p:nvSpPr>
            <p:cNvPr id="16" name="Rounded Rectangle 15"/>
            <p:cNvSpPr/>
            <p:nvPr/>
          </p:nvSpPr>
          <p:spPr>
            <a:xfrm>
              <a:off x="3733800" y="2438400"/>
              <a:ext cx="1219200" cy="228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33800" y="2133600"/>
              <a:ext cx="1219200" cy="228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3800" y="1828800"/>
              <a:ext cx="1219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20700000">
              <a:off x="3742612" y="1373082"/>
              <a:ext cx="1219200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9800000">
              <a:off x="3633079" y="975287"/>
              <a:ext cx="1219200" cy="2286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Identity Technologies Landscape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Richer</a:t>
            </a:r>
          </a:p>
          <a:p>
            <a:r>
              <a:rPr lang="en-US" dirty="0" smtClean="0"/>
              <a:t>October 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and Federated technologies</a:t>
            </a:r>
          </a:p>
          <a:p>
            <a:pPr lvl="1"/>
            <a:r>
              <a:rPr lang="en-US" dirty="0" smtClean="0"/>
              <a:t>Connecting across boundaries</a:t>
            </a:r>
          </a:p>
          <a:p>
            <a:pPr lvl="1"/>
            <a:r>
              <a:rPr lang="en-US" dirty="0" smtClean="0"/>
              <a:t>Local ID is a separate problem space</a:t>
            </a:r>
          </a:p>
          <a:p>
            <a:r>
              <a:rPr lang="en-US" dirty="0" smtClean="0"/>
              <a:t>This is not exhaustive coverage</a:t>
            </a:r>
          </a:p>
          <a:p>
            <a:pPr lvl="1"/>
            <a:r>
              <a:rPr lang="en-US" dirty="0" smtClean="0"/>
              <a:t>This is a fast-moving space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6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Per-app Username/password</a:t>
            </a:r>
          </a:p>
          <a:p>
            <a:pPr lvl="1"/>
            <a:r>
              <a:rPr lang="en-US" dirty="0" smtClean="0"/>
              <a:t>Does not scale</a:t>
            </a:r>
          </a:p>
          <a:p>
            <a:pPr lvl="1"/>
            <a:r>
              <a:rPr lang="en-US" dirty="0" smtClean="0"/>
              <a:t>Aggravating user experience</a:t>
            </a:r>
          </a:p>
          <a:p>
            <a:pPr lvl="1"/>
            <a:r>
              <a:rPr lang="en-US" dirty="0" smtClean="0"/>
              <a:t>Account management nightmare</a:t>
            </a:r>
          </a:p>
          <a:p>
            <a:r>
              <a:rPr lang="en-US" dirty="0" smtClean="0"/>
              <a:t>LDAP</a:t>
            </a:r>
          </a:p>
          <a:p>
            <a:pPr lvl="1"/>
            <a:r>
              <a:rPr lang="en-US" dirty="0" smtClean="0"/>
              <a:t>Cumbersome, old, not available over HTTP</a:t>
            </a:r>
          </a:p>
          <a:p>
            <a:pPr lvl="1"/>
            <a:r>
              <a:rPr lang="en-US" dirty="0" smtClean="0"/>
              <a:t>Exposes secrets to client applications</a:t>
            </a:r>
          </a:p>
          <a:p>
            <a:r>
              <a:rPr lang="en-US" dirty="0" err="1" smtClean="0"/>
              <a:t>SecurID</a:t>
            </a:r>
            <a:r>
              <a:rPr lang="en-US" dirty="0" smtClean="0"/>
              <a:t> or other hardware tokens</a:t>
            </a:r>
          </a:p>
          <a:p>
            <a:pPr lvl="1"/>
            <a:r>
              <a:rPr lang="en-US" dirty="0" smtClean="0"/>
              <a:t>Effectively a strong, hardware-backed username/password</a:t>
            </a:r>
          </a:p>
          <a:p>
            <a:r>
              <a:rPr lang="en-US" dirty="0" smtClean="0"/>
              <a:t>Active Directory (NTLM)</a:t>
            </a:r>
          </a:p>
          <a:p>
            <a:pPr lvl="1"/>
            <a:r>
              <a:rPr lang="en-US" dirty="0" smtClean="0"/>
              <a:t>Requires binding to Microsoft Windows Domain</a:t>
            </a:r>
          </a:p>
          <a:p>
            <a:r>
              <a:rPr lang="en-US" dirty="0" smtClean="0"/>
              <a:t>Single-point SSO </a:t>
            </a:r>
          </a:p>
          <a:p>
            <a:pPr lvl="1"/>
            <a:r>
              <a:rPr lang="en-US" dirty="0" smtClean="0"/>
              <a:t>Works only within a single trust domain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not covering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3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Technology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1481138"/>
            <a:ext cx="452596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Venn of Federated Identity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077200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From http://blogs.forrester.com/eve_maler/11-02-03-openid_successful_failures_and_new_federated_identity_options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Triangle of Nonlocal </a:t>
            </a:r>
            <a:r>
              <a:rPr lang="en-US" dirty="0" err="1" smtClean="0"/>
              <a:t>Auth</a:t>
            </a:r>
            <a:endParaRPr lang="en-US" dirty="0"/>
          </a:p>
        </p:txBody>
      </p:sp>
      <p:pic>
        <p:nvPicPr>
          <p:cNvPr id="5" name="Content Placeholder 6" descr="box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4038600"/>
            <a:ext cx="1219200" cy="1219200"/>
          </a:xfrm>
          <a:prstGeom prst="rect">
            <a:avLst/>
          </a:prstGeom>
        </p:spPr>
      </p:pic>
      <p:pic>
        <p:nvPicPr>
          <p:cNvPr id="6" name="Picture 5" descr="cyl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3962400"/>
            <a:ext cx="1219200" cy="1219200"/>
          </a:xfrm>
          <a:prstGeom prst="rect">
            <a:avLst/>
          </a:prstGeom>
        </p:spPr>
      </p:pic>
      <p:pic>
        <p:nvPicPr>
          <p:cNvPr id="7" name="Picture 6" descr="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1600200"/>
            <a:ext cx="1447800" cy="1447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2743200" y="32766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4200" y="4876800"/>
            <a:ext cx="2895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2004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1905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</a:t>
            </a:r>
          </a:p>
          <a:p>
            <a:r>
              <a:rPr lang="en-US" dirty="0" smtClean="0"/>
              <a:t>(and user agent)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29300" y="522279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Provider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IdP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5235246"/>
            <a:ext cx="236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Provider</a:t>
            </a:r>
          </a:p>
          <a:p>
            <a:r>
              <a:rPr lang="en-US" dirty="0" smtClean="0"/>
              <a:t>(“Relying Party”: RP)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Fully distributed, scales to internet size</a:t>
            </a:r>
          </a:p>
          <a:p>
            <a:pPr lvl="1"/>
            <a:r>
              <a:rPr lang="en-US" dirty="0" smtClean="0"/>
              <a:t>Can work without prearranged </a:t>
            </a:r>
            <a:r>
              <a:rPr lang="en-US" dirty="0" err="1" smtClean="0"/>
              <a:t>IdP</a:t>
            </a:r>
            <a:r>
              <a:rPr lang="en-US" dirty="0" smtClean="0"/>
              <a:t>/RP relationship</a:t>
            </a:r>
          </a:p>
          <a:p>
            <a:r>
              <a:rPr lang="en-US" dirty="0" smtClean="0"/>
              <a:t>Designed around per-user trust decisions</a:t>
            </a:r>
          </a:p>
          <a:p>
            <a:pPr lvl="1"/>
            <a:r>
              <a:rPr lang="en-US" dirty="0" smtClean="0"/>
              <a:t>Can use whitelists/blacklists for SSO </a:t>
            </a:r>
          </a:p>
          <a:p>
            <a:r>
              <a:rPr lang="en-US" dirty="0" smtClean="0"/>
              <a:t>Provides authentication</a:t>
            </a:r>
          </a:p>
          <a:p>
            <a:pPr lvl="1"/>
            <a:r>
              <a:rPr lang="en-US" dirty="0" smtClean="0"/>
              <a:t>Extensible to include profiles and claims</a:t>
            </a:r>
          </a:p>
          <a:p>
            <a:pPr lvl="1"/>
            <a:r>
              <a:rPr lang="en-US" dirty="0" smtClean="0"/>
              <a:t>Uses front channel for passing data</a:t>
            </a:r>
          </a:p>
          <a:p>
            <a:r>
              <a:rPr lang="en-US" dirty="0" smtClean="0"/>
              <a:t>Provides base-level assurance</a:t>
            </a:r>
          </a:p>
          <a:p>
            <a:pPr lvl="1"/>
            <a:r>
              <a:rPr lang="en-US" dirty="0" smtClean="0"/>
              <a:t>RP has to really trust the </a:t>
            </a:r>
            <a:r>
              <a:rPr lang="en-US" dirty="0" err="1" smtClean="0"/>
              <a:t>IdP</a:t>
            </a:r>
            <a:endParaRPr lang="en-US" dirty="0" smtClean="0"/>
          </a:p>
          <a:p>
            <a:pPr lvl="1"/>
            <a:r>
              <a:rPr lang="en-US" dirty="0" smtClean="0"/>
              <a:t>Roughly equivalent to email-backed username/password pairs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federation of central authorities</a:t>
            </a:r>
          </a:p>
          <a:p>
            <a:pPr lvl="1"/>
            <a:r>
              <a:rPr lang="en-US" dirty="0" smtClean="0"/>
              <a:t>Preregistration of trust, pairwise</a:t>
            </a:r>
          </a:p>
          <a:p>
            <a:pPr lvl="1"/>
            <a:r>
              <a:rPr lang="en-US" dirty="0" smtClean="0"/>
              <a:t>Can scale to small numbers of organizations</a:t>
            </a:r>
          </a:p>
          <a:p>
            <a:r>
              <a:rPr lang="en-US" dirty="0" smtClean="0"/>
              <a:t>Higher levels of assurance</a:t>
            </a:r>
          </a:p>
          <a:p>
            <a:pPr lvl="1"/>
            <a:r>
              <a:rPr lang="en-US" dirty="0" smtClean="0"/>
              <a:t>Configured certificates for signing</a:t>
            </a:r>
          </a:p>
          <a:p>
            <a:r>
              <a:rPr lang="en-US" dirty="0" smtClean="0"/>
              <a:t>Can handle authentication, authorization, claims, and some profile</a:t>
            </a:r>
          </a:p>
          <a:p>
            <a:pPr lvl="1"/>
            <a:r>
              <a:rPr lang="en-US" dirty="0" smtClean="0"/>
              <a:t>All passed as signed claims</a:t>
            </a:r>
          </a:p>
          <a:p>
            <a:pPr lvl="1"/>
            <a:r>
              <a:rPr lang="en-US" dirty="0" smtClean="0"/>
              <a:t>Formats must be agreed upon between parties</a:t>
            </a:r>
          </a:p>
          <a:p>
            <a:r>
              <a:rPr lang="en-US" dirty="0" smtClean="0"/>
              <a:t>Wide deployment in enterprise environments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 (Web SSO)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tie to the </a:t>
            </a:r>
            <a:r>
              <a:rPr lang="en-US" dirty="0" err="1" smtClean="0"/>
              <a:t>IdP</a:t>
            </a:r>
            <a:endParaRPr lang="en-US" dirty="0" smtClean="0"/>
          </a:p>
          <a:p>
            <a:pPr lvl="1"/>
            <a:r>
              <a:rPr lang="en-US" dirty="0" smtClean="0"/>
              <a:t>Preregistration</a:t>
            </a:r>
          </a:p>
          <a:p>
            <a:pPr lvl="1"/>
            <a:r>
              <a:rPr lang="en-US" dirty="0" smtClean="0"/>
              <a:t>Implicit full trust of </a:t>
            </a:r>
            <a:r>
              <a:rPr lang="en-US" dirty="0" err="1" smtClean="0"/>
              <a:t>IdP</a:t>
            </a:r>
            <a:endParaRPr lang="en-US" dirty="0" smtClean="0"/>
          </a:p>
          <a:p>
            <a:pPr lvl="1"/>
            <a:r>
              <a:rPr lang="en-US" dirty="0" smtClean="0"/>
              <a:t>Profile bits packed in for free</a:t>
            </a:r>
          </a:p>
          <a:p>
            <a:pPr lvl="1"/>
            <a:r>
              <a:rPr lang="en-US" dirty="0" smtClean="0"/>
              <a:t>Uses back channel for passing data</a:t>
            </a:r>
          </a:p>
          <a:p>
            <a:r>
              <a:rPr lang="en-US" dirty="0" smtClean="0"/>
              <a:t>Already used on the web</a:t>
            </a:r>
          </a:p>
          <a:p>
            <a:pPr lvl="1"/>
            <a:r>
              <a:rPr lang="en-US" dirty="0" smtClean="0"/>
              <a:t>Twitter sign in</a:t>
            </a:r>
          </a:p>
          <a:p>
            <a:pPr lvl="1"/>
            <a:r>
              <a:rPr lang="en-US" dirty="0" smtClean="0"/>
              <a:t>Facebook Connect</a:t>
            </a:r>
          </a:p>
          <a:p>
            <a:r>
              <a:rPr lang="en-US" dirty="0" err="1" smtClean="0"/>
              <a:t>Dumbfoundingly</a:t>
            </a:r>
            <a:r>
              <a:rPr lang="en-US" dirty="0" smtClean="0"/>
              <a:t> huge adoption</a:t>
            </a:r>
          </a:p>
          <a:p>
            <a:pPr lvl="1"/>
            <a:r>
              <a:rPr lang="en-US" dirty="0" smtClean="0"/>
              <a:t>Millions of client sites on the public web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OAuth-style Directed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4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levels of assurance</a:t>
            </a:r>
          </a:p>
          <a:p>
            <a:pPr lvl="1"/>
            <a:r>
              <a:rPr lang="en-US" dirty="0" smtClean="0"/>
              <a:t>Uses signatures and encryption to protect data</a:t>
            </a:r>
          </a:p>
          <a:p>
            <a:pPr lvl="1"/>
            <a:r>
              <a:rPr lang="en-US" dirty="0" smtClean="0"/>
              <a:t>No secrets passed over the wire</a:t>
            </a:r>
          </a:p>
          <a:p>
            <a:r>
              <a:rPr lang="en-US" dirty="0" smtClean="0"/>
              <a:t>Requires central authority to be usable</a:t>
            </a:r>
          </a:p>
          <a:p>
            <a:pPr lvl="1"/>
            <a:r>
              <a:rPr lang="en-US" dirty="0" smtClean="0"/>
              <a:t>Reality: hundreds of central authorities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global SSL certificate authorities</a:t>
            </a:r>
          </a:p>
          <a:p>
            <a:pPr lvl="1"/>
            <a:r>
              <a:rPr lang="en-US" dirty="0" smtClean="0"/>
              <a:t>No web-of-trust model has yet succeeded</a:t>
            </a:r>
          </a:p>
          <a:p>
            <a:r>
              <a:rPr lang="en-US" dirty="0" smtClean="0"/>
              <a:t>Provides strong authentication</a:t>
            </a:r>
          </a:p>
          <a:p>
            <a:pPr lvl="1"/>
            <a:r>
              <a:rPr lang="en-US" dirty="0" smtClean="0"/>
              <a:t>Best for long-lived information</a:t>
            </a:r>
          </a:p>
          <a:p>
            <a:pPr lvl="1"/>
            <a:r>
              <a:rPr lang="en-US" dirty="0" smtClean="0"/>
              <a:t>But needs to be tied to other things for authorization, profiles, and claims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Infrastructure (PKI)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PKI with a hard token</a:t>
            </a:r>
          </a:p>
          <a:p>
            <a:pPr lvl="1"/>
            <a:r>
              <a:rPr lang="en-US" dirty="0" smtClean="0"/>
              <a:t>User certificates stored on hardware cards instead of on host system</a:t>
            </a:r>
          </a:p>
          <a:p>
            <a:r>
              <a:rPr lang="en-US" dirty="0" smtClean="0"/>
              <a:t>Requires special hardware and software on host systems</a:t>
            </a:r>
          </a:p>
          <a:p>
            <a:r>
              <a:rPr lang="en-US" dirty="0" smtClean="0"/>
              <a:t>Provides authentication</a:t>
            </a:r>
            <a:endParaRPr lang="en-US" dirty="0"/>
          </a:p>
          <a:p>
            <a:pPr lvl="1"/>
            <a:r>
              <a:rPr lang="en-US" dirty="0" smtClean="0"/>
              <a:t>Basic authorization, profiles, and claims</a:t>
            </a:r>
          </a:p>
          <a:p>
            <a:pPr lvl="1"/>
            <a:r>
              <a:rPr lang="en-US" dirty="0" smtClean="0"/>
              <a:t>Needs to be used in conjunction with something else for additional information</a:t>
            </a:r>
          </a:p>
          <a:p>
            <a:r>
              <a:rPr lang="en-US" dirty="0" smtClean="0"/>
              <a:t>Relies on central authority</a:t>
            </a:r>
          </a:p>
          <a:p>
            <a:pPr lvl="1"/>
            <a:r>
              <a:rPr lang="en-US" dirty="0" smtClean="0"/>
              <a:t>If the authority doesn’t like you, you’re out of luck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Access Card / </a:t>
            </a:r>
            <a:br>
              <a:rPr lang="en-US" dirty="0" smtClean="0"/>
            </a:br>
            <a:r>
              <a:rPr lang="en-US" dirty="0" smtClean="0"/>
              <a:t>Personal </a:t>
            </a:r>
            <a:r>
              <a:rPr lang="en-US" dirty="0"/>
              <a:t>Identity Verification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Profile information</a:t>
            </a:r>
          </a:p>
          <a:p>
            <a:r>
              <a:rPr lang="en-US" dirty="0" smtClean="0"/>
              <a:t>Verifiable claims</a:t>
            </a:r>
          </a:p>
          <a:p>
            <a:r>
              <a:rPr lang="en-US" dirty="0" smtClean="0"/>
              <a:t>Personal data</a:t>
            </a:r>
          </a:p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mean by “identity”?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PKI built into the browser</a:t>
            </a:r>
          </a:p>
          <a:p>
            <a:pPr lvl="1"/>
            <a:r>
              <a:rPr lang="en-US" dirty="0" smtClean="0"/>
              <a:t>Developed by Mozilla</a:t>
            </a:r>
          </a:p>
          <a:p>
            <a:r>
              <a:rPr lang="en-US" dirty="0" smtClean="0"/>
              <a:t>Local keys stored inside of compliant browser</a:t>
            </a:r>
          </a:p>
          <a:p>
            <a:r>
              <a:rPr lang="en-US" dirty="0" smtClean="0"/>
              <a:t>Asymmetrical token signing</a:t>
            </a:r>
          </a:p>
          <a:p>
            <a:pPr lvl="1"/>
            <a:r>
              <a:rPr lang="en-US" dirty="0" smtClean="0"/>
              <a:t>Uses JWT (JSON Web Tokens)</a:t>
            </a:r>
          </a:p>
          <a:p>
            <a:r>
              <a:rPr lang="en-US" dirty="0" smtClean="0"/>
              <a:t>Introspection endpoint</a:t>
            </a:r>
          </a:p>
          <a:p>
            <a:pPr lvl="1"/>
            <a:r>
              <a:rPr lang="en-US" dirty="0" smtClean="0"/>
              <a:t>Client can verify signature of request without doing PKI signature calculations directly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3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 for identity</a:t>
            </a:r>
          </a:p>
          <a:p>
            <a:pPr lvl="1"/>
            <a:r>
              <a:rPr lang="en-US" dirty="0" smtClean="0"/>
              <a:t>Built on </a:t>
            </a:r>
            <a:r>
              <a:rPr lang="en-US" dirty="0" err="1" smtClean="0"/>
              <a:t>PortableContacts</a:t>
            </a:r>
            <a:r>
              <a:rPr lang="en-US" dirty="0" smtClean="0"/>
              <a:t> schema</a:t>
            </a:r>
          </a:p>
          <a:p>
            <a:r>
              <a:rPr lang="en-US" dirty="0" smtClean="0"/>
              <a:t>Not a full authentication protocol</a:t>
            </a:r>
          </a:p>
          <a:p>
            <a:r>
              <a:rPr lang="en-US" dirty="0" smtClean="0"/>
              <a:t>Account and profile data provisioning</a:t>
            </a:r>
          </a:p>
          <a:p>
            <a:pPr lvl="1"/>
            <a:r>
              <a:rPr lang="en-US" dirty="0" smtClean="0"/>
              <a:t>Basic flow for getting/setting profile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Simple Cloud </a:t>
            </a:r>
            <a:r>
              <a:rPr lang="en-US" sz="3200" dirty="0"/>
              <a:t>Identity Management</a:t>
            </a:r>
            <a:br>
              <a:rPr lang="en-US" sz="3200" dirty="0"/>
            </a:br>
            <a:r>
              <a:rPr lang="en-US" sz="3200" dirty="0" smtClean="0"/>
              <a:t> (SCIM)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(near) future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Venn bubbles are collapsing</a:t>
            </a:r>
          </a:p>
          <a:p>
            <a:pPr lvl="1"/>
            <a:r>
              <a:rPr lang="en-US" dirty="0" smtClean="0"/>
              <a:t>Open, distributed technology is moving toward supporting higher assurance</a:t>
            </a:r>
          </a:p>
          <a:p>
            <a:pPr lvl="1"/>
            <a:r>
              <a:rPr lang="en-US" dirty="0" smtClean="0"/>
              <a:t>Enterprise technology is moving toward supporting more dynamic use</a:t>
            </a:r>
          </a:p>
          <a:p>
            <a:r>
              <a:rPr lang="en-US" dirty="0" smtClean="0"/>
              <a:t>Working systems are being defined now</a:t>
            </a:r>
          </a:p>
          <a:p>
            <a:pPr lvl="1"/>
            <a:r>
              <a:rPr lang="en-US" dirty="0" smtClean="0"/>
              <a:t>It’s a real need across industries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Identity Singularity*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62484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*Term borrowed from Eve </a:t>
            </a:r>
            <a:r>
              <a:rPr lang="en-US" i="1" dirty="0" err="1" smtClean="0"/>
              <a:t>Maler</a:t>
            </a:r>
            <a:r>
              <a:rPr lang="en-US" i="1" dirty="0" smtClean="0"/>
              <a:t> http://www.xmlgrrl.com/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deployment technologies</a:t>
            </a:r>
          </a:p>
          <a:p>
            <a:pPr lvl="1"/>
            <a:r>
              <a:rPr lang="en-US" dirty="0" err="1" smtClean="0"/>
              <a:t>Fedlet</a:t>
            </a:r>
            <a:endParaRPr lang="en-US" dirty="0" smtClean="0"/>
          </a:p>
          <a:p>
            <a:pPr lvl="1"/>
            <a:r>
              <a:rPr lang="en-US" dirty="0" smtClean="0"/>
              <a:t>Shibboleth</a:t>
            </a:r>
          </a:p>
          <a:p>
            <a:pPr lvl="1"/>
            <a:r>
              <a:rPr lang="en-US" dirty="0" err="1" smtClean="0"/>
              <a:t>OpenSSO</a:t>
            </a:r>
            <a:r>
              <a:rPr lang="en-US" dirty="0" smtClean="0"/>
              <a:t> (Oracle), ADSF (Microsoft)</a:t>
            </a:r>
          </a:p>
          <a:p>
            <a:r>
              <a:rPr lang="en-US" dirty="0" smtClean="0"/>
              <a:t>Still requires heavyweight XML processing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 Getting Simpler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Artifact Binding</a:t>
            </a:r>
          </a:p>
          <a:p>
            <a:pPr lvl="1"/>
            <a:r>
              <a:rPr lang="en-US" dirty="0" smtClean="0"/>
              <a:t>Borrowed from SAML</a:t>
            </a:r>
          </a:p>
          <a:p>
            <a:r>
              <a:rPr lang="en-US" dirty="0" smtClean="0"/>
              <a:t>Directed identity</a:t>
            </a:r>
          </a:p>
          <a:p>
            <a:pPr lvl="1"/>
            <a:r>
              <a:rPr lang="en-US" dirty="0" smtClean="0"/>
              <a:t>Federated use cases</a:t>
            </a:r>
          </a:p>
          <a:p>
            <a:r>
              <a:rPr lang="en-US" dirty="0" smtClean="0"/>
              <a:t>Levels of trust</a:t>
            </a:r>
          </a:p>
          <a:p>
            <a:pPr lvl="1"/>
            <a:r>
              <a:rPr lang="en-US" dirty="0" smtClean="0"/>
              <a:t>Including dynamic distributed discovery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Getting Stronger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OAuth2 flexibility</a:t>
            </a:r>
          </a:p>
          <a:p>
            <a:pPr lvl="1"/>
            <a:r>
              <a:rPr lang="en-US" dirty="0" smtClean="0"/>
              <a:t>Profiles for different deployments</a:t>
            </a:r>
          </a:p>
          <a:p>
            <a:r>
              <a:rPr lang="en-US" dirty="0" smtClean="0"/>
              <a:t>Standardized identity bindings</a:t>
            </a:r>
          </a:p>
          <a:p>
            <a:r>
              <a:rPr lang="en-US" dirty="0" smtClean="0"/>
              <a:t>Advanced authorization capabilities</a:t>
            </a:r>
          </a:p>
          <a:p>
            <a:pPr lvl="1"/>
            <a:r>
              <a:rPr lang="en-US" dirty="0" smtClean="0"/>
              <a:t>User-Managed Access (UMA)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OAuth Getting More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OAuth 2.0</a:t>
            </a:r>
          </a:p>
          <a:p>
            <a:r>
              <a:rPr lang="en-US" dirty="0" smtClean="0"/>
              <a:t>Uses back-channel binding for data flow</a:t>
            </a:r>
          </a:p>
          <a:p>
            <a:r>
              <a:rPr lang="en-US" dirty="0" smtClean="0"/>
              <a:t>Can be higher-assurance</a:t>
            </a:r>
          </a:p>
          <a:p>
            <a:pPr lvl="1"/>
            <a:r>
              <a:rPr lang="en-US" dirty="0" smtClean="0"/>
              <a:t>Preregistration, strong binding</a:t>
            </a:r>
          </a:p>
          <a:p>
            <a:pPr lvl="1"/>
            <a:r>
              <a:rPr lang="en-US" dirty="0" smtClean="0"/>
              <a:t>Certificate-level verification between servers</a:t>
            </a:r>
          </a:p>
          <a:p>
            <a:r>
              <a:rPr lang="en-US" dirty="0" smtClean="0"/>
              <a:t>Can be ad-hoc</a:t>
            </a:r>
          </a:p>
          <a:p>
            <a:pPr lvl="1"/>
            <a:r>
              <a:rPr lang="en-US" dirty="0" smtClean="0"/>
              <a:t>Dynamic registration</a:t>
            </a:r>
          </a:p>
          <a:p>
            <a:pPr lvl="1"/>
            <a:r>
              <a:rPr lang="en-US" dirty="0" smtClean="0"/>
              <a:t>Arbitrary </a:t>
            </a:r>
            <a:r>
              <a:rPr lang="en-US" dirty="0" err="1" smtClean="0"/>
              <a:t>IdP</a:t>
            </a:r>
            <a:r>
              <a:rPr lang="en-US" dirty="0" smtClean="0"/>
              <a:t> for users is possible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kid: OpenID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do you trust?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trust</a:t>
            </a:r>
          </a:p>
          <a:p>
            <a:pPr lvl="1"/>
            <a:r>
              <a:rPr lang="en-US" dirty="0" smtClean="0"/>
              <a:t>“We’ll make all of your trust decisions for you, and you can let us know of any exceptions”</a:t>
            </a:r>
          </a:p>
          <a:p>
            <a:pPr lvl="1"/>
            <a:r>
              <a:rPr lang="en-US" dirty="0" smtClean="0"/>
              <a:t>Only works while central knowledge reflects reality</a:t>
            </a:r>
          </a:p>
          <a:p>
            <a:r>
              <a:rPr lang="en-US" dirty="0" smtClean="0"/>
              <a:t>Trust on First Use: TOFU</a:t>
            </a:r>
          </a:p>
          <a:p>
            <a:pPr lvl="1"/>
            <a:r>
              <a:rPr lang="en-US" dirty="0" smtClean="0"/>
              <a:t>“You’ve trusted this thing before, and I’m pretty sure it’s the same one as last time”</a:t>
            </a:r>
          </a:p>
          <a:p>
            <a:pPr lvl="1"/>
            <a:r>
              <a:rPr lang="en-US" dirty="0" smtClean="0"/>
              <a:t>Allows systems to scale based on user decisions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trust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who you claim to be?</a:t>
            </a:r>
          </a:p>
          <a:p>
            <a:r>
              <a:rPr lang="en-US" dirty="0" smtClean="0"/>
              <a:t>How do you prove that?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9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must be usable by regular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We need multiple models, together</a:t>
            </a:r>
          </a:p>
          <a:p>
            <a:pPr lvl="1"/>
            <a:r>
              <a:rPr lang="en-US" dirty="0" smtClean="0"/>
              <a:t>It’s a continuum</a:t>
            </a:r>
          </a:p>
          <a:p>
            <a:r>
              <a:rPr lang="en-US" dirty="0" smtClean="0"/>
              <a:t>Let organizations decide:</a:t>
            </a:r>
          </a:p>
          <a:p>
            <a:pPr lvl="1"/>
            <a:r>
              <a:rPr lang="en-US" dirty="0" smtClean="0"/>
              <a:t>What organizations/sites to trust automatically</a:t>
            </a:r>
          </a:p>
          <a:p>
            <a:pPr lvl="1"/>
            <a:r>
              <a:rPr lang="en-US" dirty="0" smtClean="0"/>
              <a:t>Who to sue if something goes wrong</a:t>
            </a:r>
          </a:p>
          <a:p>
            <a:pPr lvl="1"/>
            <a:r>
              <a:rPr lang="en-US" dirty="0" smtClean="0"/>
              <a:t>Who to block completely</a:t>
            </a:r>
          </a:p>
          <a:p>
            <a:r>
              <a:rPr lang="en-US" dirty="0" smtClean="0"/>
              <a:t>Let users decide:</a:t>
            </a:r>
            <a:endParaRPr lang="en-US" dirty="0"/>
          </a:p>
          <a:p>
            <a:pPr lvl="1"/>
            <a:r>
              <a:rPr lang="en-US" dirty="0" smtClean="0"/>
              <a:t>If they trust things the organization is silent about</a:t>
            </a:r>
          </a:p>
          <a:p>
            <a:pPr lvl="1"/>
            <a:r>
              <a:rPr lang="en-US" dirty="0" smtClean="0"/>
              <a:t>(It’s easy to forget about this one)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user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should look like this: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676400"/>
            <a:ext cx="5105400" cy="12618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Whitelist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Trusted partners, business contracts, customer organizations, trust frameworks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089825"/>
            <a:ext cx="5105400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Graylist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User-based trust decisions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 TOFU model, keep 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503250"/>
            <a:ext cx="5105400" cy="12618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Blacklist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Very bad sites we don’t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want to deal with, ever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who builds it: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676400"/>
            <a:ext cx="5105400" cy="12618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Whitelist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Trusted partners, business contracts, customer organizations, trust frameworks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089825"/>
            <a:ext cx="5105400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Graylist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User-based trust decisions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 TOFU model, keep 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503250"/>
            <a:ext cx="5105400" cy="12618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Blacklist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Very bad sites we don’t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want to deal with, ever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348734" y="3318300"/>
            <a:ext cx="2438401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Organizations decide these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044898" y="3318300"/>
            <a:ext cx="2438401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End-users decide these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285965" y="2307342"/>
            <a:ext cx="771435" cy="51205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1285965" y="4648200"/>
            <a:ext cx="771435" cy="4859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6" idx="3"/>
          </p:cNvCxnSpPr>
          <p:nvPr/>
        </p:nvCxnSpPr>
        <p:spPr>
          <a:xfrm flipH="1" flipV="1">
            <a:off x="7162800" y="3720767"/>
            <a:ext cx="685800" cy="130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Future at MITRE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SAML 2.0 Compliant system</a:t>
            </a:r>
          </a:p>
          <a:p>
            <a:r>
              <a:rPr lang="en-US" dirty="0" smtClean="0"/>
              <a:t>Can support enterprise-scale applications</a:t>
            </a:r>
          </a:p>
          <a:p>
            <a:r>
              <a:rPr lang="en-US" dirty="0" smtClean="0"/>
              <a:t>Can centralize authorization decisions</a:t>
            </a:r>
          </a:p>
          <a:p>
            <a:pPr lvl="1"/>
            <a:r>
              <a:rPr lang="en-US" dirty="0" smtClean="0"/>
              <a:t>And export them within a federation</a:t>
            </a:r>
          </a:p>
          <a:p>
            <a:r>
              <a:rPr lang="en-US" dirty="0" smtClean="0"/>
              <a:t>Requires significant setup and support from authorities running the </a:t>
            </a:r>
            <a:r>
              <a:rPr lang="en-US" dirty="0" err="1" smtClean="0"/>
              <a:t>IdP</a:t>
            </a:r>
            <a:endParaRPr lang="en-US" dirty="0" smtClean="0"/>
          </a:p>
          <a:p>
            <a:pPr lvl="1"/>
            <a:r>
              <a:rPr lang="en-US" dirty="0" smtClean="0"/>
              <a:t>For users, RPs, other </a:t>
            </a:r>
            <a:r>
              <a:rPr lang="en-US" dirty="0" err="1" smtClean="0"/>
              <a:t>IdPs</a:t>
            </a:r>
            <a:r>
              <a:rPr lang="en-US" dirty="0" smtClean="0"/>
              <a:t>, and others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Identity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deployment experience with OAuth</a:t>
            </a:r>
          </a:p>
          <a:p>
            <a:pPr lvl="1"/>
            <a:r>
              <a:rPr lang="en-US" dirty="0" smtClean="0"/>
              <a:t>Handshake</a:t>
            </a:r>
          </a:p>
          <a:p>
            <a:pPr lvl="1"/>
            <a:r>
              <a:rPr lang="en-US" dirty="0" err="1" smtClean="0"/>
              <a:t>Yo</a:t>
            </a:r>
            <a:endParaRPr lang="en-US" dirty="0" smtClean="0"/>
          </a:p>
          <a:p>
            <a:pPr lvl="1"/>
            <a:r>
              <a:rPr lang="en-US" dirty="0" err="1" smtClean="0"/>
              <a:t>MyMII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Growing deployment experience with OAuth2</a:t>
            </a:r>
          </a:p>
          <a:p>
            <a:pPr lvl="1"/>
            <a:r>
              <a:rPr lang="en-US" dirty="0" err="1" smtClean="0"/>
              <a:t>PuSHEE</a:t>
            </a:r>
            <a:endParaRPr lang="en-US" dirty="0" smtClean="0"/>
          </a:p>
          <a:p>
            <a:pPr lvl="1"/>
            <a:r>
              <a:rPr lang="en-US" dirty="0" smtClean="0"/>
              <a:t>Profile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October 2011-September 2012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OpenID</a:t>
            </a:r>
            <a:r>
              <a:rPr lang="en-US" dirty="0" smtClean="0"/>
              <a:t> Connect endpoint for MITRE</a:t>
            </a:r>
          </a:p>
          <a:p>
            <a:pPr lvl="1"/>
            <a:r>
              <a:rPr lang="en-US" dirty="0" smtClean="0"/>
              <a:t>Working with community and industry</a:t>
            </a:r>
          </a:p>
          <a:p>
            <a:pPr lvl="1"/>
            <a:r>
              <a:rPr lang="en-US" dirty="0" smtClean="0"/>
              <a:t>Certifying our deployment as a trusted system</a:t>
            </a:r>
          </a:p>
          <a:p>
            <a:r>
              <a:rPr lang="en-US" dirty="0" smtClean="0"/>
              <a:t>Still supporting </a:t>
            </a:r>
            <a:r>
              <a:rPr lang="en-US" dirty="0" err="1" smtClean="0"/>
              <a:t>OpenID</a:t>
            </a:r>
            <a:r>
              <a:rPr lang="en-US" dirty="0" smtClean="0"/>
              <a:t> 2.0 as transitional technology</a:t>
            </a:r>
          </a:p>
          <a:p>
            <a:pPr lvl="1"/>
            <a:r>
              <a:rPr lang="en-US" dirty="0" smtClean="0"/>
              <a:t>Moving legacy systems over as appropriate (Handshake, </a:t>
            </a:r>
            <a:r>
              <a:rPr lang="en-US" dirty="0" err="1" smtClean="0"/>
              <a:t>Yo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Usable Distributed Identity MSR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5791200" y="4901890"/>
            <a:ext cx="228600" cy="60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2463490"/>
            <a:ext cx="9144000" cy="1193182"/>
            <a:chOff x="0" y="3048000"/>
            <a:chExt cx="9144000" cy="119318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048000"/>
              <a:ext cx="9144000" cy="1051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 5"/>
            <p:cNvSpPr/>
            <p:nvPr/>
          </p:nvSpPr>
          <p:spPr>
            <a:xfrm>
              <a:off x="0" y="3826418"/>
              <a:ext cx="9144000" cy="41476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lIns="81639" tIns="40820" rIns="81639" bIns="4082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algn="ctr" hangingPunct="0">
                <a:buNone/>
              </a:pPr>
              <a:r>
                <a:rPr lang="en-US" sz="1600" dirty="0" smtClean="0">
                  <a:latin typeface="Arial" pitchFamily="18"/>
                  <a:ea typeface="DejaVu Sans" pitchFamily="2"/>
                  <a:cs typeface="DejaVu Sans" pitchFamily="2"/>
                </a:rPr>
                <a:t>Corporate Firewall</a:t>
              </a:r>
              <a:endParaRPr lang="en-US" sz="1600" dirty="0">
                <a:latin typeface="Arial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35" name="Freeform 34"/>
          <p:cNvSpPr/>
          <p:nvPr/>
        </p:nvSpPr>
        <p:spPr>
          <a:xfrm>
            <a:off x="2895600" y="2539690"/>
            <a:ext cx="228600" cy="190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549480" y="2362200"/>
            <a:ext cx="16002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787480" y="2667000"/>
            <a:ext cx="228600" cy="190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MITREid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921080" y="2387290"/>
            <a:ext cx="228600" cy="21085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657600" y="2362200"/>
            <a:ext cx="15240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819400"/>
            <a:ext cx="990600" cy="37739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US" sz="2000" dirty="0">
                <a:latin typeface="Arial" pitchFamily="18"/>
                <a:ea typeface="DejaVu Sans" pitchFamily="2"/>
                <a:cs typeface="DejaVu Sans" pitchFamily="2"/>
              </a:rPr>
              <a:t>DMZ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229591" y="3746345"/>
            <a:ext cx="1347304" cy="794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/>
            <a:tailEnd type="arrow"/>
          </a:ln>
        </p:spPr>
      </p:cxnSp>
      <p:cxnSp>
        <p:nvCxnSpPr>
          <p:cNvPr id="15" name="Straight Arrow Connector 14"/>
          <p:cNvCxnSpPr>
            <a:endCxn id="12" idx="3"/>
          </p:cNvCxnSpPr>
          <p:nvPr/>
        </p:nvCxnSpPr>
        <p:spPr>
          <a:xfrm>
            <a:off x="3737520" y="2450945"/>
            <a:ext cx="1440360" cy="1588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/>
            <a:tailEnd type="arrow"/>
          </a:ln>
        </p:spPr>
      </p:cxnSp>
      <p:sp>
        <p:nvSpPr>
          <p:cNvPr id="16" name="Freeform 15"/>
          <p:cNvSpPr/>
          <p:nvPr/>
        </p:nvSpPr>
        <p:spPr>
          <a:xfrm>
            <a:off x="7311480" y="3886200"/>
            <a:ext cx="1451520" cy="8295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 hangingPunct="0">
              <a:buNone/>
            </a:pPr>
            <a:r>
              <a:rPr lang="en-US" sz="1600" dirty="0" smtClean="0">
                <a:latin typeface="Arial" pitchFamily="18"/>
                <a:ea typeface="DejaVu Sans" pitchFamily="2"/>
                <a:cs typeface="DejaVu Sans" pitchFamily="2"/>
              </a:rPr>
              <a:t>User </a:t>
            </a:r>
            <a:r>
              <a:rPr lang="en-US" sz="1600" dirty="0">
                <a:latin typeface="Arial" pitchFamily="18"/>
                <a:ea typeface="DejaVu Sans" pitchFamily="2"/>
                <a:cs typeface="DejaVu Sans" pitchFamily="2"/>
              </a:rPr>
              <a:t>Data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rot="16200000" flipV="1">
            <a:off x="6615693" y="2464653"/>
            <a:ext cx="1435255" cy="1407840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9" name="TextBox 18"/>
          <p:cNvSpPr txBox="1"/>
          <p:nvPr/>
        </p:nvSpPr>
        <p:spPr>
          <a:xfrm>
            <a:off x="457200" y="3657600"/>
            <a:ext cx="1484137" cy="37739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Intranet</a:t>
            </a:r>
            <a:endParaRPr lang="en-US" sz="20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5177880" y="1828800"/>
            <a:ext cx="1451520" cy="1244290"/>
            <a:chOff x="7391400" y="1066800"/>
            <a:chExt cx="1451520" cy="1244290"/>
          </a:xfrm>
        </p:grpSpPr>
        <p:sp>
          <p:nvSpPr>
            <p:cNvPr id="12" name="Freeform 11"/>
            <p:cNvSpPr/>
            <p:nvPr/>
          </p:nvSpPr>
          <p:spPr>
            <a:xfrm>
              <a:off x="7391400" y="1066800"/>
              <a:ext cx="1451520" cy="124429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 w="762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algn="ctr" hangingPunct="0">
                <a:buNone/>
              </a:pPr>
              <a:endParaRPr lang="en-US" sz="1600" dirty="0" smtClean="0">
                <a:latin typeface="Arial" pitchFamily="18"/>
                <a:ea typeface="DejaVu Sans" pitchFamily="2"/>
                <a:cs typeface="DejaVu Sans" pitchFamily="2"/>
              </a:endParaRPr>
            </a:p>
            <a:p>
              <a:pPr algn="ctr" hangingPunct="0">
                <a:buNone/>
              </a:pPr>
              <a:endParaRPr lang="en-US" sz="1600" dirty="0" smtClean="0">
                <a:latin typeface="Arial" pitchFamily="18"/>
                <a:ea typeface="DejaVu Sans" pitchFamily="2"/>
                <a:cs typeface="DejaVu Sans" pitchFamily="2"/>
              </a:endParaRPr>
            </a:p>
            <a:p>
              <a:pPr algn="ctr" hangingPunct="0">
                <a:buNone/>
              </a:pPr>
              <a:r>
                <a:rPr lang="en-US" sz="1600" dirty="0" smtClean="0">
                  <a:latin typeface="Arial" pitchFamily="18"/>
                  <a:ea typeface="DejaVu Sans" pitchFamily="2"/>
                  <a:cs typeface="DejaVu Sans" pitchFamily="2"/>
                </a:rPr>
                <a:t>Database</a:t>
              </a:r>
              <a:endParaRPr lang="en-US" sz="1600" dirty="0">
                <a:latin typeface="Arial" pitchFamily="18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20" name="Picture 19" descr="cylind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4800" y="1219200"/>
              <a:ext cx="457200" cy="457200"/>
            </a:xfrm>
            <a:prstGeom prst="rect">
              <a:avLst/>
            </a:prstGeom>
          </p:spPr>
        </p:pic>
      </p:grpSp>
      <p:grpSp>
        <p:nvGrpSpPr>
          <p:cNvPr id="3" name="Group 24"/>
          <p:cNvGrpSpPr/>
          <p:nvPr/>
        </p:nvGrpSpPr>
        <p:grpSpPr>
          <a:xfrm>
            <a:off x="5177880" y="3886200"/>
            <a:ext cx="1451520" cy="1244290"/>
            <a:chOff x="2438400" y="4038600"/>
            <a:chExt cx="1451520" cy="1244290"/>
          </a:xfrm>
        </p:grpSpPr>
        <p:sp>
          <p:nvSpPr>
            <p:cNvPr id="13" name="Freeform 12"/>
            <p:cNvSpPr/>
            <p:nvPr/>
          </p:nvSpPr>
          <p:spPr>
            <a:xfrm>
              <a:off x="2438400" y="4038600"/>
              <a:ext cx="1451520" cy="124429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algn="ctr" hangingPunct="0">
                <a:buNone/>
              </a:pPr>
              <a:endParaRPr lang="en-US" sz="1600" dirty="0" smtClean="0">
                <a:latin typeface="Arial" pitchFamily="18"/>
                <a:ea typeface="DejaVu Sans" pitchFamily="2"/>
                <a:cs typeface="DejaVu Sans" pitchFamily="2"/>
              </a:endParaRPr>
            </a:p>
            <a:p>
              <a:pPr algn="ctr" hangingPunct="0">
                <a:buNone/>
              </a:pPr>
              <a:endParaRPr lang="en-US" sz="1600" dirty="0" smtClean="0">
                <a:latin typeface="Arial" pitchFamily="18"/>
                <a:ea typeface="DejaVu Sans" pitchFamily="2"/>
                <a:cs typeface="DejaVu Sans" pitchFamily="2"/>
              </a:endParaRPr>
            </a:p>
            <a:p>
              <a:pPr algn="ctr" hangingPunct="0">
                <a:buNone/>
              </a:pPr>
              <a:r>
                <a:rPr lang="en-US" sz="1600" dirty="0" smtClean="0">
                  <a:latin typeface="Arial" pitchFamily="18"/>
                  <a:ea typeface="DejaVu Sans" pitchFamily="2"/>
                  <a:cs typeface="DejaVu Sans" pitchFamily="2"/>
                </a:rPr>
                <a:t>Internal </a:t>
              </a:r>
              <a:r>
                <a:rPr lang="en-US" sz="1600" dirty="0">
                  <a:latin typeface="Arial" pitchFamily="18"/>
                  <a:ea typeface="DejaVu Sans" pitchFamily="2"/>
                  <a:cs typeface="DejaVu Sans" pitchFamily="2"/>
                </a:rPr>
                <a:t>OP</a:t>
              </a:r>
            </a:p>
          </p:txBody>
        </p:sp>
        <p:pic>
          <p:nvPicPr>
            <p:cNvPr id="21" name="Picture 20" descr="openid-icon-1000x100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600" y="4191000"/>
              <a:ext cx="533400" cy="533400"/>
            </a:xfrm>
            <a:prstGeom prst="rect">
              <a:avLst/>
            </a:prstGeom>
          </p:spPr>
        </p:pic>
      </p:grpSp>
      <p:grpSp>
        <p:nvGrpSpPr>
          <p:cNvPr id="5" name="Group 26"/>
          <p:cNvGrpSpPr/>
          <p:nvPr/>
        </p:nvGrpSpPr>
        <p:grpSpPr>
          <a:xfrm>
            <a:off x="2286000" y="1828800"/>
            <a:ext cx="1451520" cy="1244290"/>
            <a:chOff x="4648200" y="1066800"/>
            <a:chExt cx="1451520" cy="1244290"/>
          </a:xfrm>
        </p:grpSpPr>
        <p:sp>
          <p:nvSpPr>
            <p:cNvPr id="11" name="Freeform 10"/>
            <p:cNvSpPr/>
            <p:nvPr/>
          </p:nvSpPr>
          <p:spPr>
            <a:xfrm>
              <a:off x="4648200" y="1066800"/>
              <a:ext cx="1451520" cy="124429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algn="ctr" hangingPunct="0">
                <a:buNone/>
              </a:pPr>
              <a:endParaRPr lang="en-US" sz="1600" dirty="0" smtClean="0">
                <a:latin typeface="Arial" pitchFamily="18"/>
                <a:ea typeface="DejaVu Sans" pitchFamily="2"/>
                <a:cs typeface="DejaVu Sans" pitchFamily="2"/>
              </a:endParaRPr>
            </a:p>
            <a:p>
              <a:pPr algn="ctr" hangingPunct="0">
                <a:buNone/>
              </a:pPr>
              <a:endParaRPr lang="en-US" sz="1600" dirty="0" smtClean="0">
                <a:latin typeface="Arial" pitchFamily="18"/>
                <a:ea typeface="DejaVu Sans" pitchFamily="2"/>
                <a:cs typeface="DejaVu Sans" pitchFamily="2"/>
              </a:endParaRPr>
            </a:p>
            <a:p>
              <a:pPr algn="ctr" hangingPunct="0">
                <a:buNone/>
              </a:pPr>
              <a:r>
                <a:rPr lang="en-US" sz="1600" dirty="0" smtClean="0">
                  <a:latin typeface="Arial" pitchFamily="18"/>
                  <a:ea typeface="DejaVu Sans" pitchFamily="2"/>
                  <a:cs typeface="DejaVu Sans" pitchFamily="2"/>
                </a:rPr>
                <a:t>External </a:t>
              </a:r>
              <a:r>
                <a:rPr lang="en-US" sz="1600" dirty="0">
                  <a:latin typeface="Arial" pitchFamily="18"/>
                  <a:ea typeface="DejaVu Sans" pitchFamily="2"/>
                  <a:cs typeface="DejaVu Sans" pitchFamily="2"/>
                </a:rPr>
                <a:t>OP</a:t>
              </a:r>
            </a:p>
          </p:txBody>
        </p:sp>
        <p:pic>
          <p:nvPicPr>
            <p:cNvPr id="22" name="Picture 21" descr="openid-icon-1000x100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0" y="1219200"/>
              <a:ext cx="533400" cy="533400"/>
            </a:xfrm>
            <a:prstGeom prst="rect">
              <a:avLst/>
            </a:prstGeom>
          </p:spPr>
        </p:pic>
      </p:grpSp>
      <p:sp>
        <p:nvSpPr>
          <p:cNvPr id="39" name="Down Arrow 38"/>
          <p:cNvSpPr/>
          <p:nvPr/>
        </p:nvSpPr>
        <p:spPr>
          <a:xfrm>
            <a:off x="152400" y="3758890"/>
            <a:ext cx="228600" cy="3048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0800000">
            <a:off x="152400" y="2844490"/>
            <a:ext cx="228600" cy="3048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724400" y="5435290"/>
            <a:ext cx="2362200" cy="609600"/>
            <a:chOff x="3657600" y="2286000"/>
            <a:chExt cx="2362200" cy="609600"/>
          </a:xfrm>
        </p:grpSpPr>
        <p:sp>
          <p:nvSpPr>
            <p:cNvPr id="28" name="Rectangle 27"/>
            <p:cNvSpPr/>
            <p:nvPr/>
          </p:nvSpPr>
          <p:spPr>
            <a:xfrm>
              <a:off x="3657600" y="2286000"/>
              <a:ext cx="2362200" cy="609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43400" y="2438400"/>
              <a:ext cx="1676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dirty="0" err="1" smtClean="0">
                  <a:ln w="18415" cmpd="sng">
                    <a:noFill/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SiteMinder</a:t>
              </a:r>
              <a:r>
                <a:rPr lang="en-US" dirty="0" smtClean="0">
                  <a:ln w="18415" cmpd="sng">
                    <a:noFill/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 SSO</a:t>
              </a:r>
              <a:endParaRPr lang="en-US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5FEFB"/>
                </a:clrFrom>
                <a:clrTo>
                  <a:srgbClr val="F5FEFB">
                    <a:alpha val="0"/>
                  </a:srgbClr>
                </a:clrTo>
              </a:clrChange>
            </a:blip>
            <a:srcRect l="27778" t="38356" b="6849"/>
            <a:stretch>
              <a:fillRect/>
            </a:stretch>
          </p:blipFill>
          <p:spPr bwMode="auto">
            <a:xfrm>
              <a:off x="3733800" y="2362200"/>
              <a:ext cx="59436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1905000" y="4139890"/>
            <a:ext cx="2209800" cy="609600"/>
            <a:chOff x="3657600" y="4876800"/>
            <a:chExt cx="2209800" cy="609600"/>
          </a:xfrm>
        </p:grpSpPr>
        <p:sp>
          <p:nvSpPr>
            <p:cNvPr id="32" name="Rectangle 31"/>
            <p:cNvSpPr/>
            <p:nvPr/>
          </p:nvSpPr>
          <p:spPr>
            <a:xfrm>
              <a:off x="3657600" y="4876800"/>
              <a:ext cx="2209800" cy="609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33800" y="4973344"/>
              <a:ext cx="20574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2" name="Straight Arrow Connector 41"/>
          <p:cNvCxnSpPr>
            <a:stCxn id="11" idx="2"/>
            <a:endCxn id="32" idx="0"/>
          </p:cNvCxnSpPr>
          <p:nvPr/>
        </p:nvCxnSpPr>
        <p:spPr>
          <a:xfrm rot="5400000">
            <a:off x="2477430" y="3605560"/>
            <a:ext cx="1066800" cy="1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28" idx="0"/>
          </p:cNvCxnSpPr>
          <p:nvPr/>
        </p:nvCxnSpPr>
        <p:spPr>
          <a:xfrm rot="16200000" flipH="1">
            <a:off x="5752170" y="5281960"/>
            <a:ext cx="304800" cy="1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3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across these platforms</a:t>
            </a:r>
          </a:p>
          <a:p>
            <a:pPr lvl="1"/>
            <a:r>
              <a:rPr lang="en-US" dirty="0" smtClean="0"/>
              <a:t>Our users should not have separate accounts</a:t>
            </a:r>
          </a:p>
          <a:p>
            <a:pPr lvl="1"/>
            <a:r>
              <a:rPr lang="en-US" dirty="0" smtClean="0"/>
              <a:t>Expose same identities with different interfaces</a:t>
            </a:r>
          </a:p>
          <a:p>
            <a:pPr lvl="1"/>
            <a:r>
              <a:rPr lang="en-US" dirty="0" smtClean="0"/>
              <a:t>Security analysis of these platforms</a:t>
            </a:r>
          </a:p>
          <a:p>
            <a:r>
              <a:rPr lang="en-US" dirty="0" smtClean="0"/>
              <a:t>Interoperate with what’s out there already</a:t>
            </a:r>
          </a:p>
          <a:p>
            <a:pPr lvl="1"/>
            <a:r>
              <a:rPr lang="en-US" dirty="0" smtClean="0"/>
              <a:t>Vendors should support at least one of these technologies out of the box</a:t>
            </a:r>
          </a:p>
          <a:p>
            <a:r>
              <a:rPr lang="en-US" dirty="0" smtClean="0"/>
              <a:t>Stop building proprietary one-off integrations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Should Be 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jricher@mitre.org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4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allowed to do what you’re asking to do?</a:t>
            </a:r>
          </a:p>
          <a:p>
            <a:r>
              <a:rPr lang="en-US" dirty="0" smtClean="0"/>
              <a:t>Who said so?</a:t>
            </a:r>
          </a:p>
          <a:p>
            <a:r>
              <a:rPr lang="en-US" dirty="0" smtClean="0"/>
              <a:t>How can I be sure?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bits of info does the system know about the person using it?</a:t>
            </a:r>
          </a:p>
          <a:p>
            <a:r>
              <a:rPr lang="en-US" dirty="0" smtClean="0"/>
              <a:t>What level of trust does the system need about these bits?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sure can I be about things said about you?</a:t>
            </a:r>
          </a:p>
          <a:p>
            <a:r>
              <a:rPr lang="en-US" dirty="0" smtClean="0"/>
              <a:t>Who said so?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other bits of data do you carry with you?</a:t>
            </a:r>
          </a:p>
          <a:p>
            <a:r>
              <a:rPr lang="en-US" dirty="0" smtClean="0"/>
              <a:t>Who said those bits and how do I verify that?</a:t>
            </a:r>
          </a:p>
          <a:p>
            <a:r>
              <a:rPr lang="en-US" dirty="0" smtClean="0"/>
              <a:t>How much do I care?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Physically identifying people</a:t>
            </a:r>
          </a:p>
          <a:p>
            <a:pPr lvl="1"/>
            <a:r>
              <a:rPr lang="en-US" dirty="0" smtClean="0"/>
              <a:t>Face recognition</a:t>
            </a:r>
          </a:p>
          <a:p>
            <a:pPr lvl="1"/>
            <a:r>
              <a:rPr lang="en-US" dirty="0" smtClean="0"/>
              <a:t>Fingerprints</a:t>
            </a:r>
          </a:p>
          <a:p>
            <a:pPr lvl="1"/>
            <a:r>
              <a:rPr lang="en-US" dirty="0" smtClean="0"/>
              <a:t>Voice recognition</a:t>
            </a:r>
          </a:p>
          <a:p>
            <a:r>
              <a:rPr lang="en-US" dirty="0" smtClean="0"/>
              <a:t>Positive identification of unknown entities</a:t>
            </a:r>
          </a:p>
          <a:p>
            <a:pPr lvl="1"/>
            <a:r>
              <a:rPr lang="en-US" dirty="0" smtClean="0"/>
              <a:t>Often not for credentials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Don’t know ahead of time who all the players are</a:t>
            </a:r>
          </a:p>
          <a:p>
            <a:pPr lvl="1"/>
            <a:r>
              <a:rPr lang="en-US" dirty="0" smtClean="0"/>
              <a:t>Internet collaboration</a:t>
            </a:r>
          </a:p>
          <a:p>
            <a:r>
              <a:rPr lang="en-US" dirty="0" smtClean="0"/>
              <a:t>Federated</a:t>
            </a:r>
          </a:p>
          <a:p>
            <a:pPr lvl="1"/>
            <a:r>
              <a:rPr lang="en-US" dirty="0" smtClean="0"/>
              <a:t>Know who the players are, but not what exactly they’ll be doing</a:t>
            </a:r>
          </a:p>
          <a:p>
            <a:pPr lvl="1"/>
            <a:r>
              <a:rPr lang="en-US" dirty="0" smtClean="0"/>
              <a:t>Cross-organizational collaboration</a:t>
            </a:r>
          </a:p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Control everything within a single stack</a:t>
            </a:r>
          </a:p>
          <a:p>
            <a:pPr lvl="1"/>
            <a:r>
              <a:rPr lang="en-US" dirty="0" smtClean="0"/>
              <a:t>Within-app (username/pass)</a:t>
            </a:r>
          </a:p>
          <a:p>
            <a:pPr lvl="1"/>
            <a:r>
              <a:rPr lang="en-US" dirty="0" smtClean="0"/>
              <a:t>Within-enterprise (LDAP)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Distributed, Federated, or Local?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enStac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OpenStack</Template>
  <TotalTime>7828</TotalTime>
  <Words>1445</Words>
  <Application>Microsoft Macintosh PowerPoint</Application>
  <PresentationFormat>On-screen Show (4:3)</PresentationFormat>
  <Paragraphs>323</Paragraphs>
  <Slides>39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OpenStack</vt:lpstr>
      <vt:lpstr>Identity Technologies Landscape Overview</vt:lpstr>
      <vt:lpstr>What do you mean by “identity”?</vt:lpstr>
      <vt:lpstr>Authentication</vt:lpstr>
      <vt:lpstr>Authorization</vt:lpstr>
      <vt:lpstr>Profile information</vt:lpstr>
      <vt:lpstr>Claims</vt:lpstr>
      <vt:lpstr>Personal data</vt:lpstr>
      <vt:lpstr>Biometrics</vt:lpstr>
      <vt:lpstr>Distributed, Federated, or Local?</vt:lpstr>
      <vt:lpstr>Today’s topic</vt:lpstr>
      <vt:lpstr>We’re not covering</vt:lpstr>
      <vt:lpstr>The Technology</vt:lpstr>
      <vt:lpstr>The Venn of Federated Identity</vt:lpstr>
      <vt:lpstr>The Triangle of Nonlocal Auth</vt:lpstr>
      <vt:lpstr>OpenID 2.0</vt:lpstr>
      <vt:lpstr>SAML (Web SSO)</vt:lpstr>
      <vt:lpstr>OAuth-style Directed ID</vt:lpstr>
      <vt:lpstr>Public Key Infrastructure (PKI)</vt:lpstr>
      <vt:lpstr>Common Access Card /  Personal Identity Verification </vt:lpstr>
      <vt:lpstr>BrowserID</vt:lpstr>
      <vt:lpstr>Simple Cloud Identity Management  (SCIM)</vt:lpstr>
      <vt:lpstr>The (near) future</vt:lpstr>
      <vt:lpstr>The Identity Singularity*</vt:lpstr>
      <vt:lpstr>SAML Getting Simpler</vt:lpstr>
      <vt:lpstr>OpenID Getting Stronger</vt:lpstr>
      <vt:lpstr>OAuth Getting More Features</vt:lpstr>
      <vt:lpstr>The new kid: OpenID Connect</vt:lpstr>
      <vt:lpstr>Who do you trust?</vt:lpstr>
      <vt:lpstr>User trust models</vt:lpstr>
      <vt:lpstr>Layers of user trust</vt:lpstr>
      <vt:lpstr>It should look like this:</vt:lpstr>
      <vt:lpstr>This is who builds it:</vt:lpstr>
      <vt:lpstr>The Future at MITRE</vt:lpstr>
      <vt:lpstr>Oracle Identity Manager</vt:lpstr>
      <vt:lpstr>OAuth Expertise</vt:lpstr>
      <vt:lpstr>Usable Distributed Identity MSR</vt:lpstr>
      <vt:lpstr>MITREid OpenID Architecture</vt:lpstr>
      <vt:lpstr>Where We Should Be Going</vt:lpstr>
      <vt:lpstr>Thank You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Technologies Overview</dc:title>
  <dc:creator>JRICHER</dc:creator>
  <cp:lastModifiedBy>Justin Richer</cp:lastModifiedBy>
  <cp:revision>76</cp:revision>
  <dcterms:created xsi:type="dcterms:W3CDTF">2011-07-08T18:10:22Z</dcterms:created>
  <dcterms:modified xsi:type="dcterms:W3CDTF">2012-01-17T20:59:30Z</dcterms:modified>
</cp:coreProperties>
</file>