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90" r:id="rId2"/>
    <p:sldId id="310" r:id="rId3"/>
    <p:sldId id="312" r:id="rId4"/>
    <p:sldId id="292" r:id="rId5"/>
    <p:sldId id="293" r:id="rId6"/>
    <p:sldId id="347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6" r:id="rId15"/>
    <p:sldId id="307" r:id="rId16"/>
    <p:sldId id="311" r:id="rId17"/>
    <p:sldId id="313" r:id="rId18"/>
    <p:sldId id="301" r:id="rId19"/>
    <p:sldId id="309" r:id="rId20"/>
    <p:sldId id="333" r:id="rId21"/>
    <p:sldId id="327" r:id="rId22"/>
    <p:sldId id="323" r:id="rId23"/>
    <p:sldId id="329" r:id="rId24"/>
    <p:sldId id="334" r:id="rId25"/>
    <p:sldId id="330" r:id="rId26"/>
    <p:sldId id="331" r:id="rId27"/>
    <p:sldId id="291" r:id="rId28"/>
    <p:sldId id="308" r:id="rId29"/>
    <p:sldId id="317" r:id="rId30"/>
    <p:sldId id="332" r:id="rId31"/>
    <p:sldId id="318" r:id="rId32"/>
    <p:sldId id="326" r:id="rId33"/>
    <p:sldId id="319" r:id="rId34"/>
    <p:sldId id="320" r:id="rId35"/>
    <p:sldId id="321" r:id="rId36"/>
    <p:sldId id="302" r:id="rId37"/>
    <p:sldId id="303" r:id="rId38"/>
    <p:sldId id="305" r:id="rId39"/>
    <p:sldId id="304" r:id="rId40"/>
    <p:sldId id="322" r:id="rId41"/>
    <p:sldId id="324" r:id="rId42"/>
    <p:sldId id="325" r:id="rId43"/>
    <p:sldId id="335" r:id="rId44"/>
    <p:sldId id="314" r:id="rId45"/>
    <p:sldId id="315" r:id="rId46"/>
    <p:sldId id="316" r:id="rId47"/>
    <p:sldId id="338" r:id="rId48"/>
    <p:sldId id="339" r:id="rId49"/>
    <p:sldId id="340" r:id="rId50"/>
    <p:sldId id="341" r:id="rId51"/>
    <p:sldId id="346" r:id="rId52"/>
    <p:sldId id="342" r:id="rId53"/>
    <p:sldId id="336" r:id="rId54"/>
    <p:sldId id="345" r:id="rId55"/>
    <p:sldId id="337" r:id="rId56"/>
    <p:sldId id="343" r:id="rId57"/>
    <p:sldId id="34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31431-12D3-4835-A601-3097EC23787C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83B8C-92CE-483E-ADEF-84999E47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wants to access one site *through* another. Site needs to act on behalf of a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just hand the user’s credentials over to the far site and try them out. This makes the user nervous, as it’s basically a benevolent man-in-the-middle attack. Plus, it only works if everyone’s using the same user authentication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let one site in with a universal key, and</a:t>
            </a:r>
            <a:r>
              <a:rPr lang="en-US" baseline="0" dirty="0" smtClean="0"/>
              <a:t> trust them when they say they’re working on behalf of a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outright ask the user for</a:t>
            </a:r>
            <a:r>
              <a:rPr lang="en-US" baseline="0" dirty="0" smtClean="0"/>
              <a:t> their username and password to the remote site. </a:t>
            </a:r>
            <a:r>
              <a:rPr lang="en-US" baseline="0" dirty="0" err="1" smtClean="0"/>
              <a:t>Eeep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</a:t>
            </a:r>
            <a:r>
              <a:rPr lang="en-US" baseline="0" dirty="0" smtClean="0"/>
              <a:t> OAuth, we get a token that the user has to verify before it’s any good to us. Then we can use the API as long as that token stays valid.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we’ve got our access token, we don’t have to make the user re-authenticate</a:t>
            </a:r>
            <a:r>
              <a:rPr lang="en-US" baseline="0" dirty="0" smtClean="0"/>
              <a:t> us to the far server. We also never need to know the user’s remote username.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156CA-4E4C-4E8B-B170-743491639C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30C56-3151-4187-A634-52FFF2AC82E4}" type="datetime1">
              <a:rPr lang="en-US" smtClean="0"/>
              <a:t>1/17/12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C1550-FD2D-4EB7-8BAA-2D2E7A5C4DAB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8F907-5BB8-441F-92D1-0EA8111182EB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628125-D4DB-46D3-8E8D-6584A8B76ED6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46645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EFCC42-BFCD-422D-ABAC-664B4AC2C07E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475EA-EEEB-4230-BEFE-FDC6D793814D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21F4E-9412-492F-8D55-3FB80FDA30B1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B5CDC-8130-4EA8-A336-D1FC5DBD9355}" type="datetime1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7BD42-63A2-4C2B-B916-F602ED8A0098}" type="datetime1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A417E-D70A-476F-ACB1-0682E9D52808}" type="datetime1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4281C6-B039-411A-BAFE-6F6535FC5737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92B96F-C8BE-44BB-BD01-7C0E17165A13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E2F068-38D6-424F-BD72-E7676578B2CB}" type="datetime1">
              <a:rPr lang="en-US" smtClean="0"/>
              <a:t>1/17/12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533400"/>
            <a:ext cx="397350" cy="505897"/>
            <a:chOff x="3633079" y="975287"/>
            <a:chExt cx="1328733" cy="1691713"/>
          </a:xfrm>
        </p:grpSpPr>
        <p:sp>
          <p:nvSpPr>
            <p:cNvPr id="16" name="Rounded Rectangle 15"/>
            <p:cNvSpPr/>
            <p:nvPr/>
          </p:nvSpPr>
          <p:spPr>
            <a:xfrm>
              <a:off x="3733800" y="2438400"/>
              <a:ext cx="12192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33800" y="2133600"/>
              <a:ext cx="1219200" cy="228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3800" y="1828800"/>
              <a:ext cx="1219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20700000">
              <a:off x="3742612" y="1373082"/>
              <a:ext cx="1219200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9800000">
              <a:off x="3633079" y="975287"/>
              <a:ext cx="1219200" cy="2286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0" y="661177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©2011</a:t>
            </a:r>
            <a:r>
              <a:rPr lang="en-US" sz="1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MITRE Corporation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12.png"/><Relationship Id="rId9" Type="http://schemas.openxmlformats.org/officeDocument/2006/relationships/image" Target="../media/image13.gif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mp"/><Relationship Id="rId3" Type="http://schemas.openxmlformats.org/officeDocument/2006/relationships/image" Target="../media/image23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jpeg"/><Relationship Id="rId7" Type="http://schemas.openxmlformats.org/officeDocument/2006/relationships/image" Target="../media/image6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1752600"/>
            <a:ext cx="52578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you should care about OAuth2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Justin Richer</a:t>
            </a:r>
          </a:p>
          <a:p>
            <a:endParaRPr lang="en-US" b="1" dirty="0" smtClean="0"/>
          </a:p>
          <a:p>
            <a:r>
              <a:rPr lang="en-US" i="1" dirty="0" smtClean="0"/>
              <a:t>Innovation Brown Bag</a:t>
            </a:r>
          </a:p>
          <a:p>
            <a:r>
              <a:rPr lang="en-US" i="1" dirty="0" smtClean="0"/>
              <a:t>September 23, 2011</a:t>
            </a:r>
            <a:endParaRPr lang="en-US" i="1" dirty="0"/>
          </a:p>
        </p:txBody>
      </p:sp>
      <p:pic>
        <p:nvPicPr>
          <p:cNvPr id="6" name="Picture 5" descr="OAut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2057400" cy="20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60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has to be a better way to do this…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00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OAuth Approach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>
            <a:off x="4572000" y="32004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838200" y="3352800"/>
            <a:ext cx="762000" cy="609600"/>
          </a:xfrm>
          <a:prstGeom prst="wedgeRoundRectCallout">
            <a:avLst>
              <a:gd name="adj1" fmla="val 69713"/>
              <a:gd name="adj2" fmla="val 9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429000"/>
            <a:ext cx="457200" cy="457200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980171"/>
            <a:ext cx="381000" cy="83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ounded Rectangular Callout 24"/>
          <p:cNvSpPr/>
          <p:nvPr/>
        </p:nvSpPr>
        <p:spPr>
          <a:xfrm>
            <a:off x="6934200" y="2971800"/>
            <a:ext cx="1295400" cy="685800"/>
          </a:xfrm>
          <a:prstGeom prst="wedgeRoundRectCallout">
            <a:avLst>
              <a:gd name="adj1" fmla="val -42992"/>
              <a:gd name="adj2" fmla="val 967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6" descr="box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048000"/>
            <a:ext cx="533400" cy="5334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20000" y="2971800"/>
            <a:ext cx="401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8043" y="50292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ounded Rectangular Callout 28"/>
          <p:cNvSpPr/>
          <p:nvPr/>
        </p:nvSpPr>
        <p:spPr>
          <a:xfrm>
            <a:off x="5029200" y="1295400"/>
            <a:ext cx="1278618" cy="914400"/>
          </a:xfrm>
          <a:prstGeom prst="wedgeRoundRectCallout">
            <a:avLst>
              <a:gd name="adj1" fmla="val -71703"/>
              <a:gd name="adj2" fmla="val 385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315200" y="4953000"/>
            <a:ext cx="1600200" cy="815975"/>
          </a:xfrm>
          <a:prstGeom prst="wedgeRoundRectCallout">
            <a:avLst>
              <a:gd name="adj1" fmla="val -46109"/>
              <a:gd name="adj2" fmla="val -75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6" descr="box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222" y="5094287"/>
            <a:ext cx="533400" cy="5334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848600" y="5007044"/>
            <a:ext cx="593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5" name="Picture 34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4822" y="5056344"/>
            <a:ext cx="533400" cy="5334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41803" y="3124200"/>
            <a:ext cx="3048000" cy="1257300"/>
            <a:chOff x="2819400" y="3314700"/>
            <a:chExt cx="3048000" cy="12573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819400" y="3314700"/>
              <a:ext cx="125730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76700" y="3347260"/>
              <a:ext cx="1790700" cy="12247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19400" y="3140480"/>
            <a:ext cx="3048000" cy="1257300"/>
            <a:chOff x="2819400" y="3314700"/>
            <a:chExt cx="3048000" cy="125730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819400" y="3314700"/>
              <a:ext cx="1257300" cy="11811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76700" y="3347260"/>
              <a:ext cx="1790700" cy="1224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35" y="4142835"/>
            <a:ext cx="685573" cy="69251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/>
          <a:stretch/>
        </p:blipFill>
        <p:spPr bwMode="auto">
          <a:xfrm>
            <a:off x="5233622" y="1413173"/>
            <a:ext cx="885872" cy="6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ounded Rectangular Callout 44"/>
          <p:cNvSpPr/>
          <p:nvPr/>
        </p:nvSpPr>
        <p:spPr>
          <a:xfrm>
            <a:off x="7315200" y="4953000"/>
            <a:ext cx="1600200" cy="1219200"/>
          </a:xfrm>
          <a:prstGeom prst="wedgeRoundRectCallout">
            <a:avLst>
              <a:gd name="adj1" fmla="val -46109"/>
              <a:gd name="adj2" fmla="val -75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Content Placeholder 6" descr="box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5029200"/>
            <a:ext cx="533400" cy="5334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543800" y="5486400"/>
            <a:ext cx="593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48600" y="4953000"/>
            <a:ext cx="593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0" name="Picture 49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00" y="5562600"/>
            <a:ext cx="533400" cy="533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02" y="5052762"/>
            <a:ext cx="558320" cy="56396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200" y="533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200" y="6858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0" y="838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200" y="990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200" y="1143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200" y="1295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200" y="14478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6200" y="1600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200" y="1752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6200" y="1905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4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14288 -0.14445 L -0.2559 0.01111 " pathEditMode="relative" ptsTypes="AAA">
                                      <p:cBhvr>
                                        <p:cTn id="1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9 0.01111 L 1.66667E-6 0.01273 " pathEditMode="relative" ptsTypes="AA">
                                      <p:cBhvr>
                                        <p:cTn id="1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33264 -0.00949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-486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34" grpId="0"/>
      <p:bldP spid="34" grpId="1"/>
      <p:bldP spid="45" grpId="0" animBg="1"/>
      <p:bldP spid="47" grpId="0"/>
      <p:bldP spid="49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Tokens Grant Access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953000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ounded Rectangular Callout 28"/>
          <p:cNvSpPr/>
          <p:nvPr/>
        </p:nvSpPr>
        <p:spPr>
          <a:xfrm>
            <a:off x="7010400" y="2971800"/>
            <a:ext cx="1524000" cy="685800"/>
          </a:xfrm>
          <a:prstGeom prst="wedgeRoundRectCallout">
            <a:avLst>
              <a:gd name="adj1" fmla="val -41356"/>
              <a:gd name="adj2" fmla="val 1027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048000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800" y="3048000"/>
            <a:ext cx="533400" cy="5334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467600" y="2971800"/>
            <a:ext cx="593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=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99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33455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15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credentials are never transferred between servers</a:t>
            </a:r>
          </a:p>
          <a:p>
            <a:r>
              <a:rPr lang="en-US" dirty="0" smtClean="0"/>
              <a:t>Works across security domain boundaries</a:t>
            </a:r>
          </a:p>
          <a:p>
            <a:pPr lvl="1"/>
            <a:r>
              <a:rPr lang="en-US" dirty="0" smtClean="0"/>
              <a:t>No need for trust-all developer keys</a:t>
            </a:r>
          </a:p>
          <a:p>
            <a:r>
              <a:rPr lang="en-US" dirty="0" smtClean="0"/>
              <a:t>Token can be rotated and revoked</a:t>
            </a:r>
          </a:p>
          <a:p>
            <a:pPr lvl="1"/>
            <a:r>
              <a:rPr lang="en-US" dirty="0" smtClean="0"/>
              <a:t>Independent of passwords or other credentials</a:t>
            </a:r>
          </a:p>
          <a:p>
            <a:r>
              <a:rPr lang="en-US" dirty="0" smtClean="0"/>
              <a:t>All over HTTP</a:t>
            </a:r>
          </a:p>
          <a:p>
            <a:pPr lvl="1"/>
            <a:r>
              <a:rPr lang="en-US" dirty="0" smtClean="0"/>
              <a:t>Built to work with </a:t>
            </a:r>
            <a:r>
              <a:rPr lang="en-US" dirty="0" err="1" smtClean="0"/>
              <a:t>RESTful</a:t>
            </a:r>
            <a:r>
              <a:rPr lang="en-US" dirty="0" smtClean="0"/>
              <a:t> application approaches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0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1.0</a:t>
            </a:r>
            <a:br>
              <a:rPr lang="en-US" dirty="0" smtClean="0"/>
            </a:br>
            <a:r>
              <a:rPr lang="en-US" dirty="0" smtClean="0"/>
              <a:t> &amp; OAuth 1.0a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04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2006</a:t>
            </a:r>
          </a:p>
          <a:p>
            <a:pPr lvl="1"/>
            <a:r>
              <a:rPr lang="en-US" dirty="0" smtClean="0"/>
              <a:t>Twitter, </a:t>
            </a:r>
            <a:r>
              <a:rPr lang="en-US" dirty="0" err="1" smtClean="0"/>
              <a:t>Ma.gnol.ia</a:t>
            </a:r>
            <a:r>
              <a:rPr lang="en-US" dirty="0" smtClean="0"/>
              <a:t>, and others want to use OpenID to connect between services</a:t>
            </a:r>
          </a:p>
          <a:p>
            <a:pPr lvl="1"/>
            <a:r>
              <a:rPr lang="en-US" dirty="0" smtClean="0"/>
              <a:t>OpenID Can’t close the bottom of the triangle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144567"/>
            <a:ext cx="1031788" cy="1031788"/>
          </a:xfrm>
          <a:prstGeom prst="rect">
            <a:avLst/>
          </a:prstGeo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090" y="5080081"/>
            <a:ext cx="1031788" cy="1031788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9000" y="3200400"/>
            <a:ext cx="1225248" cy="12252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470188" y="4499700"/>
            <a:ext cx="838327" cy="70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92621" y="5853921"/>
            <a:ext cx="2450496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24409" y="5467001"/>
            <a:ext cx="403179" cy="7813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4499700"/>
            <a:ext cx="919072" cy="650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openid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0504" y="4251516"/>
            <a:ext cx="1317789" cy="496367"/>
          </a:xfrm>
          <a:prstGeom prst="rect">
            <a:avLst/>
          </a:prstGeom>
        </p:spPr>
      </p:pic>
      <p:pic>
        <p:nvPicPr>
          <p:cNvPr id="15" name="Picture 14" descr="openid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3195" y="4306240"/>
            <a:ext cx="1317789" cy="4963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67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 had tried to solve this problem</a:t>
            </a:r>
          </a:p>
          <a:p>
            <a:pPr lvl="1"/>
            <a:r>
              <a:rPr lang="en-US" dirty="0" err="1" smtClean="0"/>
              <a:t>FlickrAuth</a:t>
            </a:r>
            <a:r>
              <a:rPr lang="en-US" dirty="0" smtClean="0"/>
              <a:t> (Flicker)</a:t>
            </a:r>
            <a:endParaRPr lang="en-US" dirty="0"/>
          </a:p>
          <a:p>
            <a:pPr lvl="1"/>
            <a:r>
              <a:rPr lang="en-US" dirty="0" err="1" smtClean="0"/>
              <a:t>AuthSub</a:t>
            </a:r>
            <a:r>
              <a:rPr lang="en-US" dirty="0" smtClean="0"/>
              <a:t> (Google)</a:t>
            </a:r>
          </a:p>
          <a:p>
            <a:pPr lvl="1"/>
            <a:r>
              <a:rPr lang="en-US" dirty="0" err="1" smtClean="0"/>
              <a:t>BBAuth</a:t>
            </a:r>
            <a:r>
              <a:rPr lang="en-US" dirty="0" smtClean="0"/>
              <a:t> (Yahoo)</a:t>
            </a:r>
          </a:p>
          <a:p>
            <a:r>
              <a:rPr lang="en-US" dirty="0" smtClean="0"/>
              <a:t>Tokens replace direct credentials</a:t>
            </a:r>
          </a:p>
          <a:p>
            <a:r>
              <a:rPr lang="en-US" dirty="0" smtClean="0"/>
              <a:t>Explicit user consent </a:t>
            </a:r>
          </a:p>
          <a:p>
            <a:r>
              <a:rPr lang="en-US" dirty="0" smtClean="0"/>
              <a:t>Crossing trust domains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Practice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2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best practices and experience from existing solutions together into one protocol</a:t>
            </a:r>
          </a:p>
          <a:p>
            <a:r>
              <a:rPr lang="en-US" dirty="0" smtClean="0"/>
              <a:t>Thus: OAuth 1.0</a:t>
            </a:r>
          </a:p>
          <a:p>
            <a:r>
              <a:rPr lang="en-US" dirty="0" smtClean="0"/>
              <a:t>Revisions</a:t>
            </a:r>
          </a:p>
          <a:p>
            <a:pPr lvl="1"/>
            <a:r>
              <a:rPr lang="en-US" dirty="0" smtClean="0"/>
              <a:t>1.0a closed session fixation attack</a:t>
            </a:r>
          </a:p>
          <a:p>
            <a:pPr lvl="1"/>
            <a:r>
              <a:rPr lang="en-US" dirty="0"/>
              <a:t>RFC </a:t>
            </a:r>
            <a:r>
              <a:rPr lang="en-US" dirty="0" smtClean="0"/>
              <a:t>5849 cleaned up editorial language</a:t>
            </a:r>
          </a:p>
          <a:p>
            <a:r>
              <a:rPr lang="en-US" dirty="0" smtClean="0"/>
              <a:t>Standard libraries for authorization</a:t>
            </a:r>
          </a:p>
          <a:p>
            <a:pPr lvl="1"/>
            <a:r>
              <a:rPr lang="en-US" dirty="0" smtClean="0"/>
              <a:t>In any language you can think 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pic>
        <p:nvPicPr>
          <p:cNvPr id="4" name="Picture 3" descr="oauth_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4114800"/>
            <a:ext cx="2533650" cy="2533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63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01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OAuth 1.0 tried to solve many problems at once with a single solution</a:t>
            </a:r>
          </a:p>
          <a:p>
            <a:r>
              <a:rPr lang="en-US" dirty="0" smtClean="0"/>
              <a:t>OAuth WRAP tried to solve a slightly different problem set in a novel way</a:t>
            </a:r>
          </a:p>
          <a:p>
            <a:r>
              <a:rPr lang="en-US" dirty="0" smtClean="0"/>
              <a:t>Solution: divide the problem space and combine the approaches</a:t>
            </a:r>
          </a:p>
          <a:p>
            <a:pPr lvl="1"/>
            <a:r>
              <a:rPr lang="en-US" dirty="0" smtClean="0"/>
              <a:t>Methods for getting a token</a:t>
            </a:r>
          </a:p>
          <a:p>
            <a:pPr lvl="1"/>
            <a:r>
              <a:rPr lang="en-US" dirty="0" smtClean="0"/>
              <a:t>Methods for using a token to get stuff</a:t>
            </a:r>
          </a:p>
          <a:p>
            <a:pPr lvl="1"/>
            <a:r>
              <a:rPr lang="en-US" dirty="0" smtClean="0"/>
              <a:t>Methods for signing an HTTP request</a:t>
            </a:r>
          </a:p>
          <a:p>
            <a:r>
              <a:rPr lang="en-US" dirty="0" smtClean="0"/>
              <a:t>Not backwards compatible</a:t>
            </a:r>
          </a:p>
          <a:p>
            <a:pPr lvl="1"/>
            <a:r>
              <a:rPr lang="en-US" dirty="0" smtClean="0"/>
              <a:t>But both versions can co-exist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on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OAuth?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is not wire-compatible with OAuth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(This is on purpose)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04800" y="451492"/>
            <a:ext cx="2199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Well:</a:t>
            </a:r>
            <a:endParaRPr lang="en-US" sz="3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449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1 Concepts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7714" y="3925669"/>
            <a:ext cx="1219200" cy="1219200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325" y="1295400"/>
            <a:ext cx="14478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2525" y="273192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i="1" dirty="0" smtClean="0"/>
              <a:t>(Owns stuff)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86543" y="518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Client/Consumer</a:t>
            </a:r>
          </a:p>
          <a:p>
            <a:r>
              <a:rPr lang="en-US" i="1" dirty="0" smtClean="0"/>
              <a:t>(Wants stuff)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51448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Server/Provider</a:t>
            </a:r>
          </a:p>
          <a:p>
            <a:r>
              <a:rPr lang="en-US" i="1" dirty="0" smtClean="0"/>
              <a:t>(Has stuff)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3" y="1273629"/>
            <a:ext cx="1819275" cy="16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20861" y="2919219"/>
            <a:ext cx="180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Agent</a:t>
            </a:r>
          </a:p>
          <a:p>
            <a:r>
              <a:rPr lang="en-US" i="1" dirty="0" smtClean="0"/>
              <a:t>(Web browser)</a:t>
            </a:r>
            <a:endParaRPr lang="en-US" i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4995" y="4100294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317796" y="484006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Token </a:t>
            </a:r>
          </a:p>
          <a:p>
            <a:r>
              <a:rPr lang="en-US" i="1" dirty="0" smtClean="0"/>
              <a:t>(Lets client get stuff)</a:t>
            </a:r>
            <a:endParaRPr lang="en-US" i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8460" y="1469571"/>
            <a:ext cx="719140" cy="7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72200" y="218871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Token </a:t>
            </a:r>
          </a:p>
          <a:p>
            <a:r>
              <a:rPr lang="en-US" i="1" dirty="0" smtClean="0"/>
              <a:t>(Lets client ask for access tokens)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74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Concepts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857" y="4038600"/>
            <a:ext cx="1219200" cy="1219200"/>
          </a:xfr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962400"/>
            <a:ext cx="1219200" cy="1219200"/>
          </a:xfrm>
          <a:prstGeom prst="rect">
            <a:avLst/>
          </a:prstGeom>
        </p:spPr>
      </p:pic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325" y="12954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525" y="273192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i="1" dirty="0" smtClean="0"/>
              <a:t>(Owns stuff)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181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i="1" dirty="0" smtClean="0"/>
              <a:t>(Wants stuff)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5181600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Protected Resource</a:t>
            </a:r>
          </a:p>
          <a:p>
            <a:r>
              <a:rPr lang="en-US" i="1" dirty="0" smtClean="0"/>
              <a:t>(Has stuff)</a:t>
            </a:r>
            <a:endParaRPr lang="en-US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3" y="1273629"/>
            <a:ext cx="1819275" cy="16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20861" y="2919219"/>
            <a:ext cx="180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Agent</a:t>
            </a:r>
          </a:p>
          <a:p>
            <a:r>
              <a:rPr lang="en-US" i="1" dirty="0" smtClean="0"/>
              <a:t>(Web browser)</a:t>
            </a:r>
            <a:endParaRPr lang="en-US" i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399" y="4100294"/>
            <a:ext cx="739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934200" y="484006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Token </a:t>
            </a:r>
          </a:p>
          <a:p>
            <a:r>
              <a:rPr lang="en-US" i="1" dirty="0" smtClean="0"/>
              <a:t>(Lets client get stuff)</a:t>
            </a:r>
            <a:endParaRPr lang="en-US" i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8460" y="1469571"/>
            <a:ext cx="719140" cy="7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172200" y="2188711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Refresh Token </a:t>
            </a:r>
          </a:p>
          <a:p>
            <a:r>
              <a:rPr lang="en-US" i="1" dirty="0" smtClean="0"/>
              <a:t>(Lets client ask for access tokens without bugging the user again)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32" y="3674478"/>
            <a:ext cx="1275640" cy="173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68732" y="5405704"/>
            <a:ext cx="258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 Server</a:t>
            </a:r>
          </a:p>
          <a:p>
            <a:r>
              <a:rPr lang="en-US" i="1" dirty="0" smtClean="0"/>
              <a:t>(Issues tokens)</a:t>
            </a:r>
            <a:endParaRPr lang="en-US" i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1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token styles</a:t>
            </a:r>
          </a:p>
          <a:p>
            <a:pPr lvl="1"/>
            <a:r>
              <a:rPr lang="en-US" dirty="0" smtClean="0"/>
              <a:t>Use bearer tokens over SSL without signatures</a:t>
            </a:r>
          </a:p>
          <a:p>
            <a:pPr lvl="1"/>
            <a:r>
              <a:rPr lang="en-US" dirty="0" smtClean="0"/>
              <a:t>Use MAC tokens for signing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What is this token good for?</a:t>
            </a:r>
          </a:p>
          <a:p>
            <a:pPr lvl="1"/>
            <a:r>
              <a:rPr lang="en-US" dirty="0" smtClean="0"/>
              <a:t>Provisions for re-scoping requests</a:t>
            </a:r>
          </a:p>
          <a:p>
            <a:r>
              <a:rPr lang="en-US" dirty="0" smtClean="0"/>
              <a:t>No more request tokens</a:t>
            </a:r>
          </a:p>
          <a:p>
            <a:pPr lvl="1"/>
            <a:r>
              <a:rPr lang="en-US" dirty="0" smtClean="0"/>
              <a:t>They were a hack in the first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OAuth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61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token flows for different client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Higher flexibility for deployment</a:t>
            </a:r>
            <a:endParaRPr lang="en-US" dirty="0"/>
          </a:p>
          <a:p>
            <a:r>
              <a:rPr lang="en-US" dirty="0"/>
              <a:t>Refresh tokens</a:t>
            </a:r>
          </a:p>
          <a:p>
            <a:pPr lvl="1"/>
            <a:r>
              <a:rPr lang="en-US" dirty="0"/>
              <a:t>Allows for easy rotation of access tokens</a:t>
            </a:r>
          </a:p>
          <a:p>
            <a:r>
              <a:rPr lang="en-US" dirty="0"/>
              <a:t>Conceptual separation of protected resource and authorization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Can still be combined (and often are) in one box</a:t>
            </a:r>
            <a:endParaRPr lang="en-US" dirty="0"/>
          </a:p>
          <a:p>
            <a:r>
              <a:rPr lang="en-US" dirty="0"/>
              <a:t>Extensibility and error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Clear paths forward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New to OAuth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74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OAuth2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3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by freely-joinable mailing list</a:t>
            </a:r>
          </a:p>
          <a:p>
            <a:pPr lvl="1"/>
            <a:r>
              <a:rPr lang="en-US" dirty="0" smtClean="0"/>
              <a:t>Very low barrier of entry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angrynerds</a:t>
            </a:r>
            <a:endParaRPr lang="en-US" dirty="0" smtClean="0"/>
          </a:p>
          <a:p>
            <a:r>
              <a:rPr lang="en-US" dirty="0" smtClean="0"/>
              <a:t>Works on rough consensus</a:t>
            </a:r>
          </a:p>
          <a:p>
            <a:pPr lvl="1"/>
            <a:r>
              <a:rPr lang="en-US" dirty="0" smtClean="0"/>
              <a:t>Preference towards demonstrated functioning code</a:t>
            </a:r>
          </a:p>
          <a:p>
            <a:r>
              <a:rPr lang="en-US" dirty="0" smtClean="0"/>
              <a:t>International and cross-industry participation</a:t>
            </a:r>
          </a:p>
          <a:p>
            <a:r>
              <a:rPr lang="en-US" dirty="0" smtClean="0"/>
              <a:t>Chartered in 2009</a:t>
            </a:r>
          </a:p>
          <a:p>
            <a:pPr lvl="1"/>
            <a:r>
              <a:rPr lang="en-US" dirty="0" smtClean="0"/>
              <a:t>Originally to make OAuth 1.1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Working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1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73272"/>
            <a:ext cx="101491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1.0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565349"/>
            <a:ext cx="94518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1.0a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173" y="2573270"/>
            <a:ext cx="79735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RFC 5849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711772"/>
            <a:ext cx="10325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9508" y="4332751"/>
            <a:ext cx="16710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 WRAP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3756" y="2546149"/>
            <a:ext cx="113405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OAuth2 Core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0257" y="3366937"/>
            <a:ext cx="104232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Bearer Token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5287" y="1445502"/>
            <a:ext cx="111602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MAC Token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7085" y="4458685"/>
            <a:ext cx="255451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JWT, JWS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SWD</a:t>
            </a:r>
          </a:p>
          <a:p>
            <a:r>
              <a:rPr lang="en-US" dirty="0" smtClean="0"/>
              <a:t>Dynamic Registration</a:t>
            </a:r>
          </a:p>
          <a:p>
            <a:r>
              <a:rPr lang="en-US" dirty="0" smtClean="0"/>
              <a:t>UMA</a:t>
            </a:r>
          </a:p>
          <a:p>
            <a:r>
              <a:rPr lang="en-US" dirty="0" smtClean="0"/>
              <a:t>SAML Binding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1319716" y="2888515"/>
            <a:ext cx="661484" cy="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926381" y="2888515"/>
            <a:ext cx="676792" cy="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7" idx="1"/>
          </p:cNvCxnSpPr>
          <p:nvPr/>
        </p:nvCxnSpPr>
        <p:spPr>
          <a:xfrm flipV="1">
            <a:off x="4400531" y="2896438"/>
            <a:ext cx="552469" cy="162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1"/>
          </p:cNvCxnSpPr>
          <p:nvPr/>
        </p:nvCxnSpPr>
        <p:spPr>
          <a:xfrm>
            <a:off x="4400531" y="2896436"/>
            <a:ext cx="552469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21" idx="1"/>
          </p:cNvCxnSpPr>
          <p:nvPr/>
        </p:nvCxnSpPr>
        <p:spPr>
          <a:xfrm>
            <a:off x="5985550" y="2896438"/>
            <a:ext cx="374736" cy="1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9" idx="1"/>
          </p:cNvCxnSpPr>
          <p:nvPr/>
        </p:nvCxnSpPr>
        <p:spPr>
          <a:xfrm>
            <a:off x="7066173" y="2688246"/>
            <a:ext cx="397583" cy="181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2"/>
            <a:endCxn id="10" idx="1"/>
          </p:cNvCxnSpPr>
          <p:nvPr/>
        </p:nvCxnSpPr>
        <p:spPr>
          <a:xfrm rot="16200000" flipH="1">
            <a:off x="6769704" y="3069550"/>
            <a:ext cx="590614" cy="6504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0"/>
            <a:endCxn id="11" idx="2"/>
          </p:cNvCxnSpPr>
          <p:nvPr/>
        </p:nvCxnSpPr>
        <p:spPr>
          <a:xfrm rot="5400000" flipH="1" flipV="1">
            <a:off x="6927657" y="1842178"/>
            <a:ext cx="435989" cy="9353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3144" y="1445504"/>
            <a:ext cx="135049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2-Legged OAuth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3"/>
            <a:endCxn id="11" idx="1"/>
          </p:cNvCxnSpPr>
          <p:nvPr/>
        </p:nvCxnSpPr>
        <p:spPr>
          <a:xfrm flipV="1">
            <a:off x="2173634" y="1768668"/>
            <a:ext cx="4881653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0"/>
            <a:endCxn id="30" idx="2"/>
          </p:cNvCxnSpPr>
          <p:nvPr/>
        </p:nvCxnSpPr>
        <p:spPr>
          <a:xfrm rot="5400000" flipH="1" flipV="1">
            <a:off x="914605" y="1989489"/>
            <a:ext cx="481437" cy="6861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OAuth2</a:t>
            </a:r>
            <a:endParaRPr lang="en-US" dirty="0"/>
          </a:p>
        </p:txBody>
      </p:sp>
      <p:sp>
        <p:nvSpPr>
          <p:cNvPr id="21" name="Explosion 2 20"/>
          <p:cNvSpPr/>
          <p:nvPr/>
        </p:nvSpPr>
        <p:spPr>
          <a:xfrm>
            <a:off x="6360286" y="2464198"/>
            <a:ext cx="705887" cy="728282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5058" y="325629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2007</a:t>
            </a:r>
            <a:endParaRPr lang="en-US" sz="1200" i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996590" y="324030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2009</a:t>
            </a:r>
            <a:endParaRPr lang="en-US" sz="120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544652" y="322843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2010</a:t>
            </a:r>
            <a:endParaRPr lang="en-US" sz="12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012075" y="310714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2010</a:t>
            </a:r>
            <a:endParaRPr lang="en-US" sz="12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9815" y="30390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2011</a:t>
            </a:r>
            <a:endParaRPr lang="en-US" sz="12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07819" y="470208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2009</a:t>
            </a:r>
            <a:endParaRPr lang="en-US" sz="1200" i="1" dirty="0"/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6200" y="533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6200" y="6858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6200" y="838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6200" y="990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6200" y="1143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6200" y="1295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6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0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6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0" grpId="0" animBg="1"/>
      <p:bldP spid="21" grpId="0" animBg="1"/>
      <p:bldP spid="113" grpId="0"/>
      <p:bldP spid="114" grpId="0"/>
      <p:bldP spid="115" grpId="0"/>
      <p:bldP spid="116" grpId="0"/>
      <p:bldP spid="117" grpId="0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22, results of working group last call</a:t>
            </a:r>
          </a:p>
          <a:p>
            <a:r>
              <a:rPr lang="en-US" dirty="0" smtClean="0"/>
              <a:t>As of September 22, 2011:</a:t>
            </a:r>
          </a:p>
          <a:p>
            <a:pPr lvl="1"/>
            <a:r>
              <a:rPr lang="en-US" dirty="0" smtClean="0"/>
              <a:t>Submitted to IETF as a Proposed Standard</a:t>
            </a:r>
          </a:p>
          <a:p>
            <a:pPr lvl="1"/>
            <a:r>
              <a:rPr lang="en-US" dirty="0" smtClean="0"/>
              <a:t>RFC Sometime in early 2012</a:t>
            </a:r>
          </a:p>
          <a:p>
            <a:r>
              <a:rPr lang="en-US" dirty="0" smtClean="0"/>
              <a:t>Bearer, MAC, and SAML-binding drafts also going forward now</a:t>
            </a:r>
          </a:p>
          <a:p>
            <a:pPr lvl="1"/>
            <a:r>
              <a:rPr lang="en-US" dirty="0" smtClean="0"/>
              <a:t>Security Considerations document to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Draft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486" y="54864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http://tools.ietf.org/html/draft-ietf-oauth-v2-22</a:t>
            </a:r>
          </a:p>
        </p:txBody>
      </p:sp>
    </p:spTree>
    <p:extLst>
      <p:ext uri="{BB962C8B-B14F-4D97-AF65-F5344CB8AC3E}">
        <p14:creationId xmlns:p14="http://schemas.microsoft.com/office/powerpoint/2010/main" val="32507465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2 Protocol Flows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5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 smtClean="0"/>
              <a:t>O</a:t>
            </a:r>
            <a:r>
              <a:rPr lang="en-US" dirty="0" smtClean="0"/>
              <a:t>pen </a:t>
            </a:r>
            <a:r>
              <a:rPr lang="en-US" b="1" u="sng" dirty="0" smtClean="0"/>
              <a:t>Auth</a:t>
            </a:r>
            <a:r>
              <a:rPr lang="en-US" dirty="0" smtClean="0"/>
              <a:t>orization protocol</a:t>
            </a:r>
          </a:p>
          <a:p>
            <a:pPr lvl="1"/>
            <a:r>
              <a:rPr lang="en-US" dirty="0" smtClean="0"/>
              <a:t>Not single sign on</a:t>
            </a:r>
          </a:p>
          <a:p>
            <a:r>
              <a:rPr lang="en-US" dirty="0" smtClean="0"/>
              <a:t>Built for user-delegated API access</a:t>
            </a:r>
          </a:p>
          <a:p>
            <a:pPr lvl="1"/>
            <a:r>
              <a:rPr lang="en-US" dirty="0" smtClean="0"/>
              <a:t>But useful for many different things</a:t>
            </a:r>
          </a:p>
          <a:p>
            <a:r>
              <a:rPr lang="en-US" dirty="0" smtClean="0"/>
              <a:t>Widely deployed across the internet</a:t>
            </a:r>
          </a:p>
          <a:p>
            <a:r>
              <a:rPr lang="en-US" dirty="0" smtClean="0"/>
              <a:t>Going to take over the world*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60198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*Presenter’s opinion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50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endpoint</a:t>
            </a:r>
          </a:p>
          <a:p>
            <a:pPr lvl="1"/>
            <a:r>
              <a:rPr lang="en-US" dirty="0" smtClean="0"/>
              <a:t>Where authorization server issues access tokens</a:t>
            </a:r>
          </a:p>
          <a:p>
            <a:r>
              <a:rPr lang="en-US" dirty="0" smtClean="0"/>
              <a:t>Authorization endpoint</a:t>
            </a:r>
          </a:p>
          <a:p>
            <a:pPr lvl="1"/>
            <a:r>
              <a:rPr lang="en-US" dirty="0" smtClean="0"/>
              <a:t>Where the client sends the resource owner to authorize the token request</a:t>
            </a:r>
          </a:p>
          <a:p>
            <a:r>
              <a:rPr lang="en-US" dirty="0" smtClean="0"/>
              <a:t>Extensions can define new endpoints</a:t>
            </a:r>
          </a:p>
          <a:p>
            <a:pPr lvl="1"/>
            <a:r>
              <a:rPr lang="en-US" dirty="0" smtClean="0"/>
              <a:t>e.g., Revocation endpoint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20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three-legged OAuth flow</a:t>
            </a:r>
          </a:p>
          <a:p>
            <a:r>
              <a:rPr lang="en-US" dirty="0" smtClean="0"/>
              <a:t>Best path for web-server-based clients</a:t>
            </a:r>
          </a:p>
          <a:p>
            <a:pPr lvl="1"/>
            <a:r>
              <a:rPr lang="en-US" dirty="0" smtClean="0"/>
              <a:t>Also good for native clients</a:t>
            </a:r>
          </a:p>
          <a:p>
            <a:r>
              <a:rPr lang="en-US" dirty="0" smtClean="0"/>
              <a:t>Authorization server issues a one-time-use code through the user agent to the client</a:t>
            </a:r>
          </a:p>
          <a:p>
            <a:pPr lvl="1"/>
            <a:r>
              <a:rPr lang="en-US" dirty="0" smtClean="0"/>
              <a:t>Via the authorization endpoint</a:t>
            </a:r>
          </a:p>
          <a:p>
            <a:r>
              <a:rPr lang="en-US" dirty="0" smtClean="0"/>
              <a:t>Makes use of back-channel</a:t>
            </a:r>
          </a:p>
          <a:p>
            <a:pPr lvl="1"/>
            <a:r>
              <a:rPr lang="en-US" dirty="0" smtClean="0"/>
              <a:t>Client trades access code for a token directly at token endpoint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1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issued alongside of access tokens</a:t>
            </a:r>
          </a:p>
          <a:p>
            <a:r>
              <a:rPr lang="en-US" dirty="0" smtClean="0"/>
              <a:t>Allow for rotation of access tokens without asking the user again</a:t>
            </a:r>
          </a:p>
          <a:p>
            <a:pPr lvl="1"/>
            <a:r>
              <a:rPr lang="en-US" dirty="0" smtClean="0"/>
              <a:t>Client calls token endpoint directly</a:t>
            </a:r>
          </a:p>
          <a:p>
            <a:r>
              <a:rPr lang="en-US" dirty="0" smtClean="0"/>
              <a:t>Can have different expirations</a:t>
            </a:r>
          </a:p>
          <a:p>
            <a:pPr lvl="1"/>
            <a:r>
              <a:rPr lang="en-US" dirty="0" smtClean="0"/>
              <a:t>Refresh token: long grant, saved by client between sessions</a:t>
            </a:r>
          </a:p>
          <a:p>
            <a:pPr lvl="1"/>
            <a:r>
              <a:rPr lang="en-US" dirty="0" smtClean="0"/>
              <a:t>Access token: short grant, deleted at end of session</a:t>
            </a:r>
          </a:p>
          <a:p>
            <a:r>
              <a:rPr lang="en-US" dirty="0" smtClean="0"/>
              <a:t>Can have different scopes</a:t>
            </a:r>
          </a:p>
          <a:p>
            <a:pPr lvl="1"/>
            <a:r>
              <a:rPr lang="en-US" dirty="0" smtClean="0"/>
              <a:t>New access tokens must have equal or lesser scope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67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path for in-browser clients</a:t>
            </a:r>
          </a:p>
          <a:p>
            <a:pPr lvl="1"/>
            <a:r>
              <a:rPr lang="en-US" dirty="0" smtClean="0"/>
              <a:t>Registered callback URL helps authenticate client</a:t>
            </a:r>
          </a:p>
          <a:p>
            <a:r>
              <a:rPr lang="en-US" dirty="0" smtClean="0"/>
              <a:t>Client gets the token directly from the authorization endpoint</a:t>
            </a:r>
          </a:p>
          <a:p>
            <a:pPr lvl="1"/>
            <a:r>
              <a:rPr lang="en-US" dirty="0" smtClean="0"/>
              <a:t>Saves a round-trip</a:t>
            </a:r>
          </a:p>
          <a:p>
            <a:r>
              <a:rPr lang="en-US" dirty="0" smtClean="0"/>
              <a:t>Can’t use refresh tokens</a:t>
            </a:r>
          </a:p>
          <a:p>
            <a:pPr lvl="1"/>
            <a:r>
              <a:rPr lang="en-US" dirty="0" smtClean="0"/>
              <a:t>No good place to store them yet</a:t>
            </a:r>
          </a:p>
          <a:p>
            <a:r>
              <a:rPr lang="en-US" dirty="0" smtClean="0"/>
              <a:t>Should use short-lived access tokens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9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old password-based systems</a:t>
            </a:r>
          </a:p>
          <a:p>
            <a:pPr lvl="1"/>
            <a:r>
              <a:rPr lang="en-US" dirty="0" smtClean="0"/>
              <a:t>Until they disappear</a:t>
            </a:r>
          </a:p>
          <a:p>
            <a:r>
              <a:rPr lang="en-US" dirty="0" smtClean="0"/>
              <a:t>Client prompts user for username and password</a:t>
            </a:r>
          </a:p>
          <a:p>
            <a:pPr lvl="1"/>
            <a:r>
              <a:rPr lang="en-US" dirty="0" smtClean="0"/>
              <a:t>Client presents those directly to token endpoint</a:t>
            </a:r>
          </a:p>
          <a:p>
            <a:r>
              <a:rPr lang="en-US" dirty="0" smtClean="0"/>
              <a:t>User authorization is implied through provision of username and password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Username/Password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72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authorizes a transaction directly</a:t>
            </a:r>
          </a:p>
          <a:p>
            <a:pPr lvl="1"/>
            <a:r>
              <a:rPr lang="en-US" dirty="0" smtClean="0"/>
              <a:t>Not on behalf of a particular user</a:t>
            </a:r>
          </a:p>
          <a:p>
            <a:r>
              <a:rPr lang="en-US" dirty="0" smtClean="0"/>
              <a:t>Client connects directly to token endpoint and retrieves access token</a:t>
            </a:r>
          </a:p>
          <a:p>
            <a:r>
              <a:rPr lang="en-US" dirty="0" smtClean="0"/>
              <a:t>Refresh tokens are allowed</a:t>
            </a:r>
          </a:p>
          <a:p>
            <a:pPr lvl="1"/>
            <a:r>
              <a:rPr lang="en-US" dirty="0" smtClean="0"/>
              <a:t>But don’t make much sense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Credentials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65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on Two Legs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5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Server-to-Server</a:t>
            </a:r>
            <a:endParaRPr lang="en-US" dirty="0"/>
          </a:p>
        </p:txBody>
      </p:sp>
      <p:pic>
        <p:nvPicPr>
          <p:cNvPr id="4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5" name="Picture 4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3200400" y="1447800"/>
            <a:ext cx="1752600" cy="1752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exposure of credentials</a:t>
            </a:r>
          </a:p>
          <a:p>
            <a:pPr lvl="1"/>
            <a:r>
              <a:rPr lang="en-US" dirty="0" smtClean="0"/>
              <a:t>Use credentials to get tokens</a:t>
            </a:r>
          </a:p>
          <a:p>
            <a:pPr lvl="1"/>
            <a:r>
              <a:rPr lang="en-US" dirty="0" smtClean="0"/>
              <a:t>Use tokens for access</a:t>
            </a:r>
          </a:p>
          <a:p>
            <a:r>
              <a:rPr lang="en-US" dirty="0" smtClean="0"/>
              <a:t>Make use of scoping and delegation</a:t>
            </a:r>
          </a:p>
          <a:p>
            <a:r>
              <a:rPr lang="en-US" dirty="0" smtClean="0"/>
              <a:t>Can separate authorization server from protected services</a:t>
            </a:r>
          </a:p>
          <a:p>
            <a:r>
              <a:rPr lang="en-US" dirty="0" smtClean="0"/>
              <a:t>Parameter and value assurance via signatures</a:t>
            </a:r>
          </a:p>
          <a:p>
            <a:pPr lvl="1"/>
            <a:r>
              <a:rPr lang="en-US" dirty="0" smtClean="0"/>
              <a:t>Without requiring a body-signing protocol</a:t>
            </a:r>
          </a:p>
          <a:p>
            <a:r>
              <a:rPr lang="en-US" dirty="0" smtClean="0"/>
              <a:t>Light-weight protocol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two legs?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02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OAuth signatures without tokens</a:t>
            </a:r>
          </a:p>
          <a:p>
            <a:pPr lvl="1"/>
            <a:r>
              <a:rPr lang="en-US" dirty="0" smtClean="0"/>
              <a:t>Client credentials as pre-placed keys</a:t>
            </a:r>
          </a:p>
          <a:p>
            <a:pPr lvl="1"/>
            <a:r>
              <a:rPr lang="en-US" dirty="0" smtClean="0"/>
              <a:t>Sign all components of HTTP message</a:t>
            </a:r>
          </a:p>
          <a:p>
            <a:pPr lvl="1"/>
            <a:r>
              <a:rPr lang="en-US" dirty="0" smtClean="0"/>
              <a:t>Verify signature on completion</a:t>
            </a:r>
          </a:p>
          <a:p>
            <a:r>
              <a:rPr lang="en-US" dirty="0" smtClean="0"/>
              <a:t>Never an intended use of OAuth</a:t>
            </a:r>
          </a:p>
          <a:p>
            <a:pPr lvl="1"/>
            <a:r>
              <a:rPr lang="en-US" dirty="0" smtClean="0"/>
              <a:t>But very useful!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Two-legged OAuth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39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Scenario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0" y="24384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user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6062" y="526946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Client Site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44735" y="5269468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Service Provider Site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953000" y="1371600"/>
            <a:ext cx="609600" cy="609600"/>
          </a:xfrm>
          <a:prstGeom prst="wedgeRoundRectCallout">
            <a:avLst>
              <a:gd name="adj1" fmla="val -108000"/>
              <a:gd name="adj2" fmla="val 510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017366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32004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124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22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token signing</a:t>
            </a:r>
          </a:p>
          <a:p>
            <a:pPr lvl="1"/>
            <a:r>
              <a:rPr lang="en-US" dirty="0" smtClean="0"/>
              <a:t>Sign requests using client credentials</a:t>
            </a:r>
          </a:p>
          <a:p>
            <a:pPr lvl="1"/>
            <a:r>
              <a:rPr lang="en-US" dirty="0" smtClean="0"/>
              <a:t>Similar to OAuth 1.0 use</a:t>
            </a:r>
          </a:p>
          <a:p>
            <a:r>
              <a:rPr lang="en-US" dirty="0" smtClean="0"/>
              <a:t>Client credentials flow</a:t>
            </a:r>
          </a:p>
          <a:p>
            <a:pPr lvl="1"/>
            <a:r>
              <a:rPr lang="en-US" dirty="0" smtClean="0"/>
              <a:t>Periodically trade client credentials for a token</a:t>
            </a:r>
          </a:p>
          <a:p>
            <a:pPr lvl="1"/>
            <a:r>
              <a:rPr lang="en-US" dirty="0" smtClean="0"/>
              <a:t>Keep access tokens short-lived and limited in scope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Two-legged OAuth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 the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Native clients with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232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store </a:t>
            </a:r>
            <a:r>
              <a:rPr lang="en-US" i="1" dirty="0" smtClean="0"/>
              <a:t>client</a:t>
            </a:r>
            <a:r>
              <a:rPr lang="en-US" dirty="0" smtClean="0"/>
              <a:t> passwords securely</a:t>
            </a:r>
          </a:p>
          <a:p>
            <a:pPr lvl="1"/>
            <a:r>
              <a:rPr lang="en-US" dirty="0" smtClean="0"/>
              <a:t>BUT: Can store </a:t>
            </a:r>
            <a:r>
              <a:rPr lang="en-US" i="1" dirty="0" smtClean="0"/>
              <a:t>tokens</a:t>
            </a:r>
            <a:r>
              <a:rPr lang="en-US" dirty="0" smtClean="0"/>
              <a:t> securely</a:t>
            </a:r>
          </a:p>
          <a:p>
            <a:r>
              <a:rPr lang="en-US" dirty="0" smtClean="0"/>
              <a:t>Rely on browsers for user authentication</a:t>
            </a:r>
          </a:p>
          <a:p>
            <a:pPr lvl="1"/>
            <a:r>
              <a:rPr lang="en-US" dirty="0" smtClean="0"/>
              <a:t>Embedded or external application</a:t>
            </a:r>
          </a:p>
          <a:p>
            <a:r>
              <a:rPr lang="en-US" dirty="0" smtClean="0"/>
              <a:t>Must support callback of some kind</a:t>
            </a:r>
          </a:p>
          <a:p>
            <a:pPr lvl="1"/>
            <a:r>
              <a:rPr lang="en-US" dirty="0" smtClean="0"/>
              <a:t>Embedded web server (http://localhost/)</a:t>
            </a:r>
          </a:p>
          <a:p>
            <a:pPr lvl="1"/>
            <a:r>
              <a:rPr lang="en-US" dirty="0" smtClean="0"/>
              <a:t>Custom scheme (app://oauth)</a:t>
            </a:r>
          </a:p>
          <a:p>
            <a:pPr lvl="1"/>
            <a:r>
              <a:rPr lang="en-US" dirty="0" smtClean="0"/>
              <a:t>Hosted callback landing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9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don’t have to store sensitive user credentials (passwords)</a:t>
            </a:r>
          </a:p>
          <a:p>
            <a:pPr lvl="1"/>
            <a:r>
              <a:rPr lang="en-US" dirty="0" smtClean="0"/>
              <a:t>Clients never even have to see the password!</a:t>
            </a:r>
          </a:p>
          <a:p>
            <a:r>
              <a:rPr lang="en-US" dirty="0" smtClean="0"/>
              <a:t>Misbehaving clients can be revoked by users</a:t>
            </a:r>
          </a:p>
          <a:p>
            <a:r>
              <a:rPr lang="en-US" dirty="0" smtClean="0"/>
              <a:t>Works with systems that don’t use passwords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OpenID</a:t>
            </a:r>
            <a:r>
              <a:rPr lang="en-US" dirty="0" smtClean="0"/>
              <a:t> websites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OAuth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6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TOFU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good for you!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3400"/>
            <a:ext cx="31146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3078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time through, ask:</a:t>
            </a:r>
          </a:p>
          <a:p>
            <a:pPr lvl="1"/>
            <a:r>
              <a:rPr lang="en-US" dirty="0" smtClean="0"/>
              <a:t>“You’ve never allowed this before. This is what I can say about them, is that OK?”</a:t>
            </a:r>
          </a:p>
          <a:p>
            <a:r>
              <a:rPr lang="en-US" dirty="0" smtClean="0"/>
              <a:t>Subsequent times through:</a:t>
            </a:r>
          </a:p>
          <a:p>
            <a:pPr lvl="1"/>
            <a:r>
              <a:rPr lang="en-US" dirty="0" smtClean="0"/>
              <a:t>“I’m reasonably sure this is the same thing that you’ve said OK to before, let it through”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on First Use</a:t>
            </a:r>
            <a:endParaRPr lang="en-US" dirty="0"/>
          </a:p>
        </p:txBody>
      </p:sp>
      <p:pic>
        <p:nvPicPr>
          <p:cNvPr id="4" name="Content Placeholder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14800"/>
            <a:ext cx="4041775" cy="192246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43400"/>
            <a:ext cx="4173353" cy="9907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8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9" idx="2"/>
            <a:endCxn id="6" idx="3"/>
          </p:cNvCxnSpPr>
          <p:nvPr/>
        </p:nvCxnSpPr>
        <p:spPr>
          <a:xfrm flipH="1" flipV="1">
            <a:off x="7162800" y="3720767"/>
            <a:ext cx="685800" cy="130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285965" y="2307342"/>
            <a:ext cx="771435" cy="51205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285965" y="4648200"/>
            <a:ext cx="771435" cy="4859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5105400" cy="12618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partners, business contracts, customer organizations, trust frameworks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089825"/>
            <a:ext cx="51054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Graylist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User-based trust decisions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TOFU model, keep 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503250"/>
            <a:ext cx="5105400" cy="12618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Blacklist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Very bad sites we don’t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want to deal with, ever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348734" y="3318300"/>
            <a:ext cx="2438401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Organizations decide these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044898" y="3318300"/>
            <a:ext cx="2438401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End-users decide these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46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0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OAuth 2 is </a:t>
            </a:r>
            <a:r>
              <a:rPr lang="en-US" dirty="0"/>
              <a:t>G</a:t>
            </a:r>
            <a:r>
              <a:rPr lang="en-US" dirty="0" smtClean="0"/>
              <a:t>oing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7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for </a:t>
            </a:r>
            <a:r>
              <a:rPr lang="en-US" dirty="0" smtClean="0"/>
              <a:t>many new </a:t>
            </a:r>
            <a:r>
              <a:rPr lang="en-US" dirty="0"/>
              <a:t>APIs</a:t>
            </a:r>
            <a:endParaRPr lang="en-US" dirty="0" smtClean="0"/>
          </a:p>
          <a:p>
            <a:pPr lvl="1"/>
            <a:r>
              <a:rPr lang="en-US" dirty="0" smtClean="0"/>
              <a:t>Google+ API</a:t>
            </a:r>
          </a:p>
          <a:p>
            <a:pPr lvl="1"/>
            <a:r>
              <a:rPr lang="en-US" dirty="0" smtClean="0"/>
              <a:t>Facebook Graph API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 Force.com API</a:t>
            </a:r>
          </a:p>
          <a:p>
            <a:pPr lvl="1"/>
            <a:r>
              <a:rPr lang="en-US" dirty="0" smtClean="0"/>
              <a:t>37Signals API</a:t>
            </a:r>
          </a:p>
          <a:p>
            <a:r>
              <a:rPr lang="en-US" dirty="0" smtClean="0"/>
              <a:t>Library implementations</a:t>
            </a:r>
          </a:p>
          <a:p>
            <a:pPr lvl="1"/>
            <a:r>
              <a:rPr lang="en-US" dirty="0" smtClean="0"/>
              <a:t>Spring Security OAuth (Java Spring)</a:t>
            </a:r>
          </a:p>
          <a:p>
            <a:pPr lvl="1"/>
            <a:r>
              <a:rPr lang="en-US" dirty="0" smtClean="0"/>
              <a:t>Apache Amber (Java)</a:t>
            </a:r>
          </a:p>
          <a:p>
            <a:pPr lvl="1"/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8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PuSHEE</a:t>
            </a:r>
            <a:endParaRPr lang="en-US" dirty="0" smtClean="0"/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publish/subscribe system</a:t>
            </a:r>
          </a:p>
          <a:p>
            <a:r>
              <a:rPr lang="en-US" dirty="0" smtClean="0"/>
              <a:t>MITRE Profile server</a:t>
            </a:r>
          </a:p>
          <a:p>
            <a:pPr lvl="1"/>
            <a:r>
              <a:rPr lang="en-US" dirty="0" err="1" smtClean="0"/>
              <a:t>PortableContacts</a:t>
            </a:r>
            <a:r>
              <a:rPr lang="en-US" dirty="0" smtClean="0"/>
              <a:t> formatted information on all MITRE employees</a:t>
            </a:r>
          </a:p>
          <a:p>
            <a:r>
              <a:rPr lang="en-US" dirty="0" err="1" smtClean="0"/>
              <a:t>hData</a:t>
            </a:r>
            <a:r>
              <a:rPr lang="en-US" dirty="0" smtClean="0"/>
              <a:t> authorization</a:t>
            </a:r>
          </a:p>
          <a:p>
            <a:r>
              <a:rPr lang="en-US" dirty="0" err="1" smtClean="0"/>
              <a:t>hQuery</a:t>
            </a:r>
            <a:r>
              <a:rPr lang="en-US" dirty="0" smtClean="0"/>
              <a:t> distributed authorization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at MITRE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4953000" y="1371600"/>
            <a:ext cx="2209800" cy="838200"/>
          </a:xfrm>
          <a:prstGeom prst="wedgeRoundRectCallout">
            <a:avLst>
              <a:gd name="adj1" fmla="val -69630"/>
              <a:gd name="adj2" fmla="val 17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get my data from over there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43400" y="4419600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36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Identity system built on top of OAuth 2</a:t>
            </a:r>
          </a:p>
          <a:p>
            <a:r>
              <a:rPr lang="en-US" dirty="0" smtClean="0"/>
              <a:t>Adds provisions for:</a:t>
            </a:r>
          </a:p>
          <a:p>
            <a:pPr lvl="1"/>
            <a:r>
              <a:rPr lang="en-US" dirty="0" smtClean="0"/>
              <a:t>Profile information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Dynamic registration</a:t>
            </a:r>
          </a:p>
          <a:p>
            <a:pPr lvl="1"/>
            <a:r>
              <a:rPr lang="en-US" dirty="0" smtClean="0"/>
              <a:t>Session management</a:t>
            </a:r>
          </a:p>
          <a:p>
            <a:r>
              <a:rPr lang="en-US" dirty="0" smtClean="0"/>
              <a:t>Leverages other emerging technologies</a:t>
            </a:r>
          </a:p>
          <a:p>
            <a:pPr lvl="1"/>
            <a:r>
              <a:rPr lang="en-US" dirty="0" smtClean="0"/>
              <a:t>JWT, JWS, SWD</a:t>
            </a:r>
          </a:p>
          <a:p>
            <a:r>
              <a:rPr lang="en-US" dirty="0" smtClean="0"/>
              <a:t>Set to be adopted by Facebook, Google, and others</a:t>
            </a:r>
          </a:p>
          <a:p>
            <a:pPr lvl="1"/>
            <a:r>
              <a:rPr lang="en-US" dirty="0" smtClean="0"/>
              <a:t>Including MITRE in FY12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63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User-Managed Access</a:t>
            </a:r>
          </a:p>
          <a:p>
            <a:pPr lvl="1"/>
            <a:r>
              <a:rPr lang="en-US" dirty="0" err="1" smtClean="0"/>
              <a:t>Kantara</a:t>
            </a:r>
            <a:r>
              <a:rPr lang="en-US" dirty="0" smtClean="0"/>
              <a:t> Initiative project</a:t>
            </a:r>
          </a:p>
          <a:p>
            <a:r>
              <a:rPr lang="en-US" dirty="0" smtClean="0"/>
              <a:t>Give users full control over access to protected resources</a:t>
            </a:r>
          </a:p>
          <a:p>
            <a:r>
              <a:rPr lang="en-US" dirty="0" smtClean="0"/>
              <a:t>Adds access manager component</a:t>
            </a:r>
          </a:p>
          <a:p>
            <a:pPr lvl="1"/>
            <a:r>
              <a:rPr lang="en-US" dirty="0" smtClean="0"/>
              <a:t>Governs access decisions based on user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54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not mutually exclusive</a:t>
            </a:r>
          </a:p>
          <a:p>
            <a:pPr lvl="1"/>
            <a:r>
              <a:rPr lang="en-US" dirty="0" smtClean="0"/>
              <a:t>SAML Bindings for OAuth 2 working group item</a:t>
            </a:r>
          </a:p>
          <a:p>
            <a:pPr lvl="1"/>
            <a:r>
              <a:rPr lang="en-US" dirty="0" smtClean="0"/>
              <a:t>They can work together!</a:t>
            </a:r>
          </a:p>
          <a:p>
            <a:r>
              <a:rPr lang="en-US" dirty="0" smtClean="0"/>
              <a:t>Authenticate users and clients with SAML</a:t>
            </a:r>
          </a:p>
          <a:p>
            <a:r>
              <a:rPr lang="en-US" dirty="0" smtClean="0"/>
              <a:t>Use OAuth 2 to more easily integrate SAML with </a:t>
            </a:r>
            <a:r>
              <a:rPr lang="en-US" dirty="0" err="1" smtClean="0"/>
              <a:t>RESTful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Pack SAML into OAuth2 tokens</a:t>
            </a:r>
          </a:p>
          <a:p>
            <a:pPr lvl="1"/>
            <a:r>
              <a:rPr lang="en-US" dirty="0" smtClean="0"/>
              <a:t>Protected resources can check signatures and other 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 and SAML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146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245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solves many common problems</a:t>
            </a:r>
          </a:p>
          <a:p>
            <a:pPr lvl="1"/>
            <a:r>
              <a:rPr lang="en-US" dirty="0" smtClean="0"/>
              <a:t>Even some you didn’t know were problems</a:t>
            </a:r>
          </a:p>
          <a:p>
            <a:r>
              <a:rPr lang="en-US" dirty="0" smtClean="0"/>
              <a:t>Many parts of industry are behind it</a:t>
            </a:r>
          </a:p>
          <a:p>
            <a:pPr lvl="1"/>
            <a:r>
              <a:rPr lang="en-US" dirty="0" smtClean="0"/>
              <a:t>Facebook, Google, Yahoo, Twitter, Microsoft, AOL, Yahoo, Deutsche Telekom</a:t>
            </a:r>
          </a:p>
          <a:p>
            <a:r>
              <a:rPr lang="en-US" dirty="0" smtClean="0"/>
              <a:t>We can innovate with its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Care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About OAuth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2 is </a:t>
            </a:r>
            <a:r>
              <a:rPr lang="en-US" i="1" dirty="0" smtClean="0"/>
              <a:t>the</a:t>
            </a:r>
            <a:r>
              <a:rPr lang="en-US" dirty="0" smtClean="0"/>
              <a:t> major authorization protocol for the web in the next five years</a:t>
            </a:r>
          </a:p>
          <a:p>
            <a:pPr lvl="1"/>
            <a:r>
              <a:rPr lang="en-US" dirty="0" smtClean="0"/>
              <a:t>Extensions and flexibility could mean longer</a:t>
            </a:r>
          </a:p>
          <a:p>
            <a:r>
              <a:rPr lang="en-US" dirty="0" smtClean="0"/>
              <a:t>OAuth 2 is set to bridge enterprise and internet technologies</a:t>
            </a:r>
          </a:p>
          <a:p>
            <a:pPr lvl="1"/>
            <a:r>
              <a:rPr lang="en-US" dirty="0" smtClean="0"/>
              <a:t>Use the same stuff inside and out</a:t>
            </a:r>
          </a:p>
          <a:p>
            <a:r>
              <a:rPr lang="en-US" dirty="0" smtClean="0"/>
              <a:t>OAuth 2 will live well beside other technology</a:t>
            </a:r>
          </a:p>
          <a:p>
            <a:pPr lvl="1"/>
            <a:r>
              <a:rPr lang="en-US" dirty="0" smtClean="0"/>
              <a:t>SAML, </a:t>
            </a:r>
            <a:r>
              <a:rPr lang="en-US" dirty="0" err="1" smtClean="0"/>
              <a:t>OpenID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203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http://oauth.net/2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more information, check the website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460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jricher@mitre.org</a:t>
            </a:r>
            <a:endParaRPr lang="en-US" dirty="0"/>
          </a:p>
        </p:txBody>
      </p:sp>
      <p:pic>
        <p:nvPicPr>
          <p:cNvPr id="5" name="Picture 4" descr="OAut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438400"/>
            <a:ext cx="2057400" cy="20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3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br>
              <a:rPr lang="en-US" dirty="0" smtClean="0"/>
            </a:br>
            <a:r>
              <a:rPr lang="en-US" dirty="0" smtClean="0"/>
              <a:t>bridge the gap?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73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Single-Sign-On Approach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4953000" y="1371600"/>
            <a:ext cx="2209800" cy="838200"/>
          </a:xfrm>
          <a:prstGeom prst="wedgeRoundRectCallout">
            <a:avLst>
              <a:gd name="adj1" fmla="val -69630"/>
              <a:gd name="adj2" fmla="val 17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 give those back!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94371"/>
            <a:ext cx="381000" cy="83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ular Callout 13"/>
          <p:cNvSpPr/>
          <p:nvPr/>
        </p:nvSpPr>
        <p:spPr>
          <a:xfrm>
            <a:off x="4953000" y="1371600"/>
            <a:ext cx="2209800" cy="838200"/>
          </a:xfrm>
          <a:prstGeom prst="wedgeRoundRectCallout">
            <a:avLst>
              <a:gd name="adj1" fmla="val -69630"/>
              <a:gd name="adj2" fmla="val 17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hat’s not my account on there.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620000" y="3886200"/>
            <a:ext cx="609600" cy="609600"/>
          </a:xfrm>
          <a:prstGeom prst="wedgeRoundRectCallout">
            <a:avLst>
              <a:gd name="adj1" fmla="val -100799"/>
              <a:gd name="adj2" fmla="val 184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" y="533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200" y="6858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33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8333 0.133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6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77 0.1338 L 0.28333 0.18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275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Developer Key Approach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5518265" y="5001491"/>
            <a:ext cx="609600" cy="609600"/>
          </a:xfrm>
          <a:prstGeom prst="wedgeRoundRectCallout">
            <a:avLst>
              <a:gd name="adj1" fmla="val -100799"/>
              <a:gd name="adj2" fmla="val 184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5059309" flipH="1">
            <a:off x="1905000" y="4267200"/>
            <a:ext cx="178986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5105400"/>
            <a:ext cx="381000" cy="381000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7620000" y="3886200"/>
            <a:ext cx="609600" cy="609600"/>
          </a:xfrm>
          <a:prstGeom prst="wedgeRoundRectCallout">
            <a:avLst>
              <a:gd name="adj1" fmla="val -100799"/>
              <a:gd name="adj2" fmla="val 184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76800" y="1447800"/>
            <a:ext cx="2209800" cy="762000"/>
          </a:xfrm>
          <a:prstGeom prst="wedgeRoundRectCallout">
            <a:avLst>
              <a:gd name="adj1" fmla="val 60580"/>
              <a:gd name="adj2" fmla="val 140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 I never told you to do that!</a:t>
            </a:r>
            <a:endParaRPr lang="en-US" dirty="0"/>
          </a:p>
        </p:txBody>
      </p:sp>
      <p:pic>
        <p:nvPicPr>
          <p:cNvPr id="21" name="Picture 20" descr="user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0400" y="1524000"/>
            <a:ext cx="1452882" cy="1452882"/>
          </a:xfrm>
          <a:prstGeom prst="rect">
            <a:avLst/>
          </a:prstGeom>
        </p:spPr>
      </p:pic>
      <p:pic>
        <p:nvPicPr>
          <p:cNvPr id="22" name="Picture 21" descr="user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38800" y="5105400"/>
            <a:ext cx="381000" cy="381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200" y="533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00" y="6858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200" y="838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9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27725 -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7" grpId="1" animBg="1"/>
      <p:bldP spid="20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Give-Me-Your-Keys Approach</a:t>
            </a:r>
            <a:endParaRPr lang="en-US" dirty="0"/>
          </a:p>
        </p:txBody>
      </p:sp>
      <p:pic>
        <p:nvPicPr>
          <p:cNvPr id="7" name="Content Placeholder 6" descr="box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1219200" cy="1219200"/>
          </a:xfrm>
        </p:spPr>
      </p:pic>
      <p:pic>
        <p:nvPicPr>
          <p:cNvPr id="8" name="Picture 7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3962400"/>
            <a:ext cx="1219200" cy="1219200"/>
          </a:xfrm>
          <a:prstGeom prst="rect">
            <a:avLst/>
          </a:prstGeom>
        </p:spPr>
      </p:pic>
      <p:pic>
        <p:nvPicPr>
          <p:cNvPr id="9" name="Picture 8" descr="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1600200"/>
            <a:ext cx="1447800" cy="1447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2743200" y="32766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876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294371"/>
            <a:ext cx="381000" cy="83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430844" cy="6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ular Callout 13"/>
          <p:cNvSpPr/>
          <p:nvPr/>
        </p:nvSpPr>
        <p:spPr>
          <a:xfrm>
            <a:off x="5105400" y="1371600"/>
            <a:ext cx="2209800" cy="838200"/>
          </a:xfrm>
          <a:prstGeom prst="wedgeRoundRectCallout">
            <a:avLst>
              <a:gd name="adj1" fmla="val -69630"/>
              <a:gd name="adj2" fmla="val 170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be nice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27435" y="3443566"/>
            <a:ext cx="1066800" cy="609600"/>
          </a:xfrm>
          <a:prstGeom prst="wedgeRoundRectCallout">
            <a:avLst>
              <a:gd name="adj1" fmla="val 69713"/>
              <a:gd name="adj2" fmla="val 9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ylind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835" y="3519766"/>
            <a:ext cx="457200" cy="4572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307479">
            <a:off x="1113235" y="3524378"/>
            <a:ext cx="209939" cy="4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200" y="762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" y="2286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200" y="3810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200" y="533400"/>
            <a:ext cx="76200" cy="76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82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2917 0.2381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0.23819 L 0.34167 0.2333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-3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5" grpId="0" animBg="1"/>
      <p:bldP spid="21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enStack Updates and IIW Readout 20010513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 Updates and IIW Readout 20010513a</Template>
  <TotalTime>4399</TotalTime>
  <Words>1890</Words>
  <Application>Microsoft Macintosh PowerPoint</Application>
  <PresentationFormat>On-screen Show (4:3)</PresentationFormat>
  <Paragraphs>394</Paragraphs>
  <Slides>57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OpenStack Updates and IIW Readout 20010513a</vt:lpstr>
      <vt:lpstr>Why you should care about OAuth2</vt:lpstr>
      <vt:lpstr>What is OAuth?</vt:lpstr>
      <vt:lpstr>OAuth Is</vt:lpstr>
      <vt:lpstr>A Scenario</vt:lpstr>
      <vt:lpstr>The Problem</vt:lpstr>
      <vt:lpstr>How do you  bridge the gap?</vt:lpstr>
      <vt:lpstr>The Single-Sign-On Approach</vt:lpstr>
      <vt:lpstr>The Developer Key Approach</vt:lpstr>
      <vt:lpstr>The Give-Me-Your-Keys Approach</vt:lpstr>
      <vt:lpstr>There has to be a better way to do this…</vt:lpstr>
      <vt:lpstr>The OAuth Approach</vt:lpstr>
      <vt:lpstr>OAuth Tokens Grant Access</vt:lpstr>
      <vt:lpstr>Key Points</vt:lpstr>
      <vt:lpstr>OAuth 1.0  &amp; OAuth 1.0a</vt:lpstr>
      <vt:lpstr>The Beginning</vt:lpstr>
      <vt:lpstr>State of the Practice</vt:lpstr>
      <vt:lpstr>Standardization</vt:lpstr>
      <vt:lpstr>OAuth 2</vt:lpstr>
      <vt:lpstr>Built on Experience</vt:lpstr>
      <vt:lpstr>OAuth2 is not wire-compatible with OAuth 1</vt:lpstr>
      <vt:lpstr>OAuth 1 Concepts</vt:lpstr>
      <vt:lpstr>OAuth 2 Concepts</vt:lpstr>
      <vt:lpstr>New to OAuth 2</vt:lpstr>
      <vt:lpstr>Also New to OAuth 2</vt:lpstr>
      <vt:lpstr>Making OAuth2</vt:lpstr>
      <vt:lpstr>IETF Working Group</vt:lpstr>
      <vt:lpstr>Timeline of OAuth2</vt:lpstr>
      <vt:lpstr>Current Draft Status</vt:lpstr>
      <vt:lpstr>OAuth 2 Protocol Flows</vt:lpstr>
      <vt:lpstr>OAuth2 Endpoints</vt:lpstr>
      <vt:lpstr>Authorization Code</vt:lpstr>
      <vt:lpstr>Refresh Tokens</vt:lpstr>
      <vt:lpstr>Implicit</vt:lpstr>
      <vt:lpstr>Username/Password</vt:lpstr>
      <vt:lpstr>Client Credentials</vt:lpstr>
      <vt:lpstr>OAuth on Two Legs</vt:lpstr>
      <vt:lpstr>Server-to-Server</vt:lpstr>
      <vt:lpstr>Why two legs?</vt:lpstr>
      <vt:lpstr>Two-legged OAuth 1.0</vt:lpstr>
      <vt:lpstr>Two-legged OAuth 2</vt:lpstr>
      <vt:lpstr>Off the Web</vt:lpstr>
      <vt:lpstr>Native Clients</vt:lpstr>
      <vt:lpstr>Why use OAuth here?</vt:lpstr>
      <vt:lpstr>TOFU</vt:lpstr>
      <vt:lpstr>Trust on First Use</vt:lpstr>
      <vt:lpstr>Trust Layers</vt:lpstr>
      <vt:lpstr>Where OAuth 2 is Going</vt:lpstr>
      <vt:lpstr>Current Deployment</vt:lpstr>
      <vt:lpstr>Use at MITRE</vt:lpstr>
      <vt:lpstr>OpenID Connect</vt:lpstr>
      <vt:lpstr>UMA</vt:lpstr>
      <vt:lpstr>OAuth 2 and SAML</vt:lpstr>
      <vt:lpstr>Conclusions</vt:lpstr>
      <vt:lpstr>Why Should You Care    About OAuth 2?</vt:lpstr>
      <vt:lpstr>Welcome to the Future</vt:lpstr>
      <vt:lpstr>http://oauth.net/2</vt:lpstr>
      <vt:lpstr>Thank you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Technology</dc:title>
  <dc:creator>JRICHER</dc:creator>
  <cp:lastModifiedBy>Justin Richer</cp:lastModifiedBy>
  <cp:revision>131</cp:revision>
  <dcterms:created xsi:type="dcterms:W3CDTF">2011-09-14T14:54:02Z</dcterms:created>
  <dcterms:modified xsi:type="dcterms:W3CDTF">2012-01-17T20:59:18Z</dcterms:modified>
</cp:coreProperties>
</file>