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6.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71" r:id="rId7"/>
    <p:sldId id="259" r:id="rId8"/>
    <p:sldId id="269" r:id="rId9"/>
    <p:sldId id="270" r:id="rId10"/>
    <p:sldId id="260" r:id="rId11"/>
    <p:sldId id="261" r:id="rId12"/>
    <p:sldId id="264" r:id="rId13"/>
    <p:sldId id="262" r:id="rId14"/>
    <p:sldId id="268" r:id="rId15"/>
    <p:sldId id="272" r:id="rId16"/>
    <p:sldId id="273" r:id="rId17"/>
    <p:sldId id="274" r:id="rId18"/>
    <p:sldId id="263"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8415" autoAdjust="0"/>
  </p:normalViewPr>
  <p:slideViewPr>
    <p:cSldViewPr snapToGrid="0" showGuides="1">
      <p:cViewPr varScale="1">
        <p:scale>
          <a:sx n="116" d="100"/>
          <a:sy n="116" d="100"/>
        </p:scale>
        <p:origin x="336" y="84"/>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12/13/2021</a:t>
            </a:fld>
            <a:endParaRPr lang="en-US" dirty="0"/>
          </a:p>
        </p:txBody>
      </p:sp>
      <p:sp>
        <p:nvSpPr>
          <p:cNvPr id="4" name="Footer Placeholder 3">
            <a:extLst>
              <a:ext uri="{FF2B5EF4-FFF2-40B4-BE49-F238E27FC236}">
                <a16:creationId xmlns:a16="http://schemas.microsoft.com/office/drawing/2014/main" xmlns=""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12/13/2021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7</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8</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9</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85751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15</a:t>
            </a:fld>
            <a:endParaRPr lang="en-US" noProof="0" dirty="0"/>
          </a:p>
        </p:txBody>
      </p:sp>
    </p:spTree>
    <p:extLst>
      <p:ext uri="{BB962C8B-B14F-4D97-AF65-F5344CB8AC3E}">
        <p14:creationId xmlns:p14="http://schemas.microsoft.com/office/powerpoint/2010/main" val="88267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16</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12/13/2021</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xmlns=""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xmlns=""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xmlns=""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xmlns=""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xmlns=""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xmlns=""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xmlns=""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xmlns=""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xmlns=""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xmlns=""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xmlns=""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xmlns=""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xmlns=""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xmlns=""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xmlns=""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xmlns=""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xmlns=""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xmlns=""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xmlns=""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xmlns=""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xmlns=""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xmlns=""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a16="http://schemas.microsoft.com/office/drawing/2014/main" xmlns=""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xmlns=""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xmlns=""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xmlns=""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xmlns=""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xmlns=""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xmlns=""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xmlns=""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xmlns=""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a16="http://schemas.microsoft.com/office/drawing/2014/main" xmlns=""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xmlns=""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xmlns=""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xmlns=""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12/13/2021</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xmlns=""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xmlns=""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a16="http://schemas.microsoft.com/office/drawing/2014/main" xmlns=""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xmlns=""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xmlns=""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xmlns=""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xmlns=""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12/13/2021</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xmlns=""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a16="http://schemas.microsoft.com/office/drawing/2014/main" xmlns=""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6.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359CD-8DFF-4AF2-B957-630ED2A60E8D}"/>
              </a:ext>
            </a:extLst>
          </p:cNvPr>
          <p:cNvSpPr>
            <a:spLocks noGrp="1"/>
          </p:cNvSpPr>
          <p:nvPr>
            <p:ph type="ctrTitle"/>
          </p:nvPr>
        </p:nvSpPr>
        <p:spPr/>
        <p:txBody>
          <a:bodyPr/>
          <a:lstStyle/>
          <a:p>
            <a:r>
              <a:rPr lang="en-IN" dirty="0" smtClean="0"/>
              <a:t>The all Clear!</a:t>
            </a:r>
            <a:endParaRPr lang="en-IN" dirty="0"/>
          </a:p>
        </p:txBody>
      </p:sp>
      <p:sp>
        <p:nvSpPr>
          <p:cNvPr id="3" name="Subtitle 2">
            <a:extLst>
              <a:ext uri="{FF2B5EF4-FFF2-40B4-BE49-F238E27FC236}">
                <a16:creationId xmlns:a16="http://schemas.microsoft.com/office/drawing/2014/main" xmlns="" id="{F1DF7D53-1D50-48D8-B3B4-B9632324B2AB}"/>
              </a:ext>
            </a:extLst>
          </p:cNvPr>
          <p:cNvSpPr>
            <a:spLocks noGrp="1"/>
          </p:cNvSpPr>
          <p:nvPr>
            <p:ph type="subTitle" idx="1"/>
          </p:nvPr>
        </p:nvSpPr>
        <p:spPr/>
        <p:txBody>
          <a:bodyPr/>
          <a:lstStyle/>
          <a:p>
            <a:r>
              <a:rPr lang="nl-NL" dirty="0"/>
              <a:t>Greg Wang, Jonathan Wilson, Brian Grigore, Steven Zhang</a:t>
            </a:r>
          </a:p>
          <a:p>
            <a:endParaRPr lang="en-IN"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254" r="8254"/>
          <a:stretch>
            <a:fillRect/>
          </a:stretch>
        </p:blipFill>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1836" y="71097"/>
            <a:ext cx="1210164" cy="10481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2725" y="5204804"/>
            <a:ext cx="1448385" cy="179142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1371" y="-319724"/>
            <a:ext cx="2305982" cy="1400741"/>
          </a:xfrm>
          <a:prstGeom prst="rect">
            <a:avLst/>
          </a:prstGeom>
        </p:spPr>
      </p:pic>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59737-6B13-46AD-93F6-FE801BC76D26}"/>
              </a:ext>
            </a:extLst>
          </p:cNvPr>
          <p:cNvSpPr>
            <a:spLocks noGrp="1"/>
          </p:cNvSpPr>
          <p:nvPr>
            <p:ph type="title"/>
          </p:nvPr>
        </p:nvSpPr>
        <p:spPr/>
        <p:txBody>
          <a:bodyPr/>
          <a:lstStyle/>
          <a:p>
            <a:r>
              <a:rPr lang="en-US" dirty="0" smtClean="0"/>
              <a:t>Model Exploration</a:t>
            </a:r>
            <a:endParaRPr lang="en-US" dirty="0"/>
          </a:p>
        </p:txBody>
      </p:sp>
      <p:sp>
        <p:nvSpPr>
          <p:cNvPr id="7" name="Slide Number Placeholder 6">
            <a:extLst>
              <a:ext uri="{FF2B5EF4-FFF2-40B4-BE49-F238E27FC236}">
                <a16:creationId xmlns:a16="http://schemas.microsoft.com/office/drawing/2014/main" xmlns="" id="{92278B5B-9720-4024-9F7A-8708A62D8A05}"/>
              </a:ext>
            </a:extLst>
          </p:cNvPr>
          <p:cNvSpPr>
            <a:spLocks noGrp="1"/>
          </p:cNvSpPr>
          <p:nvPr>
            <p:ph type="sldNum" sz="quarter" idx="12"/>
          </p:nvPr>
        </p:nvSpPr>
        <p:spPr/>
        <p:txBody>
          <a:bodyPr/>
          <a:lstStyle/>
          <a:p>
            <a:fld id="{48BB047D-A6CD-43AB-96F0-683C726B586B}" type="slidenum">
              <a:rPr lang="en-US" smtClean="0"/>
              <a:pPr/>
              <a:t>10</a:t>
            </a:fld>
            <a:endParaRPr lang="en-US" dirty="0"/>
          </a:p>
        </p:txBody>
      </p:sp>
      <p:sp>
        <p:nvSpPr>
          <p:cNvPr id="3" name="TextBox 2"/>
          <p:cNvSpPr txBox="1"/>
          <p:nvPr/>
        </p:nvSpPr>
        <p:spPr>
          <a:xfrm>
            <a:off x="271850" y="1787611"/>
            <a:ext cx="3921210" cy="3416320"/>
          </a:xfrm>
          <a:prstGeom prst="rect">
            <a:avLst/>
          </a:prstGeom>
          <a:noFill/>
        </p:spPr>
        <p:txBody>
          <a:bodyPr wrap="square" rtlCol="0">
            <a:spAutoFit/>
          </a:bodyPr>
          <a:lstStyle/>
          <a:p>
            <a:r>
              <a:rPr lang="en-US" dirty="0"/>
              <a:t>During the intermediate stages of our testing we tried to fix many of the </a:t>
            </a:r>
            <a:r>
              <a:rPr lang="en-US" dirty="0" smtClean="0"/>
              <a:t>bugs with </a:t>
            </a:r>
            <a:r>
              <a:rPr lang="en-US" dirty="0"/>
              <a:t>overlapping pieces and only allowing pieces to be placed if all squares </a:t>
            </a:r>
            <a:r>
              <a:rPr lang="en-US" dirty="0" smtClean="0"/>
              <a:t>for that </a:t>
            </a:r>
            <a:r>
              <a:rPr lang="en-US" dirty="0"/>
              <a:t>piece were empty, though unfortunately we ran into errors and while </a:t>
            </a:r>
            <a:r>
              <a:rPr lang="en-US" dirty="0" smtClean="0"/>
              <a:t>doing our </a:t>
            </a:r>
            <a:r>
              <a:rPr lang="en-US" dirty="0"/>
              <a:t>best to debug, didn’t end up getting </a:t>
            </a:r>
            <a:r>
              <a:rPr lang="en-US" dirty="0" err="1"/>
              <a:t>bauhaus</a:t>
            </a:r>
            <a:r>
              <a:rPr lang="en-US" dirty="0"/>
              <a:t> to work the way we wanted to</a:t>
            </a:r>
            <a:r>
              <a:rPr lang="en-US" dirty="0" smtClean="0"/>
              <a:t>. This </a:t>
            </a:r>
            <a:r>
              <a:rPr lang="en-US" dirty="0"/>
              <a:t>was mainly due to some limitations we ran into while coding we </a:t>
            </a:r>
            <a:r>
              <a:rPr lang="en-US" dirty="0" smtClean="0"/>
              <a:t>weren’t sure </a:t>
            </a:r>
            <a:r>
              <a:rPr lang="en-US" dirty="0"/>
              <a:t>how to get around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206987" y="1460002"/>
            <a:ext cx="2305982" cy="140074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3351" y="5289637"/>
            <a:ext cx="1867655" cy="1800953"/>
          </a:xfrm>
          <a:prstGeom prst="rect">
            <a:avLst/>
          </a:prstGeom>
        </p:spPr>
      </p:pic>
      <p:pic>
        <p:nvPicPr>
          <p:cNvPr id="6" name="Picture 5"/>
          <p:cNvPicPr>
            <a:picLocks noChangeAspect="1"/>
          </p:cNvPicPr>
          <p:nvPr/>
        </p:nvPicPr>
        <p:blipFill>
          <a:blip r:embed="rId5"/>
          <a:stretch>
            <a:fillRect/>
          </a:stretch>
        </p:blipFill>
        <p:spPr>
          <a:xfrm>
            <a:off x="4482167" y="1460001"/>
            <a:ext cx="4367905" cy="2329549"/>
          </a:xfrm>
          <a:prstGeom prst="rect">
            <a:avLst/>
          </a:prstGeom>
        </p:spPr>
      </p:pic>
      <p:pic>
        <p:nvPicPr>
          <p:cNvPr id="8" name="Picture 7"/>
          <p:cNvPicPr>
            <a:picLocks noChangeAspect="1"/>
          </p:cNvPicPr>
          <p:nvPr/>
        </p:nvPicPr>
        <p:blipFill>
          <a:blip r:embed="rId6"/>
          <a:stretch>
            <a:fillRect/>
          </a:stretch>
        </p:blipFill>
        <p:spPr>
          <a:xfrm>
            <a:off x="7208581" y="2860743"/>
            <a:ext cx="4844231" cy="3890406"/>
          </a:xfrm>
          <a:prstGeom prst="rect">
            <a:avLst/>
          </a:prstGeom>
        </p:spPr>
      </p:pic>
    </p:spTree>
    <p:extLst>
      <p:ext uri="{BB962C8B-B14F-4D97-AF65-F5344CB8AC3E}">
        <p14:creationId xmlns:p14="http://schemas.microsoft.com/office/powerpoint/2010/main" val="54240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6" y="373367"/>
            <a:ext cx="3206261" cy="1037492"/>
          </a:xfrm>
        </p:spPr>
        <p:txBody>
          <a:bodyPr/>
          <a:lstStyle/>
          <a:p>
            <a:r>
              <a:rPr lang="en-US" dirty="0" smtClean="0"/>
              <a:t>First Order Extension</a:t>
            </a:r>
            <a:endParaRPr lang="en-US" dirty="0"/>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11</a:t>
            </a:fld>
            <a:endParaRPr lang="en-US" noProof="0" dirty="0"/>
          </a:p>
        </p:txBody>
      </p:sp>
      <p:sp>
        <p:nvSpPr>
          <p:cNvPr id="3" name="TextBox 2"/>
          <p:cNvSpPr txBox="1"/>
          <p:nvPr/>
        </p:nvSpPr>
        <p:spPr>
          <a:xfrm>
            <a:off x="363416" y="1553472"/>
            <a:ext cx="3092848" cy="1077218"/>
          </a:xfrm>
          <a:prstGeom prst="rect">
            <a:avLst/>
          </a:prstGeom>
          <a:noFill/>
        </p:spPr>
        <p:txBody>
          <a:bodyPr wrap="square" rtlCol="0">
            <a:spAutoFit/>
          </a:bodyPr>
          <a:lstStyle/>
          <a:p>
            <a:r>
              <a:rPr lang="en-US" sz="3200" b="1" dirty="0" smtClean="0">
                <a:latin typeface="Calibri (Heading)"/>
              </a:rPr>
              <a:t>Converting the propositions</a:t>
            </a:r>
            <a:endParaRPr lang="en-US" sz="3200" b="1" dirty="0">
              <a:latin typeface="Calibri (Heading)"/>
            </a:endParaRPr>
          </a:p>
        </p:txBody>
      </p:sp>
      <p:sp>
        <p:nvSpPr>
          <p:cNvPr id="4" name="TextBox 3"/>
          <p:cNvSpPr txBox="1"/>
          <p:nvPr/>
        </p:nvSpPr>
        <p:spPr>
          <a:xfrm>
            <a:off x="3846459" y="373367"/>
            <a:ext cx="6610525" cy="5909310"/>
          </a:xfrm>
          <a:prstGeom prst="rect">
            <a:avLst/>
          </a:prstGeom>
          <a:noFill/>
        </p:spPr>
        <p:txBody>
          <a:bodyPr wrap="square" rtlCol="0">
            <a:spAutoFit/>
          </a:bodyPr>
          <a:lstStyle/>
          <a:p>
            <a:r>
              <a:rPr lang="en-US" dirty="0"/>
              <a:t>These will mirror the propositions </a:t>
            </a:r>
            <a:r>
              <a:rPr lang="en-US" dirty="0" smtClean="0"/>
              <a:t>stated above</a:t>
            </a:r>
            <a:r>
              <a:rPr lang="en-US" dirty="0"/>
              <a:t>. We have objects in the first order setting that correspond to </a:t>
            </a:r>
            <a:r>
              <a:rPr lang="en-US" dirty="0" smtClean="0"/>
              <a:t>coordinates</a:t>
            </a:r>
            <a:r>
              <a:rPr lang="en-US" dirty="0"/>
              <a:t>, rotation, and identification code</a:t>
            </a:r>
            <a:r>
              <a:rPr lang="en-US" dirty="0" smtClean="0"/>
              <a:t>.</a:t>
            </a:r>
          </a:p>
          <a:p>
            <a:endParaRPr lang="en-US" dirty="0"/>
          </a:p>
          <a:p>
            <a:r>
              <a:rPr lang="en-US" dirty="0" err="1"/>
              <a:t>Coord</a:t>
            </a:r>
            <a:r>
              <a:rPr lang="en-US" dirty="0"/>
              <a:t>(</a:t>
            </a:r>
            <a:r>
              <a:rPr lang="en-US" dirty="0" err="1"/>
              <a:t>i</a:t>
            </a:r>
            <a:r>
              <a:rPr lang="en-US" dirty="0"/>
              <a:t>, j): objects </a:t>
            </a:r>
            <a:r>
              <a:rPr lang="en-US" dirty="0" err="1"/>
              <a:t>i</a:t>
            </a:r>
            <a:r>
              <a:rPr lang="en-US" dirty="0"/>
              <a:t> and j are coordinates on the board, where (</a:t>
            </a:r>
            <a:r>
              <a:rPr lang="en-US" dirty="0" smtClean="0"/>
              <a:t>1,1) is the bottom left</a:t>
            </a:r>
          </a:p>
          <a:p>
            <a:endParaRPr lang="en-US" dirty="0"/>
          </a:p>
          <a:p>
            <a:r>
              <a:rPr lang="en-US" dirty="0"/>
              <a:t>Rot(k): object k is the rotation of the </a:t>
            </a:r>
            <a:r>
              <a:rPr lang="en-US" dirty="0" smtClean="0"/>
              <a:t>piece</a:t>
            </a:r>
          </a:p>
          <a:p>
            <a:endParaRPr lang="en-US" dirty="0"/>
          </a:p>
          <a:p>
            <a:r>
              <a:rPr lang="en-US" dirty="0"/>
              <a:t>Id(l): object l is the id of the </a:t>
            </a:r>
            <a:r>
              <a:rPr lang="en-US" dirty="0" smtClean="0"/>
              <a:t>piece</a:t>
            </a:r>
          </a:p>
          <a:p>
            <a:endParaRPr lang="en-US" dirty="0"/>
          </a:p>
          <a:p>
            <a:r>
              <a:rPr lang="en-US" dirty="0"/>
              <a:t>F(</a:t>
            </a:r>
            <a:r>
              <a:rPr lang="en-US" dirty="0" err="1"/>
              <a:t>i</a:t>
            </a:r>
            <a:r>
              <a:rPr lang="en-US" dirty="0"/>
              <a:t>, j): This is true if tile (</a:t>
            </a:r>
            <a:r>
              <a:rPr lang="en-US" dirty="0" err="1"/>
              <a:t>i,j</a:t>
            </a:r>
            <a:r>
              <a:rPr lang="en-US" dirty="0"/>
              <a:t>) is filled by a unit of a </a:t>
            </a:r>
            <a:r>
              <a:rPr lang="en-US" dirty="0" err="1" smtClean="0"/>
              <a:t>tetromino</a:t>
            </a:r>
            <a:endParaRPr lang="en-US" dirty="0" smtClean="0"/>
          </a:p>
          <a:p>
            <a:endParaRPr lang="en-US" dirty="0"/>
          </a:p>
          <a:p>
            <a:r>
              <a:rPr lang="en-US" dirty="0"/>
              <a:t>E(</a:t>
            </a:r>
            <a:r>
              <a:rPr lang="en-US" dirty="0" err="1"/>
              <a:t>i</a:t>
            </a:r>
            <a:r>
              <a:rPr lang="en-US" dirty="0"/>
              <a:t>, j): This is true if tile (</a:t>
            </a:r>
            <a:r>
              <a:rPr lang="en-US" dirty="0" err="1"/>
              <a:t>i,j</a:t>
            </a:r>
            <a:r>
              <a:rPr lang="en-US" dirty="0"/>
              <a:t>) is empty and not filled by a unit of </a:t>
            </a:r>
            <a:r>
              <a:rPr lang="en-US" dirty="0" smtClean="0"/>
              <a:t>a </a:t>
            </a:r>
            <a:r>
              <a:rPr lang="en-US" dirty="0" err="1" smtClean="0"/>
              <a:t>tetromino</a:t>
            </a:r>
            <a:endParaRPr lang="en-US" dirty="0" smtClean="0"/>
          </a:p>
          <a:p>
            <a:endParaRPr lang="en-US" dirty="0"/>
          </a:p>
          <a:p>
            <a:r>
              <a:rPr lang="en-US" dirty="0"/>
              <a:t>C(</a:t>
            </a:r>
            <a:r>
              <a:rPr lang="en-US" dirty="0" err="1"/>
              <a:t>i</a:t>
            </a:r>
            <a:r>
              <a:rPr lang="en-US" dirty="0"/>
              <a:t>): This is true when row </a:t>
            </a:r>
            <a:r>
              <a:rPr lang="en-US" dirty="0" err="1"/>
              <a:t>i</a:t>
            </a:r>
            <a:r>
              <a:rPr lang="en-US" dirty="0"/>
              <a:t> is filled with pieces and is </a:t>
            </a:r>
            <a:r>
              <a:rPr lang="en-US" dirty="0" smtClean="0"/>
              <a:t>cleared</a:t>
            </a:r>
          </a:p>
          <a:p>
            <a:endParaRPr lang="en-US" dirty="0"/>
          </a:p>
          <a:p>
            <a:r>
              <a:rPr lang="en-US" dirty="0"/>
              <a:t>O(</a:t>
            </a:r>
            <a:r>
              <a:rPr lang="en-US" dirty="0" err="1"/>
              <a:t>i</a:t>
            </a:r>
            <a:r>
              <a:rPr lang="en-US" dirty="0"/>
              <a:t>, j, k, l): This is true when an O piece is anchored at (</a:t>
            </a:r>
            <a:r>
              <a:rPr lang="en-US" dirty="0" err="1"/>
              <a:t>i</a:t>
            </a:r>
            <a:r>
              <a:rPr lang="en-US" dirty="0"/>
              <a:t>, j) with SRS state </a:t>
            </a:r>
            <a:r>
              <a:rPr lang="en-US" dirty="0" smtClean="0"/>
              <a:t>k and </a:t>
            </a:r>
            <a:r>
              <a:rPr lang="en-US" dirty="0"/>
              <a:t>with id l (since more than one of the same piece can be used at once </a:t>
            </a:r>
            <a:r>
              <a:rPr lang="en-US" dirty="0" smtClean="0"/>
              <a:t>and id </a:t>
            </a:r>
            <a:r>
              <a:rPr lang="en-US" dirty="0"/>
              <a:t>is used to separate individual pieces)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7157" y="4276595"/>
            <a:ext cx="857597" cy="209634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33563" y="5315786"/>
            <a:ext cx="2258338" cy="1391212"/>
          </a:xfrm>
          <a:prstGeom prst="rect">
            <a:avLst/>
          </a:prstGeom>
        </p:spPr>
      </p:pic>
    </p:spTree>
    <p:extLst>
      <p:ext uri="{BB962C8B-B14F-4D97-AF65-F5344CB8AC3E}">
        <p14:creationId xmlns:p14="http://schemas.microsoft.com/office/powerpoint/2010/main" val="353112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487" y="372021"/>
            <a:ext cx="3206261" cy="1037492"/>
          </a:xfrm>
        </p:spPr>
        <p:txBody>
          <a:bodyPr/>
          <a:lstStyle/>
          <a:p>
            <a:r>
              <a:rPr lang="en-US" dirty="0"/>
              <a:t>First Order Extension</a:t>
            </a:r>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12</a:t>
            </a:fld>
            <a:endParaRPr lang="en-US" noProof="0" dirty="0"/>
          </a:p>
        </p:txBody>
      </p:sp>
      <p:sp>
        <p:nvSpPr>
          <p:cNvPr id="12" name="TextBox 11"/>
          <p:cNvSpPr txBox="1"/>
          <p:nvPr/>
        </p:nvSpPr>
        <p:spPr>
          <a:xfrm>
            <a:off x="3926049" y="246186"/>
            <a:ext cx="5478010" cy="6463308"/>
          </a:xfrm>
          <a:prstGeom prst="rect">
            <a:avLst/>
          </a:prstGeom>
          <a:noFill/>
        </p:spPr>
        <p:txBody>
          <a:bodyPr wrap="square" rtlCol="0">
            <a:spAutoFit/>
          </a:bodyPr>
          <a:lstStyle/>
          <a:p>
            <a:r>
              <a:rPr lang="en-US" dirty="0"/>
              <a:t>I(</a:t>
            </a:r>
            <a:r>
              <a:rPr lang="en-US" dirty="0" err="1"/>
              <a:t>i</a:t>
            </a:r>
            <a:r>
              <a:rPr lang="en-US" dirty="0"/>
              <a:t>, j, k, l): This is true when an I piece is anchored at (</a:t>
            </a:r>
            <a:r>
              <a:rPr lang="en-US" dirty="0" err="1"/>
              <a:t>i</a:t>
            </a:r>
            <a:r>
              <a:rPr lang="en-US" dirty="0"/>
              <a:t>, j) with SRS state k and with id l (since more than one of the same piece can be used at once and id is used to separate individual pieces) </a:t>
            </a:r>
            <a:endParaRPr lang="en-US" dirty="0" smtClean="0"/>
          </a:p>
          <a:p>
            <a:endParaRPr lang="en-US" dirty="0" smtClean="0"/>
          </a:p>
          <a:p>
            <a:r>
              <a:rPr lang="en-US" dirty="0" smtClean="0"/>
              <a:t>L(</a:t>
            </a:r>
            <a:r>
              <a:rPr lang="en-US" dirty="0" err="1" smtClean="0"/>
              <a:t>i</a:t>
            </a:r>
            <a:r>
              <a:rPr lang="en-US" dirty="0"/>
              <a:t>, j, k, l): This is true when an L piece is anchored at (</a:t>
            </a:r>
            <a:r>
              <a:rPr lang="en-US" dirty="0" err="1"/>
              <a:t>i</a:t>
            </a:r>
            <a:r>
              <a:rPr lang="en-US" dirty="0"/>
              <a:t>, j) with SRS state k and with id l </a:t>
            </a:r>
            <a:endParaRPr lang="en-US" dirty="0" smtClean="0"/>
          </a:p>
          <a:p>
            <a:endParaRPr lang="en-US" dirty="0" smtClean="0"/>
          </a:p>
          <a:p>
            <a:r>
              <a:rPr lang="en-US" dirty="0" smtClean="0"/>
              <a:t>J(</a:t>
            </a:r>
            <a:r>
              <a:rPr lang="en-US" dirty="0" err="1" smtClean="0"/>
              <a:t>i</a:t>
            </a:r>
            <a:r>
              <a:rPr lang="en-US" dirty="0"/>
              <a:t>, j, k, l): This is true when an J piece is anchored at (</a:t>
            </a:r>
            <a:r>
              <a:rPr lang="en-US" dirty="0" err="1"/>
              <a:t>i</a:t>
            </a:r>
            <a:r>
              <a:rPr lang="en-US" dirty="0"/>
              <a:t>, j) with SRS state k and with id l </a:t>
            </a:r>
            <a:endParaRPr lang="en-US" dirty="0" smtClean="0"/>
          </a:p>
          <a:p>
            <a:endParaRPr lang="en-US" dirty="0" smtClean="0"/>
          </a:p>
          <a:p>
            <a:r>
              <a:rPr lang="en-US" dirty="0" smtClean="0"/>
              <a:t>S(</a:t>
            </a:r>
            <a:r>
              <a:rPr lang="en-US" dirty="0" err="1" smtClean="0"/>
              <a:t>i</a:t>
            </a:r>
            <a:r>
              <a:rPr lang="en-US" dirty="0"/>
              <a:t>, j, k, l): This is true when an S piece is anchored at (</a:t>
            </a:r>
            <a:r>
              <a:rPr lang="en-US" dirty="0" err="1"/>
              <a:t>i</a:t>
            </a:r>
            <a:r>
              <a:rPr lang="en-US" dirty="0"/>
              <a:t>, j) with SRS state k and with id l </a:t>
            </a:r>
            <a:endParaRPr lang="en-US" dirty="0" smtClean="0"/>
          </a:p>
          <a:p>
            <a:endParaRPr lang="en-US" dirty="0" smtClean="0"/>
          </a:p>
          <a:p>
            <a:r>
              <a:rPr lang="en-US" dirty="0" smtClean="0"/>
              <a:t>Z(</a:t>
            </a:r>
            <a:r>
              <a:rPr lang="en-US" dirty="0" err="1" smtClean="0"/>
              <a:t>i</a:t>
            </a:r>
            <a:r>
              <a:rPr lang="en-US" dirty="0"/>
              <a:t>, j, k, l): This is true when an Z piece is anchored at (</a:t>
            </a:r>
            <a:r>
              <a:rPr lang="en-US" dirty="0" err="1"/>
              <a:t>i</a:t>
            </a:r>
            <a:r>
              <a:rPr lang="en-US" dirty="0"/>
              <a:t>, j) with SRS state k and with id l </a:t>
            </a:r>
            <a:endParaRPr lang="en-US" dirty="0" smtClean="0"/>
          </a:p>
          <a:p>
            <a:endParaRPr lang="en-US" dirty="0" smtClean="0"/>
          </a:p>
          <a:p>
            <a:r>
              <a:rPr lang="en-US" dirty="0" smtClean="0"/>
              <a:t>T(</a:t>
            </a:r>
            <a:r>
              <a:rPr lang="en-US" dirty="0" err="1" smtClean="0"/>
              <a:t>i</a:t>
            </a:r>
            <a:r>
              <a:rPr lang="en-US" dirty="0"/>
              <a:t>, j, k, l): This is true when an T piece is anchored at (</a:t>
            </a:r>
            <a:r>
              <a:rPr lang="en-US" dirty="0" err="1" smtClean="0"/>
              <a:t>i</a:t>
            </a:r>
            <a:r>
              <a:rPr lang="en-US" dirty="0" smtClean="0"/>
              <a:t>, j</a:t>
            </a:r>
            <a:r>
              <a:rPr lang="en-US" dirty="0"/>
              <a:t>) with SRS state k and with id l </a:t>
            </a:r>
            <a:endParaRPr lang="en-US" dirty="0" smtClean="0"/>
          </a:p>
          <a:p>
            <a:endParaRPr lang="en-US" dirty="0" smtClean="0"/>
          </a:p>
          <a:p>
            <a:r>
              <a:rPr lang="en-US" dirty="0" smtClean="0"/>
              <a:t>P(</a:t>
            </a:r>
            <a:r>
              <a:rPr lang="en-US" dirty="0" err="1" smtClean="0"/>
              <a:t>i</a:t>
            </a:r>
            <a:r>
              <a:rPr lang="en-US" dirty="0"/>
              <a:t>): Is true when a piece is type </a:t>
            </a:r>
            <a:r>
              <a:rPr lang="en-US" dirty="0" err="1"/>
              <a:t>i</a:t>
            </a:r>
            <a:r>
              <a:rPr lang="en-US" dirty="0"/>
              <a:t> </a:t>
            </a:r>
            <a:endParaRPr lang="en-US" dirty="0" smtClean="0"/>
          </a:p>
          <a:p>
            <a:endParaRPr lang="en-US" dirty="0" smtClean="0"/>
          </a:p>
          <a:p>
            <a:r>
              <a:rPr lang="en-US" dirty="0" smtClean="0"/>
              <a:t>N(</a:t>
            </a:r>
            <a:r>
              <a:rPr lang="en-US" dirty="0" err="1" smtClean="0"/>
              <a:t>i</a:t>
            </a:r>
            <a:r>
              <a:rPr lang="en-US" dirty="0"/>
              <a:t>): The number of pieces active in </a:t>
            </a:r>
            <a:r>
              <a:rPr lang="en-US" dirty="0" err="1"/>
              <a:t>i</a:t>
            </a:r>
            <a:r>
              <a:rPr lang="en-US" dirty="0"/>
              <a:t> row</a:t>
            </a:r>
          </a:p>
        </p:txBody>
      </p:sp>
      <p:sp>
        <p:nvSpPr>
          <p:cNvPr id="14" name="TextBox 13"/>
          <p:cNvSpPr txBox="1"/>
          <p:nvPr/>
        </p:nvSpPr>
        <p:spPr>
          <a:xfrm>
            <a:off x="346487" y="1619075"/>
            <a:ext cx="3092999" cy="1354217"/>
          </a:xfrm>
          <a:prstGeom prst="rect">
            <a:avLst/>
          </a:prstGeom>
          <a:noFill/>
        </p:spPr>
        <p:txBody>
          <a:bodyPr wrap="square" rtlCol="0">
            <a:spAutoFit/>
          </a:bodyPr>
          <a:lstStyle/>
          <a:p>
            <a:r>
              <a:rPr lang="en-US" sz="3200" b="1" dirty="0">
                <a:latin typeface="Calibri (Heading)"/>
              </a:rPr>
              <a:t>Converting the propositions</a:t>
            </a:r>
          </a:p>
          <a:p>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18" y="5661320"/>
            <a:ext cx="1210164" cy="104817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053413" y="119653"/>
            <a:ext cx="2305982" cy="1400741"/>
          </a:xfrm>
          <a:prstGeom prst="rect">
            <a:avLst/>
          </a:prstGeom>
        </p:spPr>
      </p:pic>
    </p:spTree>
    <p:extLst>
      <p:ext uri="{BB962C8B-B14F-4D97-AF65-F5344CB8AC3E}">
        <p14:creationId xmlns:p14="http://schemas.microsoft.com/office/powerpoint/2010/main" val="115845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6" y="1781371"/>
            <a:ext cx="3206261" cy="1037492"/>
          </a:xfrm>
        </p:spPr>
        <p:txBody>
          <a:bodyPr/>
          <a:lstStyle/>
          <a:p>
            <a:r>
              <a:rPr lang="en-US" dirty="0" smtClean="0"/>
              <a:t>First Order Extension</a:t>
            </a:r>
            <a:br>
              <a:rPr lang="en-US" dirty="0" smtClean="0"/>
            </a:br>
            <a:r>
              <a:rPr lang="en-US" dirty="0" smtClean="0"/>
              <a:t>Converting Some of the constraints</a:t>
            </a:r>
            <a:endParaRPr lang="en-US" dirty="0"/>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13</a:t>
            </a:fld>
            <a:endParaRPr lang="en-US" noProof="0" dirty="0"/>
          </a:p>
        </p:txBody>
      </p:sp>
      <p:sp>
        <p:nvSpPr>
          <p:cNvPr id="12" name="TextBox 11"/>
          <p:cNvSpPr txBox="1"/>
          <p:nvPr/>
        </p:nvSpPr>
        <p:spPr>
          <a:xfrm>
            <a:off x="4051884" y="695204"/>
            <a:ext cx="6149129" cy="4247317"/>
          </a:xfrm>
          <a:prstGeom prst="rect">
            <a:avLst/>
          </a:prstGeom>
          <a:noFill/>
        </p:spPr>
        <p:txBody>
          <a:bodyPr wrap="square" rtlCol="0">
            <a:spAutoFit/>
          </a:bodyPr>
          <a:lstStyle/>
          <a:p>
            <a:r>
              <a:rPr lang="en-US" dirty="0"/>
              <a:t>∀</a:t>
            </a:r>
            <a:r>
              <a:rPr lang="en-US" dirty="0" err="1"/>
              <a:t>i</a:t>
            </a:r>
            <a:r>
              <a:rPr lang="en-US" dirty="0"/>
              <a:t>.(O(</a:t>
            </a:r>
            <a:r>
              <a:rPr lang="en-US" dirty="0" err="1"/>
              <a:t>i</a:t>
            </a:r>
            <a:r>
              <a:rPr lang="en-US" dirty="0"/>
              <a:t>, j, k, l)∧I(</a:t>
            </a:r>
            <a:r>
              <a:rPr lang="en-US" dirty="0" err="1"/>
              <a:t>i</a:t>
            </a:r>
            <a:r>
              <a:rPr lang="en-US" dirty="0"/>
              <a:t>, j, k, l)∧L(</a:t>
            </a:r>
            <a:r>
              <a:rPr lang="en-US" dirty="0" err="1"/>
              <a:t>i</a:t>
            </a:r>
            <a:r>
              <a:rPr lang="en-US" dirty="0"/>
              <a:t>, j, k, l)∧J(</a:t>
            </a:r>
            <a:r>
              <a:rPr lang="en-US" dirty="0" err="1"/>
              <a:t>i</a:t>
            </a:r>
            <a:r>
              <a:rPr lang="en-US" dirty="0"/>
              <a:t>, j, k, l)∧S(</a:t>
            </a:r>
            <a:r>
              <a:rPr lang="en-US" dirty="0" err="1"/>
              <a:t>i</a:t>
            </a:r>
            <a:r>
              <a:rPr lang="en-US" dirty="0"/>
              <a:t>, j, k, l)∧Z(</a:t>
            </a:r>
            <a:r>
              <a:rPr lang="en-US" dirty="0" err="1"/>
              <a:t>i</a:t>
            </a:r>
            <a:r>
              <a:rPr lang="en-US" dirty="0"/>
              <a:t>, j, k, l)∧ T(</a:t>
            </a:r>
            <a:r>
              <a:rPr lang="en-US" dirty="0" err="1"/>
              <a:t>i</a:t>
            </a:r>
            <a:r>
              <a:rPr lang="en-US" dirty="0"/>
              <a:t>, j, k, l)) → </a:t>
            </a:r>
            <a:r>
              <a:rPr lang="en-US" dirty="0" err="1"/>
              <a:t>i</a:t>
            </a:r>
            <a:r>
              <a:rPr lang="en-US" dirty="0"/>
              <a:t> ∈ 1, 2, 3, 4, 5, 6, 7, 8, 9, 10 </a:t>
            </a:r>
            <a:endParaRPr lang="en-US" dirty="0" smtClean="0"/>
          </a:p>
          <a:p>
            <a:r>
              <a:rPr lang="en-US" dirty="0" smtClean="0"/>
              <a:t>All </a:t>
            </a:r>
            <a:r>
              <a:rPr lang="en-US" dirty="0"/>
              <a:t>the pieces must have a row value that is within 1-10. </a:t>
            </a:r>
            <a:endParaRPr lang="en-US" dirty="0" smtClean="0"/>
          </a:p>
          <a:p>
            <a:endParaRPr lang="en-US" dirty="0"/>
          </a:p>
          <a:p>
            <a:r>
              <a:rPr lang="en-US" dirty="0" smtClean="0"/>
              <a:t>∀</a:t>
            </a:r>
            <a:r>
              <a:rPr lang="en-US" dirty="0"/>
              <a:t>j.(O(</a:t>
            </a:r>
            <a:r>
              <a:rPr lang="en-US" dirty="0" err="1"/>
              <a:t>i</a:t>
            </a:r>
            <a:r>
              <a:rPr lang="en-US" dirty="0"/>
              <a:t>, j, k, l)∧I(</a:t>
            </a:r>
            <a:r>
              <a:rPr lang="en-US" dirty="0" err="1"/>
              <a:t>i</a:t>
            </a:r>
            <a:r>
              <a:rPr lang="en-US" dirty="0"/>
              <a:t>, j, k, l)∧L(</a:t>
            </a:r>
            <a:r>
              <a:rPr lang="en-US" dirty="0" err="1"/>
              <a:t>i</a:t>
            </a:r>
            <a:r>
              <a:rPr lang="en-US" dirty="0"/>
              <a:t>, j, k, l)∧J(</a:t>
            </a:r>
            <a:r>
              <a:rPr lang="en-US" dirty="0" err="1"/>
              <a:t>i</a:t>
            </a:r>
            <a:r>
              <a:rPr lang="en-US" dirty="0"/>
              <a:t>, j, k, l)∧S(</a:t>
            </a:r>
            <a:r>
              <a:rPr lang="en-US" dirty="0" err="1"/>
              <a:t>i</a:t>
            </a:r>
            <a:r>
              <a:rPr lang="en-US" dirty="0"/>
              <a:t>, j, k, l)∧Z(</a:t>
            </a:r>
            <a:r>
              <a:rPr lang="en-US" dirty="0" err="1"/>
              <a:t>i</a:t>
            </a:r>
            <a:r>
              <a:rPr lang="en-US" dirty="0"/>
              <a:t>, j, k, l)∧ T(</a:t>
            </a:r>
            <a:r>
              <a:rPr lang="en-US" dirty="0" err="1"/>
              <a:t>i</a:t>
            </a:r>
            <a:r>
              <a:rPr lang="en-US" dirty="0"/>
              <a:t>, j, k, l)) → j ∈ 1, 2, 3, 4 </a:t>
            </a:r>
            <a:endParaRPr lang="en-US" dirty="0" smtClean="0"/>
          </a:p>
          <a:p>
            <a:r>
              <a:rPr lang="en-US" dirty="0" smtClean="0"/>
              <a:t>All </a:t>
            </a:r>
            <a:r>
              <a:rPr lang="en-US" dirty="0"/>
              <a:t>the pieces must have a column value that is within 1-4. </a:t>
            </a:r>
            <a:endParaRPr lang="en-US" dirty="0" smtClean="0"/>
          </a:p>
          <a:p>
            <a:endParaRPr lang="en-US" dirty="0"/>
          </a:p>
          <a:p>
            <a:r>
              <a:rPr lang="en-US" dirty="0" smtClean="0"/>
              <a:t>∀</a:t>
            </a:r>
            <a:r>
              <a:rPr lang="en-US" dirty="0"/>
              <a:t>k.(O(</a:t>
            </a:r>
            <a:r>
              <a:rPr lang="en-US" dirty="0" err="1"/>
              <a:t>i</a:t>
            </a:r>
            <a:r>
              <a:rPr lang="en-US" dirty="0"/>
              <a:t>, j, k, l)∧I(</a:t>
            </a:r>
            <a:r>
              <a:rPr lang="en-US" dirty="0" err="1"/>
              <a:t>i</a:t>
            </a:r>
            <a:r>
              <a:rPr lang="en-US" dirty="0"/>
              <a:t>, j, k, l)∧L(</a:t>
            </a:r>
            <a:r>
              <a:rPr lang="en-US" dirty="0" err="1"/>
              <a:t>i</a:t>
            </a:r>
            <a:r>
              <a:rPr lang="en-US" dirty="0"/>
              <a:t>, j, k, l)∧J(</a:t>
            </a:r>
            <a:r>
              <a:rPr lang="en-US" dirty="0" err="1"/>
              <a:t>i</a:t>
            </a:r>
            <a:r>
              <a:rPr lang="en-US" dirty="0"/>
              <a:t>, j, k, l)∧S(</a:t>
            </a:r>
            <a:r>
              <a:rPr lang="en-US" dirty="0" err="1"/>
              <a:t>i</a:t>
            </a:r>
            <a:r>
              <a:rPr lang="en-US" dirty="0"/>
              <a:t>, j, k, l)∧Z(</a:t>
            </a:r>
            <a:r>
              <a:rPr lang="en-US" dirty="0" err="1"/>
              <a:t>i</a:t>
            </a:r>
            <a:r>
              <a:rPr lang="en-US" dirty="0"/>
              <a:t>, j, k, l)∧ T(</a:t>
            </a:r>
            <a:r>
              <a:rPr lang="en-US" dirty="0" err="1"/>
              <a:t>i</a:t>
            </a:r>
            <a:r>
              <a:rPr lang="en-US" dirty="0"/>
              <a:t>, j, k, l)) → k ∈ 1, 2, 3, 4 </a:t>
            </a:r>
            <a:endParaRPr lang="en-US" dirty="0" smtClean="0"/>
          </a:p>
          <a:p>
            <a:r>
              <a:rPr lang="en-US" dirty="0" smtClean="0"/>
              <a:t>All </a:t>
            </a:r>
            <a:r>
              <a:rPr lang="en-US" dirty="0"/>
              <a:t>the pieces must have a rotation value that is within 1-4. </a:t>
            </a:r>
            <a:endParaRPr lang="en-US" dirty="0" smtClean="0"/>
          </a:p>
          <a:p>
            <a:endParaRPr lang="en-US" dirty="0"/>
          </a:p>
          <a:p>
            <a:r>
              <a:rPr lang="en-US" dirty="0" smtClean="0"/>
              <a:t>∀</a:t>
            </a:r>
            <a:r>
              <a:rPr lang="en-US" dirty="0"/>
              <a:t>l.(O(</a:t>
            </a:r>
            <a:r>
              <a:rPr lang="en-US" dirty="0" err="1"/>
              <a:t>i</a:t>
            </a:r>
            <a:r>
              <a:rPr lang="en-US" dirty="0"/>
              <a:t>, j, k, l)∧I(</a:t>
            </a:r>
            <a:r>
              <a:rPr lang="en-US" dirty="0" err="1"/>
              <a:t>i</a:t>
            </a:r>
            <a:r>
              <a:rPr lang="en-US" dirty="0"/>
              <a:t>, j, k, l)∧L(</a:t>
            </a:r>
            <a:r>
              <a:rPr lang="en-US" dirty="0" err="1"/>
              <a:t>i</a:t>
            </a:r>
            <a:r>
              <a:rPr lang="en-US" dirty="0"/>
              <a:t>, j, k, l)∧J(</a:t>
            </a:r>
            <a:r>
              <a:rPr lang="en-US" dirty="0" err="1"/>
              <a:t>i</a:t>
            </a:r>
            <a:r>
              <a:rPr lang="en-US" dirty="0"/>
              <a:t>, j, k, l)∧S(</a:t>
            </a:r>
            <a:r>
              <a:rPr lang="en-US" dirty="0" err="1"/>
              <a:t>i</a:t>
            </a:r>
            <a:r>
              <a:rPr lang="en-US" dirty="0"/>
              <a:t>, j, k, l)∧Z(</a:t>
            </a:r>
            <a:r>
              <a:rPr lang="en-US" dirty="0" err="1"/>
              <a:t>i</a:t>
            </a:r>
            <a:r>
              <a:rPr lang="en-US" dirty="0"/>
              <a:t>, j, k, l)∧ T(</a:t>
            </a:r>
            <a:r>
              <a:rPr lang="en-US" dirty="0" err="1"/>
              <a:t>i</a:t>
            </a:r>
            <a:r>
              <a:rPr lang="en-US" dirty="0"/>
              <a:t>, j, k, l)) → l ∈ 1, 2, 3, 4, 5, 6, 7, 8, 9, 10 </a:t>
            </a:r>
            <a:endParaRPr lang="en-US" dirty="0" smtClean="0"/>
          </a:p>
          <a:p>
            <a:r>
              <a:rPr lang="en-US" dirty="0" smtClean="0"/>
              <a:t>All </a:t>
            </a:r>
            <a:r>
              <a:rPr lang="en-US" dirty="0"/>
              <a:t>the pieces must have a l value that is within 1-10. </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63804" y="4990533"/>
            <a:ext cx="2248809" cy="1943886"/>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428064" y="141196"/>
            <a:ext cx="2258338" cy="1391212"/>
          </a:xfrm>
          <a:prstGeom prst="rect">
            <a:avLst/>
          </a:prstGeom>
        </p:spPr>
      </p:pic>
    </p:spTree>
    <p:extLst>
      <p:ext uri="{BB962C8B-B14F-4D97-AF65-F5344CB8AC3E}">
        <p14:creationId xmlns:p14="http://schemas.microsoft.com/office/powerpoint/2010/main" val="55890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359" y="1756204"/>
            <a:ext cx="3206261" cy="1037492"/>
          </a:xfrm>
        </p:spPr>
        <p:txBody>
          <a:bodyPr/>
          <a:lstStyle/>
          <a:p>
            <a:r>
              <a:rPr lang="en-US" dirty="0"/>
              <a:t>First Order Extension</a:t>
            </a:r>
            <a:br>
              <a:rPr lang="en-US" dirty="0"/>
            </a:br>
            <a:r>
              <a:rPr lang="en-US" dirty="0"/>
              <a:t>Converting Some of the constraints</a:t>
            </a:r>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14</a:t>
            </a:fld>
            <a:endParaRPr lang="en-US" noProof="0" dirty="0"/>
          </a:p>
        </p:txBody>
      </p:sp>
      <p:sp>
        <p:nvSpPr>
          <p:cNvPr id="12" name="TextBox 11"/>
          <p:cNvSpPr txBox="1"/>
          <p:nvPr/>
        </p:nvSpPr>
        <p:spPr>
          <a:xfrm>
            <a:off x="3959605" y="746620"/>
            <a:ext cx="6006517" cy="2585323"/>
          </a:xfrm>
          <a:prstGeom prst="rect">
            <a:avLst/>
          </a:prstGeom>
          <a:noFill/>
        </p:spPr>
        <p:txBody>
          <a:bodyPr wrap="square" rtlCol="0">
            <a:spAutoFit/>
          </a:bodyPr>
          <a:lstStyle/>
          <a:p>
            <a:r>
              <a:rPr lang="en-US" dirty="0"/>
              <a:t>∀</a:t>
            </a:r>
            <a:r>
              <a:rPr lang="en-US" dirty="0" err="1"/>
              <a:t>i</a:t>
            </a:r>
            <a:r>
              <a:rPr lang="en-US" dirty="0"/>
              <a:t>, </a:t>
            </a:r>
            <a:r>
              <a:rPr lang="en-US" dirty="0" err="1"/>
              <a:t>j.F</a:t>
            </a:r>
            <a:r>
              <a:rPr lang="en-US" dirty="0"/>
              <a:t>(</a:t>
            </a:r>
            <a:r>
              <a:rPr lang="en-US" dirty="0" err="1"/>
              <a:t>i</a:t>
            </a:r>
            <a:r>
              <a:rPr lang="en-US" dirty="0"/>
              <a:t>, j) → ¬E(</a:t>
            </a:r>
            <a:r>
              <a:rPr lang="en-US" dirty="0" err="1"/>
              <a:t>i</a:t>
            </a:r>
            <a:r>
              <a:rPr lang="en-US" dirty="0"/>
              <a:t>, j) If the coordinate is filled, it can not be empty</a:t>
            </a:r>
            <a:r>
              <a:rPr lang="en-US" dirty="0" smtClean="0"/>
              <a:t>.</a:t>
            </a:r>
          </a:p>
          <a:p>
            <a:endParaRPr lang="en-US" dirty="0"/>
          </a:p>
          <a:p>
            <a:r>
              <a:rPr lang="en-US" dirty="0" smtClean="0"/>
              <a:t>Ix </a:t>
            </a:r>
            <a:r>
              <a:rPr lang="en-US" dirty="0"/>
              <a:t>= 1, 2...10, </a:t>
            </a:r>
            <a:r>
              <a:rPr lang="en-US" dirty="0" err="1"/>
              <a:t>Iy</a:t>
            </a:r>
            <a:r>
              <a:rPr lang="en-US" dirty="0"/>
              <a:t> = 1, 2, 3, 4 where ∀x ∈ Ix, ∀y ∈ </a:t>
            </a:r>
            <a:r>
              <a:rPr lang="en-US" dirty="0" err="1"/>
              <a:t>Iy</a:t>
            </a:r>
            <a:r>
              <a:rPr lang="en-US" dirty="0"/>
              <a:t> this way x and y will act as coordinates for the board that we are working with which is shrunk down due to the limitations of the all clear with 10 </a:t>
            </a:r>
            <a:r>
              <a:rPr lang="en-US" dirty="0" err="1"/>
              <a:t>tetrominos</a:t>
            </a:r>
            <a:r>
              <a:rPr lang="en-US" dirty="0"/>
              <a:t>. </a:t>
            </a:r>
            <a:endParaRPr lang="en-US" dirty="0" smtClean="0"/>
          </a:p>
          <a:p>
            <a:endParaRPr lang="en-US" dirty="0"/>
          </a:p>
          <a:p>
            <a:r>
              <a:rPr lang="en-US" dirty="0" smtClean="0"/>
              <a:t>This </a:t>
            </a:r>
            <a:r>
              <a:rPr lang="en-US" dirty="0"/>
              <a:t>will then apply for all </a:t>
            </a:r>
            <a:r>
              <a:rPr lang="en-US" dirty="0" err="1"/>
              <a:t>tetrominos</a:t>
            </a:r>
            <a:r>
              <a:rPr lang="en-US" dirty="0"/>
              <a:t>.</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5016" y="0"/>
            <a:ext cx="1867655" cy="1800953"/>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992" y="4982143"/>
            <a:ext cx="2248809" cy="1943886"/>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16245"/>
            <a:ext cx="857597" cy="2096347"/>
          </a:xfrm>
          <a:prstGeom prst="rect">
            <a:avLst/>
          </a:prstGeom>
        </p:spPr>
      </p:pic>
    </p:spTree>
    <p:extLst>
      <p:ext uri="{BB962C8B-B14F-4D97-AF65-F5344CB8AC3E}">
        <p14:creationId xmlns:p14="http://schemas.microsoft.com/office/powerpoint/2010/main" val="409084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59737-6B13-46AD-93F6-FE801BC76D26}"/>
              </a:ext>
            </a:extLst>
          </p:cNvPr>
          <p:cNvSpPr>
            <a:spLocks noGrp="1"/>
          </p:cNvSpPr>
          <p:nvPr>
            <p:ph type="title"/>
          </p:nvPr>
        </p:nvSpPr>
        <p:spPr/>
        <p:txBody>
          <a:bodyPr/>
          <a:lstStyle/>
          <a:p>
            <a:r>
              <a:rPr lang="en-US" dirty="0" smtClean="0"/>
              <a:t>Jape Proofs</a:t>
            </a:r>
            <a:endParaRPr lang="en-US" dirty="0"/>
          </a:p>
        </p:txBody>
      </p:sp>
      <p:sp>
        <p:nvSpPr>
          <p:cNvPr id="7" name="Slide Number Placeholder 6">
            <a:extLst>
              <a:ext uri="{FF2B5EF4-FFF2-40B4-BE49-F238E27FC236}">
                <a16:creationId xmlns:a16="http://schemas.microsoft.com/office/drawing/2014/main" xmlns="" id="{92278B5B-9720-4024-9F7A-8708A62D8A05}"/>
              </a:ext>
            </a:extLst>
          </p:cNvPr>
          <p:cNvSpPr>
            <a:spLocks noGrp="1"/>
          </p:cNvSpPr>
          <p:nvPr>
            <p:ph type="sldNum" sz="quarter" idx="12"/>
          </p:nvPr>
        </p:nvSpPr>
        <p:spPr/>
        <p:txBody>
          <a:bodyPr/>
          <a:lstStyle/>
          <a:p>
            <a:fld id="{48BB047D-A6CD-43AB-96F0-683C726B586B}" type="slidenum">
              <a:rPr lang="en-US" smtClean="0"/>
              <a:pPr/>
              <a:t>15</a:t>
            </a:fld>
            <a:endParaRPr lang="en-US" dirty="0"/>
          </a:p>
        </p:txBody>
      </p:sp>
      <p:sp>
        <p:nvSpPr>
          <p:cNvPr id="3" name="TextBox 2"/>
          <p:cNvSpPr txBox="1"/>
          <p:nvPr/>
        </p:nvSpPr>
        <p:spPr>
          <a:xfrm>
            <a:off x="363416" y="1696995"/>
            <a:ext cx="11630876" cy="3139321"/>
          </a:xfrm>
          <a:prstGeom prst="rect">
            <a:avLst/>
          </a:prstGeom>
          <a:noFill/>
        </p:spPr>
        <p:txBody>
          <a:bodyPr wrap="square" rtlCol="0">
            <a:spAutoFit/>
          </a:bodyPr>
          <a:lstStyle/>
          <a:p>
            <a:r>
              <a:rPr lang="en-US" dirty="0"/>
              <a:t>x→(¬z1∧¬z2∧¬z3), y1→z1, y2→z2, y3→z3, x⊢¬(y1∧y2∧y3) </a:t>
            </a:r>
            <a:endParaRPr lang="en-US" dirty="0" smtClean="0"/>
          </a:p>
          <a:p>
            <a:r>
              <a:rPr lang="en-US" dirty="0" smtClean="0"/>
              <a:t>Proving </a:t>
            </a:r>
            <a:r>
              <a:rPr lang="en-US" dirty="0"/>
              <a:t>that if all a pieces tiles fall into a line being cleared, the piece does </a:t>
            </a:r>
            <a:r>
              <a:rPr lang="en-US" dirty="0" smtClean="0"/>
              <a:t>not exist anymore</a:t>
            </a:r>
          </a:p>
          <a:p>
            <a:endParaRPr lang="en-US" dirty="0" smtClean="0"/>
          </a:p>
          <a:p>
            <a:r>
              <a:rPr lang="en-US" dirty="0" smtClean="0"/>
              <a:t>(</a:t>
            </a:r>
            <a:r>
              <a:rPr lang="en-US" dirty="0"/>
              <a:t>P(x)→(C(x)∧∃y.(R(y)→¬R(y)))), P(x),∀</a:t>
            </a:r>
            <a:r>
              <a:rPr lang="en-US" dirty="0" err="1"/>
              <a:t>x.R</a:t>
            </a:r>
            <a:r>
              <a:rPr lang="en-US" dirty="0"/>
              <a:t>(x)⊢∃</a:t>
            </a:r>
            <a:r>
              <a:rPr lang="en-US" dirty="0" err="1"/>
              <a:t>x.¬R</a:t>
            </a:r>
            <a:r>
              <a:rPr lang="en-US" dirty="0"/>
              <a:t>(x) </a:t>
            </a:r>
            <a:endParaRPr lang="en-US" dirty="0" smtClean="0"/>
          </a:p>
          <a:p>
            <a:r>
              <a:rPr lang="en-US" dirty="0" smtClean="0"/>
              <a:t>Once </a:t>
            </a:r>
            <a:r>
              <a:rPr lang="en-US" dirty="0"/>
              <a:t>a line is cleared, there will always be a row of tiles that gets shifted </a:t>
            </a:r>
            <a:r>
              <a:rPr lang="en-US" dirty="0" smtClean="0"/>
              <a:t>down because </a:t>
            </a:r>
            <a:r>
              <a:rPr lang="en-US" dirty="0"/>
              <a:t>of the </a:t>
            </a:r>
            <a:r>
              <a:rPr lang="en-US" dirty="0" smtClean="0"/>
              <a:t>clear</a:t>
            </a:r>
          </a:p>
          <a:p>
            <a:endParaRPr lang="en-US" dirty="0" smtClean="0"/>
          </a:p>
          <a:p>
            <a:r>
              <a:rPr lang="en-US" dirty="0"/>
              <a:t>N(x) → ∀</a:t>
            </a:r>
            <a:r>
              <a:rPr lang="en-US" dirty="0" err="1"/>
              <a:t>i</a:t>
            </a:r>
            <a:r>
              <a:rPr lang="en-US" dirty="0"/>
              <a:t>.∀</a:t>
            </a:r>
            <a:r>
              <a:rPr lang="en-US" dirty="0" err="1"/>
              <a:t>j.F</a:t>
            </a:r>
            <a:r>
              <a:rPr lang="en-US" dirty="0"/>
              <a:t>(</a:t>
            </a:r>
            <a:r>
              <a:rPr lang="en-US" dirty="0" err="1"/>
              <a:t>i</a:t>
            </a:r>
            <a:r>
              <a:rPr lang="en-US" dirty="0"/>
              <a:t>, j), N(x) → ∀</a:t>
            </a:r>
            <a:r>
              <a:rPr lang="en-US" dirty="0" err="1"/>
              <a:t>i</a:t>
            </a:r>
            <a:r>
              <a:rPr lang="en-US" dirty="0"/>
              <a:t>.∀</a:t>
            </a:r>
            <a:r>
              <a:rPr lang="en-US" dirty="0" err="1"/>
              <a:t>j.C</a:t>
            </a:r>
            <a:r>
              <a:rPr lang="en-US" dirty="0"/>
              <a:t>(</a:t>
            </a:r>
            <a:r>
              <a:rPr lang="en-US" dirty="0" err="1"/>
              <a:t>i</a:t>
            </a:r>
            <a:r>
              <a:rPr lang="en-US" dirty="0"/>
              <a:t>, j), N(x) ⊢ ∀</a:t>
            </a:r>
            <a:r>
              <a:rPr lang="en-US" dirty="0" err="1"/>
              <a:t>i</a:t>
            </a:r>
            <a:r>
              <a:rPr lang="en-US" dirty="0"/>
              <a:t>.∀</a:t>
            </a:r>
            <a:r>
              <a:rPr lang="en-US" dirty="0" err="1"/>
              <a:t>j.C</a:t>
            </a:r>
            <a:r>
              <a:rPr lang="en-US" dirty="0"/>
              <a:t>(</a:t>
            </a:r>
            <a:r>
              <a:rPr lang="en-US" dirty="0" err="1"/>
              <a:t>i</a:t>
            </a:r>
            <a:r>
              <a:rPr lang="en-US" dirty="0"/>
              <a:t>, j) → ∀</a:t>
            </a:r>
            <a:r>
              <a:rPr lang="en-US" dirty="0" err="1"/>
              <a:t>i</a:t>
            </a:r>
            <a:r>
              <a:rPr lang="en-US" dirty="0"/>
              <a:t>.∀</a:t>
            </a:r>
            <a:r>
              <a:rPr lang="en-US" dirty="0" err="1"/>
              <a:t>j.F</a:t>
            </a:r>
            <a:r>
              <a:rPr lang="en-US" dirty="0"/>
              <a:t>(</a:t>
            </a:r>
            <a:r>
              <a:rPr lang="en-US" dirty="0" err="1"/>
              <a:t>i</a:t>
            </a:r>
            <a:r>
              <a:rPr lang="en-US" dirty="0"/>
              <a:t>, j):</a:t>
            </a:r>
          </a:p>
          <a:p>
            <a:r>
              <a:rPr lang="en-US" dirty="0"/>
              <a:t>An all clear at once is the same effect as clearing all 4 rows individually</a:t>
            </a:r>
          </a:p>
          <a:p>
            <a:endParaRPr lang="en-US" dirty="0" smtClean="0"/>
          </a:p>
          <a:p>
            <a:r>
              <a:rPr lang="en-US" dirty="0" smtClean="0"/>
              <a:t>N(x</a:t>
            </a:r>
            <a:r>
              <a:rPr lang="en-US" dirty="0"/>
              <a:t>) → ∀</a:t>
            </a:r>
            <a:r>
              <a:rPr lang="en-US" dirty="0" err="1"/>
              <a:t>i</a:t>
            </a:r>
            <a:r>
              <a:rPr lang="en-US" dirty="0"/>
              <a:t>.∀</a:t>
            </a:r>
            <a:r>
              <a:rPr lang="en-US" dirty="0" err="1"/>
              <a:t>j.F</a:t>
            </a:r>
            <a:r>
              <a:rPr lang="en-US" dirty="0"/>
              <a:t>(</a:t>
            </a:r>
            <a:r>
              <a:rPr lang="en-US" dirty="0" err="1"/>
              <a:t>i</a:t>
            </a:r>
            <a:r>
              <a:rPr lang="en-US" dirty="0"/>
              <a:t>, j), N(x), ∀</a:t>
            </a:r>
            <a:r>
              <a:rPr lang="en-US" dirty="0" err="1"/>
              <a:t>i</a:t>
            </a:r>
            <a:r>
              <a:rPr lang="en-US" dirty="0"/>
              <a:t>.∀</a:t>
            </a:r>
            <a:r>
              <a:rPr lang="en-US" dirty="0" err="1"/>
              <a:t>j.F</a:t>
            </a:r>
            <a:r>
              <a:rPr lang="en-US" dirty="0"/>
              <a:t>(</a:t>
            </a:r>
            <a:r>
              <a:rPr lang="en-US" dirty="0" err="1"/>
              <a:t>i</a:t>
            </a:r>
            <a:r>
              <a:rPr lang="en-US" dirty="0"/>
              <a:t>, j) → ∀</a:t>
            </a:r>
            <a:r>
              <a:rPr lang="en-US" dirty="0" err="1"/>
              <a:t>j.C</a:t>
            </a:r>
            <a:r>
              <a:rPr lang="en-US" dirty="0"/>
              <a:t>(j), ∀</a:t>
            </a:r>
            <a:r>
              <a:rPr lang="en-US" dirty="0" err="1"/>
              <a:t>j.C</a:t>
            </a:r>
            <a:r>
              <a:rPr lang="en-US" dirty="0"/>
              <a:t>(j) → ∀</a:t>
            </a:r>
            <a:r>
              <a:rPr lang="en-US" dirty="0" err="1"/>
              <a:t>i</a:t>
            </a:r>
            <a:r>
              <a:rPr lang="en-US" dirty="0"/>
              <a:t>.∀</a:t>
            </a:r>
            <a:r>
              <a:rPr lang="en-US" dirty="0" err="1"/>
              <a:t>j.E</a:t>
            </a:r>
            <a:r>
              <a:rPr lang="en-US" dirty="0"/>
              <a:t>(</a:t>
            </a:r>
            <a:r>
              <a:rPr lang="en-US" dirty="0" err="1"/>
              <a:t>i</a:t>
            </a:r>
            <a:r>
              <a:rPr lang="en-US" dirty="0"/>
              <a:t>, j) </a:t>
            </a:r>
            <a:r>
              <a:rPr lang="en-US" dirty="0" smtClean="0"/>
              <a:t>⊢∀</a:t>
            </a:r>
            <a:r>
              <a:rPr lang="en-US" dirty="0" err="1"/>
              <a:t>i</a:t>
            </a:r>
            <a:r>
              <a:rPr lang="en-US" dirty="0"/>
              <a:t>.∀</a:t>
            </a:r>
            <a:r>
              <a:rPr lang="en-US" dirty="0" err="1"/>
              <a:t>j.E</a:t>
            </a:r>
            <a:r>
              <a:rPr lang="en-US" dirty="0"/>
              <a:t>(</a:t>
            </a:r>
            <a:r>
              <a:rPr lang="en-US" dirty="0" err="1"/>
              <a:t>i</a:t>
            </a:r>
            <a:r>
              <a:rPr lang="en-US" dirty="0"/>
              <a:t>, j):</a:t>
            </a:r>
          </a:p>
          <a:p>
            <a:r>
              <a:rPr lang="en-US" dirty="0"/>
              <a:t>An all clear also leaves every tile empty at the end after filling every tile</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9969" y="1470607"/>
            <a:ext cx="1448385" cy="179142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7815" y="5583686"/>
            <a:ext cx="2258338" cy="139121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2" y="4736787"/>
            <a:ext cx="857597" cy="2096347"/>
          </a:xfrm>
          <a:prstGeom prst="rect">
            <a:avLst/>
          </a:prstGeom>
        </p:spPr>
      </p:pic>
    </p:spTree>
    <p:extLst>
      <p:ext uri="{BB962C8B-B14F-4D97-AF65-F5344CB8AC3E}">
        <p14:creationId xmlns:p14="http://schemas.microsoft.com/office/powerpoint/2010/main" val="389201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9DD519AC-7392-4C53-9E3F-08F1208BC2CB}"/>
              </a:ext>
            </a:extLst>
          </p:cNvPr>
          <p:cNvSpPr>
            <a:spLocks noGrp="1"/>
          </p:cNvSpPr>
          <p:nvPr>
            <p:ph type="title"/>
          </p:nvPr>
        </p:nvSpPr>
        <p:spPr/>
        <p:txBody>
          <a:bodyPr/>
          <a:lstStyle/>
          <a:p>
            <a:r>
              <a:rPr lang="en-US" dirty="0"/>
              <a:t>Thank You</a:t>
            </a:r>
          </a:p>
        </p:txBody>
      </p:sp>
      <p:sp>
        <p:nvSpPr>
          <p:cNvPr id="4" name="Rectangle 3"/>
          <p:cNvSpPr/>
          <p:nvPr/>
        </p:nvSpPr>
        <p:spPr>
          <a:xfrm>
            <a:off x="4712885" y="3942735"/>
            <a:ext cx="734186"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1841" r="31841"/>
          <a:stretch>
            <a:fillRect/>
          </a:stretch>
        </p:blipFill>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114860" y="-343808"/>
            <a:ext cx="2248809" cy="194388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0446086" y="5295216"/>
            <a:ext cx="1448385" cy="179142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6150" y="5162739"/>
            <a:ext cx="1867655" cy="1800953"/>
          </a:xfrm>
          <a:prstGeom prst="rect">
            <a:avLst/>
          </a:prstGeom>
        </p:spPr>
      </p:pic>
    </p:spTree>
    <p:extLst>
      <p:ext uri="{BB962C8B-B14F-4D97-AF65-F5344CB8AC3E}">
        <p14:creationId xmlns:p14="http://schemas.microsoft.com/office/powerpoint/2010/main" val="104404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E68E31FD-BE74-4CB3-A5A5-652148351F11}"/>
              </a:ext>
            </a:extLst>
          </p:cNvPr>
          <p:cNvSpPr>
            <a:spLocks noGrp="1"/>
          </p:cNvSpPr>
          <p:nvPr>
            <p:ph type="title"/>
          </p:nvPr>
        </p:nvSpPr>
        <p:spPr/>
        <p:txBody>
          <a:bodyPr/>
          <a:lstStyle/>
          <a:p>
            <a:r>
              <a:rPr lang="en-US" dirty="0" smtClean="0"/>
              <a:t>Summary</a:t>
            </a:r>
            <a:endParaRPr lang="en-US" dirty="0"/>
          </a:p>
        </p:txBody>
      </p:sp>
      <p:sp>
        <p:nvSpPr>
          <p:cNvPr id="10" name="Text Placeholder 9">
            <a:extLst>
              <a:ext uri="{FF2B5EF4-FFF2-40B4-BE49-F238E27FC236}">
                <a16:creationId xmlns:a16="http://schemas.microsoft.com/office/drawing/2014/main" xmlns="" id="{939EAE20-443B-4528-BBD6-32BD19163C1F}"/>
              </a:ext>
            </a:extLst>
          </p:cNvPr>
          <p:cNvSpPr>
            <a:spLocks noGrp="1"/>
          </p:cNvSpPr>
          <p:nvPr>
            <p:ph type="body" idx="1"/>
          </p:nvPr>
        </p:nvSpPr>
        <p:spPr>
          <a:xfrm>
            <a:off x="838200" y="4796991"/>
            <a:ext cx="10515600" cy="1305379"/>
          </a:xfrm>
        </p:spPr>
        <p:txBody>
          <a:bodyPr/>
          <a:lstStyle/>
          <a:p>
            <a:r>
              <a:rPr lang="en-US" dirty="0"/>
              <a:t>Tetris is likely the most recognizable video game in history, known for its very simplistic, easy to understand premise, though digging deeper there is a lot more to this game than first meets the eye. This application will solve in </a:t>
            </a:r>
            <a:r>
              <a:rPr lang="en-US" dirty="0" err="1"/>
              <a:t>tetris</a:t>
            </a:r>
            <a:r>
              <a:rPr lang="en-US" dirty="0"/>
              <a:t> what is known as an all clear, which is when, after the first move, the pieces on the board are all clear leaving an empty board behind. For the sake of terminology, when we discuss pieces later in this assignment we will use the word </a:t>
            </a:r>
            <a:r>
              <a:rPr lang="en-US" dirty="0" err="1"/>
              <a:t>tetrominio</a:t>
            </a:r>
            <a:r>
              <a:rPr lang="en-US" dirty="0"/>
              <a:t> as that is the official term.</a:t>
            </a:r>
          </a:p>
          <a:p>
            <a:endParaRPr lang="en-US" dirty="0"/>
          </a:p>
        </p:txBody>
      </p:sp>
      <p:sp>
        <p:nvSpPr>
          <p:cNvPr id="4" name="Slide Number Placeholder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489" b="24489"/>
          <a:stretch>
            <a:fillRect/>
          </a:stretch>
        </p:blip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1476" y="5310846"/>
            <a:ext cx="2248809" cy="194388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432426" y="3510673"/>
            <a:ext cx="2258338" cy="1391212"/>
          </a:xfrm>
          <a:prstGeom prst="rect">
            <a:avLst/>
          </a:prstGeom>
        </p:spPr>
      </p:pic>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a:t>Our model will not be taking into account the order of the pieces and </a:t>
            </a:r>
            <a:r>
              <a:rPr lang="en-US" dirty="0" smtClean="0"/>
              <a:t>actually having  </a:t>
            </a:r>
            <a:r>
              <a:rPr lang="en-US" dirty="0"/>
              <a:t>them  fall  into  place,  instead  we  will  be  simply  placing  them  into  </a:t>
            </a:r>
            <a:r>
              <a:rPr lang="en-US" dirty="0" smtClean="0"/>
              <a:t>the correct </a:t>
            </a:r>
            <a:r>
              <a:rPr lang="en-US" dirty="0"/>
              <a:t>position to achieve an all clear.  Our model will be taking into </a:t>
            </a:r>
            <a:r>
              <a:rPr lang="en-US" dirty="0" smtClean="0"/>
              <a:t>account every </a:t>
            </a:r>
            <a:r>
              <a:rPr lang="en-US" dirty="0"/>
              <a:t>single permutation of all 10 pieces given.  The number of permutations </a:t>
            </a:r>
            <a:r>
              <a:rPr lang="en-US" dirty="0" smtClean="0"/>
              <a:t>will depend </a:t>
            </a:r>
            <a:r>
              <a:rPr lang="en-US" dirty="0"/>
              <a:t>on the number of possible SRS states of the </a:t>
            </a:r>
            <a:r>
              <a:rPr lang="en-US" dirty="0" err="1"/>
              <a:t>tetromino</a:t>
            </a:r>
            <a:r>
              <a:rPr lang="en-US" dirty="0"/>
              <a:t> and the </a:t>
            </a:r>
            <a:r>
              <a:rPr lang="en-US" dirty="0" smtClean="0"/>
              <a:t>anchor positions </a:t>
            </a:r>
            <a:r>
              <a:rPr lang="en-US" dirty="0"/>
              <a:t>possible in that SRS state.</a:t>
            </a:r>
          </a:p>
        </p:txBody>
      </p:sp>
      <p:sp>
        <p:nvSpPr>
          <p:cNvPr id="4" name="Slide Number Placeholder 3"/>
          <p:cNvSpPr>
            <a:spLocks noGrp="1"/>
          </p:cNvSpPr>
          <p:nvPr>
            <p:ph type="sldNum" sz="quarter" idx="12"/>
          </p:nvPr>
        </p:nvSpPr>
        <p:spPr/>
        <p:txBody>
          <a:bodyPr/>
          <a:lstStyle/>
          <a:p>
            <a:fld id="{48BB047D-A6CD-43AB-96F0-683C726B586B}" type="slidenum">
              <a:rPr lang="en-US" noProof="0" smtClean="0"/>
              <a:pPr/>
              <a:t>3</a:t>
            </a:fld>
            <a:endParaRPr lang="en-US" noProof="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383" y="3691427"/>
            <a:ext cx="1867655" cy="180095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77053" y="3548494"/>
            <a:ext cx="2248809" cy="1943886"/>
          </a:xfrm>
          <a:prstGeom prst="rect">
            <a:avLst/>
          </a:prstGeom>
        </p:spPr>
      </p:pic>
      <p:pic>
        <p:nvPicPr>
          <p:cNvPr id="11" name="Picture Placeholder 10"/>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8861" b="8861"/>
          <a:stretch>
            <a:fillRect/>
          </a:stretch>
        </p:blipFill>
        <p:spPr/>
      </p:pic>
    </p:spTree>
    <p:extLst>
      <p:ext uri="{BB962C8B-B14F-4D97-AF65-F5344CB8AC3E}">
        <p14:creationId xmlns:p14="http://schemas.microsoft.com/office/powerpoint/2010/main" val="140642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0607DA8-6843-427B-8234-C58238E1E53D}"/>
              </a:ext>
            </a:extLst>
          </p:cNvPr>
          <p:cNvSpPr>
            <a:spLocks noGrp="1"/>
          </p:cNvSpPr>
          <p:nvPr>
            <p:ph type="title"/>
          </p:nvPr>
        </p:nvSpPr>
        <p:spPr>
          <a:xfrm>
            <a:off x="368711" y="305312"/>
            <a:ext cx="4468698" cy="1444275"/>
          </a:xfrm>
        </p:spPr>
        <p:txBody>
          <a:bodyPr/>
          <a:lstStyle/>
          <a:p>
            <a:r>
              <a:rPr lang="en-US" dirty="0" smtClean="0"/>
              <a:t>Propositions</a:t>
            </a:r>
            <a:endParaRPr lang="en-US" dirty="0"/>
          </a:p>
        </p:txBody>
      </p:sp>
      <p:sp>
        <p:nvSpPr>
          <p:cNvPr id="8" name="Text Placeholder 7">
            <a:extLst>
              <a:ext uri="{FF2B5EF4-FFF2-40B4-BE49-F238E27FC236}">
                <a16:creationId xmlns:a16="http://schemas.microsoft.com/office/drawing/2014/main" xmlns="" id="{59A41760-72CD-4C84-9570-EE30C5126442}"/>
              </a:ext>
            </a:extLst>
          </p:cNvPr>
          <p:cNvSpPr>
            <a:spLocks noGrp="1"/>
          </p:cNvSpPr>
          <p:nvPr>
            <p:ph type="body" idx="1"/>
          </p:nvPr>
        </p:nvSpPr>
        <p:spPr>
          <a:xfrm>
            <a:off x="368711" y="1749587"/>
            <a:ext cx="4862316" cy="1992819"/>
          </a:xfrm>
        </p:spPr>
        <p:txBody>
          <a:bodyPr/>
          <a:lstStyle/>
          <a:p>
            <a:r>
              <a:rPr lang="en-US" dirty="0" err="1"/>
              <a:t>f</a:t>
            </a:r>
            <a:r>
              <a:rPr lang="en-US" baseline="-25000" dirty="0" err="1"/>
              <a:t>ij</a:t>
            </a:r>
            <a:r>
              <a:rPr lang="en-US" dirty="0"/>
              <a:t> : This is true when tile (</a:t>
            </a:r>
            <a:r>
              <a:rPr lang="en-US" dirty="0" err="1"/>
              <a:t>i,j</a:t>
            </a:r>
            <a:r>
              <a:rPr lang="en-US" dirty="0"/>
              <a:t>) (Counting the bottom left as 1,1) is filled by </a:t>
            </a:r>
            <a:r>
              <a:rPr lang="en-US" dirty="0" smtClean="0"/>
              <a:t>a unit </a:t>
            </a:r>
            <a:r>
              <a:rPr lang="en-US" dirty="0"/>
              <a:t>of a </a:t>
            </a:r>
            <a:r>
              <a:rPr lang="en-US" dirty="0" err="1"/>
              <a:t>tetromino</a:t>
            </a:r>
            <a:endParaRPr lang="en-US" dirty="0"/>
          </a:p>
          <a:p>
            <a:r>
              <a:rPr lang="en-US" dirty="0" err="1"/>
              <a:t>e</a:t>
            </a:r>
            <a:r>
              <a:rPr lang="en-US" baseline="-25000" dirty="0" err="1"/>
              <a:t>ij</a:t>
            </a:r>
            <a:r>
              <a:rPr lang="en-US" dirty="0"/>
              <a:t> : This is true when tile (</a:t>
            </a:r>
            <a:r>
              <a:rPr lang="en-US" dirty="0" err="1"/>
              <a:t>i</a:t>
            </a:r>
            <a:r>
              <a:rPr lang="en-US" dirty="0"/>
              <a:t>, j) is empty and not filled by a unit of a </a:t>
            </a:r>
            <a:r>
              <a:rPr lang="en-US" dirty="0" err="1"/>
              <a:t>tetromino</a:t>
            </a:r>
            <a:endParaRPr lang="en-US" dirty="0"/>
          </a:p>
          <a:p>
            <a:r>
              <a:rPr lang="en-US" dirty="0" smtClean="0"/>
              <a:t>c</a:t>
            </a:r>
            <a:r>
              <a:rPr lang="en-US" baseline="-25000" dirty="0" smtClean="0"/>
              <a:t>i</a:t>
            </a:r>
            <a:r>
              <a:rPr lang="en-US" dirty="0" smtClean="0"/>
              <a:t>: </a:t>
            </a:r>
            <a:r>
              <a:rPr lang="en-US" dirty="0"/>
              <a:t>This is true when row </a:t>
            </a:r>
            <a:r>
              <a:rPr lang="en-US" dirty="0" err="1"/>
              <a:t>i</a:t>
            </a:r>
            <a:r>
              <a:rPr lang="en-US" dirty="0"/>
              <a:t> is filled with pieces and is cleared</a:t>
            </a:r>
          </a:p>
          <a:p>
            <a:r>
              <a:rPr lang="en-US" dirty="0" err="1"/>
              <a:t>O</a:t>
            </a:r>
            <a:r>
              <a:rPr lang="en-US" baseline="-25000" dirty="0" err="1"/>
              <a:t>ijkl</a:t>
            </a:r>
            <a:r>
              <a:rPr lang="en-US" dirty="0"/>
              <a:t>: This is true when an O piece is anchored at (</a:t>
            </a:r>
            <a:r>
              <a:rPr lang="en-US" dirty="0" err="1"/>
              <a:t>i</a:t>
            </a:r>
            <a:r>
              <a:rPr lang="en-US" dirty="0"/>
              <a:t>, j) with SRS state </a:t>
            </a:r>
            <a:r>
              <a:rPr lang="en-US" dirty="0" err="1" smtClean="0"/>
              <a:t>kand</a:t>
            </a:r>
            <a:r>
              <a:rPr lang="en-US" dirty="0" smtClean="0"/>
              <a:t> </a:t>
            </a:r>
            <a:r>
              <a:rPr lang="en-US" dirty="0"/>
              <a:t>with id l (since more than one of the same piece can be used at once </a:t>
            </a:r>
            <a:r>
              <a:rPr lang="en-US" dirty="0" smtClean="0"/>
              <a:t>and id </a:t>
            </a:r>
            <a:r>
              <a:rPr lang="en-US" dirty="0"/>
              <a:t>is used to separate individual pieces</a:t>
            </a:r>
            <a:r>
              <a:rPr lang="en-US" dirty="0" smtClean="0"/>
              <a:t>)</a:t>
            </a:r>
            <a:endParaRPr lang="en-US" dirty="0"/>
          </a:p>
        </p:txBody>
      </p:sp>
      <p:sp>
        <p:nvSpPr>
          <p:cNvPr id="5" name="Slide Number Placeholder 4">
            <a:extLst>
              <a:ext uri="{FF2B5EF4-FFF2-40B4-BE49-F238E27FC236}">
                <a16:creationId xmlns:a16="http://schemas.microsoft.com/office/drawing/2014/main" xmlns="" id="{C2BA88AF-DB8A-4271-84BF-A8EFA98F9D37}"/>
              </a:ext>
            </a:extLst>
          </p:cNvPr>
          <p:cNvSpPr>
            <a:spLocks noGrp="1"/>
          </p:cNvSpPr>
          <p:nvPr>
            <p:ph type="sldNum" sz="quarter" idx="12"/>
          </p:nvPr>
        </p:nvSpPr>
        <p:spPr/>
        <p:txBody>
          <a:bodyPr/>
          <a:lstStyle/>
          <a:p>
            <a:fld id="{48BB047D-A6CD-43AB-96F0-683C726B586B}" type="slidenum">
              <a:rPr lang="en-US" smtClean="0"/>
              <a:pPr/>
              <a:t>4</a:t>
            </a:fld>
            <a:endParaRPr lang="en-US" dirty="0"/>
          </a:p>
        </p:txBody>
      </p:sp>
      <p:pic>
        <p:nvPicPr>
          <p:cNvPr id="9" name="Picture Placeholder 8"/>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1803" r="21803"/>
          <a:stretch>
            <a:fillRect/>
          </a:stretch>
        </p:blipFill>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839516" y="-742862"/>
            <a:ext cx="857597" cy="2096347"/>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850" y="5186681"/>
            <a:ext cx="1867655" cy="1800953"/>
          </a:xfrm>
          <a:prstGeom prst="rect">
            <a:avLst/>
          </a:prstGeom>
        </p:spPr>
      </p:pic>
    </p:spTree>
    <p:extLst>
      <p:ext uri="{BB962C8B-B14F-4D97-AF65-F5344CB8AC3E}">
        <p14:creationId xmlns:p14="http://schemas.microsoft.com/office/powerpoint/2010/main" val="140415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3416" y="404166"/>
            <a:ext cx="4468698" cy="1444275"/>
          </a:xfrm>
        </p:spPr>
        <p:txBody>
          <a:bodyPr/>
          <a:lstStyle/>
          <a:p>
            <a:r>
              <a:rPr lang="en-US" dirty="0" smtClean="0"/>
              <a:t>Propositions</a:t>
            </a:r>
            <a:endParaRPr lang="en-US" dirty="0"/>
          </a:p>
        </p:txBody>
      </p:sp>
      <p:sp>
        <p:nvSpPr>
          <p:cNvPr id="4" name="Text Placeholder 3"/>
          <p:cNvSpPr>
            <a:spLocks noGrp="1"/>
          </p:cNvSpPr>
          <p:nvPr>
            <p:ph type="body" idx="1"/>
          </p:nvPr>
        </p:nvSpPr>
        <p:spPr>
          <a:xfrm>
            <a:off x="363416" y="1763610"/>
            <a:ext cx="4484638" cy="1992819"/>
          </a:xfrm>
        </p:spPr>
        <p:txBody>
          <a:bodyPr/>
          <a:lstStyle/>
          <a:p>
            <a:r>
              <a:rPr lang="en-US" dirty="0" err="1"/>
              <a:t>L</a:t>
            </a:r>
            <a:r>
              <a:rPr lang="en-US" baseline="-25000" dirty="0" err="1"/>
              <a:t>ijkl</a:t>
            </a:r>
            <a:r>
              <a:rPr lang="en-US" dirty="0"/>
              <a:t>: This is true when an L piece is anchored at (</a:t>
            </a:r>
            <a:r>
              <a:rPr lang="en-US" dirty="0" err="1"/>
              <a:t>i</a:t>
            </a:r>
            <a:r>
              <a:rPr lang="en-US" dirty="0"/>
              <a:t>, j) with SRS state k and with id l</a:t>
            </a:r>
          </a:p>
          <a:p>
            <a:r>
              <a:rPr lang="en-US" dirty="0" err="1"/>
              <a:t>J</a:t>
            </a:r>
            <a:r>
              <a:rPr lang="en-US" baseline="-25000" dirty="0" err="1"/>
              <a:t>ijkl</a:t>
            </a:r>
            <a:r>
              <a:rPr lang="en-US" dirty="0"/>
              <a:t>: This is true when an J piece is anchored at (</a:t>
            </a:r>
            <a:r>
              <a:rPr lang="en-US" dirty="0" err="1"/>
              <a:t>i</a:t>
            </a:r>
            <a:r>
              <a:rPr lang="en-US" dirty="0"/>
              <a:t>, j) with SRS state k and with id l </a:t>
            </a:r>
            <a:endParaRPr lang="en-US" dirty="0" smtClean="0"/>
          </a:p>
          <a:p>
            <a:r>
              <a:rPr lang="en-US" dirty="0" err="1" smtClean="0"/>
              <a:t>L</a:t>
            </a:r>
            <a:r>
              <a:rPr lang="en-US" baseline="-25000" dirty="0" err="1" smtClean="0"/>
              <a:t>ijkl</a:t>
            </a:r>
            <a:r>
              <a:rPr lang="en-US" dirty="0"/>
              <a:t>: This is true when an L piece is anchored at (</a:t>
            </a:r>
            <a:r>
              <a:rPr lang="en-US" dirty="0" err="1"/>
              <a:t>i</a:t>
            </a:r>
            <a:r>
              <a:rPr lang="en-US" dirty="0"/>
              <a:t>, j) with SRS state k and with id l </a:t>
            </a:r>
            <a:endParaRPr lang="en-US" dirty="0" smtClean="0"/>
          </a:p>
          <a:p>
            <a:r>
              <a:rPr lang="en-US" dirty="0" err="1" smtClean="0"/>
              <a:t>S</a:t>
            </a:r>
            <a:r>
              <a:rPr lang="en-US" baseline="-25000" dirty="0" err="1" smtClean="0"/>
              <a:t>ijkl</a:t>
            </a:r>
            <a:r>
              <a:rPr lang="en-US" dirty="0"/>
              <a:t>: This is true when an S piece is anchored at (</a:t>
            </a:r>
            <a:r>
              <a:rPr lang="en-US" dirty="0" err="1"/>
              <a:t>i</a:t>
            </a:r>
            <a:r>
              <a:rPr lang="en-US" dirty="0"/>
              <a:t>, j) with SRS state k and with id l </a:t>
            </a:r>
            <a:endParaRPr lang="en-US" dirty="0" smtClean="0"/>
          </a:p>
          <a:p>
            <a:r>
              <a:rPr lang="en-US" dirty="0" err="1" smtClean="0"/>
              <a:t>Z</a:t>
            </a:r>
            <a:r>
              <a:rPr lang="en-US" baseline="-25000" dirty="0" err="1" smtClean="0"/>
              <a:t>ijkl</a:t>
            </a:r>
            <a:r>
              <a:rPr lang="en-US" dirty="0"/>
              <a:t>: This is true when an Z piece is anchored at (</a:t>
            </a:r>
            <a:r>
              <a:rPr lang="en-US" dirty="0" err="1"/>
              <a:t>i</a:t>
            </a:r>
            <a:r>
              <a:rPr lang="en-US" dirty="0"/>
              <a:t>, j) with SRS state k and with id l </a:t>
            </a:r>
            <a:endParaRPr lang="en-US" dirty="0" smtClean="0"/>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5</a:t>
            </a:fld>
            <a:endParaRPr lang="en-US" noProof="0" dirty="0"/>
          </a:p>
        </p:txBody>
      </p:sp>
      <p:pic>
        <p:nvPicPr>
          <p:cNvPr id="9" name="Picture Placeholder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458" b="6458"/>
          <a:stretch>
            <a:fillRect/>
          </a:stretch>
        </p:blipFill>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97" y="5664418"/>
            <a:ext cx="1210164" cy="104817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377513" y="0"/>
            <a:ext cx="2305982" cy="1400741"/>
          </a:xfrm>
          <a:prstGeom prst="rect">
            <a:avLst/>
          </a:prstGeom>
        </p:spPr>
      </p:pic>
    </p:spTree>
    <p:extLst>
      <p:ext uri="{BB962C8B-B14F-4D97-AF65-F5344CB8AC3E}">
        <p14:creationId xmlns:p14="http://schemas.microsoft.com/office/powerpoint/2010/main" val="291216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3416" y="338264"/>
            <a:ext cx="4468698" cy="1444275"/>
          </a:xfrm>
        </p:spPr>
        <p:txBody>
          <a:bodyPr/>
          <a:lstStyle/>
          <a:p>
            <a:r>
              <a:rPr lang="en-US" dirty="0" smtClean="0"/>
              <a:t>Propositions</a:t>
            </a:r>
            <a:endParaRPr lang="en-US" dirty="0"/>
          </a:p>
        </p:txBody>
      </p:sp>
      <p:sp>
        <p:nvSpPr>
          <p:cNvPr id="4" name="Text Placeholder 3"/>
          <p:cNvSpPr>
            <a:spLocks noGrp="1"/>
          </p:cNvSpPr>
          <p:nvPr>
            <p:ph type="body" idx="1"/>
          </p:nvPr>
        </p:nvSpPr>
        <p:spPr>
          <a:xfrm>
            <a:off x="363416" y="1782539"/>
            <a:ext cx="4097778" cy="1992819"/>
          </a:xfrm>
        </p:spPr>
        <p:txBody>
          <a:bodyPr/>
          <a:lstStyle/>
          <a:p>
            <a:r>
              <a:rPr lang="en-US" dirty="0" err="1"/>
              <a:t>T</a:t>
            </a:r>
            <a:r>
              <a:rPr lang="en-US" baseline="-25000" dirty="0" err="1"/>
              <a:t>ijkl</a:t>
            </a:r>
            <a:r>
              <a:rPr lang="en-US" dirty="0"/>
              <a:t>: This is true when an T piece is anchored at (</a:t>
            </a:r>
            <a:r>
              <a:rPr lang="en-US" dirty="0" err="1"/>
              <a:t>i</a:t>
            </a:r>
            <a:r>
              <a:rPr lang="en-US" dirty="0"/>
              <a:t>, j) with SRS state k and with id l Pi : Is true when a piece is type </a:t>
            </a:r>
            <a:r>
              <a:rPr lang="en-US" dirty="0" err="1"/>
              <a:t>i</a:t>
            </a:r>
            <a:r>
              <a:rPr lang="en-US" dirty="0"/>
              <a:t> Ni : The number of pieces active</a:t>
            </a:r>
          </a:p>
          <a:p>
            <a:endParaRPr lang="en-US" dirty="0"/>
          </a:p>
        </p:txBody>
      </p:sp>
      <p:sp>
        <p:nvSpPr>
          <p:cNvPr id="5" name="Slide Number Placeholder 4"/>
          <p:cNvSpPr>
            <a:spLocks noGrp="1"/>
          </p:cNvSpPr>
          <p:nvPr>
            <p:ph type="sldNum" sz="quarter" idx="12"/>
          </p:nvPr>
        </p:nvSpPr>
        <p:spPr/>
        <p:txBody>
          <a:bodyPr/>
          <a:lstStyle/>
          <a:p>
            <a:fld id="{48BB047D-A6CD-43AB-96F0-683C726B586B}" type="slidenum">
              <a:rPr lang="en-US" noProof="0" smtClean="0"/>
              <a:pPr/>
              <a:t>6</a:t>
            </a:fld>
            <a:endParaRPr lang="en-US" noProof="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3976" y="3603839"/>
            <a:ext cx="1448385" cy="179142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194" y="4709889"/>
            <a:ext cx="857597" cy="209634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228"/>
            <a:ext cx="1210164" cy="1048174"/>
          </a:xfrm>
          <a:prstGeom prst="rect">
            <a:avLst/>
          </a:prstGeom>
        </p:spPr>
      </p:pic>
      <p:pic>
        <p:nvPicPr>
          <p:cNvPr id="17" name="Picture Placeholder 16"/>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127" b="127"/>
          <a:stretch>
            <a:fillRect/>
          </a:stretch>
        </p:blipFill>
        <p:spPr/>
      </p:pic>
    </p:spTree>
    <p:extLst>
      <p:ext uri="{BB962C8B-B14F-4D97-AF65-F5344CB8AC3E}">
        <p14:creationId xmlns:p14="http://schemas.microsoft.com/office/powerpoint/2010/main" val="81500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02C0A42-6D1B-4B6E-959B-1609A38258E9}"/>
              </a:ext>
            </a:extLst>
          </p:cNvPr>
          <p:cNvSpPr>
            <a:spLocks noGrp="1"/>
          </p:cNvSpPr>
          <p:nvPr>
            <p:ph type="title"/>
          </p:nvPr>
        </p:nvSpPr>
        <p:spPr/>
        <p:txBody>
          <a:bodyPr/>
          <a:lstStyle/>
          <a:p>
            <a:r>
              <a:rPr lang="en-US" dirty="0" smtClean="0"/>
              <a:t>Constraints</a:t>
            </a:r>
            <a:endParaRPr lang="en-US" dirty="0"/>
          </a:p>
        </p:txBody>
      </p:sp>
      <p:sp>
        <p:nvSpPr>
          <p:cNvPr id="5" name="Content Placeholder 4">
            <a:extLst>
              <a:ext uri="{FF2B5EF4-FFF2-40B4-BE49-F238E27FC236}">
                <a16:creationId xmlns:a16="http://schemas.microsoft.com/office/drawing/2014/main" xmlns="" id="{BDE42C9A-B4DC-4A46-A073-8421E387B2B7}"/>
              </a:ext>
            </a:extLst>
          </p:cNvPr>
          <p:cNvSpPr>
            <a:spLocks noGrp="1"/>
          </p:cNvSpPr>
          <p:nvPr>
            <p:ph idx="1"/>
          </p:nvPr>
        </p:nvSpPr>
        <p:spPr>
          <a:xfrm>
            <a:off x="5908430" y="2506662"/>
            <a:ext cx="4659924" cy="3454523"/>
          </a:xfrm>
        </p:spPr>
        <p:txBody>
          <a:bodyPr/>
          <a:lstStyle/>
          <a:p>
            <a:pPr marL="0" indent="0">
              <a:buNone/>
            </a:pPr>
            <a:r>
              <a:rPr lang="en-US" dirty="0" smtClean="0"/>
              <a:t>We </a:t>
            </a:r>
            <a:r>
              <a:rPr lang="en-US" dirty="0"/>
              <a:t>want to model an all clear with the pieces we’re given with a board </a:t>
            </a:r>
            <a:r>
              <a:rPr lang="en-US" dirty="0" smtClean="0"/>
              <a:t>with dimensions </a:t>
            </a:r>
            <a:r>
              <a:rPr lang="en-US" dirty="0"/>
              <a:t>{(</a:t>
            </a:r>
            <a:r>
              <a:rPr lang="en-US" dirty="0" err="1"/>
              <a:t>i</a:t>
            </a:r>
            <a:r>
              <a:rPr lang="en-US" dirty="0"/>
              <a:t>, j)|1 ≤ </a:t>
            </a:r>
            <a:r>
              <a:rPr lang="en-US" dirty="0" err="1"/>
              <a:t>i</a:t>
            </a:r>
            <a:r>
              <a:rPr lang="en-US" dirty="0"/>
              <a:t> ≤ 10, 1 ≤ j ≤ 4} since we only want to place and fill </a:t>
            </a:r>
            <a:r>
              <a:rPr lang="en-US" dirty="0" smtClean="0"/>
              <a:t>in the </a:t>
            </a:r>
            <a:r>
              <a:rPr lang="en-US" dirty="0"/>
              <a:t>10x4 bottom of the grid since we are using all 10 pieces to achieve a </a:t>
            </a:r>
            <a:r>
              <a:rPr lang="en-US" dirty="0" smtClean="0"/>
              <a:t>perfect clear </a:t>
            </a:r>
            <a:r>
              <a:rPr lang="en-US" dirty="0"/>
              <a:t>and each piece take up 4 spaces, this means:</a:t>
            </a:r>
          </a:p>
          <a:p>
            <a:pPr marL="0" indent="0">
              <a:buNone/>
            </a:pPr>
            <a:r>
              <a:rPr lang="en-US" dirty="0"/>
              <a:t>∀</a:t>
            </a:r>
            <a:r>
              <a:rPr lang="en-US" dirty="0" err="1"/>
              <a:t>i∀j</a:t>
            </a:r>
            <a:r>
              <a:rPr lang="en-US" dirty="0"/>
              <a:t>(¬(</a:t>
            </a:r>
            <a:r>
              <a:rPr lang="en-US" dirty="0" err="1"/>
              <a:t>fij</a:t>
            </a:r>
            <a:r>
              <a:rPr lang="en-US" dirty="0"/>
              <a:t> ∧ </a:t>
            </a:r>
            <a:r>
              <a:rPr lang="en-US" dirty="0" err="1"/>
              <a:t>eij</a:t>
            </a:r>
            <a:r>
              <a:rPr lang="en-US" dirty="0"/>
              <a:t> ) ∧ ¬(¬</a:t>
            </a:r>
            <a:r>
              <a:rPr lang="en-US" dirty="0" err="1"/>
              <a:t>fij</a:t>
            </a:r>
            <a:r>
              <a:rPr lang="en-US" dirty="0"/>
              <a:t> ∧ ¬</a:t>
            </a:r>
            <a:r>
              <a:rPr lang="en-US" dirty="0" err="1"/>
              <a:t>eij</a:t>
            </a:r>
            <a:r>
              <a:rPr lang="en-US" dirty="0"/>
              <a:t> )): No tile can be both empty and filled at</a:t>
            </a:r>
          </a:p>
          <a:p>
            <a:pPr marL="0" indent="0">
              <a:buNone/>
            </a:pPr>
            <a:r>
              <a:rPr lang="en-US" dirty="0"/>
              <a:t>the same time and no tile can be neither (XOR).</a:t>
            </a:r>
          </a:p>
          <a:p>
            <a:pPr marL="0" indent="0">
              <a:buNone/>
            </a:pPr>
            <a:r>
              <a:rPr lang="en-US" dirty="0"/>
              <a:t>∀</a:t>
            </a:r>
            <a:r>
              <a:rPr lang="en-US" dirty="0" err="1"/>
              <a:t>i∀j∀k∀l</a:t>
            </a:r>
            <a:r>
              <a:rPr lang="en-US" dirty="0"/>
              <a:t>(</a:t>
            </a:r>
            <a:r>
              <a:rPr lang="en-US" dirty="0" err="1"/>
              <a:t>Oijkl</a:t>
            </a:r>
            <a:r>
              <a:rPr lang="en-US" dirty="0"/>
              <a:t> → PO):Occurs for all </a:t>
            </a:r>
            <a:r>
              <a:rPr lang="en-US" dirty="0" err="1"/>
              <a:t>tetromino</a:t>
            </a:r>
            <a:r>
              <a:rPr lang="en-US" dirty="0"/>
              <a:t> types, where if one of </a:t>
            </a:r>
            <a:r>
              <a:rPr lang="en-US" dirty="0" smtClean="0"/>
              <a:t>that </a:t>
            </a:r>
            <a:r>
              <a:rPr lang="en-US" dirty="0" err="1" smtClean="0"/>
              <a:t>tetromino</a:t>
            </a:r>
            <a:r>
              <a:rPr lang="en-US" dirty="0" smtClean="0"/>
              <a:t> </a:t>
            </a:r>
            <a:r>
              <a:rPr lang="en-US" dirty="0"/>
              <a:t>type then the corresponding P proposition for that type is true</a:t>
            </a:r>
            <a:r>
              <a:rPr lang="en-US" dirty="0" smtClean="0"/>
              <a:t>.</a:t>
            </a:r>
            <a:endParaRPr lang="en-US" dirty="0"/>
          </a:p>
        </p:txBody>
      </p:sp>
      <p:sp>
        <p:nvSpPr>
          <p:cNvPr id="8" name="Slide Number Placeholder 7">
            <a:extLst>
              <a:ext uri="{FF2B5EF4-FFF2-40B4-BE49-F238E27FC236}">
                <a16:creationId xmlns:a16="http://schemas.microsoft.com/office/drawing/2014/main" xmlns="" id="{D2888EF7-DDB5-41D0-A1B0-B012ABC94D85}"/>
              </a:ext>
            </a:extLst>
          </p:cNvPr>
          <p:cNvSpPr>
            <a:spLocks noGrp="1"/>
          </p:cNvSpPr>
          <p:nvPr>
            <p:ph type="sldNum" sz="quarter" idx="12"/>
          </p:nvPr>
        </p:nvSpPr>
        <p:spPr/>
        <p:txBody>
          <a:bodyPr/>
          <a:lstStyle/>
          <a:p>
            <a:fld id="{48BB047D-A6CD-43AB-96F0-683C726B586B}" type="slidenum">
              <a:rPr lang="en-US" smtClean="0"/>
              <a:pPr/>
              <a:t>7</a:t>
            </a:fld>
            <a:endParaRPr lang="en-US" dirty="0"/>
          </a:p>
        </p:txBody>
      </p:sp>
      <p:pic>
        <p:nvPicPr>
          <p:cNvPr id="9" name="Picture Placeholder 8"/>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22031" r="22031"/>
          <a:stretch>
            <a:fillRect/>
          </a:stretch>
        </p:blipFill>
        <p:spPr>
          <a:xfrm>
            <a:off x="0" y="122"/>
            <a:ext cx="5648960" cy="6857878"/>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7564" y="5167431"/>
            <a:ext cx="1448385" cy="179142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0285" y="0"/>
            <a:ext cx="1867655" cy="1800953"/>
          </a:xfrm>
          <a:prstGeom prst="rect">
            <a:avLst/>
          </a:prstGeom>
        </p:spPr>
      </p:pic>
    </p:spTree>
    <p:extLst>
      <p:ext uri="{BB962C8B-B14F-4D97-AF65-F5344CB8AC3E}">
        <p14:creationId xmlns:p14="http://schemas.microsoft.com/office/powerpoint/2010/main" val="216696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D22C0-3CE1-4FA1-9604-2CFDBC95D0D2}"/>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xmlns="" id="{3E9BC3F2-B4B0-476E-B1B8-BF10CC2FF5AD}"/>
              </a:ext>
            </a:extLst>
          </p:cNvPr>
          <p:cNvSpPr>
            <a:spLocks noGrp="1"/>
          </p:cNvSpPr>
          <p:nvPr>
            <p:ph idx="1"/>
          </p:nvPr>
        </p:nvSpPr>
        <p:spPr>
          <a:xfrm>
            <a:off x="363416" y="2506662"/>
            <a:ext cx="5193322" cy="3454523"/>
          </a:xfrm>
        </p:spPr>
        <p:txBody>
          <a:bodyPr/>
          <a:lstStyle/>
          <a:p>
            <a:pPr marL="0" indent="0">
              <a:buNone/>
            </a:pPr>
            <a:r>
              <a:rPr lang="en-US" dirty="0"/>
              <a:t>∀j(f1j∧f2j∧f3j ...f10j → </a:t>
            </a:r>
            <a:r>
              <a:rPr lang="en-US" dirty="0" err="1"/>
              <a:t>cj</a:t>
            </a:r>
            <a:r>
              <a:rPr lang="en-US" dirty="0"/>
              <a:t> ): If a row has all it’s tiles filled, the row is cleared.</a:t>
            </a:r>
          </a:p>
          <a:p>
            <a:pPr marL="0" indent="0">
              <a:buNone/>
            </a:pPr>
            <a:r>
              <a:rPr lang="en-US" dirty="0"/>
              <a:t>O1200 → ((e12 ∧ e22 ∧ e11 ∧ e21) → (f12 ∧ f22 ∧ f11 ∧ f21)): This </a:t>
            </a:r>
            <a:r>
              <a:rPr lang="en-US" dirty="0" smtClean="0"/>
              <a:t>constraint is </a:t>
            </a:r>
            <a:r>
              <a:rPr lang="en-US" dirty="0"/>
              <a:t>the necessary constraint to not allow overlap of pieces as every piece </a:t>
            </a:r>
            <a:r>
              <a:rPr lang="en-US" dirty="0" smtClean="0"/>
              <a:t>being placed </a:t>
            </a:r>
            <a:r>
              <a:rPr lang="en-US" dirty="0"/>
              <a:t>will need the spaces to be all empty first before being able to fill out </a:t>
            </a:r>
            <a:r>
              <a:rPr lang="en-US" dirty="0" smtClean="0"/>
              <a:t>the spaces </a:t>
            </a:r>
            <a:r>
              <a:rPr lang="en-US" dirty="0"/>
              <a:t>dictated by the </a:t>
            </a:r>
            <a:r>
              <a:rPr lang="en-US" dirty="0" err="1"/>
              <a:t>tetromino’s</a:t>
            </a:r>
            <a:r>
              <a:rPr lang="en-US" dirty="0"/>
              <a:t> anchor position and rotation.</a:t>
            </a:r>
          </a:p>
          <a:p>
            <a:pPr marL="0" indent="0">
              <a:buNone/>
            </a:pPr>
            <a:r>
              <a:rPr lang="en-US" dirty="0"/>
              <a:t>N10 → ∀</a:t>
            </a:r>
            <a:r>
              <a:rPr lang="en-US" dirty="0" err="1"/>
              <a:t>i∀j</a:t>
            </a:r>
            <a:r>
              <a:rPr lang="en-US" dirty="0"/>
              <a:t>(</a:t>
            </a:r>
            <a:r>
              <a:rPr lang="en-US" dirty="0" err="1"/>
              <a:t>fij</a:t>
            </a:r>
            <a:r>
              <a:rPr lang="en-US" dirty="0"/>
              <a:t> ): Once all of the pieces have been placed, then all 40 tiles</a:t>
            </a:r>
          </a:p>
          <a:p>
            <a:pPr marL="0" indent="0">
              <a:buNone/>
            </a:pPr>
            <a:r>
              <a:rPr lang="en-US" dirty="0"/>
              <a:t>will have been filled up.</a:t>
            </a:r>
          </a:p>
          <a:p>
            <a:pPr marL="0" indent="0">
              <a:buNone/>
            </a:pPr>
            <a:endParaRPr lang="en-US" sz="1800" dirty="0"/>
          </a:p>
        </p:txBody>
      </p:sp>
      <p:sp>
        <p:nvSpPr>
          <p:cNvPr id="4" name="Slide Number Placeholder 3">
            <a:extLst>
              <a:ext uri="{FF2B5EF4-FFF2-40B4-BE49-F238E27FC236}">
                <a16:creationId xmlns:a16="http://schemas.microsoft.com/office/drawing/2014/main" xmlns="" id="{63354ADE-29EB-4797-9A6F-40ABDA20E7A6}"/>
              </a:ext>
            </a:extLst>
          </p:cNvPr>
          <p:cNvSpPr>
            <a:spLocks noGrp="1"/>
          </p:cNvSpPr>
          <p:nvPr>
            <p:ph type="sldNum" sz="quarter" idx="12"/>
          </p:nvPr>
        </p:nvSpPr>
        <p:spPr/>
        <p:txBody>
          <a:bodyPr/>
          <a:lstStyle/>
          <a:p>
            <a:fld id="{48BB047D-A6CD-43AB-96F0-683C726B586B}" type="slidenum">
              <a:rPr lang="en-US" smtClean="0"/>
              <a:pPr/>
              <a:t>8</a:t>
            </a:fld>
            <a:endParaRPr lang="en-US" dirty="0"/>
          </a:p>
        </p:txBody>
      </p:sp>
      <p:pic>
        <p:nvPicPr>
          <p:cNvPr id="6" name="Picture Placeholder 5"/>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3910" b="3910"/>
          <a:stretch>
            <a:fillRect/>
          </a:stretch>
        </p:blipFill>
        <p:spPr/>
      </p:pic>
      <p:pic>
        <p:nvPicPr>
          <p:cNvPr id="12" name="Picture Placeholder 11"/>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t="1273" b="1273"/>
          <a:stretch>
            <a:fillRect/>
          </a:stretch>
        </p:blipFill>
        <p:spPr/>
      </p:pic>
      <p:pic>
        <p:nvPicPr>
          <p:cNvPr id="17" name="Picture Placeholder 16"/>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l="30270" r="30270"/>
          <a:stretch>
            <a:fillRect/>
          </a:stretch>
        </p:blipFill>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4442782" y="-688756"/>
            <a:ext cx="857597" cy="2096347"/>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1928" y="5533065"/>
            <a:ext cx="2258338" cy="1391212"/>
          </a:xfrm>
          <a:prstGeom prst="rect">
            <a:avLst/>
          </a:prstGeom>
        </p:spPr>
      </p:pic>
    </p:spTree>
    <p:extLst>
      <p:ext uri="{BB962C8B-B14F-4D97-AF65-F5344CB8AC3E}">
        <p14:creationId xmlns:p14="http://schemas.microsoft.com/office/powerpoint/2010/main" val="8082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F209E-D17D-4F20-A6D0-C685853DE76E}"/>
              </a:ext>
            </a:extLst>
          </p:cNvPr>
          <p:cNvSpPr>
            <a:spLocks noGrp="1"/>
          </p:cNvSpPr>
          <p:nvPr>
            <p:ph type="title"/>
          </p:nvPr>
        </p:nvSpPr>
        <p:spPr>
          <a:xfrm>
            <a:off x="363416" y="373367"/>
            <a:ext cx="3206261" cy="1037492"/>
          </a:xfrm>
        </p:spPr>
        <p:txBody>
          <a:bodyPr/>
          <a:lstStyle/>
          <a:p>
            <a:r>
              <a:rPr lang="en-US" dirty="0" smtClean="0"/>
              <a:t>Model Exploration</a:t>
            </a:r>
            <a:endParaRPr lang="en-US" dirty="0"/>
          </a:p>
        </p:txBody>
      </p:sp>
      <p:sp>
        <p:nvSpPr>
          <p:cNvPr id="5" name="Slide Number Placeholder 4">
            <a:extLst>
              <a:ext uri="{FF2B5EF4-FFF2-40B4-BE49-F238E27FC236}">
                <a16:creationId xmlns:a16="http://schemas.microsoft.com/office/drawing/2014/main" xmlns="" id="{ABBA3DB3-A445-4949-AB8E-8B2F3C33366B}"/>
              </a:ext>
            </a:extLst>
          </p:cNvPr>
          <p:cNvSpPr>
            <a:spLocks noGrp="1"/>
          </p:cNvSpPr>
          <p:nvPr>
            <p:ph type="sldNum" sz="quarter" idx="12"/>
          </p:nvPr>
        </p:nvSpPr>
        <p:spPr/>
        <p:txBody>
          <a:bodyPr/>
          <a:lstStyle/>
          <a:p>
            <a:fld id="{48BB047D-A6CD-43AB-96F0-683C726B586B}" type="slidenum">
              <a:rPr lang="en-US" smtClean="0"/>
              <a:pPr/>
              <a:t>9</a:t>
            </a:fld>
            <a:endParaRPr lang="en-US" dirty="0"/>
          </a:p>
        </p:txBody>
      </p:sp>
      <p:sp>
        <p:nvSpPr>
          <p:cNvPr id="3" name="TextBox 2"/>
          <p:cNvSpPr txBox="1"/>
          <p:nvPr/>
        </p:nvSpPr>
        <p:spPr>
          <a:xfrm>
            <a:off x="79023" y="1686186"/>
            <a:ext cx="3490654" cy="3693319"/>
          </a:xfrm>
          <a:prstGeom prst="rect">
            <a:avLst/>
          </a:prstGeom>
          <a:noFill/>
        </p:spPr>
        <p:txBody>
          <a:bodyPr wrap="square" rtlCol="0">
            <a:spAutoFit/>
          </a:bodyPr>
          <a:lstStyle/>
          <a:p>
            <a:r>
              <a:rPr lang="en-US" dirty="0"/>
              <a:t>When exploring our model we used a text file of known full clear solutions </a:t>
            </a:r>
            <a:r>
              <a:rPr lang="en-US" dirty="0" smtClean="0"/>
              <a:t>that contained </a:t>
            </a:r>
            <a:r>
              <a:rPr lang="en-US" dirty="0"/>
              <a:t>known solutions and the pieces needed to create that solution so </a:t>
            </a:r>
            <a:r>
              <a:rPr lang="en-US" dirty="0" smtClean="0"/>
              <a:t>we planned </a:t>
            </a:r>
            <a:r>
              <a:rPr lang="en-US" dirty="0"/>
              <a:t>to use that to check against our All Clear Solver. The text file </a:t>
            </a:r>
            <a:r>
              <a:rPr lang="en-US" dirty="0" smtClean="0"/>
              <a:t>contained some </a:t>
            </a:r>
            <a:r>
              <a:rPr lang="en-US" dirty="0"/>
              <a:t>obvious solutions, such as 10 I pieces, 10 O pieces and some deviations of a standard all clear setup found below which can create an all clear with just </a:t>
            </a:r>
            <a:r>
              <a:rPr lang="en-US" dirty="0" smtClean="0"/>
              <a:t>a few </a:t>
            </a:r>
            <a:r>
              <a:rPr lang="en-US" dirty="0"/>
              <a:t>more pieces.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19375" y="5415033"/>
            <a:ext cx="857597" cy="209634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5165" y="110137"/>
            <a:ext cx="1210164" cy="1048174"/>
          </a:xfrm>
          <a:prstGeom prst="rect">
            <a:avLst/>
          </a:prstGeom>
        </p:spPr>
      </p:pic>
      <p:pic>
        <p:nvPicPr>
          <p:cNvPr id="9" name="Picture 8"/>
          <p:cNvPicPr>
            <a:picLocks noChangeAspect="1"/>
          </p:cNvPicPr>
          <p:nvPr/>
        </p:nvPicPr>
        <p:blipFill>
          <a:blip r:embed="rId5"/>
          <a:stretch>
            <a:fillRect/>
          </a:stretch>
        </p:blipFill>
        <p:spPr>
          <a:xfrm>
            <a:off x="4212335" y="552553"/>
            <a:ext cx="2324424" cy="2267266"/>
          </a:xfrm>
          <a:prstGeom prst="rect">
            <a:avLst/>
          </a:prstGeom>
        </p:spPr>
      </p:pic>
      <p:pic>
        <p:nvPicPr>
          <p:cNvPr id="10" name="Picture 9"/>
          <p:cNvPicPr>
            <a:picLocks noChangeAspect="1"/>
          </p:cNvPicPr>
          <p:nvPr/>
        </p:nvPicPr>
        <p:blipFill>
          <a:blip r:embed="rId6"/>
          <a:stretch>
            <a:fillRect/>
          </a:stretch>
        </p:blipFill>
        <p:spPr>
          <a:xfrm>
            <a:off x="6674840" y="3067831"/>
            <a:ext cx="2734057" cy="3305636"/>
          </a:xfrm>
          <a:prstGeom prst="rect">
            <a:avLst/>
          </a:prstGeom>
        </p:spPr>
      </p:pic>
      <p:pic>
        <p:nvPicPr>
          <p:cNvPr id="11" name="Picture 10"/>
          <p:cNvPicPr>
            <a:picLocks noChangeAspect="1"/>
          </p:cNvPicPr>
          <p:nvPr/>
        </p:nvPicPr>
        <p:blipFill>
          <a:blip r:embed="rId7"/>
          <a:stretch>
            <a:fillRect/>
          </a:stretch>
        </p:blipFill>
        <p:spPr>
          <a:xfrm>
            <a:off x="7932435" y="1220572"/>
            <a:ext cx="1657581" cy="1114581"/>
          </a:xfrm>
          <a:prstGeom prst="rect">
            <a:avLst/>
          </a:prstGeom>
        </p:spPr>
      </p:pic>
    </p:spTree>
    <p:extLst>
      <p:ext uri="{BB962C8B-B14F-4D97-AF65-F5344CB8AC3E}">
        <p14:creationId xmlns:p14="http://schemas.microsoft.com/office/powerpoint/2010/main" val="1913037345"/>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2048</Words>
  <Application>Microsoft Office PowerPoint</Application>
  <PresentationFormat>Widescreen</PresentationFormat>
  <Paragraphs>121</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(Heading)</vt:lpstr>
      <vt:lpstr>Office Theme</vt:lpstr>
      <vt:lpstr>The all Clear!</vt:lpstr>
      <vt:lpstr>Summary</vt:lpstr>
      <vt:lpstr>Summary</vt:lpstr>
      <vt:lpstr>Propositions</vt:lpstr>
      <vt:lpstr>Propositions</vt:lpstr>
      <vt:lpstr>Propositions</vt:lpstr>
      <vt:lpstr>Constraints</vt:lpstr>
      <vt:lpstr>Constraints</vt:lpstr>
      <vt:lpstr>Model Exploration</vt:lpstr>
      <vt:lpstr>Model Exploration</vt:lpstr>
      <vt:lpstr>First Order Extension</vt:lpstr>
      <vt:lpstr>First Order Extension</vt:lpstr>
      <vt:lpstr>First Order Extension Converting Some of the constraints</vt:lpstr>
      <vt:lpstr>First Order Extension Converting Some of the constraints</vt:lpstr>
      <vt:lpstr>Jape Proofs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2021-12-13T01:40:12Z</dcterms:created>
  <dcterms:modified xsi:type="dcterms:W3CDTF">2021-12-14T02:03:45Z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