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23" r:id="rId4"/>
    <p:sldId id="327" r:id="rId5"/>
    <p:sldId id="328" r:id="rId6"/>
    <p:sldId id="330" r:id="rId7"/>
    <p:sldId id="331" r:id="rId8"/>
    <p:sldId id="335" r:id="rId9"/>
    <p:sldId id="345" r:id="rId10"/>
    <p:sldId id="334" r:id="rId11"/>
    <p:sldId id="332" r:id="rId12"/>
    <p:sldId id="337" r:id="rId13"/>
    <p:sldId id="338" r:id="rId14"/>
    <p:sldId id="343" r:id="rId15"/>
    <p:sldId id="339" r:id="rId16"/>
    <p:sldId id="340" r:id="rId17"/>
    <p:sldId id="341" r:id="rId18"/>
    <p:sldId id="342" r:id="rId19"/>
    <p:sldId id="346" r:id="rId20"/>
    <p:sldId id="347" r:id="rId21"/>
    <p:sldId id="348" r:id="rId22"/>
    <p:sldId id="350" r:id="rId23"/>
    <p:sldId id="352" r:id="rId24"/>
    <p:sldId id="351" r:id="rId25"/>
    <p:sldId id="353" r:id="rId26"/>
    <p:sldId id="357" r:id="rId27"/>
    <p:sldId id="356" r:id="rId28"/>
    <p:sldId id="354" r:id="rId29"/>
    <p:sldId id="355" r:id="rId30"/>
    <p:sldId id="358" r:id="rId31"/>
    <p:sldId id="35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D4D4D4"/>
    <a:srgbClr val="31375D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660"/>
  </p:normalViewPr>
  <p:slideViewPr>
    <p:cSldViewPr snapToGrid="0">
      <p:cViewPr>
        <p:scale>
          <a:sx n="75" d="100"/>
          <a:sy n="75" d="100"/>
        </p:scale>
        <p:origin x="141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2024-04-25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ymunity.sit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68300"/>
            <a:ext cx="12192000" cy="6184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24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김민호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김진화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임채현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조윤수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홍보람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2024.05.02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34" y="2371725"/>
            <a:ext cx="6457129" cy="16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Workbench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0" y="1825625"/>
            <a:ext cx="3571339" cy="4351338"/>
          </a:xfrm>
        </p:spPr>
      </p:pic>
      <p:sp>
        <p:nvSpPr>
          <p:cNvPr id="3" name="오른쪽 화살표 2"/>
          <p:cNvSpPr/>
          <p:nvPr/>
        </p:nvSpPr>
        <p:spPr>
          <a:xfrm>
            <a:off x="1613043" y="3113069"/>
            <a:ext cx="2568539" cy="1500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2.1.3.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</a:t>
            </a:r>
            <a:r>
              <a:rPr lang="ko-KR" altLang="en-US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아키텍쳐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0543"/>
              </p:ext>
            </p:extLst>
          </p:nvPr>
        </p:nvGraphicFramePr>
        <p:xfrm>
          <a:off x="231025" y="1099336"/>
          <a:ext cx="11763102" cy="55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17">
                  <a:extLst>
                    <a:ext uri="{9D8B030D-6E8A-4147-A177-3AD203B41FA5}">
                      <a16:colId xmlns:a16="http://schemas.microsoft.com/office/drawing/2014/main" xmlns="" val="529196770"/>
                    </a:ext>
                  </a:extLst>
                </a:gridCol>
                <a:gridCol w="1960517">
                  <a:extLst>
                    <a:ext uri="{9D8B030D-6E8A-4147-A177-3AD203B41FA5}">
                      <a16:colId xmlns:a16="http://schemas.microsoft.com/office/drawing/2014/main" xmlns="" val="120635450"/>
                    </a:ext>
                  </a:extLst>
                </a:gridCol>
                <a:gridCol w="1960517">
                  <a:extLst>
                    <a:ext uri="{9D8B030D-6E8A-4147-A177-3AD203B41FA5}">
                      <a16:colId xmlns:a16="http://schemas.microsoft.com/office/drawing/2014/main" xmlns="" val="1147348704"/>
                    </a:ext>
                  </a:extLst>
                </a:gridCol>
                <a:gridCol w="1960517"/>
                <a:gridCol w="1960517">
                  <a:extLst>
                    <a:ext uri="{9D8B030D-6E8A-4147-A177-3AD203B41FA5}">
                      <a16:colId xmlns:a16="http://schemas.microsoft.com/office/drawing/2014/main" xmlns="" val="3799717654"/>
                    </a:ext>
                  </a:extLst>
                </a:gridCol>
                <a:gridCol w="1960517"/>
              </a:tblGrid>
              <a:tr h="109903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Back-End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Database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DevOps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2662179"/>
                  </a:ext>
                </a:extLst>
              </a:tr>
              <a:tr h="1049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Admin,</a:t>
                      </a: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Challenge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4680937"/>
                  </a:ext>
                </a:extLst>
              </a:tr>
              <a:tr h="1694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 언어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JavaScript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Python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MyBatis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Ubuntu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2577370"/>
                  </a:ext>
                </a:extLst>
              </a:tr>
              <a:tr h="169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React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Flask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NginX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817078"/>
                  </a:ext>
                </a:extLst>
              </a:tr>
            </a:tbl>
          </a:graphicData>
        </a:graphic>
      </p:graphicFrame>
      <p:grpSp>
        <p:nvGrpSpPr>
          <p:cNvPr id="19" name="그룹 1015"/>
          <p:cNvGrpSpPr/>
          <p:nvPr/>
        </p:nvGrpSpPr>
        <p:grpSpPr>
          <a:xfrm>
            <a:off x="2993768" y="3663468"/>
            <a:ext cx="476190" cy="476190"/>
            <a:chOff x="1745788" y="7574687"/>
            <a:chExt cx="476190" cy="476190"/>
          </a:xfrm>
        </p:grpSpPr>
        <p:pic>
          <p:nvPicPr>
            <p:cNvPr id="20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788" y="7574687"/>
              <a:ext cx="476190" cy="476190"/>
            </a:xfrm>
            <a:prstGeom prst="rect">
              <a:avLst/>
            </a:prstGeom>
          </p:spPr>
        </p:pic>
      </p:grpSp>
      <p:grpSp>
        <p:nvGrpSpPr>
          <p:cNvPr id="21" name="그룹 1016"/>
          <p:cNvGrpSpPr/>
          <p:nvPr/>
        </p:nvGrpSpPr>
        <p:grpSpPr>
          <a:xfrm>
            <a:off x="5081696" y="3563631"/>
            <a:ext cx="332738" cy="619048"/>
            <a:chOff x="6071689" y="6511960"/>
            <a:chExt cx="332738" cy="619048"/>
          </a:xfrm>
        </p:grpSpPr>
        <p:pic>
          <p:nvPicPr>
            <p:cNvPr id="22" name="Object 5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1689" y="6511960"/>
              <a:ext cx="332738" cy="619048"/>
            </a:xfrm>
            <a:prstGeom prst="rect">
              <a:avLst/>
            </a:prstGeom>
          </p:spPr>
        </p:pic>
      </p:grpSp>
      <p:grpSp>
        <p:nvGrpSpPr>
          <p:cNvPr id="23" name="그룹 1017"/>
          <p:cNvGrpSpPr/>
          <p:nvPr/>
        </p:nvGrpSpPr>
        <p:grpSpPr>
          <a:xfrm>
            <a:off x="2911421" y="5580636"/>
            <a:ext cx="547870" cy="476190"/>
            <a:chOff x="2212454" y="8231007"/>
            <a:chExt cx="547870" cy="476190"/>
          </a:xfrm>
        </p:grpSpPr>
        <p:pic>
          <p:nvPicPr>
            <p:cNvPr id="24" name="Object 5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2454" y="8231007"/>
              <a:ext cx="547870" cy="476190"/>
            </a:xfrm>
            <a:prstGeom prst="rect">
              <a:avLst/>
            </a:prstGeom>
          </p:spPr>
        </p:pic>
      </p:grpSp>
      <p:grpSp>
        <p:nvGrpSpPr>
          <p:cNvPr id="25" name="그룹 1018"/>
          <p:cNvGrpSpPr/>
          <p:nvPr/>
        </p:nvGrpSpPr>
        <p:grpSpPr>
          <a:xfrm>
            <a:off x="6903949" y="3799417"/>
            <a:ext cx="559470" cy="559470"/>
            <a:chOff x="9523264" y="6160848"/>
            <a:chExt cx="559470" cy="559470"/>
          </a:xfrm>
        </p:grpSpPr>
        <p:pic>
          <p:nvPicPr>
            <p:cNvPr id="26" name="Object 6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3264" y="6160848"/>
              <a:ext cx="559470" cy="55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78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개발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4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가입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5200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랜딩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5" y="909433"/>
            <a:ext cx="2471079" cy="53265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107" y="909433"/>
            <a:ext cx="2474345" cy="53265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28728" y="6334415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설문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715" y="909433"/>
            <a:ext cx="2608245" cy="28973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715" y="4764827"/>
            <a:ext cx="2608245" cy="14711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91936" y="4087372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80015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맞춤 프로그램 소개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222" y="909433"/>
            <a:ext cx="2467804" cy="53265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431302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348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71" y="6065643"/>
            <a:ext cx="2334859" cy="5908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971" y="1032723"/>
            <a:ext cx="2334859" cy="5032919"/>
          </a:xfrm>
          <a:prstGeom prst="rect">
            <a:avLst/>
          </a:prstGeom>
        </p:spPr>
      </p:pic>
      <p:sp>
        <p:nvSpPr>
          <p:cNvPr id="26" name="사각형 설명선 25"/>
          <p:cNvSpPr/>
          <p:nvPr/>
        </p:nvSpPr>
        <p:spPr>
          <a:xfrm>
            <a:off x="2035671" y="3303298"/>
            <a:ext cx="2371566" cy="3353231"/>
          </a:xfrm>
          <a:prstGeom prst="wedgeRectCallout">
            <a:avLst>
              <a:gd name="adj1" fmla="val 89517"/>
              <a:gd name="adj2" fmla="val 37737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22"/>
          <p:cNvSpPr/>
          <p:nvPr/>
        </p:nvSpPr>
        <p:spPr>
          <a:xfrm>
            <a:off x="7785564" y="3236360"/>
            <a:ext cx="2447498" cy="863029"/>
          </a:xfrm>
          <a:prstGeom prst="wedgeRectCallout">
            <a:avLst>
              <a:gd name="adj1" fmla="val -86243"/>
              <a:gd name="adj2" fmla="val 54252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2044557" y="1032723"/>
            <a:ext cx="2301412" cy="2203637"/>
          </a:xfrm>
          <a:prstGeom prst="wedgeRectCallout">
            <a:avLst>
              <a:gd name="adj1" fmla="val 87784"/>
              <a:gd name="adj2" fmla="val 12613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2.2.2. My Page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62" y="1116662"/>
            <a:ext cx="2117440" cy="2035758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7785563" y="1032724"/>
            <a:ext cx="2301412" cy="1124850"/>
          </a:xfrm>
          <a:prstGeom prst="wedgeRectCallout">
            <a:avLst>
              <a:gd name="adj1" fmla="val -113109"/>
              <a:gd name="adj2" fmla="val 60204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549" y="1175802"/>
            <a:ext cx="2117440" cy="871266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8256032" y="1892673"/>
            <a:ext cx="197702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549" y="3355689"/>
            <a:ext cx="2212262" cy="640710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8114201" y="3954617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3560" y="3387238"/>
            <a:ext cx="2162443" cy="31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698556" y="3667874"/>
            <a:ext cx="3267182" cy="2998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NginX</a:t>
            </a:r>
            <a:endParaRPr lang="en-US" altLang="ko-KR" sz="120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9171167" y="4250669"/>
            <a:ext cx="2794571" cy="2415316"/>
          </a:xfrm>
          <a:prstGeom prst="rect">
            <a:avLst/>
          </a:prstGeom>
          <a:solidFill>
            <a:srgbClr val="31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Gymunity</a:t>
            </a:r>
            <a:r>
              <a:rPr lang="en-US" altLang="ko-KR" b="1" dirty="0" smtClean="0"/>
              <a:t> Flask Server</a:t>
            </a:r>
            <a:endParaRPr lang="en-US" altLang="ko-KR" sz="120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739670" y="4821995"/>
            <a:ext cx="2226068" cy="18439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Ollama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2.2.3. Personal Training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91" y="909433"/>
            <a:ext cx="2724418" cy="58690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0895" b="7321"/>
          <a:stretch/>
        </p:blipFill>
        <p:spPr>
          <a:xfrm>
            <a:off x="367300" y="2079101"/>
            <a:ext cx="1603214" cy="28225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27442" y="2079101"/>
            <a:ext cx="1744252" cy="1177807"/>
          </a:xfrm>
          <a:prstGeom prst="rect">
            <a:avLst/>
          </a:prstGeom>
          <a:solidFill>
            <a:srgbClr val="31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Pre-Searched Video Lists</a:t>
            </a:r>
          </a:p>
          <a:p>
            <a:pPr algn="ctr"/>
            <a:r>
              <a:rPr lang="en-US" altLang="ko-KR" sz="1200" dirty="0" smtClean="0"/>
              <a:t>(144 Cases)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27442" y="4158202"/>
            <a:ext cx="1744252" cy="1177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Llama3</a:t>
            </a:r>
          </a:p>
        </p:txBody>
      </p:sp>
      <p:cxnSp>
        <p:nvCxnSpPr>
          <p:cNvPr id="11" name="직선 화살표 연결선 10"/>
          <p:cNvCxnSpPr>
            <a:stCxn id="9" idx="0"/>
            <a:endCxn id="3" idx="2"/>
          </p:cNvCxnSpPr>
          <p:nvPr/>
        </p:nvCxnSpPr>
        <p:spPr>
          <a:xfrm flipV="1">
            <a:off x="3399568" y="3256908"/>
            <a:ext cx="0" cy="90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</p:cNvCxnSpPr>
          <p:nvPr/>
        </p:nvCxnSpPr>
        <p:spPr>
          <a:xfrm flipV="1">
            <a:off x="4271694" y="2668004"/>
            <a:ext cx="5569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70514" y="2668004"/>
            <a:ext cx="5879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221486" y="5488177"/>
            <a:ext cx="1744252" cy="1177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Llama3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7285149" y="6325605"/>
            <a:ext cx="2936337" cy="1"/>
          </a:xfrm>
          <a:prstGeom prst="straightConnector1">
            <a:avLst/>
          </a:prstGeom>
          <a:ln>
            <a:solidFill>
              <a:srgbClr val="31375D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6200000" flipH="1">
            <a:off x="5724734" y="4228423"/>
            <a:ext cx="3657599" cy="536764"/>
          </a:xfrm>
          <a:prstGeom prst="bentConnector3">
            <a:avLst>
              <a:gd name="adj1" fmla="val 2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14976" y="6163829"/>
            <a:ext cx="1974587" cy="32355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질문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525054" y="2223443"/>
            <a:ext cx="2147771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진행중인 운동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897651" y="5872758"/>
            <a:ext cx="725169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+b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53317" y="3096278"/>
            <a:ext cx="3084579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On-Premise AI Server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3664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2.2.3. Challenge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155101" y="3332317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2.2.4. Store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39" y="909433"/>
            <a:ext cx="2671388" cy="5781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75" y="909433"/>
            <a:ext cx="3902847" cy="35782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6481494" y="2439405"/>
            <a:ext cx="14083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89875" y="4750743"/>
            <a:ext cx="3902847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상품으로 연결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98800" y="2439405"/>
            <a:ext cx="1754526" cy="1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74" y="1068152"/>
            <a:ext cx="2019648" cy="49329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1016" y="6118075"/>
            <a:ext cx="3088763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제휴 마케팅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20405" y="1925575"/>
            <a:ext cx="127000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 생성</a:t>
            </a:r>
          </a:p>
        </p:txBody>
      </p:sp>
    </p:spTree>
    <p:extLst>
      <p:ext uri="{BB962C8B-B14F-4D97-AF65-F5344CB8AC3E}">
        <p14:creationId xmlns:p14="http://schemas.microsoft.com/office/powerpoint/2010/main" val="533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2.2.5. Admin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41" y="1569466"/>
            <a:ext cx="9694610" cy="50635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운영자만 접근 가능한 메뉴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5255" y="2189182"/>
            <a:ext cx="8058853" cy="4414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https://blog.kakaocdn.net/dn/bNsMRe/btrYAR4yHDU/Xm8NhfC9hkIjNZ7Tr3jBK0/im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67"/>
          <a:stretch/>
        </p:blipFill>
        <p:spPr bwMode="auto">
          <a:xfrm>
            <a:off x="3078830" y="2552038"/>
            <a:ext cx="3286093" cy="36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6921" y="3114780"/>
            <a:ext cx="150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유입수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마케팅비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21783" y="3740141"/>
            <a:ext cx="133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유입수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81754" y="4394672"/>
            <a:ext cx="171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활동 </a:t>
            </a:r>
            <a:r>
              <a:rPr lang="ko-KR" altLang="en-US" sz="1200" dirty="0" err="1" smtClean="0"/>
              <a:t>유저수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99494" y="5020033"/>
            <a:ext cx="171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추천 </a:t>
            </a:r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19476" y="5675313"/>
            <a:ext cx="209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스토어 결재 수익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지출합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97945" y="6042885"/>
            <a:ext cx="135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고객 문의</a:t>
            </a:r>
            <a:endParaRPr lang="en-US" altLang="ko-KR" sz="1600" b="1" dirty="0" smtClean="0"/>
          </a:p>
        </p:txBody>
      </p:sp>
      <p:sp>
        <p:nvSpPr>
          <p:cNvPr id="17" name="오른쪽 화살표 16"/>
          <p:cNvSpPr/>
          <p:nvPr/>
        </p:nvSpPr>
        <p:spPr>
          <a:xfrm>
            <a:off x="6794681" y="3833169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5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 및 배포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4945" y="909433"/>
            <a:ext cx="3934209" cy="578664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배경 및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목적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멤버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설계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및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및 성과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만족도 조사 결과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 대비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달성률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역량 성장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향후 계획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기능 개발 계획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 및 유지 보수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계획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목차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909432"/>
            <a:ext cx="7674429" cy="57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2.3.1.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통합 테스트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96999" y="1052513"/>
            <a:ext cx="4108226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CBT 1st.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99" y="1592445"/>
            <a:ext cx="4106920" cy="50657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712174" y="1052513"/>
            <a:ext cx="4108226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CBT 2nd.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지인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7339613" y="21093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CS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8356600" y="3154826"/>
            <a:ext cx="3683000" cy="3532675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2.3.2.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28600" y="1612900"/>
            <a:ext cx="3924300" cy="5083174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curl -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fsSL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https://deb.nodesource.com/setup_18.x |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-E bash -</a:t>
            </a: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nodejs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install yarn</a:t>
            </a: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cd /project/react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yarn install</a:t>
            </a: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Flask 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python3.10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apt-get update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net-tools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nano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/sites-available/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myproject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start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enable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apt-get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-server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start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enable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LLM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curl -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fsSL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https://ollama.com/install.sh |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ollama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pull llama3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(Java)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openjdk-17*</a:t>
            </a: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92600" y="1612900"/>
            <a:ext cx="3924300" cy="5083174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ollama.service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Move to Flask directory and run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another terminal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gnome-terminal --working-directory=/home/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/Release/v0_2_0/Flask -- bash -c "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--bind 0:5000 '__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__: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create_app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()'" &amp;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Move to React directory and run yarn start in another terminal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gnome-terminal --working-directory=/home/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/Release/v0_2_0/React -- bash -c "yarn start" &amp;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 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/Release/v0_2_0/Spring/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GymunitySpringBackend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rm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rf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build/</a:t>
            </a: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gradlew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clean</a:t>
            </a: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gradlew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bootjar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-x test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 build/libs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-jar GymunitySpringBackend-0.2.0.jar</a:t>
            </a:r>
          </a:p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600" y="991201"/>
            <a:ext cx="39243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92600" y="1007654"/>
            <a:ext cx="39243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 Script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56600" y="1007654"/>
            <a:ext cx="36830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Server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82711" y="1663539"/>
            <a:ext cx="3656889" cy="646806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smtClean="0"/>
              <a:t>Hosting </a:t>
            </a:r>
            <a:r>
              <a:rPr lang="ko-KR" altLang="en-US" sz="1400" dirty="0" smtClean="0"/>
              <a:t>업체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8674455" y="2088716"/>
            <a:ext cx="2920645" cy="411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Gymunity.site</a:t>
            </a:r>
            <a:endParaRPr lang="ko-KR" altLang="en-US" b="1" dirty="0"/>
          </a:p>
        </p:txBody>
      </p:sp>
      <p:cxnSp>
        <p:nvCxnSpPr>
          <p:cNvPr id="28" name="직선 화살표 연결선 27"/>
          <p:cNvCxnSpPr>
            <a:stCxn id="27" idx="2"/>
            <a:endCxn id="31" idx="0"/>
          </p:cNvCxnSpPr>
          <p:nvPr/>
        </p:nvCxnSpPr>
        <p:spPr>
          <a:xfrm flipH="1">
            <a:off x="10134777" y="2500455"/>
            <a:ext cx="1" cy="46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44197" y="380832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(3000)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829866" y="553139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Flask</a:t>
            </a:r>
          </a:p>
          <a:p>
            <a:pPr algn="ctr"/>
            <a:r>
              <a:rPr lang="en-US" altLang="ko-KR" sz="1400" dirty="0" smtClean="0"/>
              <a:t>(5000)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9544198" y="2964716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NginX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31" idx="2"/>
            <a:endCxn id="29" idx="0"/>
          </p:cNvCxnSpPr>
          <p:nvPr/>
        </p:nvCxnSpPr>
        <p:spPr>
          <a:xfrm flipH="1">
            <a:off x="10134776" y="3459407"/>
            <a:ext cx="1" cy="3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439515" y="4712882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 Boot</a:t>
            </a:r>
          </a:p>
          <a:p>
            <a:pPr algn="ctr"/>
            <a:r>
              <a:rPr lang="en-US" altLang="ko-KR" sz="1400" dirty="0" smtClean="0"/>
              <a:t>(8090)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29" idx="2"/>
            <a:endCxn id="34" idx="0"/>
          </p:cNvCxnSpPr>
          <p:nvPr/>
        </p:nvCxnSpPr>
        <p:spPr>
          <a:xfrm>
            <a:off x="10134776" y="4303015"/>
            <a:ext cx="895318" cy="4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829866" y="4712882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Gunicorn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37" idx="2"/>
            <a:endCxn id="30" idx="0"/>
          </p:cNvCxnSpPr>
          <p:nvPr/>
        </p:nvCxnSpPr>
        <p:spPr>
          <a:xfrm>
            <a:off x="9420445" y="5207573"/>
            <a:ext cx="0" cy="32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439514" y="605205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MySQL</a:t>
            </a:r>
          </a:p>
          <a:p>
            <a:pPr algn="ctr"/>
            <a:r>
              <a:rPr lang="en-US" altLang="ko-KR" sz="1400" dirty="0" smtClean="0"/>
              <a:t>(3306)</a:t>
            </a:r>
            <a:endParaRPr lang="ko-KR" altLang="en-US" sz="1400" dirty="0"/>
          </a:p>
        </p:txBody>
      </p:sp>
      <p:cxnSp>
        <p:nvCxnSpPr>
          <p:cNvPr id="77" name="직선 화살표 연결선 76"/>
          <p:cNvCxnSpPr>
            <a:stCxn id="29" idx="2"/>
            <a:endCxn id="37" idx="0"/>
          </p:cNvCxnSpPr>
          <p:nvPr/>
        </p:nvCxnSpPr>
        <p:spPr>
          <a:xfrm flipH="1">
            <a:off x="9420445" y="4303015"/>
            <a:ext cx="714331" cy="4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0" idx="2"/>
            <a:endCxn id="50" idx="1"/>
          </p:cNvCxnSpPr>
          <p:nvPr/>
        </p:nvCxnSpPr>
        <p:spPr>
          <a:xfrm>
            <a:off x="9420445" y="6026085"/>
            <a:ext cx="1019069" cy="27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34" idx="2"/>
            <a:endCxn id="50" idx="0"/>
          </p:cNvCxnSpPr>
          <p:nvPr/>
        </p:nvCxnSpPr>
        <p:spPr>
          <a:xfrm flipH="1">
            <a:off x="11030093" y="5207573"/>
            <a:ext cx="1" cy="84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 descr="Nginx+gunicorn構成でFlaskを使う【ローカル環境編】 - Qi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58" y="2233090"/>
            <a:ext cx="4393451" cy="27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성과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6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</a:t>
            </a:r>
            <a:endParaRPr lang="en-US" altLang="ko-KR" sz="4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4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altLang="ko-KR" sz="4000" b="1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altLang="ko-KR" sz="4000" b="1" dirty="0" smtClean="0">
                <a:solidFill>
                  <a:schemeClr val="bg1"/>
                </a:solidFill>
                <a:hlinkClick r:id="rId2"/>
              </a:rPr>
              <a:t>gymunity.site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만족도 조사 결과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4626065" y="24014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0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3.3.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목표 대비 </a:t>
            </a:r>
            <a:r>
              <a:rPr lang="ko-KR" alt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달성률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Agile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방법론 적용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Kanban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Task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대비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달성률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120%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1449366"/>
            <a:ext cx="8166099" cy="52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94" y="1513080"/>
            <a:ext cx="5499100" cy="53449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3.4.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성장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풀스택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 외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Meld (Merge Tool), Gemini (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생성형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활용하여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협업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스킬 강화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57" y="2246602"/>
            <a:ext cx="6038648" cy="34422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9" y="3034742"/>
            <a:ext cx="5629968" cy="3498850"/>
          </a:xfrm>
          <a:prstGeom prst="rect">
            <a:avLst/>
          </a:prstGeom>
        </p:spPr>
      </p:pic>
      <p:grpSp>
        <p:nvGrpSpPr>
          <p:cNvPr id="10" name="그룹 1019"/>
          <p:cNvGrpSpPr/>
          <p:nvPr/>
        </p:nvGrpSpPr>
        <p:grpSpPr>
          <a:xfrm>
            <a:off x="313709" y="2246602"/>
            <a:ext cx="559470" cy="559470"/>
            <a:chOff x="13585697" y="7152986"/>
            <a:chExt cx="559470" cy="559470"/>
          </a:xfrm>
        </p:grpSpPr>
        <p:pic>
          <p:nvPicPr>
            <p:cNvPr id="11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5697" y="7152986"/>
              <a:ext cx="559470" cy="55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2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1300" y="909433"/>
            <a:ext cx="5016500" cy="5786641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 강화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 결재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네이버페이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인플루언서가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랭킹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트레픽에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따른 서버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수익모델 보완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센스 추가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기능 개발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 및 유지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보수 계획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626065" y="24014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6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3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1300" y="3257006"/>
            <a:ext cx="11747500" cy="3439068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이젠아카데미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강남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웹서비스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풀스택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2023.11.16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2024.05.02)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 프로젝트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기획 배경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운동은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선택이 아닌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현대인들의 운동 부족의 근본 원인은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시간 부족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작심 삼일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부상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목적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언제 어디서나 운동할 수 있으려면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홈 트레이닝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꾸준히 운동 하려면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운동 기록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챌린지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참여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부상당하지 않으려면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맞춤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프로그램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배경 및 목적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-1689872"/>
            <a:ext cx="6858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99242" y="2456225"/>
            <a:ext cx="9422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운동을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뜻하는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Gym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 공동체를 뜻하는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Community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합성어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홈 트레이닝을 배우고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다른 사람들과 함께 지속적인 동기 부여를 장려하는 웹 서비스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멤버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0201"/>
              </p:ext>
            </p:extLst>
          </p:nvPr>
        </p:nvGraphicFramePr>
        <p:xfrm>
          <a:off x="393698" y="5041900"/>
          <a:ext cx="11252202" cy="16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367"/>
                <a:gridCol w="1875367"/>
                <a:gridCol w="1875367"/>
                <a:gridCol w="1875367"/>
                <a:gridCol w="1875367"/>
                <a:gridCol w="1875367"/>
              </a:tblGrid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홍보람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김민호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조윤수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김진화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임채현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</a:tr>
              <a:tr h="53869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Role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PT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Store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Admin,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Challenge</a:t>
                      </a:r>
                      <a:endParaRPr lang="ko-KR" alt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53869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Contact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utopos.ai@gmail.com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67744" y="909433"/>
            <a:ext cx="7257256" cy="3954667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단체사진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15800" y="2136752"/>
            <a:ext cx="2568539" cy="1500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일정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58387"/>
              </p:ext>
            </p:extLst>
          </p:nvPr>
        </p:nvGraphicFramePr>
        <p:xfrm>
          <a:off x="391886" y="909439"/>
          <a:ext cx="11495313" cy="5784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520"/>
                <a:gridCol w="910520"/>
                <a:gridCol w="1669286"/>
                <a:gridCol w="2668329"/>
                <a:gridCol w="2668329"/>
                <a:gridCol w="2668329"/>
              </a:tblGrid>
              <a:tr h="2579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주제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홍보람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김민호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조윤수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김진화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임채현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시작발표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스토리보드 설계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멘토링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멘토링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기획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ERD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설계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개별 기능 </a:t>
                      </a:r>
                      <a:r>
                        <a:rPr lang="ko-KR" altLang="en-US" sz="110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구현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레이아웃 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(PT)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DB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구축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 레이아웃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(Challenge)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맞춤 훈련 영상 리스트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 레이아웃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(My Page)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생성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순차 진행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오운완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사전 설문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맞춤 플랜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리스트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PT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챗봇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회원 가입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탈퇴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상세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영상 추천 품질 개선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로그인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로그아웃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수정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챗봇 품질 개선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고객문의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삭제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 레이아웃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(Store)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마이페이지 구성 연결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인증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스토어 구성 연결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운영자 페이지 구성 연결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포인트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통합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NginX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구축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Sping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통합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Flask, 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Sping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통합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1st (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팀원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및 버그픽스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1st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리뷰 및 버그픽스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29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배포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2nd (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지인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시작 및 </a:t>
                      </a: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버그픽스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2nd 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리뷰 및 버그 </a:t>
                      </a: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픽스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버그 </a:t>
                      </a: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픽스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54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완료 발표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</a:t>
            </a:r>
            <a:endParaRPr lang="en-US" altLang="ko-KR" sz="4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 </a:t>
            </a: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설계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경쟁 서비스 분석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78495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:a16="http://schemas.microsoft.com/office/drawing/2014/main" xmlns="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>
                          <a:solidFill>
                            <a:schemeClr val="bg1"/>
                          </a:solidFill>
                        </a:rPr>
                        <a:t>Gymunity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매일 운동량 공유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스토어 할인 포인트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 </a:t>
                      </a:r>
                      <a:r>
                        <a:rPr lang="ko-KR" altLang="en-US" sz="16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코칭</a:t>
                      </a:r>
                      <a:endParaRPr lang="en-US" altLang="ko-KR" sz="1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수수료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스토어 수수료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55"/>
          <a:stretch/>
        </p:blipFill>
        <p:spPr>
          <a:xfrm>
            <a:off x="7852682" y="1602461"/>
            <a:ext cx="3195364" cy="2937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599142"/>
            <a:ext cx="6124552" cy="2941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92" y="3673483"/>
            <a:ext cx="6280571" cy="29411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1"/>
          <a:stretch/>
        </p:blipFill>
        <p:spPr>
          <a:xfrm>
            <a:off x="8662482" y="3673483"/>
            <a:ext cx="1575763" cy="29377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노코드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툴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글라이드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(www.glideapps.com)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활용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5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872</Words>
  <Application>Microsoft Office PowerPoint</Application>
  <PresentationFormat>와이드스크린</PresentationFormat>
  <Paragraphs>324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</vt:lpstr>
      <vt:lpstr>나눔고딕 ExtraBold</vt:lpstr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EZEN</cp:lastModifiedBy>
  <cp:revision>86</cp:revision>
  <dcterms:created xsi:type="dcterms:W3CDTF">2024-03-12T00:33:36Z</dcterms:created>
  <dcterms:modified xsi:type="dcterms:W3CDTF">2024-04-25T00:58:59Z</dcterms:modified>
</cp:coreProperties>
</file>