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67" r:id="rId6"/>
    <p:sldId id="268" r:id="rId7"/>
    <p:sldId id="260" r:id="rId8"/>
    <p:sldId id="263" r:id="rId9"/>
    <p:sldId id="276" r:id="rId10"/>
    <p:sldId id="271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표준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C96D3BE2-5777-4F54-A938-41CDB8BF2E84}">
          <cx:tx>
            <cx:txData>
              <cx:f>Sheet1!$A$1</cx:f>
              <cx:v>계열1</cx:v>
            </cx:txData>
          </cx:tx>
          <cx:spPr>
            <a:solidFill>
              <a:schemeClr val="bg2">
                <a:lumMod val="50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89C44-CACA-3D80-6904-E7347427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7E59B-5FA3-6B67-68BA-AFFA4328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B1383-ABDD-D778-2558-8BE20A8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C33F7-97DD-C131-BB5C-B7A7B78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CDDC3-566B-411C-82B4-6EAC033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DCDA-4866-2366-4AEB-115F375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EDDED-F231-D3D9-F84B-E183D693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C3A87-D57E-6DFC-A500-BF4423C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917A-04B4-38F2-1BC5-384E7EF3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21516-B57E-D5FF-C134-FF289306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BFE26-BC3D-05F4-E78A-A8A81A01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AEEE7-7430-246B-467C-03C0630D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07FC3-C1CA-FCF1-EE4D-0CA0412B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58E4A-52C1-1FE4-59EB-593DC0C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BEAD5-56B0-6AD5-9753-06AC646F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67168-43BA-CC4E-529E-905C771C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2392A-FBD5-A0FF-30D5-FD1A56B0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77586-B346-F90C-FD9B-9E463221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79E16-BB57-2C73-E75D-0D5E293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1BDA6-9700-F1E4-837E-99FFF3C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0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473D-E992-F81B-0814-D1C7117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30EBB-08FF-3442-5DE3-7BC02CD9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4FAB3-CC15-F1FF-C1A7-EC5E3FB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0F852-E00D-4FFC-50B0-8609F82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D0A74-DB8F-3CBB-937A-EBA25730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54B81-791F-82BC-4861-13194872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E2326-5B1B-E9CC-40F3-D429BACC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35FDA-0198-A8EF-E176-5B8390D4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047C5-C662-2C52-70DF-BDD46487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99B55-BB73-F80A-708A-A1E969A5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B462C-25B6-6710-F326-884ECBD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F2D9-DD21-88D7-01D5-83ED6E83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215B7-ECA4-B0FE-4CFC-1F48458F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27223-F66D-3079-D670-93DAFA6F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19D2B-B577-6D42-FD0A-8C9991C5A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1CC39-59D4-CC65-B0DD-6F643A4D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5F053A-AE59-55C5-1B46-CDF2C29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BD85C-6F22-398B-A275-D6208CB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9D5B2-4593-7F19-6913-68831AC5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CE86-1864-2B49-A2A7-53BB5392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2CA2B1-E288-A7B1-8EBA-2610044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3BA640-DF24-43DE-1D87-52D08C8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4628BB-7B76-8B84-B602-657AA97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ADBB5-51F6-9745-4AF3-AEA43E2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89A21-5EA5-5A9C-A2D9-281D3662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E2501-7577-40AE-9834-391D38C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96A6D-137D-F687-DEEC-C090D86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0D4E3-E228-768B-F457-5ADF0ABF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F6550-25CC-4BC4-FF1E-A0EC04FF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1536-F97D-9C62-83AD-1CDDAB8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21DE7-B924-B15E-8CD0-BEF6377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53FF1-F78F-9E89-E69D-7A1374A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D570F-7DBB-B24A-583D-4E6B2FBD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31B17-FE76-B511-E4E3-FD3960E0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AC08F-7BCB-5E29-9EDC-5720188D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48E20-C809-8E93-0A18-1F46A49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ABBFD-D298-E0AB-1412-1052008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66B9B-7A83-C66F-259C-EA5D33AE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3D296-6168-CF26-616B-F8507A6C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25D47-AB35-0E4F-A570-9B623C69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31DE7-D2CE-22E1-3AD7-BBABC1F7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4BF4DD58-F10B-47C8-B4E4-57EE29696E08}" type="datetimeFigureOut">
              <a:rPr lang="ko-KR" altLang="en-US" smtClean="0"/>
              <a:pPr/>
              <a:t>2024-03-14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9A974-0164-2701-1698-2E35CE08C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25506-1D7A-1F5B-FE9E-C32A6536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A296B440-E333-4CD5-88E2-9DE04EF1EE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14/relationships/chartEx" Target="../charts/chartEx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pic>
        <p:nvPicPr>
          <p:cNvPr id="6" name="그림 5" descr="의류, 사람, 무릎, 허벅지이(가) 표시된 사진&#10;&#10;자동 생성된 설명">
            <a:extLst>
              <a:ext uri="{FF2B5EF4-FFF2-40B4-BE49-F238E27FC236}">
                <a16:creationId xmlns:a16="http://schemas.microsoft.com/office/drawing/2014/main" id="{6A60B0FC-8D79-2518-1B0C-E1FB8771D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155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AB167-7031-4E44-8C26-D9ECCBF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HomePT.ai</a:t>
            </a:r>
            <a:endParaRPr lang="ko-KR" altLang="en-US" b="1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8020-8836-F9FD-5210-5CFF748F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홍보람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김민호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김진화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조윤수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임채현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5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16B3C-66E0-7672-3C43-7125F254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스케쥴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CB408-6C11-57D4-A2B7-33465D83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435" y="179090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3/15 </a:t>
            </a:r>
            <a:r>
              <a:rPr lang="ko-KR" altLang="en-US" b="1" dirty="0"/>
              <a:t>시작 발표</a:t>
            </a:r>
            <a:endParaRPr lang="en-US" altLang="ko-KR" b="1" dirty="0"/>
          </a:p>
          <a:p>
            <a:r>
              <a:rPr lang="en-US" altLang="ko-KR" b="1" dirty="0"/>
              <a:t>~4/2 </a:t>
            </a:r>
            <a:r>
              <a:rPr lang="ko-KR" altLang="en-US" b="1" dirty="0"/>
              <a:t>역할별 세부 설계 및 사전 학습 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C00000"/>
                </a:solidFill>
              </a:rPr>
              <a:t>4/3 ~ 4/17 </a:t>
            </a:r>
            <a:r>
              <a:rPr lang="ko-KR" altLang="en-US" b="1" dirty="0">
                <a:solidFill>
                  <a:srgbClr val="C00000"/>
                </a:solidFill>
              </a:rPr>
              <a:t>역할별 개발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4/18 ~ 24 </a:t>
            </a:r>
            <a:r>
              <a:rPr lang="ko-KR" altLang="en-US" b="1" dirty="0">
                <a:solidFill>
                  <a:srgbClr val="C00000"/>
                </a:solidFill>
              </a:rPr>
              <a:t>통합 및 내부 테스트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/>
              <a:t>4/25 ~ 5/2 </a:t>
            </a:r>
            <a:r>
              <a:rPr lang="ko-KR" altLang="en-US" b="1" dirty="0"/>
              <a:t>배포 </a:t>
            </a:r>
            <a:r>
              <a:rPr lang="en-US" altLang="ko-KR" b="1" dirty="0"/>
              <a:t>(CBT)</a:t>
            </a:r>
            <a:r>
              <a:rPr lang="ko-KR" altLang="en-US" b="1" dirty="0"/>
              <a:t> 및 불량 개선</a:t>
            </a:r>
            <a:endParaRPr lang="en-US" altLang="ko-KR" b="1" dirty="0"/>
          </a:p>
          <a:p>
            <a:r>
              <a:rPr lang="en-US" altLang="ko-KR" b="1" dirty="0"/>
              <a:t>5/3 </a:t>
            </a:r>
            <a:r>
              <a:rPr lang="ko-KR" altLang="en-US" b="1" dirty="0"/>
              <a:t>종료 발표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5603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의류, 사람, 무릎, 허벅지이(가) 표시된 사진&#10;&#10;자동 생성된 설명">
            <a:extLst>
              <a:ext uri="{FF2B5EF4-FFF2-40B4-BE49-F238E27FC236}">
                <a16:creationId xmlns:a16="http://schemas.microsoft.com/office/drawing/2014/main" id="{6A60B0FC-8D79-2518-1B0C-E1FB8771D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155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AB167-7031-4E44-8C26-D9ECCBF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감사합니다</a:t>
            </a:r>
            <a:r>
              <a:rPr lang="en-US" altLang="ko-KR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.</a:t>
            </a:r>
            <a:endParaRPr lang="ko-KR" altLang="en-US" b="1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8020-8836-F9FD-5210-5CFF748F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홍보람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김민호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김진화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조윤수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임채현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9D162-E059-A7A8-5197-26E3D5C2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965F4-7E7A-AC6E-0271-FA891033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운동은 선택이 아닌 필수</a:t>
            </a:r>
            <a:endParaRPr lang="en-US" altLang="ko-KR" dirty="0"/>
          </a:p>
          <a:p>
            <a:r>
              <a:rPr lang="ko-KR" altLang="en-US" dirty="0"/>
              <a:t>왜 </a:t>
            </a:r>
            <a:r>
              <a:rPr lang="ko-KR" altLang="en-US" b="1" dirty="0"/>
              <a:t>홈 트레이닝</a:t>
            </a:r>
            <a:r>
              <a:rPr lang="ko-KR" altLang="en-US" dirty="0"/>
              <a:t>을 추천하는가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시간과 공간의 제약이 없다 </a:t>
            </a:r>
            <a:r>
              <a:rPr lang="en-US" altLang="ko-KR" dirty="0"/>
              <a:t>: </a:t>
            </a:r>
            <a:r>
              <a:rPr lang="ko-KR" altLang="en-US" dirty="0" err="1"/>
              <a:t>펜데믹</a:t>
            </a:r>
            <a:r>
              <a:rPr lang="en-US" altLang="ko-KR" dirty="0"/>
              <a:t>, </a:t>
            </a:r>
            <a:r>
              <a:rPr lang="ko-KR" altLang="en-US" dirty="0"/>
              <a:t>직장인</a:t>
            </a:r>
            <a:endParaRPr lang="en-US" altLang="ko-KR" dirty="0"/>
          </a:p>
          <a:p>
            <a:pPr lvl="1"/>
            <a:r>
              <a:rPr lang="ko-KR" altLang="en-US" b="1" dirty="0"/>
              <a:t>경제적 부담이 적다 </a:t>
            </a:r>
            <a:r>
              <a:rPr lang="en-US" altLang="ko-KR" dirty="0"/>
              <a:t>: </a:t>
            </a:r>
            <a:r>
              <a:rPr lang="ko-KR" altLang="en-US" dirty="0"/>
              <a:t>맨몸</a:t>
            </a:r>
            <a:r>
              <a:rPr lang="en-US" altLang="ko-KR" dirty="0"/>
              <a:t>, </a:t>
            </a:r>
            <a:r>
              <a:rPr lang="ko-KR" altLang="en-US" dirty="0"/>
              <a:t>소도구</a:t>
            </a:r>
            <a:endParaRPr lang="en-US" altLang="ko-KR" dirty="0"/>
          </a:p>
          <a:p>
            <a:pPr lvl="1"/>
            <a:r>
              <a:rPr lang="ko-KR" altLang="en-US" b="1" dirty="0"/>
              <a:t>다채로운 운동 프로그램 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요가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필라테스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근력 운동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유산소 운동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1" dirty="0">
                <a:solidFill>
                  <a:srgbClr val="1F1F1F"/>
                </a:solidFill>
                <a:latin typeface="Google Sans"/>
              </a:rPr>
              <a:t>안전하고 편안한 운동 환경 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: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혼잡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위생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부상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위험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dirty="0">
                <a:solidFill>
                  <a:srgbClr val="1F1F1F"/>
                </a:solidFill>
                <a:latin typeface="Google Sans"/>
              </a:rPr>
              <a:t>음악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229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60596C-CB11-AB6F-6B56-9635CC96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25512"/>
            <a:ext cx="6155988" cy="1182927"/>
          </a:xfrm>
        </p:spPr>
        <p:txBody>
          <a:bodyPr anchor="b">
            <a:normAutofit/>
          </a:bodyPr>
          <a:lstStyle/>
          <a:p>
            <a:r>
              <a:rPr lang="ko-KR" altLang="en-US" sz="4300" b="1" dirty="0"/>
              <a:t>홈 트레이닝 </a:t>
            </a:r>
            <a:r>
              <a:rPr lang="en-US" altLang="ko-KR" sz="4300" b="1" dirty="0"/>
              <a:t>Pain Point</a:t>
            </a:r>
            <a:endParaRPr lang="ko-KR" altLang="en-US" sz="4300" b="1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6BCAA-46F7-553A-F203-6A96F72E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0" y="2260898"/>
            <a:ext cx="8360545" cy="4363720"/>
          </a:xfrm>
        </p:spPr>
        <p:txBody>
          <a:bodyPr anchor="t">
            <a:normAutofit/>
          </a:bodyPr>
          <a:lstStyle/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지속성 유지 어려움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혼자 운동의 외로움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지루함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자기관리의 어려움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계획 및 목표 설정 부족으로 방향성 상실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효과 미흡으로 좌절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전문적 지도 부족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부상 및 사고 위험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효율적인 운동 방법 모름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개인별 수준 및 목표에 맞는 맞춤 운동 프로그램 부족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전후 관리 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식단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스트레칭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수분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기록 관리 및 분석 부족으로 동기 부여 저하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소음 발생 가능성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그림 6" descr="사람, 실내, 의류, 벽이(가) 표시된 사진&#10;&#10;자동 생성된 설명">
            <a:extLst>
              <a:ext uri="{FF2B5EF4-FFF2-40B4-BE49-F238E27FC236}">
                <a16:creationId xmlns:a16="http://schemas.microsoft.com/office/drawing/2014/main" id="{6D258048-F6F1-3C13-89E4-672BA2BA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60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A65A65-E81C-7A29-467D-393A8ADE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855396"/>
            <a:ext cx="7528560" cy="1425670"/>
          </a:xfrm>
        </p:spPr>
        <p:txBody>
          <a:bodyPr anchor="b">
            <a:normAutofit/>
          </a:bodyPr>
          <a:lstStyle/>
          <a:p>
            <a:r>
              <a:rPr lang="en-US" altLang="ko-KR" sz="4800" b="1" dirty="0" err="1"/>
              <a:t>HomePT</a:t>
            </a:r>
            <a:endParaRPr lang="en-US" altLang="ko-KR" sz="39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1C52E-8E8C-6631-FD84-4549691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597784" cy="3774670"/>
          </a:xfrm>
        </p:spPr>
        <p:txBody>
          <a:bodyPr anchor="t"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전문적인 맞춤 지도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전문가 영상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+ PT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챗봇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지속성 유지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보상</a:t>
            </a:r>
            <a:r>
              <a:rPr lang="en-US" altLang="ko-KR" sz="2400" b="1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게임</a:t>
            </a:r>
            <a:r>
              <a:rPr lang="en-US" altLang="ko-KR" sz="2400" b="1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참여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부가 서비스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홈트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 필수 용품 최저가 판매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그림 4" descr="사람, 의류, 실내, 무릎이(가) 표시된 사진&#10;&#10;자동 생성된 설명">
            <a:extLst>
              <a:ext uri="{FF2B5EF4-FFF2-40B4-BE49-F238E27FC236}">
                <a16:creationId xmlns:a16="http://schemas.microsoft.com/office/drawing/2014/main" id="{E691EE94-0210-59DC-FE71-5D82E8342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55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7CD79-BF90-A06E-47B6-387D485B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최초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76804E-E2AF-0987-9604-0BFDD04B1568}"/>
              </a:ext>
            </a:extLst>
          </p:cNvPr>
          <p:cNvSpPr/>
          <p:nvPr/>
        </p:nvSpPr>
        <p:spPr>
          <a:xfrm>
            <a:off x="1651000" y="1700827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2FACE-2448-9CF0-7098-F0A4460F217A}"/>
              </a:ext>
            </a:extLst>
          </p:cNvPr>
          <p:cNvSpPr txBox="1"/>
          <p:nvPr/>
        </p:nvSpPr>
        <p:spPr>
          <a:xfrm>
            <a:off x="1413851" y="2132627"/>
            <a:ext cx="2637260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  HomePT.ai</a:t>
            </a:r>
            <a:endParaRPr lang="en-US" altLang="ko-KR" sz="3200" b="0" i="0" dirty="0">
              <a:solidFill>
                <a:schemeClr val="bg1"/>
              </a:solidFill>
              <a:effectLst/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lvl="1"/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서비스 소개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 err="1">
                <a:solidFill>
                  <a:schemeClr val="bg1">
                    <a:lumMod val="85000"/>
                    <a:alpha val="80000"/>
                  </a:schemeClr>
                </a:solidFill>
              </a:rPr>
              <a:t>모든게</a:t>
            </a:r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 무료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사용자 맞춤 운동 프로그램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실시간 운동 지도 및 피드백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동기 부여 및 지속성 유지 지원 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다양한 정보 제공 및 상담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FDEA1F-E387-CC70-4D9E-E8AEDD59A3D7}"/>
              </a:ext>
            </a:extLst>
          </p:cNvPr>
          <p:cNvSpPr/>
          <p:nvPr/>
        </p:nvSpPr>
        <p:spPr>
          <a:xfrm>
            <a:off x="2037080" y="5282227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Google</a:t>
            </a:r>
            <a:r>
              <a:rPr lang="ko-KR" altLang="en-US" sz="1200" b="1" dirty="0"/>
              <a:t> 계정으로 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B0AE7-A4F3-5A7C-E009-0DFF232D49A2}"/>
              </a:ext>
            </a:extLst>
          </p:cNvPr>
          <p:cNvSpPr/>
          <p:nvPr/>
        </p:nvSpPr>
        <p:spPr>
          <a:xfrm>
            <a:off x="4692309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D5DFB-214E-652A-8A2E-A8FBECD24889}"/>
              </a:ext>
            </a:extLst>
          </p:cNvPr>
          <p:cNvSpPr txBox="1"/>
          <p:nvPr/>
        </p:nvSpPr>
        <p:spPr>
          <a:xfrm>
            <a:off x="4391906" y="174257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bg1">
                    <a:alpha val="80000"/>
                  </a:schemeClr>
                </a:solidFill>
              </a:rPr>
              <a:t>사전설문</a:t>
            </a:r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5A08BC-8C03-7DDC-47FA-3CF1CAC971E5}"/>
              </a:ext>
            </a:extLst>
          </p:cNvPr>
          <p:cNvSpPr/>
          <p:nvPr/>
        </p:nvSpPr>
        <p:spPr>
          <a:xfrm>
            <a:off x="4896314" y="2455886"/>
            <a:ext cx="2429851" cy="1736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8F988A-FE03-CCB1-E66A-58412E500FF2}"/>
              </a:ext>
            </a:extLst>
          </p:cNvPr>
          <p:cNvSpPr/>
          <p:nvPr/>
        </p:nvSpPr>
        <p:spPr>
          <a:xfrm>
            <a:off x="4947115" y="2482079"/>
            <a:ext cx="377531" cy="1253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B83E4-4FA1-19C3-7044-F3B111CEFB96}"/>
              </a:ext>
            </a:extLst>
          </p:cNvPr>
          <p:cNvSpPr txBox="1"/>
          <p:nvPr/>
        </p:nvSpPr>
        <p:spPr>
          <a:xfrm>
            <a:off x="4522687" y="2888902"/>
            <a:ext cx="2919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200" dirty="0">
                <a:solidFill>
                  <a:schemeClr val="bg1"/>
                </a:solidFill>
              </a:rPr>
              <a:t>운동 수준이 어떻게 되시나요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17453A-F396-5008-1879-5D7F46ED568A}"/>
              </a:ext>
            </a:extLst>
          </p:cNvPr>
          <p:cNvSpPr/>
          <p:nvPr/>
        </p:nvSpPr>
        <p:spPr>
          <a:xfrm>
            <a:off x="5052989" y="3529648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입문</a:t>
            </a:r>
            <a:r>
              <a:rPr lang="ko-KR" altLang="en-US" sz="1050" dirty="0"/>
              <a:t> 아무것도 몰라요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B069758-20C5-1EC4-B54B-48B77427BC50}"/>
              </a:ext>
            </a:extLst>
          </p:cNvPr>
          <p:cNvSpPr/>
          <p:nvPr/>
        </p:nvSpPr>
        <p:spPr>
          <a:xfrm>
            <a:off x="5052989" y="408998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초급</a:t>
            </a:r>
            <a:r>
              <a:rPr lang="ko-KR" altLang="en-US" sz="1050" dirty="0"/>
              <a:t> 조금 알아요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63A1238-28A5-1FD1-975A-20307FA96C61}"/>
              </a:ext>
            </a:extLst>
          </p:cNvPr>
          <p:cNvSpPr/>
          <p:nvPr/>
        </p:nvSpPr>
        <p:spPr>
          <a:xfrm>
            <a:off x="5052989" y="4644679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중급</a:t>
            </a:r>
            <a:r>
              <a:rPr lang="ko-KR" altLang="en-US" sz="1050" dirty="0"/>
              <a:t> 나만의 루틴이 있어요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0D47EA-1539-A6E9-4E18-D907AEDC6BE2}"/>
              </a:ext>
            </a:extLst>
          </p:cNvPr>
          <p:cNvSpPr/>
          <p:nvPr/>
        </p:nvSpPr>
        <p:spPr>
          <a:xfrm>
            <a:off x="5052989" y="5199372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고급</a:t>
            </a:r>
            <a:r>
              <a:rPr lang="ko-KR" altLang="en-US" sz="1050" dirty="0"/>
              <a:t> 꾸준히 해왔어요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C5BE58-4CE6-2BAE-1CD2-4DCD501BCFE2}"/>
              </a:ext>
            </a:extLst>
          </p:cNvPr>
          <p:cNvSpPr/>
          <p:nvPr/>
        </p:nvSpPr>
        <p:spPr>
          <a:xfrm>
            <a:off x="7767320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3F573-7F8C-D2F5-CE75-371F7DB2E42E}"/>
              </a:ext>
            </a:extLst>
          </p:cNvPr>
          <p:cNvSpPr txBox="1"/>
          <p:nvPr/>
        </p:nvSpPr>
        <p:spPr>
          <a:xfrm>
            <a:off x="7577502" y="2292081"/>
            <a:ext cx="2919389" cy="2485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chemeClr val="bg1"/>
                </a:solidFill>
              </a:rPr>
              <a:t>UTO </a:t>
            </a:r>
            <a:r>
              <a:rPr lang="ko-KR" altLang="en-US" sz="1100" dirty="0">
                <a:solidFill>
                  <a:schemeClr val="bg1"/>
                </a:solidFill>
              </a:rPr>
              <a:t>님을 위한 맞춤 플랜입니다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endParaRPr lang="en-US" altLang="ko-KR" sz="16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600" b="1" dirty="0">
                <a:solidFill>
                  <a:srgbClr val="FFC000"/>
                </a:solidFill>
              </a:rPr>
              <a:t>체지방 감소 플랜 </a:t>
            </a:r>
            <a:r>
              <a:rPr lang="en-US" altLang="ko-KR" sz="1600" b="1" dirty="0">
                <a:solidFill>
                  <a:srgbClr val="FFC000"/>
                </a:solidFill>
              </a:rPr>
              <a:t>(</a:t>
            </a:r>
            <a:r>
              <a:rPr lang="ko-KR" altLang="en-US" sz="1600" b="1" dirty="0">
                <a:solidFill>
                  <a:srgbClr val="FFC000"/>
                </a:solidFill>
              </a:rPr>
              <a:t>초급</a:t>
            </a:r>
            <a:r>
              <a:rPr lang="en-US" altLang="ko-KR" sz="1600" b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설문 내용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설문 내용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계획 및 마음가짐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플랜 소개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목표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Blah</a:t>
            </a: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6FE3CF-07F3-7FA2-FE2B-5B309BA1E058}"/>
              </a:ext>
            </a:extLst>
          </p:cNvPr>
          <p:cNvSpPr/>
          <p:nvPr/>
        </p:nvSpPr>
        <p:spPr>
          <a:xfrm>
            <a:off x="8177624" y="466265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25770E8-541C-D8AD-38DE-6A73F2B8C9B0}"/>
              </a:ext>
            </a:extLst>
          </p:cNvPr>
          <p:cNvSpPr/>
          <p:nvPr/>
        </p:nvSpPr>
        <p:spPr>
          <a:xfrm>
            <a:off x="8568784" y="5364687"/>
            <a:ext cx="1352456" cy="2528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 다시하기</a:t>
            </a:r>
          </a:p>
        </p:txBody>
      </p:sp>
    </p:spTree>
    <p:extLst>
      <p:ext uri="{BB962C8B-B14F-4D97-AF65-F5344CB8AC3E}">
        <p14:creationId xmlns:p14="http://schemas.microsoft.com/office/powerpoint/2010/main" val="7434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872E6-22F8-64EA-5D76-FBF430BE6794}"/>
              </a:ext>
            </a:extLst>
          </p:cNvPr>
          <p:cNvSpPr/>
          <p:nvPr/>
        </p:nvSpPr>
        <p:spPr>
          <a:xfrm>
            <a:off x="416807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4BE568-3BEA-11EF-F258-046946F3FE9E}"/>
              </a:ext>
            </a:extLst>
          </p:cNvPr>
          <p:cNvSpPr/>
          <p:nvPr/>
        </p:nvSpPr>
        <p:spPr>
          <a:xfrm>
            <a:off x="1223344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08F74C-A089-8DA0-17C9-75D30ED4BF18}"/>
              </a:ext>
            </a:extLst>
          </p:cNvPr>
          <p:cNvSpPr/>
          <p:nvPr/>
        </p:nvSpPr>
        <p:spPr>
          <a:xfrm>
            <a:off x="1863669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CCE10-8453-846D-BA49-AEC807F84E48}"/>
              </a:ext>
            </a:extLst>
          </p:cNvPr>
          <p:cNvSpPr/>
          <p:nvPr/>
        </p:nvSpPr>
        <p:spPr>
          <a:xfrm>
            <a:off x="3303393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C217D9-2AD7-36D8-D51E-488EB4C7DB25}"/>
              </a:ext>
            </a:extLst>
          </p:cNvPr>
          <p:cNvSpPr/>
          <p:nvPr/>
        </p:nvSpPr>
        <p:spPr>
          <a:xfrm>
            <a:off x="6209872" y="170964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2FFF01-665C-700D-8FB1-F9FD60760EDB}"/>
              </a:ext>
            </a:extLst>
          </p:cNvPr>
          <p:cNvSpPr/>
          <p:nvPr/>
        </p:nvSpPr>
        <p:spPr>
          <a:xfrm>
            <a:off x="583019" y="5897774"/>
            <a:ext cx="540000" cy="360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900603-FF05-6206-1530-88F965DC231E}"/>
              </a:ext>
            </a:extLst>
          </p:cNvPr>
          <p:cNvSpPr/>
          <p:nvPr/>
        </p:nvSpPr>
        <p:spPr>
          <a:xfrm>
            <a:off x="613179" y="2026754"/>
            <a:ext cx="457963" cy="45796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1514D2-9E10-FB50-58CF-0277CF678CFB}"/>
              </a:ext>
            </a:extLst>
          </p:cNvPr>
          <p:cNvSpPr txBox="1"/>
          <p:nvPr/>
        </p:nvSpPr>
        <p:spPr>
          <a:xfrm>
            <a:off x="1116781" y="2132624"/>
            <a:ext cx="1388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uto@gmail.com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52D71-C852-D4A6-3C8F-D63EF7F01C5B}"/>
              </a:ext>
            </a:extLst>
          </p:cNvPr>
          <p:cNvSpPr txBox="1"/>
          <p:nvPr/>
        </p:nvSpPr>
        <p:spPr>
          <a:xfrm>
            <a:off x="597521" y="3132462"/>
            <a:ext cx="2345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운동 </a:t>
            </a:r>
            <a:r>
              <a:rPr lang="en-US" altLang="ko-KR" sz="900" b="1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체지방 감소 초급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8724A-FAEB-8F0E-2607-00FBEA6D8E09}"/>
              </a:ext>
            </a:extLst>
          </p:cNvPr>
          <p:cNvSpPr txBox="1"/>
          <p:nvPr/>
        </p:nvSpPr>
        <p:spPr>
          <a:xfrm>
            <a:off x="589073" y="3487809"/>
            <a:ext cx="2548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챌린지 </a:t>
            </a:r>
            <a:r>
              <a:rPr lang="en-US" altLang="ko-KR" sz="900" b="1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체지방률 </a:t>
            </a:r>
            <a:r>
              <a:rPr lang="en-US" altLang="ko-KR" sz="900" dirty="0">
                <a:solidFill>
                  <a:schemeClr val="bg1"/>
                </a:solidFill>
              </a:rPr>
              <a:t>-5% ( 7</a:t>
            </a:r>
            <a:r>
              <a:rPr lang="ko-KR" altLang="en-US" sz="900" dirty="0">
                <a:solidFill>
                  <a:schemeClr val="bg1"/>
                </a:solidFill>
              </a:rPr>
              <a:t>일차</a:t>
            </a:r>
            <a:r>
              <a:rPr lang="en-US" altLang="ko-KR" sz="900" dirty="0">
                <a:solidFill>
                  <a:schemeClr val="bg1"/>
                </a:solidFill>
              </a:rPr>
              <a:t> / 15)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BE0805-20DB-5553-D30F-EB34DD98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55" y="1709644"/>
            <a:ext cx="2779794" cy="175531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6935978-3BED-EE34-16B2-4B22E5008C58}"/>
              </a:ext>
            </a:extLst>
          </p:cNvPr>
          <p:cNvSpPr txBox="1"/>
          <p:nvPr/>
        </p:nvSpPr>
        <p:spPr>
          <a:xfrm>
            <a:off x="621020" y="2784806"/>
            <a:ext cx="12654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포인트 </a:t>
            </a:r>
            <a:r>
              <a:rPr lang="en-US" altLang="ko-KR" sz="900" b="1" dirty="0">
                <a:solidFill>
                  <a:schemeClr val="bg1"/>
                </a:solidFill>
              </a:rPr>
              <a:t>: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A93BFA-64BC-CFA0-25AC-EC65AF87EBB7}"/>
              </a:ext>
            </a:extLst>
          </p:cNvPr>
          <p:cNvSpPr txBox="1"/>
          <p:nvPr/>
        </p:nvSpPr>
        <p:spPr>
          <a:xfrm>
            <a:off x="1203610" y="2825365"/>
            <a:ext cx="2090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1,400 pt (</a:t>
            </a:r>
            <a:r>
              <a:rPr lang="ko-KR" altLang="en-US" sz="900" dirty="0">
                <a:solidFill>
                  <a:schemeClr val="bg1"/>
                </a:solidFill>
              </a:rPr>
              <a:t>상위 </a:t>
            </a:r>
            <a:r>
              <a:rPr lang="en-US" altLang="ko-KR" sz="900" dirty="0">
                <a:solidFill>
                  <a:schemeClr val="bg1"/>
                </a:solidFill>
              </a:rPr>
              <a:t>13.2%)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4D9D98-3835-B966-1AA3-721FB72D1C46}"/>
              </a:ext>
            </a:extLst>
          </p:cNvPr>
          <p:cNvSpPr/>
          <p:nvPr/>
        </p:nvSpPr>
        <p:spPr>
          <a:xfrm>
            <a:off x="3441416" y="5542680"/>
            <a:ext cx="2330610" cy="2735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채팅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E7C7338-EEBF-FD0B-F4D3-A7D5FD088708}"/>
              </a:ext>
            </a:extLst>
          </p:cNvPr>
          <p:cNvSpPr/>
          <p:nvPr/>
        </p:nvSpPr>
        <p:spPr>
          <a:xfrm>
            <a:off x="3374267" y="4024491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4F030E-EA66-D379-31F5-BF9DC6FAFCB5}"/>
              </a:ext>
            </a:extLst>
          </p:cNvPr>
          <p:cNvSpPr txBox="1"/>
          <p:nvPr/>
        </p:nvSpPr>
        <p:spPr>
          <a:xfrm>
            <a:off x="3643507" y="4062075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매트가 없어서 뼈가 아픈데요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176169E-20C7-31AC-5372-F29172B4A4C0}"/>
              </a:ext>
            </a:extLst>
          </p:cNvPr>
          <p:cNvSpPr/>
          <p:nvPr/>
        </p:nvSpPr>
        <p:spPr>
          <a:xfrm>
            <a:off x="3378911" y="4326173"/>
            <a:ext cx="269240" cy="27353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F0933C-13EA-1CD9-02D7-00E7F7D4691F}"/>
              </a:ext>
            </a:extLst>
          </p:cNvPr>
          <p:cNvSpPr txBox="1"/>
          <p:nvPr/>
        </p:nvSpPr>
        <p:spPr>
          <a:xfrm>
            <a:off x="3648151" y="4363757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침대나 요가매트 위에서 해보세요</a:t>
            </a:r>
            <a:r>
              <a:rPr lang="en-US" altLang="ko-KR" sz="700" dirty="0">
                <a:solidFill>
                  <a:schemeClr val="bg1"/>
                </a:solidFill>
              </a:rPr>
              <a:t>. 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1026" name="Picture 2" descr="음성 녹음 | 무료 아이콘">
            <a:extLst>
              <a:ext uri="{FF2B5EF4-FFF2-40B4-BE49-F238E27FC236}">
                <a16:creationId xmlns:a16="http://schemas.microsoft.com/office/drawing/2014/main" id="{8C131091-84AE-ED59-E76D-C509E4D7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12" y="557180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4510F48-EA72-1293-E6D0-F9516C9ACF53}"/>
              </a:ext>
            </a:extLst>
          </p:cNvPr>
          <p:cNvSpPr/>
          <p:nvPr/>
        </p:nvSpPr>
        <p:spPr>
          <a:xfrm>
            <a:off x="3303392" y="3478154"/>
            <a:ext cx="2804160" cy="513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      1/8 </a:t>
            </a:r>
            <a:r>
              <a:rPr lang="ko-KR" altLang="en-US" sz="1000" b="1" dirty="0" err="1">
                <a:solidFill>
                  <a:schemeClr val="tx1"/>
                </a:solidFill>
              </a:rPr>
              <a:t>웜업</a:t>
            </a:r>
            <a:r>
              <a:rPr lang="ko-KR" altLang="en-US" sz="1000" b="1" dirty="0">
                <a:solidFill>
                  <a:schemeClr val="tx1"/>
                </a:solidFill>
              </a:rPr>
              <a:t> 스트레칭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진행중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2/8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인클라인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푸쉬업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1314A7A7-00DF-F49B-D05B-0C21057153CF}"/>
              </a:ext>
            </a:extLst>
          </p:cNvPr>
          <p:cNvSpPr/>
          <p:nvPr/>
        </p:nvSpPr>
        <p:spPr>
          <a:xfrm rot="10800000">
            <a:off x="3458372" y="3707974"/>
            <a:ext cx="105534" cy="8522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3D52DF1-8984-2C15-4809-A9AA46A97707}"/>
              </a:ext>
            </a:extLst>
          </p:cNvPr>
          <p:cNvSpPr/>
          <p:nvPr/>
        </p:nvSpPr>
        <p:spPr>
          <a:xfrm>
            <a:off x="3394780" y="4652474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EC90CA-9A0C-A1AE-A980-9BC49A373D17}"/>
              </a:ext>
            </a:extLst>
          </p:cNvPr>
          <p:cNvSpPr txBox="1"/>
          <p:nvPr/>
        </p:nvSpPr>
        <p:spPr>
          <a:xfrm>
            <a:off x="3648151" y="4692104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다리가 안 올라가는데요</a:t>
            </a:r>
            <a:r>
              <a:rPr lang="en-US" altLang="ko-KR" sz="700" dirty="0">
                <a:solidFill>
                  <a:schemeClr val="bg1"/>
                </a:solidFill>
              </a:rPr>
              <a:t>…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4" name="타원 1023">
            <a:extLst>
              <a:ext uri="{FF2B5EF4-FFF2-40B4-BE49-F238E27FC236}">
                <a16:creationId xmlns:a16="http://schemas.microsoft.com/office/drawing/2014/main" id="{5124417A-C8E3-4F6E-BA4C-CEC248800BC9}"/>
              </a:ext>
            </a:extLst>
          </p:cNvPr>
          <p:cNvSpPr/>
          <p:nvPr/>
        </p:nvSpPr>
        <p:spPr>
          <a:xfrm>
            <a:off x="3394780" y="4982867"/>
            <a:ext cx="269240" cy="27353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037171E-B074-9E6E-5244-6E9A0A9C80C8}"/>
              </a:ext>
            </a:extLst>
          </p:cNvPr>
          <p:cNvSpPr txBox="1"/>
          <p:nvPr/>
        </p:nvSpPr>
        <p:spPr>
          <a:xfrm>
            <a:off x="3649026" y="4959823"/>
            <a:ext cx="225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무릎을 가슴 쪽으로 당기면서 </a:t>
            </a:r>
            <a:r>
              <a:rPr lang="ko-KR" altLang="en-US" sz="700" dirty="0" err="1">
                <a:solidFill>
                  <a:schemeClr val="bg1"/>
                </a:solidFill>
              </a:rPr>
              <a:t>햄스트링을</a:t>
            </a:r>
            <a:r>
              <a:rPr lang="ko-KR" altLang="en-US" sz="700" dirty="0">
                <a:solidFill>
                  <a:schemeClr val="bg1"/>
                </a:solidFill>
              </a:rPr>
              <a:t> 최대한 이완 시켜보세요</a:t>
            </a:r>
          </a:p>
        </p:txBody>
      </p: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1CB41016-EF47-30CC-FB74-5A3F042112EE}"/>
              </a:ext>
            </a:extLst>
          </p:cNvPr>
          <p:cNvCxnSpPr>
            <a:cxnSpLocks/>
          </p:cNvCxnSpPr>
          <p:nvPr/>
        </p:nvCxnSpPr>
        <p:spPr>
          <a:xfrm>
            <a:off x="467360" y="5877960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91192186-73B6-2077-706E-E93D0A60844A}"/>
              </a:ext>
            </a:extLst>
          </p:cNvPr>
          <p:cNvSpPr/>
          <p:nvPr/>
        </p:nvSpPr>
        <p:spPr>
          <a:xfrm>
            <a:off x="9145180" y="1706709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CDD5B0DD-4C67-F2A6-6FAD-EF7C24D3A371}"/>
              </a:ext>
            </a:extLst>
          </p:cNvPr>
          <p:cNvSpPr/>
          <p:nvPr/>
        </p:nvSpPr>
        <p:spPr>
          <a:xfrm>
            <a:off x="2503993" y="589777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57" name="사각형: 둥근 모서리 1056">
            <a:extLst>
              <a:ext uri="{FF2B5EF4-FFF2-40B4-BE49-F238E27FC236}">
                <a16:creationId xmlns:a16="http://schemas.microsoft.com/office/drawing/2014/main" id="{541C42BE-A694-7852-3C4A-32A96407E699}"/>
              </a:ext>
            </a:extLst>
          </p:cNvPr>
          <p:cNvSpPr/>
          <p:nvPr/>
        </p:nvSpPr>
        <p:spPr>
          <a:xfrm>
            <a:off x="4098697" y="5895038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58" name="사각형: 둥근 모서리 1057">
            <a:extLst>
              <a:ext uri="{FF2B5EF4-FFF2-40B4-BE49-F238E27FC236}">
                <a16:creationId xmlns:a16="http://schemas.microsoft.com/office/drawing/2014/main" id="{F3F0D571-BBD5-2906-995F-0C76ECF7D6EA}"/>
              </a:ext>
            </a:extLst>
          </p:cNvPr>
          <p:cNvSpPr/>
          <p:nvPr/>
        </p:nvSpPr>
        <p:spPr>
          <a:xfrm>
            <a:off x="4739022" y="589503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9" name="사각형: 둥근 모서리 1058">
            <a:extLst>
              <a:ext uri="{FF2B5EF4-FFF2-40B4-BE49-F238E27FC236}">
                <a16:creationId xmlns:a16="http://schemas.microsoft.com/office/drawing/2014/main" id="{0896C3ED-E6B4-FFFC-8B1B-3617D2ECB88F}"/>
              </a:ext>
            </a:extLst>
          </p:cNvPr>
          <p:cNvSpPr/>
          <p:nvPr/>
        </p:nvSpPr>
        <p:spPr>
          <a:xfrm>
            <a:off x="3458372" y="5895038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0" name="직선 연결선 1059">
            <a:extLst>
              <a:ext uri="{FF2B5EF4-FFF2-40B4-BE49-F238E27FC236}">
                <a16:creationId xmlns:a16="http://schemas.microsoft.com/office/drawing/2014/main" id="{9237E851-2183-6D5A-EC8C-EE35F0B6F3E4}"/>
              </a:ext>
            </a:extLst>
          </p:cNvPr>
          <p:cNvCxnSpPr>
            <a:cxnSpLocks/>
          </p:cNvCxnSpPr>
          <p:nvPr/>
        </p:nvCxnSpPr>
        <p:spPr>
          <a:xfrm>
            <a:off x="3369780" y="5872888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1" name="사각형: 둥근 모서리 1060">
            <a:extLst>
              <a:ext uri="{FF2B5EF4-FFF2-40B4-BE49-F238E27FC236}">
                <a16:creationId xmlns:a16="http://schemas.microsoft.com/office/drawing/2014/main" id="{349E2FDC-AE9C-64FF-5B75-170752550E29}"/>
              </a:ext>
            </a:extLst>
          </p:cNvPr>
          <p:cNvSpPr/>
          <p:nvPr/>
        </p:nvSpPr>
        <p:spPr>
          <a:xfrm>
            <a:off x="5379346" y="589503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DE3AD4CB-D425-1C86-BACA-57D9FE47AF69}"/>
              </a:ext>
            </a:extLst>
          </p:cNvPr>
          <p:cNvSpPr/>
          <p:nvPr/>
        </p:nvSpPr>
        <p:spPr>
          <a:xfrm>
            <a:off x="7017469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6D60F890-9F1E-C6D6-CADF-7CE93F022AEB}"/>
              </a:ext>
            </a:extLst>
          </p:cNvPr>
          <p:cNvSpPr/>
          <p:nvPr/>
        </p:nvSpPr>
        <p:spPr>
          <a:xfrm>
            <a:off x="7657794" y="5875224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3EE9E90C-B957-A425-DABB-05925F37264F}"/>
              </a:ext>
            </a:extLst>
          </p:cNvPr>
          <p:cNvSpPr/>
          <p:nvPr/>
        </p:nvSpPr>
        <p:spPr>
          <a:xfrm>
            <a:off x="6377144" y="587522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6" name="사각형: 둥근 모서리 1065">
            <a:extLst>
              <a:ext uri="{FF2B5EF4-FFF2-40B4-BE49-F238E27FC236}">
                <a16:creationId xmlns:a16="http://schemas.microsoft.com/office/drawing/2014/main" id="{A1FABEE3-5ECD-64BA-AD2E-1F17B3EDDCEB}"/>
              </a:ext>
            </a:extLst>
          </p:cNvPr>
          <p:cNvSpPr/>
          <p:nvPr/>
        </p:nvSpPr>
        <p:spPr>
          <a:xfrm>
            <a:off x="8298118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7" name="사각형: 둥근 모서리 1066">
            <a:extLst>
              <a:ext uri="{FF2B5EF4-FFF2-40B4-BE49-F238E27FC236}">
                <a16:creationId xmlns:a16="http://schemas.microsoft.com/office/drawing/2014/main" id="{BF603185-1E51-1BB2-CDAA-E4448B437FCB}"/>
              </a:ext>
            </a:extLst>
          </p:cNvPr>
          <p:cNvSpPr/>
          <p:nvPr/>
        </p:nvSpPr>
        <p:spPr>
          <a:xfrm>
            <a:off x="9922586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8" name="사각형: 둥근 모서리 1067">
            <a:extLst>
              <a:ext uri="{FF2B5EF4-FFF2-40B4-BE49-F238E27FC236}">
                <a16:creationId xmlns:a16="http://schemas.microsoft.com/office/drawing/2014/main" id="{5D8CFF1C-B574-BD77-A9C1-D71CFF44420C}"/>
              </a:ext>
            </a:extLst>
          </p:cNvPr>
          <p:cNvSpPr/>
          <p:nvPr/>
        </p:nvSpPr>
        <p:spPr>
          <a:xfrm>
            <a:off x="10562911" y="587522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9" name="사각형: 둥근 모서리 1068">
            <a:extLst>
              <a:ext uri="{FF2B5EF4-FFF2-40B4-BE49-F238E27FC236}">
                <a16:creationId xmlns:a16="http://schemas.microsoft.com/office/drawing/2014/main" id="{F93732AD-9729-3FF7-B290-7E52EE47D4CD}"/>
              </a:ext>
            </a:extLst>
          </p:cNvPr>
          <p:cNvSpPr/>
          <p:nvPr/>
        </p:nvSpPr>
        <p:spPr>
          <a:xfrm>
            <a:off x="9282261" y="587522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1" name="사각형: 둥근 모서리 1070">
            <a:extLst>
              <a:ext uri="{FF2B5EF4-FFF2-40B4-BE49-F238E27FC236}">
                <a16:creationId xmlns:a16="http://schemas.microsoft.com/office/drawing/2014/main" id="{6E410EE8-A784-88A0-5908-344A8F746191}"/>
              </a:ext>
            </a:extLst>
          </p:cNvPr>
          <p:cNvSpPr/>
          <p:nvPr/>
        </p:nvSpPr>
        <p:spPr>
          <a:xfrm>
            <a:off x="11203235" y="5875224"/>
            <a:ext cx="540000" cy="3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9264856"/>
                  </p:ext>
                </p:extLst>
              </p:nvPr>
            </p:nvGraphicFramePr>
            <p:xfrm>
              <a:off x="641025" y="4107947"/>
              <a:ext cx="2480817" cy="9642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025" y="4107947"/>
                <a:ext cx="2480817" cy="964298"/>
              </a:xfrm>
              <a:prstGeom prst="rect">
                <a:avLst/>
              </a:prstGeom>
            </p:spPr>
          </p:pic>
        </mc:Fallback>
      </mc:AlternateContent>
      <p:sp>
        <p:nvSpPr>
          <p:cNvPr id="1084" name="TextBox 1083">
            <a:extLst>
              <a:ext uri="{FF2B5EF4-FFF2-40B4-BE49-F238E27FC236}">
                <a16:creationId xmlns:a16="http://schemas.microsoft.com/office/drawing/2014/main" id="{234B019F-9E80-13E4-01A0-D11FE14D2D4A}"/>
              </a:ext>
            </a:extLst>
          </p:cNvPr>
          <p:cNvSpPr txBox="1"/>
          <p:nvPr/>
        </p:nvSpPr>
        <p:spPr>
          <a:xfrm>
            <a:off x="714807" y="5015159"/>
            <a:ext cx="576205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b="1" dirty="0">
                <a:solidFill>
                  <a:sysClr val="windowText" lastClr="000000"/>
                </a:solidFill>
              </a:rPr>
              <a:t>7</a:t>
            </a:r>
            <a:r>
              <a:rPr lang="ko-KR" altLang="en-US" sz="700" b="1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48CE770-48DD-714F-F45D-D8D6D583C17C}"/>
              </a:ext>
            </a:extLst>
          </p:cNvPr>
          <p:cNvSpPr txBox="1"/>
          <p:nvPr/>
        </p:nvSpPr>
        <p:spPr>
          <a:xfrm>
            <a:off x="1555660" y="500754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30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03EA577-E638-4CD9-0EEC-D4C7F1AFE793}"/>
              </a:ext>
            </a:extLst>
          </p:cNvPr>
          <p:cNvSpPr txBox="1"/>
          <p:nvPr/>
        </p:nvSpPr>
        <p:spPr>
          <a:xfrm>
            <a:off x="2376993" y="500754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전체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A62071C-8DB8-77A6-F9CA-52C1A09B26AE}"/>
              </a:ext>
            </a:extLst>
          </p:cNvPr>
          <p:cNvSpPr txBox="1"/>
          <p:nvPr/>
        </p:nvSpPr>
        <p:spPr>
          <a:xfrm>
            <a:off x="616950" y="3859819"/>
            <a:ext cx="12654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운동일지</a:t>
            </a:r>
            <a:endParaRPr lang="ko-KR" altLang="en-US" sz="900" dirty="0"/>
          </a:p>
        </p:txBody>
      </p:sp>
      <p:sp>
        <p:nvSpPr>
          <p:cNvPr id="1088" name="사각형: 둥근 모서리 1087">
            <a:extLst>
              <a:ext uri="{FF2B5EF4-FFF2-40B4-BE49-F238E27FC236}">
                <a16:creationId xmlns:a16="http://schemas.microsoft.com/office/drawing/2014/main" id="{0E1B4B88-6CD9-F70C-1F63-7B596FD7588B}"/>
              </a:ext>
            </a:extLst>
          </p:cNvPr>
          <p:cNvSpPr/>
          <p:nvPr/>
        </p:nvSpPr>
        <p:spPr>
          <a:xfrm>
            <a:off x="6309030" y="229258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사각형: 둥근 모서리 1089">
            <a:extLst>
              <a:ext uri="{FF2B5EF4-FFF2-40B4-BE49-F238E27FC236}">
                <a16:creationId xmlns:a16="http://schemas.microsoft.com/office/drawing/2014/main" id="{C3A727D2-03C5-DBD4-0413-9B850B3BAB3E}"/>
              </a:ext>
            </a:extLst>
          </p:cNvPr>
          <p:cNvSpPr/>
          <p:nvPr/>
        </p:nvSpPr>
        <p:spPr>
          <a:xfrm>
            <a:off x="6322481" y="3684508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DD23316-E4BA-380D-E6DD-2B3B47A467BD}"/>
              </a:ext>
            </a:extLst>
          </p:cNvPr>
          <p:cNvSpPr txBox="1"/>
          <p:nvPr/>
        </p:nvSpPr>
        <p:spPr>
          <a:xfrm>
            <a:off x="6391394" y="2500149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 </a:t>
            </a:r>
            <a:r>
              <a:rPr lang="en-US" altLang="ko-KR" sz="1000" b="1" dirty="0">
                <a:solidFill>
                  <a:schemeClr val="bg1"/>
                </a:solidFill>
              </a:rPr>
              <a:t>-2%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545A24AC-7C2E-A2CF-35B6-BE9786EB7E25}"/>
              </a:ext>
            </a:extLst>
          </p:cNvPr>
          <p:cNvSpPr txBox="1"/>
          <p:nvPr/>
        </p:nvSpPr>
        <p:spPr>
          <a:xfrm>
            <a:off x="6438715" y="2773577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체중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7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120%</a:t>
            </a:r>
          </a:p>
        </p:txBody>
      </p:sp>
      <p:sp>
        <p:nvSpPr>
          <p:cNvPr id="1109" name="사각형: 둥근 모서리 1108">
            <a:extLst>
              <a:ext uri="{FF2B5EF4-FFF2-40B4-BE49-F238E27FC236}">
                <a16:creationId xmlns:a16="http://schemas.microsoft.com/office/drawing/2014/main" id="{26CDAF16-C3C4-39A1-3B08-A4A6DE1C6BC1}"/>
              </a:ext>
            </a:extLst>
          </p:cNvPr>
          <p:cNvSpPr/>
          <p:nvPr/>
        </p:nvSpPr>
        <p:spPr>
          <a:xfrm>
            <a:off x="8160305" y="3237533"/>
            <a:ext cx="622131" cy="2836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참가중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10" name="사각형: 둥근 모서리 1109">
            <a:extLst>
              <a:ext uri="{FF2B5EF4-FFF2-40B4-BE49-F238E27FC236}">
                <a16:creationId xmlns:a16="http://schemas.microsoft.com/office/drawing/2014/main" id="{038DCB02-0D7F-AD66-771C-0539A6755B71}"/>
              </a:ext>
            </a:extLst>
          </p:cNvPr>
          <p:cNvSpPr/>
          <p:nvPr/>
        </p:nvSpPr>
        <p:spPr>
          <a:xfrm>
            <a:off x="8193955" y="4639919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참가신청</a:t>
            </a:r>
            <a:endParaRPr lang="ko-KR" altLang="en-US" sz="800" dirty="0"/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79CA774E-ECC7-29EE-E89A-A0E5A6D790B8}"/>
              </a:ext>
            </a:extLst>
          </p:cNvPr>
          <p:cNvSpPr txBox="1"/>
          <p:nvPr/>
        </p:nvSpPr>
        <p:spPr>
          <a:xfrm>
            <a:off x="6438714" y="3284510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13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성공률 </a:t>
            </a:r>
            <a:r>
              <a:rPr lang="en-US" altLang="ko-KR" sz="700" dirty="0">
                <a:solidFill>
                  <a:schemeClr val="bg1"/>
                </a:solidFill>
              </a:rPr>
              <a:t>83%)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0190D7EF-9462-B38E-D4CA-6731DEBAE783}"/>
              </a:ext>
            </a:extLst>
          </p:cNvPr>
          <p:cNvSpPr txBox="1"/>
          <p:nvPr/>
        </p:nvSpPr>
        <p:spPr>
          <a:xfrm>
            <a:off x="6438713" y="4681706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9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 err="1">
                <a:solidFill>
                  <a:schemeClr val="bg1"/>
                </a:solidFill>
              </a:rPr>
              <a:t>성골률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57%)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B2A12E3A-BEA4-BE8F-39A8-E0FFEF002203}"/>
              </a:ext>
            </a:extLst>
          </p:cNvPr>
          <p:cNvSpPr txBox="1"/>
          <p:nvPr/>
        </p:nvSpPr>
        <p:spPr>
          <a:xfrm>
            <a:off x="6414708" y="3825556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체지방률 </a:t>
            </a:r>
            <a:r>
              <a:rPr lang="en-US" altLang="ko-KR" sz="1000" b="1" dirty="0">
                <a:solidFill>
                  <a:schemeClr val="bg1"/>
                </a:solidFill>
              </a:rPr>
              <a:t>-5%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0D3EC955-7E08-21A8-B514-1783001B315D}"/>
              </a:ext>
            </a:extLst>
          </p:cNvPr>
          <p:cNvSpPr txBox="1"/>
          <p:nvPr/>
        </p:nvSpPr>
        <p:spPr>
          <a:xfrm>
            <a:off x="6414708" y="4136318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15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140%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9FBDCDC7-4423-4C42-60FB-1C2C9A0AF15F}"/>
              </a:ext>
            </a:extLst>
          </p:cNvPr>
          <p:cNvSpPr/>
          <p:nvPr/>
        </p:nvSpPr>
        <p:spPr>
          <a:xfrm>
            <a:off x="2525565" y="3156027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다시하기</a:t>
            </a:r>
          </a:p>
        </p:txBody>
      </p:sp>
      <p:pic>
        <p:nvPicPr>
          <p:cNvPr id="1127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B37D3F3F-E724-AB67-E97B-41D4D223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20" y="1679754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" name="사각형: 둥근 모서리 1127">
            <a:extLst>
              <a:ext uri="{FF2B5EF4-FFF2-40B4-BE49-F238E27FC236}">
                <a16:creationId xmlns:a16="http://schemas.microsoft.com/office/drawing/2014/main" id="{0B00F3B3-A799-3A13-EC20-FFF0F32E59AE}"/>
              </a:ext>
            </a:extLst>
          </p:cNvPr>
          <p:cNvSpPr/>
          <p:nvPr/>
        </p:nvSpPr>
        <p:spPr>
          <a:xfrm>
            <a:off x="6345271" y="1836528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29" name="타원 1128">
            <a:extLst>
              <a:ext uri="{FF2B5EF4-FFF2-40B4-BE49-F238E27FC236}">
                <a16:creationId xmlns:a16="http://schemas.microsoft.com/office/drawing/2014/main" id="{3284FF59-F486-0289-B502-769C974F022B}"/>
              </a:ext>
            </a:extLst>
          </p:cNvPr>
          <p:cNvSpPr/>
          <p:nvPr/>
        </p:nvSpPr>
        <p:spPr>
          <a:xfrm>
            <a:off x="8595206" y="1804394"/>
            <a:ext cx="336445" cy="35273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037C5535-95A4-97BA-F4F5-E7117D96B06C}"/>
              </a:ext>
            </a:extLst>
          </p:cNvPr>
          <p:cNvSpPr/>
          <p:nvPr/>
        </p:nvSpPr>
        <p:spPr>
          <a:xfrm>
            <a:off x="9216827" y="229258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5382A190-1A44-BA45-B021-CD2D0719D4B4}"/>
              </a:ext>
            </a:extLst>
          </p:cNvPr>
          <p:cNvSpPr txBox="1"/>
          <p:nvPr/>
        </p:nvSpPr>
        <p:spPr>
          <a:xfrm>
            <a:off x="10447140" y="250014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5E598E61-36DC-485A-3BAD-20C73EE9A382}"/>
              </a:ext>
            </a:extLst>
          </p:cNvPr>
          <p:cNvSpPr txBox="1"/>
          <p:nvPr/>
        </p:nvSpPr>
        <p:spPr>
          <a:xfrm>
            <a:off x="10506144" y="2744952"/>
            <a:ext cx="131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측정용 체중계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\20,000</a:t>
            </a:r>
          </a:p>
        </p:txBody>
      </p:sp>
      <p:sp>
        <p:nvSpPr>
          <p:cNvPr id="1140" name="사각형: 둥근 모서리 1139">
            <a:extLst>
              <a:ext uri="{FF2B5EF4-FFF2-40B4-BE49-F238E27FC236}">
                <a16:creationId xmlns:a16="http://schemas.microsoft.com/office/drawing/2014/main" id="{6493F5E9-B336-88EA-01C1-1F66CE96795A}"/>
              </a:ext>
            </a:extLst>
          </p:cNvPr>
          <p:cNvSpPr/>
          <p:nvPr/>
        </p:nvSpPr>
        <p:spPr>
          <a:xfrm>
            <a:off x="11098611" y="320545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sp>
        <p:nvSpPr>
          <p:cNvPr id="1142" name="사각형: 둥근 모서리 1141">
            <a:extLst>
              <a:ext uri="{FF2B5EF4-FFF2-40B4-BE49-F238E27FC236}">
                <a16:creationId xmlns:a16="http://schemas.microsoft.com/office/drawing/2014/main" id="{61907D9E-F486-2970-1DD2-01E6DCB0ACD2}"/>
              </a:ext>
            </a:extLst>
          </p:cNvPr>
          <p:cNvSpPr/>
          <p:nvPr/>
        </p:nvSpPr>
        <p:spPr>
          <a:xfrm>
            <a:off x="9231803" y="366969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A046B3E6-7EE1-95DF-584E-5B04A00BB3D6}"/>
              </a:ext>
            </a:extLst>
          </p:cNvPr>
          <p:cNvSpPr txBox="1"/>
          <p:nvPr/>
        </p:nvSpPr>
        <p:spPr>
          <a:xfrm>
            <a:off x="10462116" y="387725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요가매트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DCBED9E9-5CBB-1041-6C78-45F4266D339C}"/>
              </a:ext>
            </a:extLst>
          </p:cNvPr>
          <p:cNvSpPr txBox="1"/>
          <p:nvPr/>
        </p:nvSpPr>
        <p:spPr>
          <a:xfrm>
            <a:off x="10506144" y="4107947"/>
            <a:ext cx="131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두께 </a:t>
            </a:r>
            <a:r>
              <a:rPr lang="en-US" altLang="ko-KR" sz="800" dirty="0">
                <a:solidFill>
                  <a:schemeClr val="bg1"/>
                </a:solidFill>
              </a:rPr>
              <a:t>15 mm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\10,000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포인트 사용 가능</a:t>
            </a:r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145" name="사각형: 둥근 모서리 1144">
            <a:extLst>
              <a:ext uri="{FF2B5EF4-FFF2-40B4-BE49-F238E27FC236}">
                <a16:creationId xmlns:a16="http://schemas.microsoft.com/office/drawing/2014/main" id="{4A48BC06-FAAC-0C2F-8348-5D7F2D7B81D7}"/>
              </a:ext>
            </a:extLst>
          </p:cNvPr>
          <p:cNvSpPr/>
          <p:nvPr/>
        </p:nvSpPr>
        <p:spPr>
          <a:xfrm>
            <a:off x="11113587" y="458256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pic>
        <p:nvPicPr>
          <p:cNvPr id="1147" name="Picture 14" descr="두꺼운 요가메트에 대한 이미지 결과">
            <a:extLst>
              <a:ext uri="{FF2B5EF4-FFF2-40B4-BE49-F238E27FC236}">
                <a16:creationId xmlns:a16="http://schemas.microsoft.com/office/drawing/2014/main" id="{A312131E-159C-C642-AAC2-2EACA50B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21" y="3822987"/>
            <a:ext cx="1016489" cy="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그림 1153">
            <a:extLst>
              <a:ext uri="{FF2B5EF4-FFF2-40B4-BE49-F238E27FC236}">
                <a16:creationId xmlns:a16="http://schemas.microsoft.com/office/drawing/2014/main" id="{0896DC6A-8075-8BF4-5B6B-84E67C517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7055" y="2400615"/>
            <a:ext cx="1090085" cy="1088473"/>
          </a:xfrm>
          <a:prstGeom prst="rect">
            <a:avLst/>
          </a:prstGeom>
        </p:spPr>
      </p:pic>
      <p:pic>
        <p:nvPicPr>
          <p:cNvPr id="1155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218EDECF-F113-9A50-3D89-C541AD725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493" y="1699755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6" name="사각형: 둥근 모서리 1155">
            <a:extLst>
              <a:ext uri="{FF2B5EF4-FFF2-40B4-BE49-F238E27FC236}">
                <a16:creationId xmlns:a16="http://schemas.microsoft.com/office/drawing/2014/main" id="{89B5EBF3-027F-EA60-4C81-720473DD5056}"/>
              </a:ext>
            </a:extLst>
          </p:cNvPr>
          <p:cNvSpPr/>
          <p:nvPr/>
        </p:nvSpPr>
        <p:spPr>
          <a:xfrm>
            <a:off x="9266644" y="1856529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59" name="사각형: 둥근 모서리 1158">
            <a:extLst>
              <a:ext uri="{FF2B5EF4-FFF2-40B4-BE49-F238E27FC236}">
                <a16:creationId xmlns:a16="http://schemas.microsoft.com/office/drawing/2014/main" id="{4366CB75-B7C7-CE34-8D01-93F500FA87F6}"/>
              </a:ext>
            </a:extLst>
          </p:cNvPr>
          <p:cNvSpPr/>
          <p:nvPr/>
        </p:nvSpPr>
        <p:spPr>
          <a:xfrm>
            <a:off x="2537896" y="2164556"/>
            <a:ext cx="558880" cy="1389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탈퇴하기</a:t>
            </a:r>
          </a:p>
        </p:txBody>
      </p:sp>
      <p:sp>
        <p:nvSpPr>
          <p:cNvPr id="1160" name="사각형: 둥근 모서리 1159">
            <a:extLst>
              <a:ext uri="{FF2B5EF4-FFF2-40B4-BE49-F238E27FC236}">
                <a16:creationId xmlns:a16="http://schemas.microsoft.com/office/drawing/2014/main" id="{29B31E64-D182-D61E-2637-BDE7579539C5}"/>
              </a:ext>
            </a:extLst>
          </p:cNvPr>
          <p:cNvSpPr/>
          <p:nvPr/>
        </p:nvSpPr>
        <p:spPr>
          <a:xfrm>
            <a:off x="2497090" y="5572480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작성하기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7B17AFC7-3437-0A87-25A4-E9DDEA56E3ED}"/>
              </a:ext>
            </a:extLst>
          </p:cNvPr>
          <p:cNvSpPr txBox="1"/>
          <p:nvPr/>
        </p:nvSpPr>
        <p:spPr>
          <a:xfrm>
            <a:off x="643501" y="5509754"/>
            <a:ext cx="2548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bg1"/>
                </a:solidFill>
              </a:rPr>
              <a:t>불편 사항 및 기능 제안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CE0A34-EE84-64E5-C04C-1B96D4BB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874625-D9B6-7D11-C3CA-DE7DF773364F}"/>
              </a:ext>
            </a:extLst>
          </p:cNvPr>
          <p:cNvCxnSpPr>
            <a:cxnSpLocks/>
          </p:cNvCxnSpPr>
          <p:nvPr/>
        </p:nvCxnSpPr>
        <p:spPr>
          <a:xfrm>
            <a:off x="6249556" y="5859326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5ED80F-1B63-827B-BF4E-C21D8D681B7B}"/>
              </a:ext>
            </a:extLst>
          </p:cNvPr>
          <p:cNvCxnSpPr>
            <a:cxnSpLocks/>
          </p:cNvCxnSpPr>
          <p:nvPr/>
        </p:nvCxnSpPr>
        <p:spPr>
          <a:xfrm>
            <a:off x="9211568" y="5859326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5325-3C8C-C383-E5A0-BD1F3C4B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경쟁 서비스 비교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B76B82-8A4D-F387-2E90-E841956D0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5102"/>
              </p:ext>
            </p:extLst>
          </p:nvPr>
        </p:nvGraphicFramePr>
        <p:xfrm>
          <a:off x="838199" y="1595671"/>
          <a:ext cx="10905875" cy="48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75">
                  <a:extLst>
                    <a:ext uri="{9D8B030D-6E8A-4147-A177-3AD203B41FA5}">
                      <a16:colId xmlns:a16="http://schemas.microsoft.com/office/drawing/2014/main" val="52919677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2063545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685277408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147348704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3799717654"/>
                    </a:ext>
                  </a:extLst>
                </a:gridCol>
              </a:tblGrid>
              <a:tr h="12243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HomePT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Noom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Quat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Planfit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21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Service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 영상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+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1:N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강의 영상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80937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Retention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전략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배팅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그룹 채팅방에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매일 운동량 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일일 운동 미션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스토어 할인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커뮤니티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039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수익모델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무료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결제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스토어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1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5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2F71-EE18-3FC7-A55B-1CA6098F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역할 분담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795079-34BE-930C-C4A6-6EA96F1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96002"/>
              </p:ext>
            </p:extLst>
          </p:nvPr>
        </p:nvGraphicFramePr>
        <p:xfrm>
          <a:off x="838200" y="1748702"/>
          <a:ext cx="10444480" cy="439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120">
                  <a:extLst>
                    <a:ext uri="{9D8B030D-6E8A-4147-A177-3AD203B41FA5}">
                      <a16:colId xmlns:a16="http://schemas.microsoft.com/office/drawing/2014/main" val="529196770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120635450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1147348704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3799717654"/>
                    </a:ext>
                  </a:extLst>
                </a:gridCol>
              </a:tblGrid>
              <a:tr h="10979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Front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2179"/>
                  </a:ext>
                </a:extLst>
              </a:tr>
              <a:tr h="1097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가입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DBMS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(ID,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기록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포인트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조윤수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김민호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80937"/>
                  </a:ext>
                </a:extLst>
              </a:tr>
              <a:tr h="1097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사전 설문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PT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5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챗봇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영상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스트리밍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홍보람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577370"/>
                  </a:ext>
                </a:extLst>
              </a:tr>
              <a:tr h="1097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첼린지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스토어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DBMS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5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오운완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참가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성공 보상</a:t>
                      </a:r>
                      <a:r>
                        <a:rPr lang="en-US" altLang="ko-KR" sz="15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임채현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김진화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81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89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3F1BC-117D-C309-F35C-53CCAAF5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D9865-1AB2-8E93-474B-B6C250F2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Front End : HTML, CSS, JavaScript, React</a:t>
            </a:r>
          </a:p>
          <a:p>
            <a:r>
              <a:rPr lang="en-US" altLang="ko-KR" dirty="0"/>
              <a:t>Back End : Java, Spring, MySQL</a:t>
            </a:r>
          </a:p>
          <a:p>
            <a:r>
              <a:rPr lang="en-US" altLang="ko-KR" dirty="0"/>
              <a:t>Chatbot : Python, </a:t>
            </a:r>
            <a:r>
              <a:rPr lang="en-US" altLang="ko-KR" dirty="0" err="1"/>
              <a:t>LangChain</a:t>
            </a:r>
            <a:r>
              <a:rPr lang="en-US" altLang="ko-KR" dirty="0"/>
              <a:t> (On-Device AI), Flask</a:t>
            </a:r>
          </a:p>
          <a:p>
            <a:r>
              <a:rPr lang="en-US" altLang="ko-KR" dirty="0"/>
              <a:t>Common : </a:t>
            </a:r>
            <a:r>
              <a:rPr lang="en-US" altLang="ko-KR" dirty="0" err="1"/>
              <a:t>Github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05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634</Words>
  <Application>Microsoft Office PowerPoint</Application>
  <PresentationFormat>와이드스크린</PresentationFormat>
  <Paragraphs>183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Google Sans</vt:lpstr>
      <vt:lpstr>나눔고딕OTF ExtraBold</vt:lpstr>
      <vt:lpstr>나눔스퀘어OTF</vt:lpstr>
      <vt:lpstr>Arial</vt:lpstr>
      <vt:lpstr>Office 테마</vt:lpstr>
      <vt:lpstr>HomePT.ai</vt:lpstr>
      <vt:lpstr>기획 배경</vt:lpstr>
      <vt:lpstr>홈 트레이닝 Pain Point</vt:lpstr>
      <vt:lpstr>HomePT</vt:lpstr>
      <vt:lpstr>사용자 시나리오 (최초)</vt:lpstr>
      <vt:lpstr>사용자 시나리오 (메인)</vt:lpstr>
      <vt:lpstr>경쟁 서비스 비교</vt:lpstr>
      <vt:lpstr>역할 분담</vt:lpstr>
      <vt:lpstr>성장</vt:lpstr>
      <vt:lpstr>스케쥴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PT</dc:title>
  <dc:creator>보람 홍</dc:creator>
  <cp:lastModifiedBy>보람 홍</cp:lastModifiedBy>
  <cp:revision>37</cp:revision>
  <dcterms:created xsi:type="dcterms:W3CDTF">2024-03-12T00:33:36Z</dcterms:created>
  <dcterms:modified xsi:type="dcterms:W3CDTF">2024-03-14T06:03:16Z</dcterms:modified>
</cp:coreProperties>
</file>