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3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96D3BE2-5777-4F54-A938-41CDB8BF2E84}">
          <cx:tx>
            <cx:txData>
              <cx:f>Sheet1!$A$1</cx:f>
              <cx:v>계열1</cx:v>
            </cx:txData>
          </cx:tx>
          <cx:spPr>
            <a:solidFill>
              <a:schemeClr val="bg2">
                <a:lumMod val="50000"/>
              </a:schemeClr>
            </a:solidFill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2024-03-12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AIPT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0596C-CB11-AB6F-6B56-9635CC9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5512"/>
            <a:ext cx="6155988" cy="1182927"/>
          </a:xfrm>
        </p:spPr>
        <p:txBody>
          <a:bodyPr anchor="b">
            <a:normAutofit/>
          </a:bodyPr>
          <a:lstStyle/>
          <a:p>
            <a:r>
              <a:rPr lang="ko-KR" altLang="en-US" sz="4300" b="1" dirty="0"/>
              <a:t>홈 트레이닝 </a:t>
            </a:r>
            <a:r>
              <a:rPr lang="en-US" altLang="ko-KR" sz="4300" b="1" dirty="0"/>
              <a:t>Pain Point</a:t>
            </a:r>
            <a:endParaRPr lang="ko-KR" altLang="en-US" sz="4300" b="1" dirty="0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CAA-46F7-553A-F203-6A96F72E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260898"/>
            <a:ext cx="8360545" cy="4363720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지속성 유지 어려움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혼자 운동의 외로움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지루함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자기관리의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집중력 방해 요소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(TV,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 휴대폰 등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계획 및 목표 설정 부족으로 방향성 상실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효과 미흡으로 좌절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전문적 지도 부족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부상 및 사고 위험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효율적인 운동 방법 모름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개인별 수준 및 목표에 맞는 맞춤 운동 프로그램 부족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전후 관리 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식단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스트레칭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수분</a:t>
            </a:r>
            <a:r>
              <a:rPr lang="en-US" altLang="ko-KR" sz="12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기록 관리 및 분석 부족으로 동기 부여 저하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alpha val="80000"/>
                  </a:schemeClr>
                </a:solidFill>
              </a:rPr>
              <a:t>장비 및 공간 제약</a:t>
            </a:r>
            <a:endParaRPr lang="en-US" altLang="ko-KR" b="1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장비 구매 비용 부담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운동 공간 확보 어려움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ko-KR" altLang="en-US" sz="1200" dirty="0">
                <a:solidFill>
                  <a:schemeClr val="tx1">
                    <a:alpha val="80000"/>
                  </a:schemeClr>
                </a:solidFill>
              </a:rPr>
              <a:t>소음 발생 가능성</a:t>
            </a:r>
            <a:endParaRPr lang="en-US" altLang="ko-KR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그림 6" descr="사람, 실내, 의류, 벽이(가) 표시된 사진&#10;&#10;자동 생성된 설명">
            <a:extLst>
              <a:ext uri="{FF2B5EF4-FFF2-40B4-BE49-F238E27FC236}">
                <a16:creationId xmlns:a16="http://schemas.microsoft.com/office/drawing/2014/main" id="{6D258048-F6F1-3C13-89E4-672BA2BA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5A65-E81C-7A29-467D-393A8ADE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855396"/>
            <a:ext cx="7528560" cy="1425670"/>
          </a:xfrm>
        </p:spPr>
        <p:txBody>
          <a:bodyPr anchor="b">
            <a:normAutofit/>
          </a:bodyPr>
          <a:lstStyle/>
          <a:p>
            <a:r>
              <a:rPr lang="en-US" altLang="ko-KR" sz="4800" b="1" dirty="0"/>
              <a:t>A</a:t>
            </a:r>
            <a:r>
              <a:rPr lang="en-US" altLang="ko-KR" sz="2700" b="1" dirty="0"/>
              <a:t>rtificial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I</a:t>
            </a:r>
            <a:r>
              <a:rPr lang="en-US" altLang="ko-KR" sz="2700" b="1" dirty="0"/>
              <a:t>ntelligence</a:t>
            </a:r>
            <a:r>
              <a:rPr lang="en-US" altLang="ko-KR" sz="4800" b="1" dirty="0"/>
              <a:t> P</a:t>
            </a:r>
            <a:r>
              <a:rPr lang="en-US" altLang="ko-KR" sz="2400" b="1" dirty="0"/>
              <a:t>ersonal</a:t>
            </a:r>
            <a:r>
              <a:rPr lang="en-US" altLang="ko-KR" sz="3900" b="1" dirty="0"/>
              <a:t> </a:t>
            </a:r>
            <a:r>
              <a:rPr lang="en-US" altLang="ko-KR" sz="4800" b="1" dirty="0"/>
              <a:t>T</a:t>
            </a:r>
            <a:r>
              <a:rPr lang="en-US" altLang="ko-KR" sz="2400" b="1" dirty="0"/>
              <a:t>raining</a:t>
            </a:r>
            <a:endParaRPr lang="en-US" altLang="ko-KR" sz="39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C52E-8E8C-6631-FD84-4549691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97784" cy="3774670"/>
          </a:xfrm>
        </p:spPr>
        <p:txBody>
          <a:bodyPr anchor="t"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전문적 지도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전문가 영상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+ PT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챗봇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지속성 유지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오운완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보상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모아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배팅 게임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alpha val="80000"/>
                  </a:schemeClr>
                </a:solidFill>
              </a:rPr>
              <a:t>장비 및 공간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1">
                    <a:alpha val="80000"/>
                  </a:schemeClr>
                </a:solidFill>
              </a:rPr>
              <a:t>홈트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 필수 용품 최저가 판매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그림 4" descr="사람, 의류, 실내, 무릎이(가) 표시된 사진&#10;&#10;자동 생성된 설명">
            <a:extLst>
              <a:ext uri="{FF2B5EF4-FFF2-40B4-BE49-F238E27FC236}">
                <a16:creationId xmlns:a16="http://schemas.microsoft.com/office/drawing/2014/main" id="{E691EE94-0210-59DC-FE71-5D82E8342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5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CD79-BF90-A06E-47B6-387D485B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최초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76804E-E2AF-0987-9604-0BFDD04B1568}"/>
              </a:ext>
            </a:extLst>
          </p:cNvPr>
          <p:cNvSpPr/>
          <p:nvPr/>
        </p:nvSpPr>
        <p:spPr>
          <a:xfrm>
            <a:off x="1651000" y="1700827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FACE-2448-9CF0-7098-F0A4460F217A}"/>
              </a:ext>
            </a:extLst>
          </p:cNvPr>
          <p:cNvSpPr txBox="1"/>
          <p:nvPr/>
        </p:nvSpPr>
        <p:spPr>
          <a:xfrm>
            <a:off x="1413851" y="2132627"/>
            <a:ext cx="263726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altLang="ko-KR" sz="3200" b="1" dirty="0">
                <a:solidFill>
                  <a:schemeClr val="bg1">
                    <a:alpha val="80000"/>
                  </a:schemeClr>
                </a:solidFill>
              </a:rPr>
              <a:t>AIPT</a:t>
            </a:r>
          </a:p>
          <a:p>
            <a:pPr lvl="1"/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서비스 소개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 err="1">
                <a:solidFill>
                  <a:schemeClr val="bg1">
                    <a:lumMod val="85000"/>
                    <a:alpha val="80000"/>
                  </a:schemeClr>
                </a:solidFill>
              </a:rPr>
              <a:t>모든게</a:t>
            </a:r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 무료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사용자 맞춤 운동 프로그램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실시간 운동 지도 및 피드백 제공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동기 부여 및 지속성 유지 지원 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  <a:alpha val="80000"/>
                  </a:schemeClr>
                </a:solidFill>
              </a:rPr>
              <a:t>다양한 정보 제공 및 상담</a:t>
            </a:r>
            <a:endParaRPr lang="en-US" altLang="ko-KR" sz="105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DEA1F-E387-CC70-4D9E-E8AEDD59A3D7}"/>
              </a:ext>
            </a:extLst>
          </p:cNvPr>
          <p:cNvSpPr/>
          <p:nvPr/>
        </p:nvSpPr>
        <p:spPr>
          <a:xfrm>
            <a:off x="2037080" y="5282227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Google</a:t>
            </a:r>
            <a:r>
              <a:rPr lang="ko-KR" altLang="en-US" sz="1200" b="1" dirty="0"/>
              <a:t> 계정으로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B0AE7-A4F3-5A7C-E009-0DFF232D49A2}"/>
              </a:ext>
            </a:extLst>
          </p:cNvPr>
          <p:cNvSpPr/>
          <p:nvPr/>
        </p:nvSpPr>
        <p:spPr>
          <a:xfrm>
            <a:off x="4692309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5DFB-214E-652A-8A2E-A8FBECD24889}"/>
              </a:ext>
            </a:extLst>
          </p:cNvPr>
          <p:cNvSpPr txBox="1"/>
          <p:nvPr/>
        </p:nvSpPr>
        <p:spPr>
          <a:xfrm>
            <a:off x="4455160" y="213262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ko-KR" sz="12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>
                    <a:alpha val="80000"/>
                  </a:schemeClr>
                </a:solidFill>
              </a:rPr>
              <a:t>사전설문</a:t>
            </a:r>
            <a:endParaRPr lang="en-US" altLang="ko-KR" sz="1600" b="1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5A08BC-8C03-7DDC-47FA-3CF1CAC971E5}"/>
              </a:ext>
            </a:extLst>
          </p:cNvPr>
          <p:cNvSpPr/>
          <p:nvPr/>
        </p:nvSpPr>
        <p:spPr>
          <a:xfrm>
            <a:off x="4931068" y="2732554"/>
            <a:ext cx="2429851" cy="1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8F988A-FE03-CCB1-E66A-58412E500FF2}"/>
              </a:ext>
            </a:extLst>
          </p:cNvPr>
          <p:cNvSpPr/>
          <p:nvPr/>
        </p:nvSpPr>
        <p:spPr>
          <a:xfrm>
            <a:off x="4981869" y="2758747"/>
            <a:ext cx="377531" cy="12530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B83E4-4FA1-19C3-7044-F3B111CEFB96}"/>
              </a:ext>
            </a:extLst>
          </p:cNvPr>
          <p:cNvSpPr txBox="1"/>
          <p:nvPr/>
        </p:nvSpPr>
        <p:spPr>
          <a:xfrm>
            <a:off x="4399280" y="3042970"/>
            <a:ext cx="291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solidFill>
                  <a:schemeClr val="bg1"/>
                </a:solidFill>
              </a:rPr>
              <a:t>운동 수준이 어떻게 되시나요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17453A-F396-5008-1879-5D7F46ED568A}"/>
              </a:ext>
            </a:extLst>
          </p:cNvPr>
          <p:cNvSpPr/>
          <p:nvPr/>
        </p:nvSpPr>
        <p:spPr>
          <a:xfrm>
            <a:off x="5052989" y="3529648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입문</a:t>
            </a:r>
            <a:r>
              <a:rPr lang="ko-KR" altLang="en-US" sz="1050" dirty="0"/>
              <a:t> 아무것도 몰라요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069758-20C5-1EC4-B54B-48B77427BC50}"/>
              </a:ext>
            </a:extLst>
          </p:cNvPr>
          <p:cNvSpPr/>
          <p:nvPr/>
        </p:nvSpPr>
        <p:spPr>
          <a:xfrm>
            <a:off x="5052989" y="408998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초급</a:t>
            </a:r>
            <a:r>
              <a:rPr lang="ko-KR" altLang="en-US" sz="1050" dirty="0"/>
              <a:t> 조금 알아요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63A1238-28A5-1FD1-975A-20307FA96C61}"/>
              </a:ext>
            </a:extLst>
          </p:cNvPr>
          <p:cNvSpPr/>
          <p:nvPr/>
        </p:nvSpPr>
        <p:spPr>
          <a:xfrm>
            <a:off x="5052989" y="4644679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중급</a:t>
            </a:r>
            <a:r>
              <a:rPr lang="ko-KR" altLang="en-US" sz="1050" dirty="0"/>
              <a:t> 나만의 루틴이 있어요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0D47EA-1539-A6E9-4E18-D907AEDC6BE2}"/>
              </a:ext>
            </a:extLst>
          </p:cNvPr>
          <p:cNvSpPr/>
          <p:nvPr/>
        </p:nvSpPr>
        <p:spPr>
          <a:xfrm>
            <a:off x="5052989" y="5199372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/>
              <a:t>고급</a:t>
            </a:r>
            <a:r>
              <a:rPr lang="ko-KR" altLang="en-US" sz="1050" dirty="0"/>
              <a:t> 꾸준히 해왔어요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C5BE58-4CE6-2BAE-1CD2-4DCD501BCFE2}"/>
              </a:ext>
            </a:extLst>
          </p:cNvPr>
          <p:cNvSpPr/>
          <p:nvPr/>
        </p:nvSpPr>
        <p:spPr>
          <a:xfrm>
            <a:off x="7767320" y="1690688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3F573-7F8C-D2F5-CE75-371F7DB2E42E}"/>
              </a:ext>
            </a:extLst>
          </p:cNvPr>
          <p:cNvSpPr txBox="1"/>
          <p:nvPr/>
        </p:nvSpPr>
        <p:spPr>
          <a:xfrm>
            <a:off x="7577502" y="2292081"/>
            <a:ext cx="291938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chemeClr val="bg1"/>
                </a:solidFill>
              </a:rPr>
              <a:t>UTO </a:t>
            </a:r>
            <a:r>
              <a:rPr lang="ko-KR" altLang="en-US" sz="1100" dirty="0">
                <a:solidFill>
                  <a:schemeClr val="bg1"/>
                </a:solidFill>
              </a:rPr>
              <a:t>님을 위한 맞춤 플랜입니다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endParaRPr lang="en-US" altLang="ko-KR" sz="1600" b="1" dirty="0">
              <a:solidFill>
                <a:schemeClr val="bg1"/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체지방 감소 플랜 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초급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플랜 소개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목표 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Blah</a:t>
            </a: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사용자 맞춤 운동 </a:t>
            </a:r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</a:rPr>
              <a:t>프로램</a:t>
            </a:r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실시간 운동 지도 제공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동기 부여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다양한 정보 제공 및</a:t>
            </a:r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6FE3CF-07F3-7FA2-FE2B-5B309BA1E058}"/>
              </a:ext>
            </a:extLst>
          </p:cNvPr>
          <p:cNvSpPr/>
          <p:nvPr/>
        </p:nvSpPr>
        <p:spPr>
          <a:xfrm>
            <a:off x="8177624" y="4662656"/>
            <a:ext cx="2082800" cy="4368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시작하기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5770E8-541C-D8AD-38DE-6A73F2B8C9B0}"/>
              </a:ext>
            </a:extLst>
          </p:cNvPr>
          <p:cNvSpPr/>
          <p:nvPr/>
        </p:nvSpPr>
        <p:spPr>
          <a:xfrm>
            <a:off x="8568784" y="5364687"/>
            <a:ext cx="1352456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 다시하기</a:t>
            </a:r>
          </a:p>
        </p:txBody>
      </p:sp>
    </p:spTree>
    <p:extLst>
      <p:ext uri="{BB962C8B-B14F-4D97-AF65-F5344CB8AC3E}">
        <p14:creationId xmlns:p14="http://schemas.microsoft.com/office/powerpoint/2010/main" val="74342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872E6-22F8-64EA-5D76-FBF430BE6794}"/>
              </a:ext>
            </a:extLst>
          </p:cNvPr>
          <p:cNvSpPr/>
          <p:nvPr/>
        </p:nvSpPr>
        <p:spPr>
          <a:xfrm>
            <a:off x="406647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4BE568-3BEA-11EF-F258-046946F3FE9E}"/>
              </a:ext>
            </a:extLst>
          </p:cNvPr>
          <p:cNvSpPr/>
          <p:nvPr/>
        </p:nvSpPr>
        <p:spPr>
          <a:xfrm>
            <a:off x="1213184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8F74C-A089-8DA0-17C9-75D30ED4BF18}"/>
              </a:ext>
            </a:extLst>
          </p:cNvPr>
          <p:cNvSpPr/>
          <p:nvPr/>
        </p:nvSpPr>
        <p:spPr>
          <a:xfrm>
            <a:off x="1853509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CCE10-8453-846D-BA49-AEC807F84E48}"/>
              </a:ext>
            </a:extLst>
          </p:cNvPr>
          <p:cNvSpPr/>
          <p:nvPr/>
        </p:nvSpPr>
        <p:spPr>
          <a:xfrm>
            <a:off x="3293233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C217D9-2AD7-36D8-D51E-488EB4C7DB25}"/>
              </a:ext>
            </a:extLst>
          </p:cNvPr>
          <p:cNvSpPr/>
          <p:nvPr/>
        </p:nvSpPr>
        <p:spPr>
          <a:xfrm>
            <a:off x="6199712" y="1694404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2FFF01-665C-700D-8FB1-F9FD60760EDB}"/>
              </a:ext>
            </a:extLst>
          </p:cNvPr>
          <p:cNvSpPr/>
          <p:nvPr/>
        </p:nvSpPr>
        <p:spPr>
          <a:xfrm>
            <a:off x="572859" y="5882534"/>
            <a:ext cx="540000" cy="3600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900603-FF05-6206-1530-88F965DC231E}"/>
              </a:ext>
            </a:extLst>
          </p:cNvPr>
          <p:cNvSpPr/>
          <p:nvPr/>
        </p:nvSpPr>
        <p:spPr>
          <a:xfrm>
            <a:off x="603019" y="2011514"/>
            <a:ext cx="457963" cy="45796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514D2-9E10-FB50-58CF-0277CF678CFB}"/>
              </a:ext>
            </a:extLst>
          </p:cNvPr>
          <p:cNvSpPr txBox="1"/>
          <p:nvPr/>
        </p:nvSpPr>
        <p:spPr>
          <a:xfrm>
            <a:off x="1106621" y="2117384"/>
            <a:ext cx="1388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uto@gmail.com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52D71-C852-D4A6-3C8F-D63EF7F01C5B}"/>
              </a:ext>
            </a:extLst>
          </p:cNvPr>
          <p:cNvSpPr txBox="1"/>
          <p:nvPr/>
        </p:nvSpPr>
        <p:spPr>
          <a:xfrm>
            <a:off x="610860" y="3077608"/>
            <a:ext cx="234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운동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체지방 감소 초급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48724A-FAEB-8F0E-2607-00FBEA6D8E09}"/>
              </a:ext>
            </a:extLst>
          </p:cNvPr>
          <p:cNvSpPr txBox="1"/>
          <p:nvPr/>
        </p:nvSpPr>
        <p:spPr>
          <a:xfrm>
            <a:off x="608683" y="3407675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챌린지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체지방률 </a:t>
            </a:r>
            <a:r>
              <a:rPr lang="en-US" altLang="ko-KR" sz="1000" dirty="0">
                <a:solidFill>
                  <a:schemeClr val="bg1"/>
                </a:solidFill>
              </a:rPr>
              <a:t>-5% </a:t>
            </a:r>
            <a:r>
              <a:rPr lang="en-US" altLang="ko-KR" sz="800" dirty="0">
                <a:solidFill>
                  <a:schemeClr val="bg1"/>
                </a:solidFill>
              </a:rPr>
              <a:t>( 7</a:t>
            </a:r>
            <a:r>
              <a:rPr lang="ko-KR" altLang="en-US" sz="800" dirty="0">
                <a:solidFill>
                  <a:schemeClr val="bg1"/>
                </a:solidFill>
              </a:rPr>
              <a:t>일차</a:t>
            </a:r>
            <a:r>
              <a:rPr lang="en-US" altLang="ko-KR" sz="800" dirty="0">
                <a:solidFill>
                  <a:schemeClr val="bg1"/>
                </a:solidFill>
              </a:rPr>
              <a:t> / 15)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BE0805-20DB-5553-D30F-EB34DD9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95" y="1694404"/>
            <a:ext cx="2779794" cy="17553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6935978-3BED-EE34-16B2-4B22E5008C58}"/>
              </a:ext>
            </a:extLst>
          </p:cNvPr>
          <p:cNvSpPr txBox="1"/>
          <p:nvPr/>
        </p:nvSpPr>
        <p:spPr>
          <a:xfrm>
            <a:off x="610860" y="2769566"/>
            <a:ext cx="1265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포인트 </a:t>
            </a:r>
            <a:r>
              <a:rPr lang="en-US" altLang="ko-KR" sz="1050" b="1" dirty="0">
                <a:solidFill>
                  <a:schemeClr val="bg1"/>
                </a:solidFill>
              </a:rPr>
              <a:t>: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93BFA-64BC-CFA0-25AC-EC65AF87EBB7}"/>
              </a:ext>
            </a:extLst>
          </p:cNvPr>
          <p:cNvSpPr txBox="1"/>
          <p:nvPr/>
        </p:nvSpPr>
        <p:spPr>
          <a:xfrm>
            <a:off x="1190836" y="2770593"/>
            <a:ext cx="1180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1,400 pt (</a:t>
            </a:r>
            <a:r>
              <a:rPr lang="ko-KR" altLang="en-US" sz="800" dirty="0">
                <a:solidFill>
                  <a:schemeClr val="bg1"/>
                </a:solidFill>
              </a:rPr>
              <a:t>상위 </a:t>
            </a:r>
            <a:r>
              <a:rPr lang="en-US" altLang="ko-KR" sz="800" dirty="0">
                <a:solidFill>
                  <a:schemeClr val="bg1"/>
                </a:solidFill>
              </a:rPr>
              <a:t>13.2%)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4D9D98-3835-B966-1AA3-721FB72D1C46}"/>
              </a:ext>
            </a:extLst>
          </p:cNvPr>
          <p:cNvSpPr/>
          <p:nvPr/>
        </p:nvSpPr>
        <p:spPr>
          <a:xfrm>
            <a:off x="3431256" y="5527440"/>
            <a:ext cx="2330610" cy="273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채팅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E7C7338-EEBF-FD0B-F4D3-A7D5FD088708}"/>
              </a:ext>
            </a:extLst>
          </p:cNvPr>
          <p:cNvSpPr/>
          <p:nvPr/>
        </p:nvSpPr>
        <p:spPr>
          <a:xfrm>
            <a:off x="3364107" y="4009251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F030E-EA66-D379-31F5-BF9DC6FAFCB5}"/>
              </a:ext>
            </a:extLst>
          </p:cNvPr>
          <p:cNvSpPr txBox="1"/>
          <p:nvPr/>
        </p:nvSpPr>
        <p:spPr>
          <a:xfrm>
            <a:off x="3633347" y="4046835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오늘 어떤 운동할까요</a:t>
            </a:r>
            <a:r>
              <a:rPr lang="en-US" altLang="ko-KR" sz="700" dirty="0">
                <a:solidFill>
                  <a:schemeClr val="bg1"/>
                </a:solidFill>
              </a:rPr>
              <a:t>?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176169E-20C7-31AC-5372-F29172B4A4C0}"/>
              </a:ext>
            </a:extLst>
          </p:cNvPr>
          <p:cNvSpPr/>
          <p:nvPr/>
        </p:nvSpPr>
        <p:spPr>
          <a:xfrm>
            <a:off x="3368751" y="4310933"/>
            <a:ext cx="269240" cy="2735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F0933C-13EA-1CD9-02D7-00E7F7D4691F}"/>
              </a:ext>
            </a:extLst>
          </p:cNvPr>
          <p:cNvSpPr txBox="1"/>
          <p:nvPr/>
        </p:nvSpPr>
        <p:spPr>
          <a:xfrm>
            <a:off x="3637991" y="4348517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</a:rPr>
              <a:t>웜엄을</a:t>
            </a:r>
            <a:r>
              <a:rPr lang="ko-KR" altLang="en-US" sz="700" dirty="0">
                <a:solidFill>
                  <a:schemeClr val="bg1"/>
                </a:solidFill>
              </a:rPr>
              <a:t> 위해 누워서 가위차기를 </a:t>
            </a:r>
            <a:r>
              <a:rPr lang="ko-KR" altLang="en-US" sz="700" dirty="0" err="1">
                <a:solidFill>
                  <a:schemeClr val="bg1"/>
                </a:solidFill>
              </a:rPr>
              <a:t>해볼께요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음성 녹음 | 무료 아이콘">
            <a:extLst>
              <a:ext uri="{FF2B5EF4-FFF2-40B4-BE49-F238E27FC236}">
                <a16:creationId xmlns:a16="http://schemas.microsoft.com/office/drawing/2014/main" id="{8C131091-84AE-ED59-E76D-C509E4D7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52" y="55565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510F48-EA72-1293-E6D0-F9516C9ACF53}"/>
              </a:ext>
            </a:extLst>
          </p:cNvPr>
          <p:cNvSpPr/>
          <p:nvPr/>
        </p:nvSpPr>
        <p:spPr>
          <a:xfrm>
            <a:off x="3293232" y="3462914"/>
            <a:ext cx="2804160" cy="513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1/8 </a:t>
            </a:r>
            <a:r>
              <a:rPr lang="ko-KR" altLang="en-US" sz="1000" b="1" dirty="0" err="1">
                <a:solidFill>
                  <a:schemeClr val="tx1"/>
                </a:solidFill>
              </a:rPr>
              <a:t>웜업</a:t>
            </a:r>
            <a:r>
              <a:rPr lang="ko-KR" altLang="en-US" sz="1000" b="1" dirty="0">
                <a:solidFill>
                  <a:schemeClr val="tx1"/>
                </a:solidFill>
              </a:rPr>
              <a:t> 스트레칭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진행중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2/8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인클라인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푸쉬업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314A7A7-00DF-F49B-D05B-0C21057153CF}"/>
              </a:ext>
            </a:extLst>
          </p:cNvPr>
          <p:cNvSpPr/>
          <p:nvPr/>
        </p:nvSpPr>
        <p:spPr>
          <a:xfrm rot="10800000">
            <a:off x="5761866" y="3686532"/>
            <a:ext cx="147320" cy="1270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3D52DF1-8984-2C15-4809-A9AA46A97707}"/>
              </a:ext>
            </a:extLst>
          </p:cNvPr>
          <p:cNvSpPr/>
          <p:nvPr/>
        </p:nvSpPr>
        <p:spPr>
          <a:xfrm>
            <a:off x="3384620" y="4637234"/>
            <a:ext cx="269240" cy="27353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EC90CA-9A0C-A1AE-A980-9BC49A373D17}"/>
              </a:ext>
            </a:extLst>
          </p:cNvPr>
          <p:cNvSpPr txBox="1"/>
          <p:nvPr/>
        </p:nvSpPr>
        <p:spPr>
          <a:xfrm>
            <a:off x="3653860" y="4674818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다리가 </a:t>
            </a:r>
            <a:r>
              <a:rPr lang="ko-KR" altLang="en-US" sz="700" dirty="0" err="1">
                <a:solidFill>
                  <a:schemeClr val="bg1"/>
                </a:solidFill>
              </a:rPr>
              <a:t>안올라가요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5124417A-C8E3-4F6E-BA4C-CEC248800BC9}"/>
              </a:ext>
            </a:extLst>
          </p:cNvPr>
          <p:cNvSpPr/>
          <p:nvPr/>
        </p:nvSpPr>
        <p:spPr>
          <a:xfrm>
            <a:off x="3384620" y="4967627"/>
            <a:ext cx="269240" cy="2735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37171E-B074-9E6E-5244-6E9A0A9C80C8}"/>
              </a:ext>
            </a:extLst>
          </p:cNvPr>
          <p:cNvSpPr txBox="1"/>
          <p:nvPr/>
        </p:nvSpPr>
        <p:spPr>
          <a:xfrm>
            <a:off x="3653860" y="5005211"/>
            <a:ext cx="253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초보 단계에서는 무릎을 </a:t>
            </a:r>
            <a:r>
              <a:rPr lang="ko-KR" altLang="en-US" sz="700" dirty="0" err="1">
                <a:solidFill>
                  <a:schemeClr val="bg1"/>
                </a:solidFill>
              </a:rPr>
              <a:t>굽힌채</a:t>
            </a:r>
            <a:r>
              <a:rPr lang="ko-KR" altLang="en-US" sz="700" dirty="0">
                <a:solidFill>
                  <a:schemeClr val="bg1"/>
                </a:solidFill>
              </a:rPr>
              <a:t> 최대한 올려보세요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1CB41016-EF47-30CC-FB74-5A3F042112EE}"/>
              </a:ext>
            </a:extLst>
          </p:cNvPr>
          <p:cNvCxnSpPr>
            <a:cxnSpLocks/>
          </p:cNvCxnSpPr>
          <p:nvPr/>
        </p:nvCxnSpPr>
        <p:spPr>
          <a:xfrm>
            <a:off x="457200" y="5862720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91192186-73B6-2077-706E-E93D0A60844A}"/>
              </a:ext>
            </a:extLst>
          </p:cNvPr>
          <p:cNvSpPr/>
          <p:nvPr/>
        </p:nvSpPr>
        <p:spPr>
          <a:xfrm>
            <a:off x="9135020" y="1691469"/>
            <a:ext cx="2804160" cy="4551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CDD5B0DD-4C67-F2A6-6FAD-EF7C24D3A371}"/>
              </a:ext>
            </a:extLst>
          </p:cNvPr>
          <p:cNvSpPr/>
          <p:nvPr/>
        </p:nvSpPr>
        <p:spPr>
          <a:xfrm>
            <a:off x="2493833" y="588253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57" name="사각형: 둥근 모서리 1056">
            <a:extLst>
              <a:ext uri="{FF2B5EF4-FFF2-40B4-BE49-F238E27FC236}">
                <a16:creationId xmlns:a16="http://schemas.microsoft.com/office/drawing/2014/main" id="{541C42BE-A694-7852-3C4A-32A96407E699}"/>
              </a:ext>
            </a:extLst>
          </p:cNvPr>
          <p:cNvSpPr/>
          <p:nvPr/>
        </p:nvSpPr>
        <p:spPr>
          <a:xfrm>
            <a:off x="4088537" y="5879798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58" name="사각형: 둥근 모서리 1057">
            <a:extLst>
              <a:ext uri="{FF2B5EF4-FFF2-40B4-BE49-F238E27FC236}">
                <a16:creationId xmlns:a16="http://schemas.microsoft.com/office/drawing/2014/main" id="{F3F0D571-BBD5-2906-995F-0C76ECF7D6EA}"/>
              </a:ext>
            </a:extLst>
          </p:cNvPr>
          <p:cNvSpPr/>
          <p:nvPr/>
        </p:nvSpPr>
        <p:spPr>
          <a:xfrm>
            <a:off x="4728862" y="587979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0896C3ED-E6B4-FFFC-8B1B-3617D2ECB88F}"/>
              </a:ext>
            </a:extLst>
          </p:cNvPr>
          <p:cNvSpPr/>
          <p:nvPr/>
        </p:nvSpPr>
        <p:spPr>
          <a:xfrm>
            <a:off x="3448212" y="5879798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0" name="직선 연결선 1059">
            <a:extLst>
              <a:ext uri="{FF2B5EF4-FFF2-40B4-BE49-F238E27FC236}">
                <a16:creationId xmlns:a16="http://schemas.microsoft.com/office/drawing/2014/main" id="{9237E851-2183-6D5A-EC8C-EE35F0B6F3E4}"/>
              </a:ext>
            </a:extLst>
          </p:cNvPr>
          <p:cNvCxnSpPr>
            <a:cxnSpLocks/>
          </p:cNvCxnSpPr>
          <p:nvPr/>
        </p:nvCxnSpPr>
        <p:spPr>
          <a:xfrm>
            <a:off x="3359620" y="5857648"/>
            <a:ext cx="27377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349E2FDC-AE9C-64FF-5B75-170752550E29}"/>
              </a:ext>
            </a:extLst>
          </p:cNvPr>
          <p:cNvSpPr/>
          <p:nvPr/>
        </p:nvSpPr>
        <p:spPr>
          <a:xfrm>
            <a:off x="5369186" y="5879798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DE3AD4CB-D425-1C86-BACA-57D9FE47AF69}"/>
              </a:ext>
            </a:extLst>
          </p:cNvPr>
          <p:cNvSpPr/>
          <p:nvPr/>
        </p:nvSpPr>
        <p:spPr>
          <a:xfrm>
            <a:off x="7007309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6D60F890-9F1E-C6D6-CADF-7CE93F022AEB}"/>
              </a:ext>
            </a:extLst>
          </p:cNvPr>
          <p:cNvSpPr/>
          <p:nvPr/>
        </p:nvSpPr>
        <p:spPr>
          <a:xfrm>
            <a:off x="7647634" y="5859984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3EE9E90C-B957-A425-DABB-05925F37264F}"/>
              </a:ext>
            </a:extLst>
          </p:cNvPr>
          <p:cNvSpPr/>
          <p:nvPr/>
        </p:nvSpPr>
        <p:spPr>
          <a:xfrm>
            <a:off x="6366984" y="585998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6" name="사각형: 둥근 모서리 1065">
            <a:extLst>
              <a:ext uri="{FF2B5EF4-FFF2-40B4-BE49-F238E27FC236}">
                <a16:creationId xmlns:a16="http://schemas.microsoft.com/office/drawing/2014/main" id="{A1FABEE3-5ECD-64BA-AD2E-1F17B3EDDCEB}"/>
              </a:ext>
            </a:extLst>
          </p:cNvPr>
          <p:cNvSpPr/>
          <p:nvPr/>
        </p:nvSpPr>
        <p:spPr>
          <a:xfrm>
            <a:off x="8287958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p:sp>
        <p:nvSpPr>
          <p:cNvPr id="1067" name="사각형: 둥근 모서리 1066">
            <a:extLst>
              <a:ext uri="{FF2B5EF4-FFF2-40B4-BE49-F238E27FC236}">
                <a16:creationId xmlns:a16="http://schemas.microsoft.com/office/drawing/2014/main" id="{BF603185-1E51-1BB2-CDAA-E4448B437FCB}"/>
              </a:ext>
            </a:extLst>
          </p:cNvPr>
          <p:cNvSpPr/>
          <p:nvPr/>
        </p:nvSpPr>
        <p:spPr>
          <a:xfrm>
            <a:off x="9912426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</a:p>
        </p:txBody>
      </p:sp>
      <p:sp>
        <p:nvSpPr>
          <p:cNvPr id="1068" name="사각형: 둥근 모서리 1067">
            <a:extLst>
              <a:ext uri="{FF2B5EF4-FFF2-40B4-BE49-F238E27FC236}">
                <a16:creationId xmlns:a16="http://schemas.microsoft.com/office/drawing/2014/main" id="{5D8CFF1C-B574-BD77-A9C1-D71CFF44420C}"/>
              </a:ext>
            </a:extLst>
          </p:cNvPr>
          <p:cNvSpPr/>
          <p:nvPr/>
        </p:nvSpPr>
        <p:spPr>
          <a:xfrm>
            <a:off x="10552751" y="5859984"/>
            <a:ext cx="540000" cy="360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첼린지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" name="사각형: 둥근 모서리 1068">
            <a:extLst>
              <a:ext uri="{FF2B5EF4-FFF2-40B4-BE49-F238E27FC236}">
                <a16:creationId xmlns:a16="http://schemas.microsoft.com/office/drawing/2014/main" id="{F93732AD-9729-3FF7-B290-7E52EE47D4CD}"/>
              </a:ext>
            </a:extLst>
          </p:cNvPr>
          <p:cNvSpPr/>
          <p:nvPr/>
        </p:nvSpPr>
        <p:spPr>
          <a:xfrm>
            <a:off x="9272101" y="5859984"/>
            <a:ext cx="540000" cy="360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endParaRPr lang="ko-KR" alt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1" name="사각형: 둥근 모서리 1070">
            <a:extLst>
              <a:ext uri="{FF2B5EF4-FFF2-40B4-BE49-F238E27FC236}">
                <a16:creationId xmlns:a16="http://schemas.microsoft.com/office/drawing/2014/main" id="{6E410EE8-A784-88A0-5908-344A8F746191}"/>
              </a:ext>
            </a:extLst>
          </p:cNvPr>
          <p:cNvSpPr/>
          <p:nvPr/>
        </p:nvSpPr>
        <p:spPr>
          <a:xfrm>
            <a:off x="11193075" y="5859984"/>
            <a:ext cx="54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스토어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7162964"/>
                  </p:ext>
                </p:extLst>
              </p:nvPr>
            </p:nvGraphicFramePr>
            <p:xfrm>
              <a:off x="630865" y="4092707"/>
              <a:ext cx="2480817" cy="9642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83" name="차트 1082">
                <a:extLst>
                  <a:ext uri="{FF2B5EF4-FFF2-40B4-BE49-F238E27FC236}">
                    <a16:creationId xmlns:a16="http://schemas.microsoft.com/office/drawing/2014/main" id="{D79AC447-51AE-9DA8-681E-8D0D66DE3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865" y="4092707"/>
                <a:ext cx="2480817" cy="964298"/>
              </a:xfrm>
              <a:prstGeom prst="rect">
                <a:avLst/>
              </a:prstGeom>
            </p:spPr>
          </p:pic>
        </mc:Fallback>
      </mc:AlternateContent>
      <p:sp>
        <p:nvSpPr>
          <p:cNvPr id="1084" name="TextBox 1083">
            <a:extLst>
              <a:ext uri="{FF2B5EF4-FFF2-40B4-BE49-F238E27FC236}">
                <a16:creationId xmlns:a16="http://schemas.microsoft.com/office/drawing/2014/main" id="{234B019F-9E80-13E4-01A0-D11FE14D2D4A}"/>
              </a:ext>
            </a:extLst>
          </p:cNvPr>
          <p:cNvSpPr txBox="1"/>
          <p:nvPr/>
        </p:nvSpPr>
        <p:spPr>
          <a:xfrm>
            <a:off x="704647" y="4999919"/>
            <a:ext cx="576205" cy="20005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b="1" dirty="0">
                <a:solidFill>
                  <a:sysClr val="windowText" lastClr="000000"/>
                </a:solidFill>
              </a:rPr>
              <a:t>7</a:t>
            </a:r>
            <a:r>
              <a:rPr lang="ko-KR" altLang="en-US" sz="700" b="1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48CE770-48DD-714F-F45D-D8D6D583C17C}"/>
              </a:ext>
            </a:extLst>
          </p:cNvPr>
          <p:cNvSpPr txBox="1"/>
          <p:nvPr/>
        </p:nvSpPr>
        <p:spPr>
          <a:xfrm>
            <a:off x="1545500" y="499230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30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일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03EA577-E638-4CD9-0EEC-D4C7F1AFE793}"/>
              </a:ext>
            </a:extLst>
          </p:cNvPr>
          <p:cNvSpPr txBox="1"/>
          <p:nvPr/>
        </p:nvSpPr>
        <p:spPr>
          <a:xfrm>
            <a:off x="2366833" y="4992309"/>
            <a:ext cx="667000" cy="2000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전체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A62071C-8DB8-77A6-F9CA-52C1A09B26AE}"/>
              </a:ext>
            </a:extLst>
          </p:cNvPr>
          <p:cNvSpPr txBox="1"/>
          <p:nvPr/>
        </p:nvSpPr>
        <p:spPr>
          <a:xfrm>
            <a:off x="606790" y="3844579"/>
            <a:ext cx="1265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운동일지</a:t>
            </a:r>
            <a:endParaRPr lang="ko-KR" altLang="en-US" sz="1050" dirty="0"/>
          </a:p>
        </p:txBody>
      </p: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0E1B4B88-6CD9-F70C-1F63-7B596FD7588B}"/>
              </a:ext>
            </a:extLst>
          </p:cNvPr>
          <p:cNvSpPr/>
          <p:nvPr/>
        </p:nvSpPr>
        <p:spPr>
          <a:xfrm>
            <a:off x="6298870" y="227734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사각형: 둥근 모서리 1089">
            <a:extLst>
              <a:ext uri="{FF2B5EF4-FFF2-40B4-BE49-F238E27FC236}">
                <a16:creationId xmlns:a16="http://schemas.microsoft.com/office/drawing/2014/main" id="{C3A727D2-03C5-DBD4-0413-9B850B3BAB3E}"/>
              </a:ext>
            </a:extLst>
          </p:cNvPr>
          <p:cNvSpPr/>
          <p:nvPr/>
        </p:nvSpPr>
        <p:spPr>
          <a:xfrm>
            <a:off x="6312321" y="3669268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DD23316-E4BA-380D-E6DD-2B3B47A467BD}"/>
              </a:ext>
            </a:extLst>
          </p:cNvPr>
          <p:cNvSpPr txBox="1"/>
          <p:nvPr/>
        </p:nvSpPr>
        <p:spPr>
          <a:xfrm>
            <a:off x="6381234" y="2484909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 </a:t>
            </a:r>
            <a:r>
              <a:rPr lang="en-US" altLang="ko-KR" sz="1000" b="1" dirty="0">
                <a:solidFill>
                  <a:schemeClr val="bg1"/>
                </a:solidFill>
              </a:rPr>
              <a:t>-2%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45A24AC-7C2E-A2CF-35B6-BE9786EB7E25}"/>
              </a:ext>
            </a:extLst>
          </p:cNvPr>
          <p:cNvSpPr txBox="1"/>
          <p:nvPr/>
        </p:nvSpPr>
        <p:spPr>
          <a:xfrm>
            <a:off x="6428555" y="2758337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체중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7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120%</a:t>
            </a:r>
          </a:p>
        </p:txBody>
      </p:sp>
      <p:sp>
        <p:nvSpPr>
          <p:cNvPr id="1109" name="사각형: 둥근 모서리 1108">
            <a:extLst>
              <a:ext uri="{FF2B5EF4-FFF2-40B4-BE49-F238E27FC236}">
                <a16:creationId xmlns:a16="http://schemas.microsoft.com/office/drawing/2014/main" id="{26CDAF16-C3C4-39A1-3B08-A4A6DE1C6BC1}"/>
              </a:ext>
            </a:extLst>
          </p:cNvPr>
          <p:cNvSpPr/>
          <p:nvPr/>
        </p:nvSpPr>
        <p:spPr>
          <a:xfrm>
            <a:off x="8150145" y="3222293"/>
            <a:ext cx="622131" cy="2836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참가중</a:t>
            </a:r>
            <a:endParaRPr lang="ko-KR" altLang="en-US" sz="800" b="1" dirty="0"/>
          </a:p>
        </p:txBody>
      </p:sp>
      <p:sp>
        <p:nvSpPr>
          <p:cNvPr id="1110" name="사각형: 둥근 모서리 1109">
            <a:extLst>
              <a:ext uri="{FF2B5EF4-FFF2-40B4-BE49-F238E27FC236}">
                <a16:creationId xmlns:a16="http://schemas.microsoft.com/office/drawing/2014/main" id="{038DCB02-0D7F-AD66-771C-0539A6755B71}"/>
              </a:ext>
            </a:extLst>
          </p:cNvPr>
          <p:cNvSpPr/>
          <p:nvPr/>
        </p:nvSpPr>
        <p:spPr>
          <a:xfrm>
            <a:off x="8183795" y="4624679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참가신청</a:t>
            </a:r>
            <a:endParaRPr lang="ko-KR" altLang="en-US" sz="8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9CA774E-ECC7-29EE-E89A-A0E5A6D790B8}"/>
              </a:ext>
            </a:extLst>
          </p:cNvPr>
          <p:cNvSpPr txBox="1"/>
          <p:nvPr/>
        </p:nvSpPr>
        <p:spPr>
          <a:xfrm>
            <a:off x="6428554" y="3269270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13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성공률 </a:t>
            </a:r>
            <a:r>
              <a:rPr lang="en-US" altLang="ko-KR" sz="700" dirty="0">
                <a:solidFill>
                  <a:schemeClr val="bg1"/>
                </a:solidFill>
              </a:rPr>
              <a:t>83%)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0190D7EF-9462-B38E-D4CA-6731DEBAE783}"/>
              </a:ext>
            </a:extLst>
          </p:cNvPr>
          <p:cNvSpPr txBox="1"/>
          <p:nvPr/>
        </p:nvSpPr>
        <p:spPr>
          <a:xfrm>
            <a:off x="6428553" y="4666466"/>
            <a:ext cx="13904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총 </a:t>
            </a:r>
            <a:r>
              <a:rPr lang="en-US" altLang="ko-KR" sz="700" dirty="0">
                <a:solidFill>
                  <a:schemeClr val="bg1"/>
                </a:solidFill>
              </a:rPr>
              <a:t>9 K </a:t>
            </a:r>
            <a:r>
              <a:rPr lang="ko-KR" altLang="en-US" sz="700" dirty="0">
                <a:solidFill>
                  <a:schemeClr val="bg1"/>
                </a:solidFill>
              </a:rPr>
              <a:t>참여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</a:rPr>
              <a:t>성골률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57%)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2A12E3A-BEA4-BE8F-39A8-E0FFEF002203}"/>
              </a:ext>
            </a:extLst>
          </p:cNvPr>
          <p:cNvSpPr txBox="1"/>
          <p:nvPr/>
        </p:nvSpPr>
        <p:spPr>
          <a:xfrm>
            <a:off x="6404548" y="3810316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체지방률 </a:t>
            </a:r>
            <a:r>
              <a:rPr lang="en-US" altLang="ko-KR" sz="1000" b="1" dirty="0">
                <a:solidFill>
                  <a:schemeClr val="bg1"/>
                </a:solidFill>
              </a:rPr>
              <a:t>-5%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0D3EC955-7E08-21A8-B514-1783001B315D}"/>
              </a:ext>
            </a:extLst>
          </p:cNvPr>
          <p:cNvSpPr txBox="1"/>
          <p:nvPr/>
        </p:nvSpPr>
        <p:spPr>
          <a:xfrm>
            <a:off x="6404548" y="4121078"/>
            <a:ext cx="24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조건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인증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기간 </a:t>
            </a:r>
            <a:r>
              <a:rPr lang="en-US" altLang="ko-KR" sz="800" dirty="0">
                <a:solidFill>
                  <a:schemeClr val="bg1"/>
                </a:solidFill>
              </a:rPr>
              <a:t>: 15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보상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ko-KR" altLang="en-US" sz="800" dirty="0">
                <a:solidFill>
                  <a:schemeClr val="bg1"/>
                </a:solidFill>
              </a:rPr>
              <a:t>참가비의 </a:t>
            </a:r>
            <a:r>
              <a:rPr lang="en-US" altLang="ko-KR" sz="800" dirty="0">
                <a:solidFill>
                  <a:schemeClr val="bg1"/>
                </a:solidFill>
              </a:rPr>
              <a:t>140%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9FBDCDC7-4423-4C42-60FB-1C2C9A0AF15F}"/>
              </a:ext>
            </a:extLst>
          </p:cNvPr>
          <p:cNvSpPr/>
          <p:nvPr/>
        </p:nvSpPr>
        <p:spPr>
          <a:xfrm>
            <a:off x="2515405" y="3140787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다시하기</a:t>
            </a:r>
          </a:p>
        </p:txBody>
      </p:sp>
      <p:pic>
        <p:nvPicPr>
          <p:cNvPr id="1127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B37D3F3F-E724-AB67-E97B-41D4D22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0" y="1664514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사각형: 둥근 모서리 1127">
            <a:extLst>
              <a:ext uri="{FF2B5EF4-FFF2-40B4-BE49-F238E27FC236}">
                <a16:creationId xmlns:a16="http://schemas.microsoft.com/office/drawing/2014/main" id="{0B00F3B3-A799-3A13-EC20-FFF0F32E59AE}"/>
              </a:ext>
            </a:extLst>
          </p:cNvPr>
          <p:cNvSpPr/>
          <p:nvPr/>
        </p:nvSpPr>
        <p:spPr>
          <a:xfrm>
            <a:off x="6335111" y="1821288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29" name="타원 1128">
            <a:extLst>
              <a:ext uri="{FF2B5EF4-FFF2-40B4-BE49-F238E27FC236}">
                <a16:creationId xmlns:a16="http://schemas.microsoft.com/office/drawing/2014/main" id="{3284FF59-F486-0289-B502-769C974F022B}"/>
              </a:ext>
            </a:extLst>
          </p:cNvPr>
          <p:cNvSpPr/>
          <p:nvPr/>
        </p:nvSpPr>
        <p:spPr>
          <a:xfrm>
            <a:off x="8585046" y="1789154"/>
            <a:ext cx="336445" cy="35273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37C5535-95A4-97BA-F4F5-E7117D96B06C}"/>
              </a:ext>
            </a:extLst>
          </p:cNvPr>
          <p:cNvSpPr/>
          <p:nvPr/>
        </p:nvSpPr>
        <p:spPr>
          <a:xfrm>
            <a:off x="9206667" y="227734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5382A190-1A44-BA45-B021-CD2D0719D4B4}"/>
              </a:ext>
            </a:extLst>
          </p:cNvPr>
          <p:cNvSpPr txBox="1"/>
          <p:nvPr/>
        </p:nvSpPr>
        <p:spPr>
          <a:xfrm>
            <a:off x="10436980" y="248490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체중계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5E598E61-36DC-485A-3BAD-20C73EE9A382}"/>
              </a:ext>
            </a:extLst>
          </p:cNvPr>
          <p:cNvSpPr txBox="1"/>
          <p:nvPr/>
        </p:nvSpPr>
        <p:spPr>
          <a:xfrm>
            <a:off x="10495182" y="2758337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체성분</a:t>
            </a:r>
            <a:r>
              <a:rPr lang="ko-KR" altLang="en-US" sz="800" dirty="0">
                <a:solidFill>
                  <a:schemeClr val="bg1"/>
                </a:solidFill>
              </a:rPr>
              <a:t> 측정용 체중계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</p:txBody>
      </p:sp>
      <p:sp>
        <p:nvSpPr>
          <p:cNvPr id="1140" name="사각형: 둥근 모서리 1139">
            <a:extLst>
              <a:ext uri="{FF2B5EF4-FFF2-40B4-BE49-F238E27FC236}">
                <a16:creationId xmlns:a16="http://schemas.microsoft.com/office/drawing/2014/main" id="{6493F5E9-B336-88EA-01C1-1F66CE96795A}"/>
              </a:ext>
            </a:extLst>
          </p:cNvPr>
          <p:cNvSpPr/>
          <p:nvPr/>
        </p:nvSpPr>
        <p:spPr>
          <a:xfrm>
            <a:off x="11088451" y="319021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sp>
        <p:nvSpPr>
          <p:cNvPr id="1142" name="사각형: 둥근 모서리 1141">
            <a:extLst>
              <a:ext uri="{FF2B5EF4-FFF2-40B4-BE49-F238E27FC236}">
                <a16:creationId xmlns:a16="http://schemas.microsoft.com/office/drawing/2014/main" id="{61907D9E-F486-2970-1DD2-01E6DCB0ACD2}"/>
              </a:ext>
            </a:extLst>
          </p:cNvPr>
          <p:cNvSpPr/>
          <p:nvPr/>
        </p:nvSpPr>
        <p:spPr>
          <a:xfrm>
            <a:off x="9221643" y="3654457"/>
            <a:ext cx="2664847" cy="13004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A046B3E6-7EE1-95DF-584E-5B04A00BB3D6}"/>
              </a:ext>
            </a:extLst>
          </p:cNvPr>
          <p:cNvSpPr txBox="1"/>
          <p:nvPr/>
        </p:nvSpPr>
        <p:spPr>
          <a:xfrm>
            <a:off x="10451956" y="3862019"/>
            <a:ext cx="140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요가매트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CBED9E9-5CBB-1041-6C78-45F4266D339C}"/>
              </a:ext>
            </a:extLst>
          </p:cNvPr>
          <p:cNvSpPr txBox="1"/>
          <p:nvPr/>
        </p:nvSpPr>
        <p:spPr>
          <a:xfrm>
            <a:off x="10510158" y="4135447"/>
            <a:ext cx="1312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두께 </a:t>
            </a:r>
            <a:r>
              <a:rPr lang="en-US" altLang="ko-KR" sz="800" dirty="0">
                <a:solidFill>
                  <a:schemeClr val="bg1"/>
                </a:solidFill>
              </a:rPr>
              <a:t>15 mm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최저가</a:t>
            </a:r>
            <a:r>
              <a:rPr lang="en-US" altLang="ko-KR" sz="800" dirty="0">
                <a:solidFill>
                  <a:schemeClr val="bg1"/>
                </a:solidFill>
              </a:rPr>
              <a:t>) \10,000</a:t>
            </a:r>
          </a:p>
        </p:txBody>
      </p:sp>
      <p:sp>
        <p:nvSpPr>
          <p:cNvPr id="1145" name="사각형: 둥근 모서리 1144">
            <a:extLst>
              <a:ext uri="{FF2B5EF4-FFF2-40B4-BE49-F238E27FC236}">
                <a16:creationId xmlns:a16="http://schemas.microsoft.com/office/drawing/2014/main" id="{4A48BC06-FAAC-0C2F-8348-5D7F2D7B81D7}"/>
              </a:ext>
            </a:extLst>
          </p:cNvPr>
          <p:cNvSpPr/>
          <p:nvPr/>
        </p:nvSpPr>
        <p:spPr>
          <a:xfrm>
            <a:off x="11103427" y="4567328"/>
            <a:ext cx="622131" cy="283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구매하기</a:t>
            </a:r>
          </a:p>
        </p:txBody>
      </p:sp>
      <p:pic>
        <p:nvPicPr>
          <p:cNvPr id="1147" name="Picture 14" descr="두꺼운 요가메트에 대한 이미지 결과">
            <a:extLst>
              <a:ext uri="{FF2B5EF4-FFF2-40B4-BE49-F238E27FC236}">
                <a16:creationId xmlns:a16="http://schemas.microsoft.com/office/drawing/2014/main" id="{A312131E-159C-C642-AAC2-2EACA50B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61" y="3807747"/>
            <a:ext cx="1016489" cy="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0896DC6A-8075-8BF4-5B6B-84E67C517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6895" y="2385375"/>
            <a:ext cx="1090085" cy="1088473"/>
          </a:xfrm>
          <a:prstGeom prst="rect">
            <a:avLst/>
          </a:prstGeom>
        </p:spPr>
      </p:pic>
      <p:pic>
        <p:nvPicPr>
          <p:cNvPr id="1155" name="Picture 8" descr="돋보기 아이콘을 돋보기 일러스트, 클립 아트 검색, 확대경, 검색 PNG, 일러스트 및 벡터 에 대한 무료 다운로드 ...">
            <a:extLst>
              <a:ext uri="{FF2B5EF4-FFF2-40B4-BE49-F238E27FC236}">
                <a16:creationId xmlns:a16="http://schemas.microsoft.com/office/drawing/2014/main" id="{218EDECF-F113-9A50-3D89-C541AD72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33" y="1684515"/>
            <a:ext cx="603761" cy="6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6" name="사각형: 둥근 모서리 1155">
            <a:extLst>
              <a:ext uri="{FF2B5EF4-FFF2-40B4-BE49-F238E27FC236}">
                <a16:creationId xmlns:a16="http://schemas.microsoft.com/office/drawing/2014/main" id="{89B5EBF3-027F-EA60-4C81-720473DD5056}"/>
              </a:ext>
            </a:extLst>
          </p:cNvPr>
          <p:cNvSpPr/>
          <p:nvPr/>
        </p:nvSpPr>
        <p:spPr>
          <a:xfrm>
            <a:off x="9256484" y="1841289"/>
            <a:ext cx="1815034" cy="2976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159" name="사각형: 둥근 모서리 1158">
            <a:extLst>
              <a:ext uri="{FF2B5EF4-FFF2-40B4-BE49-F238E27FC236}">
                <a16:creationId xmlns:a16="http://schemas.microsoft.com/office/drawing/2014/main" id="{4366CB75-B7C7-CE34-8D01-93F500FA87F6}"/>
              </a:ext>
            </a:extLst>
          </p:cNvPr>
          <p:cNvSpPr/>
          <p:nvPr/>
        </p:nvSpPr>
        <p:spPr>
          <a:xfrm>
            <a:off x="2527736" y="2149316"/>
            <a:ext cx="558880" cy="138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탈퇴하기</a:t>
            </a:r>
          </a:p>
        </p:txBody>
      </p:sp>
      <p:sp>
        <p:nvSpPr>
          <p:cNvPr id="1160" name="사각형: 둥근 모서리 1159">
            <a:extLst>
              <a:ext uri="{FF2B5EF4-FFF2-40B4-BE49-F238E27FC236}">
                <a16:creationId xmlns:a16="http://schemas.microsoft.com/office/drawing/2014/main" id="{29B31E64-D182-D61E-2637-BDE7579539C5}"/>
              </a:ext>
            </a:extLst>
          </p:cNvPr>
          <p:cNvSpPr/>
          <p:nvPr/>
        </p:nvSpPr>
        <p:spPr>
          <a:xfrm>
            <a:off x="2486930" y="5557240"/>
            <a:ext cx="583543" cy="1428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작성하기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B17AFC7-3437-0A87-25A4-E9DDEA56E3ED}"/>
              </a:ext>
            </a:extLst>
          </p:cNvPr>
          <p:cNvSpPr txBox="1"/>
          <p:nvPr/>
        </p:nvSpPr>
        <p:spPr>
          <a:xfrm>
            <a:off x="633341" y="5494514"/>
            <a:ext cx="254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불편 사항 및 기능 제안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E0A34-EE84-64E5-C04C-1B96D4BB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503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사용자 시나리오 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50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5325-3C8C-C383-E5A0-BD1F3C4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경쟁 서비스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75265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AIPT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매일 운동량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스토어 할인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스토어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2F71-EE18-3FC7-A55B-1CA6098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역할 분담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67544"/>
              </p:ext>
            </p:extLst>
          </p:nvPr>
        </p:nvGraphicFramePr>
        <p:xfrm>
          <a:off x="838200" y="1652183"/>
          <a:ext cx="10515600" cy="48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291967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6354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7348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9717654"/>
                    </a:ext>
                  </a:extLst>
                </a:gridCol>
              </a:tblGrid>
              <a:tr h="121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2179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가입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 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680937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사전 설문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설문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맞춤 훈련 설계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운동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영상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스텝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채팅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동영상 스트리밍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5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77370"/>
                  </a:ext>
                </a:extLst>
              </a:tr>
              <a:tr h="121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5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첼린지</a:t>
                      </a: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생성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검색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 페이지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게시물 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3~5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건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시스템</a:t>
                      </a:r>
                      <a:endParaRPr lang="en-US" altLang="ko-KR" sz="15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b="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오운완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참가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성공 보상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랭킹</a:t>
                      </a:r>
                      <a:r>
                        <a:rPr lang="en-US" altLang="ko-KR" sz="12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4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8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의류, 사람, 무릎, 허벅지이(가) 표시된 사진&#10;&#10;자동 생성된 설명">
            <a:extLst>
              <a:ext uri="{FF2B5EF4-FFF2-40B4-BE49-F238E27FC236}">
                <a16:creationId xmlns:a16="http://schemas.microsoft.com/office/drawing/2014/main" id="{6A60B0FC-8D79-2518-1B0C-E1FB8771D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4" b="155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AB167-7031-4E44-8C26-D9ECCBF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.</a:t>
            </a:r>
            <a:endParaRPr lang="ko-KR" altLang="en-US" b="1" dirty="0">
              <a:solidFill>
                <a:srgbClr val="FFFFFF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88020-8836-F9FD-5210-5CFF748F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홍보람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김민호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김진화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조윤수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 err="1">
                <a:solidFill>
                  <a:srgbClr val="FFFFFF"/>
                </a:solidFill>
              </a:rPr>
              <a:t>임채현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552</Words>
  <Application>Microsoft Office PowerPoint</Application>
  <PresentationFormat>와이드스크린</PresentationFormat>
  <Paragraphs>171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나눔고딕OTF ExtraBold</vt:lpstr>
      <vt:lpstr>나눔스퀘어OTF</vt:lpstr>
      <vt:lpstr>Arial</vt:lpstr>
      <vt:lpstr>Office 테마</vt:lpstr>
      <vt:lpstr>AIPT</vt:lpstr>
      <vt:lpstr>홈 트레이닝 Pain Point</vt:lpstr>
      <vt:lpstr>Artificial Intelligence Personal Training</vt:lpstr>
      <vt:lpstr>사용자 시나리오 (최초)</vt:lpstr>
      <vt:lpstr>사용자 시나리오 (메인)</vt:lpstr>
      <vt:lpstr>경쟁 서비스 비교</vt:lpstr>
      <vt:lpstr>역할 분담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보람 홍</cp:lastModifiedBy>
  <cp:revision>14</cp:revision>
  <dcterms:created xsi:type="dcterms:W3CDTF">2024-03-12T00:33:36Z</dcterms:created>
  <dcterms:modified xsi:type="dcterms:W3CDTF">2024-03-13T06:41:51Z</dcterms:modified>
</cp:coreProperties>
</file>