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1" r:id="rId3"/>
    <p:sldId id="323" r:id="rId4"/>
    <p:sldId id="327" r:id="rId5"/>
    <p:sldId id="328" r:id="rId6"/>
    <p:sldId id="330" r:id="rId7"/>
    <p:sldId id="331" r:id="rId8"/>
    <p:sldId id="335" r:id="rId9"/>
    <p:sldId id="345" r:id="rId10"/>
    <p:sldId id="334" r:id="rId11"/>
    <p:sldId id="332" r:id="rId12"/>
    <p:sldId id="337" r:id="rId13"/>
    <p:sldId id="338" r:id="rId14"/>
    <p:sldId id="343" r:id="rId15"/>
    <p:sldId id="339" r:id="rId16"/>
    <p:sldId id="340" r:id="rId17"/>
    <p:sldId id="341" r:id="rId18"/>
    <p:sldId id="342" r:id="rId19"/>
    <p:sldId id="346" r:id="rId20"/>
    <p:sldId id="347" r:id="rId21"/>
    <p:sldId id="348" r:id="rId22"/>
    <p:sldId id="350" r:id="rId23"/>
    <p:sldId id="352" r:id="rId24"/>
    <p:sldId id="351" r:id="rId25"/>
    <p:sldId id="353" r:id="rId26"/>
    <p:sldId id="357" r:id="rId27"/>
    <p:sldId id="356" r:id="rId28"/>
    <p:sldId id="354" r:id="rId29"/>
    <p:sldId id="355" r:id="rId30"/>
    <p:sldId id="358" r:id="rId31"/>
    <p:sldId id="35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D4D4D4"/>
    <a:srgbClr val="31375D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4" autoAdjust="0"/>
    <p:restoredTop sz="94660"/>
  </p:normalViewPr>
  <p:slideViewPr>
    <p:cSldViewPr snapToGrid="0">
      <p:cViewPr>
        <p:scale>
          <a:sx n="66" d="100"/>
          <a:sy n="66" d="100"/>
        </p:scale>
        <p:origin x="-10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189C44-CACA-3D80-6904-E7347427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987E59B-5FA3-6B67-68BA-AFFA4328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EDB1383-ABDD-D778-2558-8BE20A8D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07C33F7-97DD-C131-BB5C-B7A7B785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BCDDC3-566B-411C-82B4-6EAC0339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F0DCDA-4866-2366-4AEB-115F375A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31EDDED-F231-D3D9-F84B-E183D6937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0C3A87-D57E-6DFC-A500-BF4423C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61917A-04B4-38F2-1BC5-384E7EF3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A121516-B57E-D5FF-C134-FF289306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7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D9BFE26-BC3D-05F4-E78A-A8A81A01C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F9AEEE7-7430-246B-467C-03C0630D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5707FC3-C1CA-FCF1-EE4D-0CA0412B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D858E4A-52C1-1FE4-59EB-593DC0C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CBEAD5-56B0-6AD5-9753-06AC646F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767168-43BA-CC4E-529E-905C771C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452392A-FBD5-A0FF-30D5-FD1A56B0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E577586-B346-F90C-FD9B-9E463221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3F79E16-BB57-2C73-E75D-0D5E2939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B1BDA6-9700-F1E4-837E-99FFF3C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06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EE473D-E992-F81B-0814-D1C7117C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F430EBB-08FF-3442-5DE3-7BC02CD9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184FAB3-CC15-F1FF-C1A7-EC5E3FB8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30F852-E00D-4FFC-50B0-8609F821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34D0A74-DB8F-3CBB-937A-EBA25730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5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6554B81-791F-82BC-4861-13194872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DDE2326-5B1B-E9CC-40F3-D429BACCC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2435FDA-0198-A8EF-E176-5B8390D4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3D047C5-C662-2C52-70DF-BDD46487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9999B55-BB73-F80A-708A-A1E969A5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E5B462C-25B6-6710-F326-884ECBD3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B5F2D9-DD21-88D7-01D5-83ED6E83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4F215B7-ECA4-B0FE-4CFC-1F48458F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A027223-F66D-3079-D670-93DAFA6FB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B319D2B-B577-6D42-FD0A-8C9991C5A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931CC39-59D4-CC65-B0DD-6F643A4D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45F053A-AE59-55C5-1B46-CDF2C29C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CCBD85C-6F22-398B-A275-D6208CBB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1D9D5B2-4593-7F19-6913-68831AC5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2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71CE86-1864-2B49-A2A7-53BB5392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52CA2B1-E288-A7B1-8EBA-2610044C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C3BA640-DF24-43DE-1D87-52D08C8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64628BB-7B76-8B84-B602-657AA975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7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E0ADBB5-51F6-9745-4AF3-AEA43E2D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6689A21-5EA5-5A9C-A2D9-281D3662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36E2501-7577-40AE-9834-391D38CF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6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496A6D-137D-F687-DEEC-C090D86D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FD0D4E3-E228-768B-F457-5ADF0ABF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ABF6550-25CC-4BC4-FF1E-A0EC04FF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D431536-F97D-9C62-83AD-1CDDAB8B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D621DE7-B924-B15E-8CD0-BEF6377B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2E53FF1-F78F-9E89-E69D-7A1374A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1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5D570F-7DBB-B24A-583D-4E6B2FBD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B931B17-FE76-B511-E4E3-FD3960E0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CAC08F-7BCB-5E29-9EDC-5720188D6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9C48E20-C809-8E93-0A18-1F46A49C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DD58-F10B-47C8-B4E4-57EE29696E08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A1ABBFD-D298-E0AB-1412-1052008D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7466B9B-7A83-C66F-259C-EA5D33AE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B440-E333-4CD5-88E2-9DE04EF1E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3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B3D296-6168-CF26-616B-F8507A6C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5E25D47-AB35-0E4F-A570-9B623C69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1731DE7-D2CE-22E1-3AD7-BBABC1F78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4BF4DD58-F10B-47C8-B4E4-57EE29696E08}" type="datetimeFigureOut">
              <a:rPr lang="ko-KR" altLang="en-US" smtClean="0"/>
              <a:pPr/>
              <a:t>2024-04-25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99A974-0164-2701-1698-2E35CE08C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8525506-1D7A-1F5B-FE9E-C32A6536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defRPr>
            </a:lvl1pPr>
          </a:lstStyle>
          <a:p>
            <a:fld id="{A296B440-E333-4CD5-88E2-9DE04EF1EE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4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" panose="020B0600000101010101" pitchFamily="34" charset="-127"/>
          <a:ea typeface="나눔스퀘어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gymunity.sit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68300"/>
            <a:ext cx="12192000" cy="6184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ko-KR" sz="24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김민호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김진화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임채현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조윤수</a:t>
            </a: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홍보람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</a:t>
            </a:r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4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2024.05.02</a:t>
            </a:r>
            <a:endParaRPr lang="en-US" altLang="ko-KR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34" y="2371725"/>
            <a:ext cx="6457129" cy="16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 설계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 Workbench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활용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0" y="1825625"/>
            <a:ext cx="3571339" cy="4351338"/>
          </a:xfrm>
        </p:spPr>
      </p:pic>
      <p:sp>
        <p:nvSpPr>
          <p:cNvPr id="3" name="오른쪽 화살표 2"/>
          <p:cNvSpPr/>
          <p:nvPr/>
        </p:nvSpPr>
        <p:spPr>
          <a:xfrm>
            <a:off x="1613043" y="3113069"/>
            <a:ext cx="2568539" cy="15000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7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2.1.3.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</a:t>
            </a:r>
            <a:r>
              <a:rPr lang="ko-KR" altLang="en-US" sz="2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아키텍쳐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63795079-34BE-930C-C4A6-6EA96F1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0543"/>
              </p:ext>
            </p:extLst>
          </p:nvPr>
        </p:nvGraphicFramePr>
        <p:xfrm>
          <a:off x="231025" y="1099336"/>
          <a:ext cx="11763102" cy="553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517">
                  <a:extLst>
                    <a:ext uri="{9D8B030D-6E8A-4147-A177-3AD203B41FA5}">
                      <a16:colId xmlns="" xmlns:a16="http://schemas.microsoft.com/office/drawing/2014/main" val="529196770"/>
                    </a:ext>
                  </a:extLst>
                </a:gridCol>
                <a:gridCol w="1960517">
                  <a:extLst>
                    <a:ext uri="{9D8B030D-6E8A-4147-A177-3AD203B41FA5}">
                      <a16:colId xmlns="" xmlns:a16="http://schemas.microsoft.com/office/drawing/2014/main" val="120635450"/>
                    </a:ext>
                  </a:extLst>
                </a:gridCol>
                <a:gridCol w="1960517">
                  <a:extLst>
                    <a:ext uri="{9D8B030D-6E8A-4147-A177-3AD203B41FA5}">
                      <a16:colId xmlns="" xmlns:a16="http://schemas.microsoft.com/office/drawing/2014/main" val="1147348704"/>
                    </a:ext>
                  </a:extLst>
                </a:gridCol>
                <a:gridCol w="1960517"/>
                <a:gridCol w="1960517">
                  <a:extLst>
                    <a:ext uri="{9D8B030D-6E8A-4147-A177-3AD203B41FA5}">
                      <a16:colId xmlns="" xmlns:a16="http://schemas.microsoft.com/office/drawing/2014/main" val="3799717654"/>
                    </a:ext>
                  </a:extLst>
                </a:gridCol>
                <a:gridCol w="1960517"/>
              </a:tblGrid>
              <a:tr h="109903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Front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Back-End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Database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DevOps</a:t>
                      </a:r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2662179"/>
                  </a:ext>
                </a:extLst>
              </a:tr>
              <a:tr h="10490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b="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Admin,</a:t>
                      </a:r>
                      <a:r>
                        <a:rPr lang="en-US" altLang="ko-KR" sz="1500" b="0" baseline="0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Challenge</a:t>
                      </a:r>
                      <a:endParaRPr lang="ko-KR" altLang="en-US" sz="1500" b="0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bg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PT</a:t>
                      </a:r>
                      <a:endParaRPr lang="ko-KR" altLang="en-US" sz="1500" b="0" dirty="0">
                        <a:solidFill>
                          <a:schemeClr val="bg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500" b="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74680937"/>
                  </a:ext>
                </a:extLst>
              </a:tr>
              <a:tr h="1694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 언어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JavaScript</a:t>
                      </a:r>
                      <a:endParaRPr lang="en-US" altLang="ko-KR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Java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Python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MyBatis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Ubuntu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32577370"/>
                  </a:ext>
                </a:extLst>
              </a:tr>
              <a:tr h="1694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Framework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React</a:t>
                      </a:r>
                      <a:endParaRPr lang="en-US" altLang="ko-KR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Spring Boot</a:t>
                      </a:r>
                      <a:endParaRPr lang="en-US" altLang="ko-KR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Flask</a:t>
                      </a:r>
                      <a:endParaRPr lang="en-US" altLang="ko-KR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MySQL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NginX</a:t>
                      </a:r>
                      <a:endParaRPr lang="ko-KR" altLang="en-US" sz="15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b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4817078"/>
                  </a:ext>
                </a:extLst>
              </a:tr>
            </a:tbl>
          </a:graphicData>
        </a:graphic>
      </p:graphicFrame>
      <p:grpSp>
        <p:nvGrpSpPr>
          <p:cNvPr id="19" name="그룹 1015"/>
          <p:cNvGrpSpPr/>
          <p:nvPr/>
        </p:nvGrpSpPr>
        <p:grpSpPr>
          <a:xfrm>
            <a:off x="2993768" y="3663468"/>
            <a:ext cx="476190" cy="476190"/>
            <a:chOff x="1745788" y="7574687"/>
            <a:chExt cx="476190" cy="476190"/>
          </a:xfrm>
        </p:grpSpPr>
        <p:pic>
          <p:nvPicPr>
            <p:cNvPr id="20" name="Object 5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5788" y="7574687"/>
              <a:ext cx="476190" cy="476190"/>
            </a:xfrm>
            <a:prstGeom prst="rect">
              <a:avLst/>
            </a:prstGeom>
          </p:spPr>
        </p:pic>
      </p:grpSp>
      <p:grpSp>
        <p:nvGrpSpPr>
          <p:cNvPr id="21" name="그룹 1016"/>
          <p:cNvGrpSpPr/>
          <p:nvPr/>
        </p:nvGrpSpPr>
        <p:grpSpPr>
          <a:xfrm>
            <a:off x="5081696" y="3563631"/>
            <a:ext cx="332738" cy="619048"/>
            <a:chOff x="6071689" y="6511960"/>
            <a:chExt cx="332738" cy="619048"/>
          </a:xfrm>
        </p:grpSpPr>
        <p:pic>
          <p:nvPicPr>
            <p:cNvPr id="22" name="Object 5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1689" y="6511960"/>
              <a:ext cx="332738" cy="619048"/>
            </a:xfrm>
            <a:prstGeom prst="rect">
              <a:avLst/>
            </a:prstGeom>
          </p:spPr>
        </p:pic>
      </p:grpSp>
      <p:grpSp>
        <p:nvGrpSpPr>
          <p:cNvPr id="23" name="그룹 1017"/>
          <p:cNvGrpSpPr/>
          <p:nvPr/>
        </p:nvGrpSpPr>
        <p:grpSpPr>
          <a:xfrm>
            <a:off x="2911421" y="5580636"/>
            <a:ext cx="547870" cy="476190"/>
            <a:chOff x="2212454" y="8231007"/>
            <a:chExt cx="547870" cy="476190"/>
          </a:xfrm>
        </p:grpSpPr>
        <p:pic>
          <p:nvPicPr>
            <p:cNvPr id="24" name="Object 5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2454" y="8231007"/>
              <a:ext cx="547870" cy="476190"/>
            </a:xfrm>
            <a:prstGeom prst="rect">
              <a:avLst/>
            </a:prstGeom>
          </p:spPr>
        </p:pic>
      </p:grpSp>
      <p:grpSp>
        <p:nvGrpSpPr>
          <p:cNvPr id="25" name="그룹 1018"/>
          <p:cNvGrpSpPr/>
          <p:nvPr/>
        </p:nvGrpSpPr>
        <p:grpSpPr>
          <a:xfrm>
            <a:off x="6903949" y="3799417"/>
            <a:ext cx="559470" cy="559470"/>
            <a:chOff x="9523264" y="6160848"/>
            <a:chExt cx="559470" cy="559470"/>
          </a:xfrm>
        </p:grpSpPr>
        <p:pic>
          <p:nvPicPr>
            <p:cNvPr id="26" name="Object 6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3264" y="6160848"/>
              <a:ext cx="559470" cy="559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78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2.2.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 개발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4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 가입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45200" y="6318157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랜딩 페이지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5" y="909433"/>
            <a:ext cx="2471079" cy="53265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107" y="909433"/>
            <a:ext cx="2474345" cy="53265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28728" y="6334415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설문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715" y="909433"/>
            <a:ext cx="2608245" cy="289733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715" y="4764827"/>
            <a:ext cx="2608245" cy="147115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391936" y="4087372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중략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380015" y="6318157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맞춤 프로그램 소개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7222" y="909433"/>
            <a:ext cx="2467804" cy="532654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431302" y="6318157"/>
            <a:ext cx="245964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348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71" y="6065643"/>
            <a:ext cx="2334859" cy="5908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971" y="1032723"/>
            <a:ext cx="2334859" cy="5032919"/>
          </a:xfrm>
          <a:prstGeom prst="rect">
            <a:avLst/>
          </a:prstGeom>
        </p:spPr>
      </p:pic>
      <p:sp>
        <p:nvSpPr>
          <p:cNvPr id="26" name="사각형 설명선 25"/>
          <p:cNvSpPr/>
          <p:nvPr/>
        </p:nvSpPr>
        <p:spPr>
          <a:xfrm>
            <a:off x="2035671" y="3303298"/>
            <a:ext cx="2371566" cy="3353231"/>
          </a:xfrm>
          <a:prstGeom prst="wedgeRectCallout">
            <a:avLst>
              <a:gd name="adj1" fmla="val 89517"/>
              <a:gd name="adj2" fmla="val 37737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 설명선 22"/>
          <p:cNvSpPr/>
          <p:nvPr/>
        </p:nvSpPr>
        <p:spPr>
          <a:xfrm>
            <a:off x="7785564" y="3236360"/>
            <a:ext cx="2447498" cy="863029"/>
          </a:xfrm>
          <a:prstGeom prst="wedgeRectCallout">
            <a:avLst>
              <a:gd name="adj1" fmla="val -86243"/>
              <a:gd name="adj2" fmla="val 54252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2044557" y="1032723"/>
            <a:ext cx="2301412" cy="2203637"/>
          </a:xfrm>
          <a:prstGeom prst="wedgeRectCallout">
            <a:avLst>
              <a:gd name="adj1" fmla="val 87784"/>
              <a:gd name="adj2" fmla="val 12613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2.2.2. My Page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062" y="1116662"/>
            <a:ext cx="2117440" cy="2035758"/>
          </a:xfrm>
          <a:prstGeom prst="rect">
            <a:avLst/>
          </a:prstGeom>
        </p:spPr>
      </p:pic>
      <p:sp>
        <p:nvSpPr>
          <p:cNvPr id="20" name="사각형 설명선 19"/>
          <p:cNvSpPr/>
          <p:nvPr/>
        </p:nvSpPr>
        <p:spPr>
          <a:xfrm>
            <a:off x="7785563" y="1032724"/>
            <a:ext cx="2301412" cy="1124850"/>
          </a:xfrm>
          <a:prstGeom prst="wedgeRectCallout">
            <a:avLst>
              <a:gd name="adj1" fmla="val -113109"/>
              <a:gd name="adj2" fmla="val 60204"/>
            </a:avLst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549" y="1175802"/>
            <a:ext cx="2117440" cy="8712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7549" y="3355689"/>
            <a:ext cx="2212262" cy="64071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3560" y="3387238"/>
            <a:ext cx="2162443" cy="31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698556" y="3667874"/>
            <a:ext cx="3267182" cy="2998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NginX</a:t>
            </a:r>
            <a:endParaRPr lang="en-US" altLang="ko-KR" sz="1200" b="1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9171167" y="4250669"/>
            <a:ext cx="2794571" cy="2415316"/>
          </a:xfrm>
          <a:prstGeom prst="rect">
            <a:avLst/>
          </a:prstGeom>
          <a:solidFill>
            <a:srgbClr val="31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/>
              <a:t>Gymunity</a:t>
            </a:r>
            <a:r>
              <a:rPr lang="en-US" altLang="ko-KR" b="1" dirty="0" smtClean="0"/>
              <a:t> Flask Server</a:t>
            </a:r>
            <a:endParaRPr lang="en-US" altLang="ko-KR" sz="1200" b="1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9739670" y="4821995"/>
            <a:ext cx="2226068" cy="18439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/>
              <a:t>Ollama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2.2.3. Personal Training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91" y="909433"/>
            <a:ext cx="2724418" cy="58690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0895" b="7321"/>
          <a:stretch/>
        </p:blipFill>
        <p:spPr>
          <a:xfrm>
            <a:off x="367300" y="2079101"/>
            <a:ext cx="1603214" cy="282256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527442" y="2079101"/>
            <a:ext cx="1744252" cy="1177807"/>
          </a:xfrm>
          <a:prstGeom prst="rect">
            <a:avLst/>
          </a:prstGeom>
          <a:solidFill>
            <a:srgbClr val="31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Pre-Searched Video Lists</a:t>
            </a:r>
          </a:p>
          <a:p>
            <a:pPr algn="ctr"/>
            <a:r>
              <a:rPr lang="en-US" altLang="ko-KR" sz="1200" dirty="0" smtClean="0"/>
              <a:t>(144 Cases)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27442" y="4158202"/>
            <a:ext cx="1744252" cy="11778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Llama3</a:t>
            </a:r>
          </a:p>
        </p:txBody>
      </p:sp>
      <p:cxnSp>
        <p:nvCxnSpPr>
          <p:cNvPr id="11" name="직선 화살표 연결선 10"/>
          <p:cNvCxnSpPr>
            <a:stCxn id="9" idx="0"/>
            <a:endCxn id="3" idx="2"/>
          </p:cNvCxnSpPr>
          <p:nvPr/>
        </p:nvCxnSpPr>
        <p:spPr>
          <a:xfrm flipV="1">
            <a:off x="3399568" y="3256908"/>
            <a:ext cx="0" cy="901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" idx="3"/>
          </p:cNvCxnSpPr>
          <p:nvPr/>
        </p:nvCxnSpPr>
        <p:spPr>
          <a:xfrm flipV="1">
            <a:off x="4271694" y="2668004"/>
            <a:ext cx="5569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970514" y="2668004"/>
            <a:ext cx="5879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221486" y="5488177"/>
            <a:ext cx="1744252" cy="11778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Llama3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7285149" y="6325605"/>
            <a:ext cx="2936337" cy="1"/>
          </a:xfrm>
          <a:prstGeom prst="straightConnector1">
            <a:avLst/>
          </a:prstGeom>
          <a:ln>
            <a:solidFill>
              <a:srgbClr val="31375D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rot="16200000" flipH="1">
            <a:off x="5724734" y="4228423"/>
            <a:ext cx="3657599" cy="536764"/>
          </a:xfrm>
          <a:prstGeom prst="bentConnector3">
            <a:avLst>
              <a:gd name="adj1" fmla="val 2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014976" y="6163829"/>
            <a:ext cx="1974587" cy="323552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질문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525054" y="2223443"/>
            <a:ext cx="2147771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진행중인 운동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897651" y="5872758"/>
            <a:ext cx="725169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+b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53317" y="3096278"/>
            <a:ext cx="3084579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On-Premise AI Server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3664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2.2.3. Challenge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155101" y="3332317"/>
            <a:ext cx="2118859" cy="10155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4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2.2.4. Store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39" y="909433"/>
            <a:ext cx="2671388" cy="5781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875" y="909433"/>
            <a:ext cx="3902847" cy="357822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6481494" y="2439405"/>
            <a:ext cx="140838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89875" y="4750743"/>
            <a:ext cx="3902847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쿠팡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상품으로 연결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098800" y="2439405"/>
            <a:ext cx="1754526" cy="1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74" y="1068152"/>
            <a:ext cx="2019648" cy="493294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91016" y="6118075"/>
            <a:ext cx="3088763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쿠팡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파트너스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제휴 마케팅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20405" y="1925575"/>
            <a:ext cx="1270004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링크 생성</a:t>
            </a:r>
          </a:p>
        </p:txBody>
      </p:sp>
    </p:spTree>
    <p:extLst>
      <p:ext uri="{BB962C8B-B14F-4D97-AF65-F5344CB8AC3E}">
        <p14:creationId xmlns:p14="http://schemas.microsoft.com/office/powerpoint/2010/main" val="533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2.2.5. Admin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41" y="1569466"/>
            <a:ext cx="9694610" cy="506356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운영자만 접근 가능한 메뉴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65255" y="2189182"/>
            <a:ext cx="8058853" cy="4414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https://blog.kakaocdn.net/dn/bNsMRe/btrYAR4yHDU/Xm8NhfC9hkIjNZ7Tr3jBK0/im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67"/>
          <a:stretch/>
        </p:blipFill>
        <p:spPr bwMode="auto">
          <a:xfrm>
            <a:off x="3078830" y="2552038"/>
            <a:ext cx="3286093" cy="363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86921" y="3114780"/>
            <a:ext cx="1500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유입수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마케팅비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121783" y="3740141"/>
            <a:ext cx="1339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가입수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유입수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981754" y="4394672"/>
            <a:ext cx="171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활동 </a:t>
            </a:r>
            <a:r>
              <a:rPr lang="ko-KR" altLang="en-US" sz="1200" dirty="0" err="1" smtClean="0"/>
              <a:t>유저수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가입수</a:t>
            </a:r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899494" y="5020033"/>
            <a:ext cx="1719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추천 </a:t>
            </a:r>
            <a:r>
              <a:rPr lang="ko-KR" altLang="en-US" sz="1200" dirty="0" err="1" smtClean="0"/>
              <a:t>가입수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가입수</a:t>
            </a:r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619476" y="5675313"/>
            <a:ext cx="2098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스토어 결재 수익</a:t>
            </a:r>
            <a:r>
              <a:rPr lang="en-US" altLang="ko-KR" sz="1200" dirty="0" smtClean="0"/>
              <a:t> / </a:t>
            </a:r>
            <a:r>
              <a:rPr lang="ko-KR" altLang="en-US" sz="1200" dirty="0" err="1" smtClean="0"/>
              <a:t>지출합</a:t>
            </a:r>
            <a:endParaRPr lang="en-US" altLang="ko-KR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997945" y="6042885"/>
            <a:ext cx="135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+ </a:t>
            </a:r>
            <a:r>
              <a:rPr lang="ko-KR" altLang="en-US" sz="1600" b="1" dirty="0" smtClean="0"/>
              <a:t>고객 문의</a:t>
            </a:r>
            <a:endParaRPr lang="en-US" altLang="ko-KR" sz="1600" b="1" dirty="0" smtClean="0"/>
          </a:p>
        </p:txBody>
      </p:sp>
      <p:sp>
        <p:nvSpPr>
          <p:cNvPr id="17" name="오른쪽 화살표 16"/>
          <p:cNvSpPr/>
          <p:nvPr/>
        </p:nvSpPr>
        <p:spPr>
          <a:xfrm>
            <a:off x="6794681" y="3833169"/>
            <a:ext cx="2118859" cy="10155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5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2.3.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테스트 및 배포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08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4945" y="909433"/>
            <a:ext cx="3934209" cy="578664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개요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배경 및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목적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멤버 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일정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내용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설계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주요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기능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테스트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및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배포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결과 및 성과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만족도 조사 결과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목표 대비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달성률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역량 성장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향후 계획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추가 기능 개발 계획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운영 및 유지 보수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계획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목차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03" y="909432"/>
            <a:ext cx="7674429" cy="577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2.3.1.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통합 테스트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396999" y="1052513"/>
            <a:ext cx="4108226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CBT 1st.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99" y="1592445"/>
            <a:ext cx="4106920" cy="506573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712174" y="1052513"/>
            <a:ext cx="4108226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CBT 2nd.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지인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7339613" y="2109347"/>
            <a:ext cx="2939869" cy="25168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CS 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7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8356600" y="3154826"/>
            <a:ext cx="3683000" cy="3532675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2.3.2.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배포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28600" y="1612900"/>
            <a:ext cx="3924300" cy="5083174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</a:t>
            </a:r>
            <a:endParaRPr lang="en-US" altLang="ko-KR" sz="105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curl -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fsSL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https://deb.nodesource.com/setup_18.x |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-E bash -</a:t>
            </a: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nodejs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npm</a:t>
            </a:r>
            <a:endParaRPr lang="en-US" altLang="ko-KR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npm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install yarn</a:t>
            </a: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cd /project/react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yarn install</a:t>
            </a: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Flask 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python3.10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ko-KR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Gunicorn</a:t>
            </a:r>
            <a:endParaRPr lang="en-US" altLang="ko-KR" sz="105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apt-get update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gunicorn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net-tools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nano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/sites-available/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myproject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start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enable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apt-get install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-server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start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enable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LLM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curl -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fsSL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https://ollama.com/install.sh |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ollama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pull llama3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05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(Java)</a:t>
            </a:r>
          </a:p>
          <a:p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- </a:t>
            </a:r>
            <a:r>
              <a:rPr lang="en-US" altLang="ko-KR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apt install openjdk-17*</a:t>
            </a:r>
          </a:p>
          <a:p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92600" y="1612900"/>
            <a:ext cx="3924300" cy="5083174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restart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ollama.service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restart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nginx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systemctl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restart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Move to Flask directory and run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gunicorn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another terminal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gnome-terminal --working-directory=/home/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utopos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ezen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/Release/v0_2_0/Flask -- bash -c "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gunicorn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--bind 0:5000 '__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init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__: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create_app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()'" &amp;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 Move to React directory and run yarn start in another terminal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gnome-terminal --working-directory=/home/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utopos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ezen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/Release/v0_2_0/React -- bash -c "yarn start" &amp;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cd /home/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utopos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ezen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/Release/v0_2_0/Spring/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GymunitySpringBackend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rm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rf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build/</a:t>
            </a: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bash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gradlew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clean</a:t>
            </a:r>
          </a:p>
          <a:p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sudo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bash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gradlew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bootjar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-x test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cd build/libs</a:t>
            </a: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 -jar GymunitySpringBackend-0.2.0.jar</a:t>
            </a:r>
          </a:p>
          <a:p>
            <a:endParaRPr lang="ko-KR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8600" y="991201"/>
            <a:ext cx="3924300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Requirements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92600" y="1007654"/>
            <a:ext cx="3924300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Run Script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56600" y="1007654"/>
            <a:ext cx="3683000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 Server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82711" y="1663539"/>
            <a:ext cx="3656889" cy="646806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smtClean="0"/>
              <a:t>Hosting </a:t>
            </a:r>
            <a:r>
              <a:rPr lang="ko-KR" altLang="en-US" sz="1400" dirty="0" smtClean="0"/>
              <a:t>업체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8674455" y="2088716"/>
            <a:ext cx="2920645" cy="4117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Gymunity.site</a:t>
            </a:r>
            <a:endParaRPr lang="ko-KR" altLang="en-US" b="1" dirty="0"/>
          </a:p>
        </p:txBody>
      </p:sp>
      <p:cxnSp>
        <p:nvCxnSpPr>
          <p:cNvPr id="28" name="직선 화살표 연결선 27"/>
          <p:cNvCxnSpPr>
            <a:stCxn id="27" idx="2"/>
            <a:endCxn id="31" idx="0"/>
          </p:cNvCxnSpPr>
          <p:nvPr/>
        </p:nvCxnSpPr>
        <p:spPr>
          <a:xfrm flipH="1">
            <a:off x="10134777" y="2500455"/>
            <a:ext cx="1" cy="46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544197" y="3808324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React</a:t>
            </a:r>
          </a:p>
          <a:p>
            <a:pPr algn="ctr"/>
            <a:r>
              <a:rPr lang="en-US" altLang="ko-KR" sz="1400" dirty="0" smtClean="0"/>
              <a:t>(3000)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8829866" y="5531394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Flask</a:t>
            </a:r>
          </a:p>
          <a:p>
            <a:pPr algn="ctr"/>
            <a:r>
              <a:rPr lang="en-US" altLang="ko-KR" sz="1400" dirty="0" smtClean="0"/>
              <a:t>(5000)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9544198" y="2964716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NginX</a:t>
            </a:r>
            <a:endParaRPr lang="ko-KR" altLang="en-US" sz="1400" dirty="0"/>
          </a:p>
        </p:txBody>
      </p:sp>
      <p:cxnSp>
        <p:nvCxnSpPr>
          <p:cNvPr id="32" name="직선 화살표 연결선 31"/>
          <p:cNvCxnSpPr>
            <a:stCxn id="31" idx="2"/>
            <a:endCxn id="29" idx="0"/>
          </p:cNvCxnSpPr>
          <p:nvPr/>
        </p:nvCxnSpPr>
        <p:spPr>
          <a:xfrm flipH="1">
            <a:off x="10134776" y="3459407"/>
            <a:ext cx="1" cy="34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0439515" y="4712882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Spring Boot</a:t>
            </a:r>
          </a:p>
          <a:p>
            <a:pPr algn="ctr"/>
            <a:r>
              <a:rPr lang="en-US" altLang="ko-KR" sz="1400" dirty="0" smtClean="0"/>
              <a:t>(8090)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>
            <a:stCxn id="29" idx="2"/>
            <a:endCxn id="34" idx="0"/>
          </p:cNvCxnSpPr>
          <p:nvPr/>
        </p:nvCxnSpPr>
        <p:spPr>
          <a:xfrm>
            <a:off x="10134776" y="4303015"/>
            <a:ext cx="895318" cy="4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829866" y="4712882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Gunicorn</a:t>
            </a:r>
            <a:endParaRPr lang="ko-KR" altLang="en-US" sz="1400" dirty="0"/>
          </a:p>
        </p:txBody>
      </p:sp>
      <p:cxnSp>
        <p:nvCxnSpPr>
          <p:cNvPr id="38" name="직선 화살표 연결선 37"/>
          <p:cNvCxnSpPr>
            <a:stCxn id="37" idx="2"/>
            <a:endCxn id="30" idx="0"/>
          </p:cNvCxnSpPr>
          <p:nvPr/>
        </p:nvCxnSpPr>
        <p:spPr>
          <a:xfrm>
            <a:off x="9420445" y="5207573"/>
            <a:ext cx="0" cy="32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0439514" y="6052054"/>
            <a:ext cx="1181157" cy="49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MySQL</a:t>
            </a:r>
          </a:p>
          <a:p>
            <a:pPr algn="ctr"/>
            <a:r>
              <a:rPr lang="en-US" altLang="ko-KR" sz="1400" dirty="0" smtClean="0"/>
              <a:t>(3306)</a:t>
            </a:r>
            <a:endParaRPr lang="ko-KR" altLang="en-US" sz="1400" dirty="0"/>
          </a:p>
        </p:txBody>
      </p:sp>
      <p:cxnSp>
        <p:nvCxnSpPr>
          <p:cNvPr id="77" name="직선 화살표 연결선 76"/>
          <p:cNvCxnSpPr>
            <a:stCxn id="29" idx="2"/>
            <a:endCxn id="37" idx="0"/>
          </p:cNvCxnSpPr>
          <p:nvPr/>
        </p:nvCxnSpPr>
        <p:spPr>
          <a:xfrm flipH="1">
            <a:off x="9420445" y="4303015"/>
            <a:ext cx="714331" cy="4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30" idx="2"/>
            <a:endCxn id="50" idx="1"/>
          </p:cNvCxnSpPr>
          <p:nvPr/>
        </p:nvCxnSpPr>
        <p:spPr>
          <a:xfrm>
            <a:off x="9420445" y="6026085"/>
            <a:ext cx="1019069" cy="27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34" idx="2"/>
            <a:endCxn id="50" idx="0"/>
          </p:cNvCxnSpPr>
          <p:nvPr/>
        </p:nvCxnSpPr>
        <p:spPr>
          <a:xfrm flipH="1">
            <a:off x="11030093" y="5207573"/>
            <a:ext cx="1" cy="84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2" descr="Nginx+gunicorn構成でFlaskを使う【ローカル環境編】 - Qii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558" y="2233090"/>
            <a:ext cx="4393451" cy="278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및 성과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6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3.1.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데모</a:t>
            </a:r>
            <a:endParaRPr lang="en-US" altLang="ko-KR" sz="4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40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hlinkClick r:id="rId2"/>
              </a:rPr>
              <a:t>http</a:t>
            </a:r>
            <a:r>
              <a:rPr lang="en-US" altLang="ko-KR" sz="4000" b="1" dirty="0">
                <a:solidFill>
                  <a:schemeClr val="bg1"/>
                </a:solidFill>
                <a:hlinkClick r:id="rId2"/>
              </a:rPr>
              <a:t>://</a:t>
            </a:r>
            <a:r>
              <a:rPr lang="en-US" altLang="ko-KR" sz="4000" b="1" dirty="0" smtClean="0">
                <a:solidFill>
                  <a:schemeClr val="bg1"/>
                </a:solidFill>
                <a:hlinkClick r:id="rId2"/>
              </a:rPr>
              <a:t>gymunity.site</a:t>
            </a:r>
            <a:endParaRPr lang="en-US" altLang="ko-KR" sz="4000" b="1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만족도 조사 결과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33" name="오른쪽 화살표 32"/>
          <p:cNvSpPr/>
          <p:nvPr/>
        </p:nvSpPr>
        <p:spPr>
          <a:xfrm>
            <a:off x="4626065" y="2401447"/>
            <a:ext cx="2939869" cy="25168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0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3.3.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목표 대비 </a:t>
            </a:r>
            <a:r>
              <a:rPr lang="ko-KR" altLang="en-US" sz="2400" b="1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달성률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Agile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방법론 적용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Kanban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통한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Task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목표 대비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달성률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120%</a:t>
            </a:r>
            <a:endParaRPr lang="ko-KR" altLang="en-US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76" y="1449366"/>
            <a:ext cx="8166099" cy="52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894" y="1513080"/>
            <a:ext cx="5499100" cy="534492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3.4.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역량 성장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풀스택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 외 </a:t>
            </a:r>
            <a:r>
              <a:rPr lang="en-US" altLang="ko-KR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Meld (Merge Tool), Gemini (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생성형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AI)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활용하여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협업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디버깅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스킬 강화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57" y="2246602"/>
            <a:ext cx="6038648" cy="34422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99" y="3034742"/>
            <a:ext cx="5629968" cy="3498850"/>
          </a:xfrm>
          <a:prstGeom prst="rect">
            <a:avLst/>
          </a:prstGeom>
        </p:spPr>
      </p:pic>
      <p:grpSp>
        <p:nvGrpSpPr>
          <p:cNvPr id="10" name="그룹 1019"/>
          <p:cNvGrpSpPr/>
          <p:nvPr/>
        </p:nvGrpSpPr>
        <p:grpSpPr>
          <a:xfrm>
            <a:off x="313709" y="2246602"/>
            <a:ext cx="559470" cy="559470"/>
            <a:chOff x="13585697" y="7152986"/>
            <a:chExt cx="559470" cy="559470"/>
          </a:xfrm>
        </p:grpSpPr>
        <p:pic>
          <p:nvPicPr>
            <p:cNvPr id="11" name="Object 6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85697" y="7152986"/>
              <a:ext cx="559470" cy="559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2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계획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9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1300" y="909433"/>
            <a:ext cx="5016500" cy="5786641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서비스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보안 강화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간편 로그인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간편 결재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네이버페이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인플루언서가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챌린지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 랭킹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트레픽에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따른 서버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확장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수익모델 보완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애드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센스 추가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 기능 개발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운영 및 유지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보수 계획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626065" y="2401447"/>
            <a:ext cx="2939869" cy="25168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076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개요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35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1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41300" y="3257006"/>
            <a:ext cx="11747500" cy="3439068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배경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이젠아카데미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강남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웹서비스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풀스택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2023.11.16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2024.05.02)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팀 프로젝트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기획 배경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운동은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선택이 아닌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필수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현대인들의 운동 부족의 근본 원인은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1257300" lvl="2" indent="-342900">
              <a:buFontTx/>
              <a:buAutoNum type="arabicPeriod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시간 부족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작심 삼일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부상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목적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언제 어디서나 운동할 수 있으려면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홈 트레이닝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꾸준히 운동 하려면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운동 기록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챌린지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참여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부상당하지 않으려면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맞춤 프로그램</a:t>
            </a: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배경 및 목적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-1689872"/>
            <a:ext cx="6858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99242" y="2456225"/>
            <a:ext cx="94226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운동을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뜻하는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Gym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과 공동체를 뜻하는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Community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합성어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홈 트레이닝을 배우고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다른 사람들과 함께 지속적인 동기 부여를 장려하는 웹 서비스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49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1.2.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멤버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40201"/>
              </p:ext>
            </p:extLst>
          </p:nvPr>
        </p:nvGraphicFramePr>
        <p:xfrm>
          <a:off x="393698" y="5041900"/>
          <a:ext cx="11252202" cy="161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367"/>
                <a:gridCol w="1875367"/>
                <a:gridCol w="1875367"/>
                <a:gridCol w="1875367"/>
                <a:gridCol w="1875367"/>
                <a:gridCol w="1875367"/>
              </a:tblGrid>
              <a:tr h="5386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홍보람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김민호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조윤수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김진화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임채현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</a:tr>
              <a:tr h="53869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Role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팀장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PT</a:t>
                      </a:r>
                      <a:r>
                        <a:rPr lang="en-US" altLang="ko-K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Store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Admin, 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 Page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Challenge</a:t>
                      </a:r>
                      <a:endParaRPr lang="ko-KR" altLang="en-US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53869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Contact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utopos.ai@gmail.com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267744" y="909433"/>
            <a:ext cx="7257256" cy="3954667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단체사진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15800" y="2136752"/>
            <a:ext cx="2568539" cy="15000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업데이트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1.3.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일정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58387"/>
              </p:ext>
            </p:extLst>
          </p:nvPr>
        </p:nvGraphicFramePr>
        <p:xfrm>
          <a:off x="391886" y="909439"/>
          <a:ext cx="11495313" cy="57842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0520"/>
                <a:gridCol w="910520"/>
                <a:gridCol w="1669286"/>
                <a:gridCol w="2668329"/>
                <a:gridCol w="2668329"/>
                <a:gridCol w="2668329"/>
              </a:tblGrid>
              <a:tr h="25793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주제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홍보람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김민호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조윤수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김진화</a:t>
                      </a:r>
                      <a:r>
                        <a:rPr lang="en-US" altLang="ko-K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임채현</a:t>
                      </a:r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31375D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수요일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시작발표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스토리보드 설계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목요일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멘토링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멘토링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금요일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기획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ERD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설계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9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화요일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개별 기능 </a:t>
                      </a:r>
                      <a:r>
                        <a:rPr lang="ko-KR" altLang="en-US" sz="110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구현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프론트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레이아웃 </a:t>
                      </a:r>
                      <a:r>
                        <a:rPr lang="en-US" altLang="ko-K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(PT)</a:t>
                      </a:r>
                      <a:endParaRPr lang="en-US" altLang="ko-KR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DB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구축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프론트 레이아웃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(Challenge)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목요일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맞춤 훈련 영상 리스트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프론트 레이아웃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(My Page)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챌린지 생성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금요일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순차 진행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/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오운완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사전 설문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/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맞춤 플랜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챌린지 리스트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15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PT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챗봇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회원 가입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/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탈퇴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챌린지 상세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16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화요일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영상 추천 품질 개선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로그인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/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로그아웃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챌린지 수정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17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수요일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챗봇 품질 개선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고객문의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챌린지 삭제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18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목요일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프론트 레이아웃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(Store)</a:t>
                      </a:r>
                      <a:endParaRPr lang="en-US" altLang="ko-KR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마이페이지 구성 연결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챌린지 인증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19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금요일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스토어 구성 연결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운영자 페이지 구성 연결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챌린지 포인트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22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통합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NginX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구축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Sping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통합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23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화요일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Flask, </a:t>
                      </a:r>
                      <a:r>
                        <a:rPr lang="en-US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Sping</a:t>
                      </a:r>
                      <a:r>
                        <a:rPr 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통합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수요일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25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목요일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CBT 1st (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팀원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및 버그픽스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26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금요일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CBT 1st 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리뷰 및 버그픽스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29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배포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CBT 2nd (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지인</a:t>
                      </a:r>
                      <a:r>
                        <a:rPr lang="en-US" altLang="ko-K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) 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시작 및 </a:t>
                      </a:r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버그픽스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30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화요일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CBT 2nd </a:t>
                      </a:r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리뷰 및 버그 </a:t>
                      </a:r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픽스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4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수요일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버그 </a:t>
                      </a:r>
                      <a:r>
                        <a:rPr lang="ko-KR" altLang="en-US" sz="1100" u="none" strike="noStrike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픽스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546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수요일</a:t>
                      </a:r>
                      <a:endParaRPr lang="ko-KR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완료 발표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D7D7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57" marR="6757" marT="6757" marB="0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6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6924"/>
            <a:ext cx="12192000" cy="2552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40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내용</a:t>
            </a:r>
            <a:endParaRPr lang="en-US" altLang="ko-KR" sz="40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2.1. </a:t>
            </a:r>
            <a:r>
              <a:rPr lang="ko-KR" altLang="en-US" sz="32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설계</a:t>
            </a:r>
            <a:endParaRPr lang="ko-KR" altLang="en-US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874" y="481965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2874" y="76201"/>
            <a:ext cx="11906250" cy="1866900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3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2.1.1.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스토리보드 설계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경쟁 서비스 분석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B8B76B82-8A4D-F387-2E90-E841956D0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78495"/>
              </p:ext>
            </p:extLst>
          </p:nvPr>
        </p:nvGraphicFramePr>
        <p:xfrm>
          <a:off x="838199" y="1595671"/>
          <a:ext cx="10905875" cy="4897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175">
                  <a:extLst>
                    <a:ext uri="{9D8B030D-6E8A-4147-A177-3AD203B41FA5}">
                      <a16:colId xmlns="" xmlns:a16="http://schemas.microsoft.com/office/drawing/2014/main" val="529196770"/>
                    </a:ext>
                  </a:extLst>
                </a:gridCol>
                <a:gridCol w="2181175">
                  <a:extLst>
                    <a:ext uri="{9D8B030D-6E8A-4147-A177-3AD203B41FA5}">
                      <a16:colId xmlns="" xmlns:a16="http://schemas.microsoft.com/office/drawing/2014/main" val="120635450"/>
                    </a:ext>
                  </a:extLst>
                </a:gridCol>
                <a:gridCol w="2181175">
                  <a:extLst>
                    <a:ext uri="{9D8B030D-6E8A-4147-A177-3AD203B41FA5}">
                      <a16:colId xmlns="" xmlns:a16="http://schemas.microsoft.com/office/drawing/2014/main" val="1685277408"/>
                    </a:ext>
                  </a:extLst>
                </a:gridCol>
                <a:gridCol w="2181175">
                  <a:extLst>
                    <a:ext uri="{9D8B030D-6E8A-4147-A177-3AD203B41FA5}">
                      <a16:colId xmlns="" xmlns:a16="http://schemas.microsoft.com/office/drawing/2014/main" val="1147348704"/>
                    </a:ext>
                  </a:extLst>
                </a:gridCol>
                <a:gridCol w="2181175">
                  <a:extLst>
                    <a:ext uri="{9D8B030D-6E8A-4147-A177-3AD203B41FA5}">
                      <a16:colId xmlns="" xmlns:a16="http://schemas.microsoft.com/office/drawing/2014/main" val="3799717654"/>
                    </a:ext>
                  </a:extLst>
                </a:gridCol>
              </a:tblGrid>
              <a:tr h="122430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 smtClean="0">
                          <a:solidFill>
                            <a:schemeClr val="bg1"/>
                          </a:solidFill>
                        </a:rPr>
                        <a:t>Gymunity</a:t>
                      </a:r>
                      <a:endParaRPr lang="ko-KR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Noom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Quat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Planfit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rgbClr val="31375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26621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Service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강의 영상 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 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1:N 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강의 영상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전문가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1:1 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메신저 코칭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(AI)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4680937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Retention 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전략</a:t>
                      </a:r>
                    </a:p>
                  </a:txBody>
                  <a:tcPr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배팅</a:t>
                      </a:r>
                      <a:endParaRPr lang="en-US" altLang="ko-KR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그룹 채팅방에 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매일 운동량 공유</a:t>
                      </a: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일일 운동 미션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=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스토어 할인 포인트</a:t>
                      </a: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챌린지 커뮤니티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0403979"/>
                  </a:ext>
                </a:extLst>
              </a:tr>
              <a:tr h="12243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수익모델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무료 </a:t>
                      </a:r>
                      <a:r>
                        <a:rPr lang="ko-KR" altLang="en-US" sz="16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코칭</a:t>
                      </a:r>
                      <a:endParaRPr lang="en-US" altLang="ko-KR" sz="16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스토어</a:t>
                      </a:r>
                      <a:r>
                        <a:rPr lang="ko-KR" altLang="en-US" sz="16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수수료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결제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구독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</a:t>
                      </a: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스토어 수수료</a:t>
                      </a:r>
                      <a:endParaRPr lang="en-US" altLang="ko-KR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선 구독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연 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</a:t>
                      </a:r>
                      <a:r>
                        <a:rPr lang="ko-KR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만원</a:t>
                      </a:r>
                      <a:r>
                        <a:rPr lang="en-US" altLang="ko-K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121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0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663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2.1.1.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스토리보드 설계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-143080"/>
            <a:ext cx="4210050" cy="10525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55"/>
          <a:stretch/>
        </p:blipFill>
        <p:spPr>
          <a:xfrm>
            <a:off x="7852682" y="1602461"/>
            <a:ext cx="3195364" cy="2937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64" y="1599142"/>
            <a:ext cx="6124552" cy="29411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92" y="3673483"/>
            <a:ext cx="6280571" cy="29411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41"/>
          <a:stretch/>
        </p:blipFill>
        <p:spPr>
          <a:xfrm>
            <a:off x="8662482" y="3673483"/>
            <a:ext cx="1575763" cy="293779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41299" y="909434"/>
            <a:ext cx="11741695" cy="396852"/>
          </a:xfrm>
          <a:prstGeom prst="rect">
            <a:avLst/>
          </a:prstGeom>
          <a:solidFill>
            <a:srgbClr val="F8F9FA"/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노코드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툴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글라이드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(www.glideapps.com)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활용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5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868</Words>
  <Application>Microsoft Office PowerPoint</Application>
  <PresentationFormat>와이드스크린</PresentationFormat>
  <Paragraphs>322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나눔고딕</vt:lpstr>
      <vt:lpstr>나눔고딕 ExtraBold</vt:lpstr>
      <vt:lpstr>나눔스퀘어OTF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PT</dc:title>
  <dc:creator>보람 홍</dc:creator>
  <cp:lastModifiedBy>EZEN</cp:lastModifiedBy>
  <cp:revision>88</cp:revision>
  <dcterms:created xsi:type="dcterms:W3CDTF">2024-03-12T00:33:36Z</dcterms:created>
  <dcterms:modified xsi:type="dcterms:W3CDTF">2024-04-25T05:22:38Z</dcterms:modified>
</cp:coreProperties>
</file>