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wong Brian (April 29th 2025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Kwong Brian (April 29th 2025)</a:t>
            </a:r>
          </a:p>
        </p:txBody>
      </p:sp>
      <p:sp>
        <p:nvSpPr>
          <p:cNvPr id="172" name="Breaking out of Global Dependencies, Import Dependencies and Nested Inheritance Dependencie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Breaking out of Global Dependencies, Import Dependencies and Nested Inheritance Dependencies </a:t>
            </a:r>
          </a:p>
        </p:txBody>
      </p:sp>
      <p:sp>
        <p:nvSpPr>
          <p:cNvPr id="173" name="WELC Chapter 9…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 Chapter 9 </a:t>
            </a:r>
          </a:p>
          <a:p>
            <a:pPr/>
            <a:r>
              <a:t>(Breaking Dependencies) p2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carbon (6).png" descr="carbon (6).png"/>
          <p:cNvPicPr>
            <a:picLocks noChangeAspect="1"/>
          </p:cNvPicPr>
          <p:nvPr/>
        </p:nvPicPr>
        <p:blipFill>
          <a:blip r:embed="rId2">
            <a:extLst/>
          </a:blip>
          <a:srcRect l="2333" t="10081" r="0" b="0"/>
          <a:stretch>
            <a:fillRect/>
          </a:stretch>
        </p:blipFill>
        <p:spPr>
          <a:xfrm>
            <a:off x="173786" y="2525315"/>
            <a:ext cx="14876198" cy="866518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Alias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Alias Parameters </a:t>
            </a:r>
          </a:p>
        </p:txBody>
      </p:sp>
      <p:sp>
        <p:nvSpPr>
          <p:cNvPr id="208" name="An alias parameter is a parameter that is changed inside the method or different variants of a parameter are used depending on non-controllable conditional logic/factors.…"/>
          <p:cNvSpPr txBox="1"/>
          <p:nvPr>
            <p:ph type="body" sz="half" idx="1"/>
          </p:nvPr>
        </p:nvSpPr>
        <p:spPr>
          <a:xfrm>
            <a:off x="14411828" y="781025"/>
            <a:ext cx="8934710" cy="12153950"/>
          </a:xfrm>
          <a:prstGeom prst="rect">
            <a:avLst/>
          </a:prstGeom>
        </p:spPr>
        <p:txBody>
          <a:bodyPr/>
          <a:lstStyle/>
          <a:p>
            <a:pPr marL="420623" indent="-420623" defTabSz="2243271">
              <a:spcBef>
                <a:spcPts val="4300"/>
              </a:spcBef>
              <a:defRPr sz="3680"/>
            </a:pPr>
            <a:r>
              <a:t>An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alias parameter</a:t>
            </a:r>
            <a:r>
              <a:t> is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parameter</a:t>
            </a:r>
            <a:r>
              <a:t> that is changed inside the method or different variants of a parameter are used depending on non-controllable conditional logic/factors.</a:t>
            </a:r>
          </a:p>
          <a:p>
            <a:pPr lvl="3" marL="1682495" indent="-420623" defTabSz="2243271">
              <a:spcBef>
                <a:spcPts val="4300"/>
              </a:spcBef>
              <a:defRPr sz="3680"/>
            </a:pPr>
            <a:r>
              <a:t>Examples </a:t>
            </a:r>
          </a:p>
          <a:p>
            <a:pPr lvl="4" marL="2103120" indent="-420623" defTabSz="2243271">
              <a:spcBef>
                <a:spcPts val="4300"/>
              </a:spcBef>
              <a:defRPr sz="3680"/>
            </a:pPr>
            <a:r>
              <a:t>The type of building permit returned may depend on a whether it exists in the current database</a:t>
            </a:r>
          </a:p>
          <a:p>
            <a:pPr lvl="4" marL="2103120" indent="-420623" defTabSz="2243271">
              <a:spcBef>
                <a:spcPts val="4300"/>
              </a:spcBef>
              <a:defRPr sz="3680"/>
            </a:pPr>
            <a:r>
              <a:t>The browser engine may be dependent on our computer’s architecture and system load.</a:t>
            </a:r>
          </a:p>
          <a:p>
            <a:pPr marL="420623" indent="-420623" defTabSz="2243271">
              <a:spcBef>
                <a:spcPts val="4300"/>
              </a:spcBef>
              <a:defRPr sz="368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Alias Parameters </a:t>
            </a:r>
            <a:r>
              <a:t>prevent us from injecting and controlling our own mock data </a:t>
            </a:r>
          </a:p>
        </p:txBody>
      </p:sp>
      <p:pic>
        <p:nvPicPr>
          <p:cNvPr id="209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7539" y="7799688"/>
            <a:ext cx="7424663" cy="47332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Class="entr" nodeType="with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Class="entr" nodeType="after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Class="entr" nodeType="after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Class="entr" nodeType="afterEffect" presetSubtype="9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6" grpId="2"/>
      <p:bldP build="p" bldLvl="5" animBg="1" rev="0" advAuto="0" spid="208" grpId="1"/>
      <p:bldP build="whole" bldLvl="1" animBg="1" rev="0" advAuto="0" spid="209" grpId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solving Onion and Alias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Resolving Onion and Alias Parameters</a:t>
            </a:r>
          </a:p>
        </p:txBody>
      </p:sp>
      <p:sp>
        <p:nvSpPr>
          <p:cNvPr id="212" name="Non-necessary Parameters :…"/>
          <p:cNvSpPr txBox="1"/>
          <p:nvPr>
            <p:ph type="body" sz="half" idx="1"/>
          </p:nvPr>
        </p:nvSpPr>
        <p:spPr>
          <a:xfrm>
            <a:off x="1206500" y="2433165"/>
            <a:ext cx="13093959" cy="10083489"/>
          </a:xfrm>
          <a:prstGeom prst="rect">
            <a:avLst/>
          </a:prstGeom>
        </p:spPr>
        <p:txBody>
          <a:bodyPr/>
          <a:lstStyle/>
          <a:p>
            <a:pPr marL="333756" indent="-333756" defTabSz="1779987">
              <a:spcBef>
                <a:spcPts val="3400"/>
              </a:spcBef>
              <a:defRPr sz="2920"/>
            </a:pPr>
            <a:r>
              <a:t>Non-necessary Parameters :</a:t>
            </a:r>
          </a:p>
          <a:p>
            <a:pPr lvl="1" marL="667512" indent="-333756" defTabSz="1779987">
              <a:spcBef>
                <a:spcPts val="3400"/>
              </a:spcBef>
              <a:defRPr sz="2920"/>
            </a:pPr>
            <a:r>
              <a:t>Pass `null` into the parameter field.</a:t>
            </a:r>
          </a:p>
          <a:p>
            <a:pPr marL="333756" indent="-333756" defTabSz="1779987">
              <a:spcBef>
                <a:spcPts val="3400"/>
              </a:spcBef>
              <a:defRPr sz="2920"/>
            </a:pPr>
            <a:r>
              <a:t>Complex Parameters (Extract Interface Method): </a:t>
            </a:r>
          </a:p>
          <a:p>
            <a:pPr lvl="1" marL="667512" indent="-333756" defTabSz="1779987">
              <a:spcBef>
                <a:spcPts val="3400"/>
              </a:spcBef>
              <a:defRPr sz="2920"/>
            </a:pPr>
            <a:r>
              <a:t>Create an interface for the public methods of the troublesome parameter.</a:t>
            </a:r>
          </a:p>
          <a:p>
            <a:pPr lvl="1" marL="667512" indent="-333756" defTabSz="1779987">
              <a:spcBef>
                <a:spcPts val="3400"/>
              </a:spcBef>
              <a:defRPr sz="2920"/>
            </a:pPr>
            <a:r>
              <a:t>Make the original class implement the interface.</a:t>
            </a:r>
          </a:p>
          <a:p>
            <a:pPr lvl="1" marL="667512" indent="-333756" defTabSz="1779987">
              <a:spcBef>
                <a:spcPts val="3400"/>
              </a:spcBef>
              <a:defRPr sz="2920"/>
            </a:pPr>
            <a:r>
              <a:t>Fork a new class that also implements that interface and override the necessary methods with more test-friendly variants. </a:t>
            </a:r>
          </a:p>
          <a:p>
            <a:pPr lvl="1" marL="667512" indent="-333756" defTabSz="1779987">
              <a:spcBef>
                <a:spcPts val="3400"/>
              </a:spcBef>
              <a:defRPr sz="2920"/>
            </a:pPr>
            <a:r>
              <a:t>Update the method to take the </a:t>
            </a:r>
          </a:p>
          <a:p>
            <a:pPr marL="333756" indent="-333756" defTabSz="1779987">
              <a:spcBef>
                <a:spcPts val="3400"/>
              </a:spcBef>
              <a:defRPr sz="2920"/>
            </a:pPr>
            <a:r>
              <a:t>Deeply Nested Parameters (Subclass and Override Method): </a:t>
            </a:r>
          </a:p>
          <a:p>
            <a:pPr lvl="1" marL="667512" indent="-333756" defTabSz="1779987">
              <a:spcBef>
                <a:spcPts val="3400"/>
              </a:spcBef>
              <a:defRPr sz="2920"/>
            </a:pPr>
            <a:r>
              <a:t>Create a subclass of the class with the troublesome parameter.</a:t>
            </a:r>
          </a:p>
          <a:p>
            <a:pPr lvl="1" marL="667512" indent="-333756" defTabSz="1779987">
              <a:spcBef>
                <a:spcPts val="3400"/>
              </a:spcBef>
              <a:defRPr sz="2920"/>
            </a:pPr>
            <a:r>
              <a:t>Override the method you want to prevent aliasing. </a:t>
            </a:r>
          </a:p>
        </p:txBody>
      </p:sp>
      <p:pic>
        <p:nvPicPr>
          <p:cNvPr id="213" name="carbon (8).png" descr="carbon (8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112024" y="2344672"/>
            <a:ext cx="11472450" cy="102604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000"/>
                            </p:stCondLst>
                            <p:childTnLst>
                              <p:par>
                                <p:cTn id="4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9000"/>
                            </p:stCondLst>
                            <p:childTnLst>
                              <p:par>
                                <p:cTn id="5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0"/>
                            </p:stCondLst>
                            <p:childTnLst>
                              <p:par>
                                <p:cTn id="59" presetClass="entr" nodeType="after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  <p:bldP build="whole" bldLvl="1" animBg="1" rev="0" advAuto="0" spid="21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Demo Part 2"/>
          <p:cNvSpPr txBox="1"/>
          <p:nvPr>
            <p:ph type="title"/>
          </p:nvPr>
        </p:nvSpPr>
        <p:spPr>
          <a:xfrm>
            <a:off x="1372377" y="6013450"/>
            <a:ext cx="21971001" cy="1689100"/>
          </a:xfrm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Demo Part 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pplications in Our Proje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Applications in Our Projects</a:t>
            </a:r>
          </a:p>
        </p:txBody>
      </p:sp>
      <p:sp>
        <p:nvSpPr>
          <p:cNvPr id="218" name="Database and Authentication Services…"/>
          <p:cNvSpPr txBox="1"/>
          <p:nvPr>
            <p:ph type="body" sz="quarter" idx="1"/>
          </p:nvPr>
        </p:nvSpPr>
        <p:spPr>
          <a:xfrm>
            <a:off x="2295806" y="4764351"/>
            <a:ext cx="7796987" cy="5216076"/>
          </a:xfrm>
          <a:prstGeom prst="rect">
            <a:avLst/>
          </a:prstGeom>
        </p:spPr>
        <p:txBody>
          <a:bodyPr/>
          <a:lstStyle/>
          <a:p>
            <a:pPr marL="443484" indent="-443484" defTabSz="2365188">
              <a:spcBef>
                <a:spcPts val="4500"/>
              </a:spcBef>
              <a:defRPr sz="3880"/>
            </a:pPr>
            <a:r>
              <a:t>Database and Authentication Services</a:t>
            </a:r>
          </a:p>
          <a:p>
            <a:pPr marL="443484" indent="-443484" defTabSz="2365188">
              <a:spcBef>
                <a:spcPts val="4500"/>
              </a:spcBef>
              <a:defRPr sz="3880"/>
            </a:pPr>
            <a:r>
              <a:t>Testing Complex Simulation Classes</a:t>
            </a:r>
          </a:p>
          <a:p>
            <a:pPr marL="443484" indent="-443484" defTabSz="2365188">
              <a:spcBef>
                <a:spcPts val="4500"/>
              </a:spcBef>
              <a:defRPr sz="3880"/>
            </a:pPr>
            <a:r>
              <a:t>Mocking and working with a variety of different pets</a:t>
            </a:r>
          </a:p>
        </p:txBody>
      </p:sp>
      <p:pic>
        <p:nvPicPr>
          <p:cNvPr id="21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584769" y="4764351"/>
            <a:ext cx="9273023" cy="5216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" dur="1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8" grpId="1"/>
      <p:bldP build="whole" bldLvl="1" animBg="1" rev="0" advAuto="0" spid="219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hank You!"/>
          <p:cNvSpPr txBox="1"/>
          <p:nvPr>
            <p:ph type="title"/>
          </p:nvPr>
        </p:nvSpPr>
        <p:spPr>
          <a:xfrm>
            <a:off x="1206500" y="6013450"/>
            <a:ext cx="21971000" cy="1689100"/>
          </a:xfrm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References </a:t>
            </a:r>
          </a:p>
        </p:txBody>
      </p:sp>
      <p:sp>
        <p:nvSpPr>
          <p:cNvPr id="224" name="Feathers, Michael C. Working Effectively with Legacy Code. Upper Saddle River, N.J, Prentice Hall Ptr, 2013.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Feathers, Michael C. Working Effectively with Legacy Code. Upper Saddle River, N.J, Prentice Hall Ptr, 2013.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verview"/>
          <p:cNvSpPr txBox="1"/>
          <p:nvPr>
            <p:ph type="title"/>
          </p:nvPr>
        </p:nvSpPr>
        <p:spPr>
          <a:xfrm>
            <a:off x="17768337" y="635000"/>
            <a:ext cx="5409164" cy="1689100"/>
          </a:xfrm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Overview </a:t>
            </a:r>
          </a:p>
        </p:txBody>
      </p:sp>
      <p:sp>
        <p:nvSpPr>
          <p:cNvPr id="176" name="Review of Global Dependencies and Singlet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Review of Global Dependencies and Singletons</a:t>
            </a:r>
          </a:p>
          <a:p>
            <a:pPr/>
            <a:r>
              <a:t>How to Break Free from Global Dependencies while Testing</a:t>
            </a:r>
          </a:p>
          <a:p>
            <a:pPr/>
            <a:r>
              <a:t>Working with Import Dependencies</a:t>
            </a:r>
          </a:p>
          <a:p>
            <a:pPr/>
            <a:r>
              <a:t>Onion Parameters </a:t>
            </a:r>
          </a:p>
          <a:p>
            <a:pPr/>
            <a:r>
              <a:t>Alias Parameters </a:t>
            </a:r>
          </a:p>
          <a:p>
            <a:pPr/>
            <a:r>
              <a:t>Breaking Free of Parameter Dependencies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carbon (15).png" descr="carbon (15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08807" y="1340948"/>
            <a:ext cx="12387163" cy="13113306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In programing a dependency is a object is passed into a function or class in order to enable/provide functionality of that method or class.…"/>
          <p:cNvSpPr txBox="1"/>
          <p:nvPr>
            <p:ph type="body" sz="half" idx="1"/>
          </p:nvPr>
        </p:nvSpPr>
        <p:spPr>
          <a:xfrm>
            <a:off x="1206500" y="4260642"/>
            <a:ext cx="12235877" cy="8256012"/>
          </a:xfrm>
          <a:prstGeom prst="rect">
            <a:avLst/>
          </a:prstGeom>
        </p:spPr>
        <p:txBody>
          <a:bodyPr/>
          <a:lstStyle/>
          <a:p>
            <a:pPr marL="338327" indent="-338327" defTabSz="1804370">
              <a:spcBef>
                <a:spcPts val="3400"/>
              </a:spcBef>
              <a:defRPr sz="2960"/>
            </a:pPr>
            <a:r>
              <a:t>In programing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dependency</a:t>
            </a:r>
            <a:r>
              <a:t> is a object is passed into a function or class in order to enable/provide functionality of that method or class.</a:t>
            </a:r>
          </a:p>
          <a:p>
            <a:pPr lvl="1" marL="676655" indent="-338327" defTabSz="1804370">
              <a:spcBef>
                <a:spcPts val="3400"/>
              </a:spcBef>
              <a:defRPr sz="2960"/>
            </a:pPr>
            <a:r>
              <a:t>Often this is done by passing the necessary object as a reference, then using the object’s methods to complete the task.</a:t>
            </a:r>
          </a:p>
          <a:p>
            <a:pPr lvl="1" marL="676655" indent="-338327" defTabSz="1804370">
              <a:spcBef>
                <a:spcPts val="3400"/>
              </a:spcBef>
              <a:defRPr sz="2960"/>
            </a:pPr>
            <a:r>
              <a:t>In UML class diagrams dependencies are marked as dotted arrows from class A (the supplier) to </a:t>
            </a:r>
          </a:p>
          <a:p>
            <a:pPr marL="338327" indent="-338327" defTabSz="1804370">
              <a:spcBef>
                <a:spcPts val="3400"/>
              </a:spcBef>
              <a:defRPr sz="2960"/>
            </a:pPr>
            <a:r>
              <a:t>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global dependency</a:t>
            </a:r>
            <a:r>
              <a:t> is a variable and/or class that is declared at a global scope and share accessed is granted throughout the program </a:t>
            </a:r>
          </a:p>
          <a:p>
            <a:pPr marL="338327" indent="-338327" defTabSz="1804370">
              <a:spcBef>
                <a:spcPts val="3400"/>
              </a:spcBef>
              <a:defRPr sz="2960"/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Global dependencies</a:t>
            </a:r>
            <a:r>
              <a:t> are particularly hard to break free from as they are often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tightly coupled</a:t>
            </a:r>
            <a:r>
              <a:t> to large parts of the programs and their usages are scattered throughout.</a:t>
            </a:r>
          </a:p>
        </p:txBody>
      </p:sp>
      <p:sp>
        <p:nvSpPr>
          <p:cNvPr id="180" name="What is a Global Dependenc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What is a Global Dependency?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Class="entr" nodeType="afterEffect" presetSubtype="5" presetID="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vertical)" transition="in">
                                      <p:cBhvr>
                                        <p:cTn id="36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8" grpId="2"/>
      <p:bldP build="p" bldLvl="5" animBg="1" rev="0" advAuto="0" spid="17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carbon (13).png" descr="carbon (1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797" y="853084"/>
            <a:ext cx="10530862" cy="13716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he singleton is a design pattern where there is at most one object of a particular type throughout the entire application.…"/>
          <p:cNvSpPr txBox="1"/>
          <p:nvPr>
            <p:ph type="body" sz="half" idx="1"/>
          </p:nvPr>
        </p:nvSpPr>
        <p:spPr>
          <a:xfrm>
            <a:off x="11287511" y="2342460"/>
            <a:ext cx="11244962" cy="10331693"/>
          </a:xfrm>
          <a:prstGeom prst="rect">
            <a:avLst/>
          </a:prstGeom>
        </p:spPr>
        <p:txBody>
          <a:bodyPr/>
          <a:lstStyle/>
          <a:p>
            <a:pPr lvl="1" marL="557784" indent="-278892" defTabSz="1487386">
              <a:spcBef>
                <a:spcPts val="2800"/>
              </a:spcBef>
              <a:defRPr sz="2440"/>
            </a:pPr>
            <a:r>
              <a:t>The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singleton</a:t>
            </a:r>
            <a:r>
              <a:t> is a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design pattern</a:t>
            </a:r>
            <a:r>
              <a:t> where there is at most one object of a particular type throughout the entire application. </a:t>
            </a:r>
          </a:p>
          <a:p>
            <a:pPr lvl="2" marL="836676" indent="-278892" defTabSz="1487386">
              <a:spcBef>
                <a:spcPts val="2800"/>
              </a:spcBef>
              <a:defRPr sz="2440"/>
            </a:pPr>
            <a:r>
              <a:t>The first time the singleton is called (generally through a method called `getInstance`), the object is initialized; otherwise, the previously created object is used.   </a:t>
            </a:r>
          </a:p>
          <a:p>
            <a:pPr lvl="1" marL="557784" indent="-278892" defTabSz="1487386">
              <a:spcBef>
                <a:spcPts val="2800"/>
              </a:spcBef>
              <a:defRPr sz="2440"/>
            </a:pPr>
            <a:r>
              <a:t>Singletons are often used when a single instance of an object is desired or as a simple way to create global instances in an OOP language such as Java.</a:t>
            </a:r>
          </a:p>
          <a:p>
            <a:pPr lvl="2" marL="836676" indent="-278892" defTabSz="1487386">
              <a:spcBef>
                <a:spcPts val="2800"/>
              </a:spcBef>
              <a:defRPr sz="2440"/>
            </a:pPr>
            <a:r>
              <a:t>Database Connections</a:t>
            </a:r>
          </a:p>
          <a:p>
            <a:pPr lvl="2" marL="836676" indent="-278892" defTabSz="1487386">
              <a:spcBef>
                <a:spcPts val="2800"/>
              </a:spcBef>
              <a:defRPr sz="2440"/>
            </a:pPr>
            <a:r>
              <a:t>Authentication Clients</a:t>
            </a:r>
          </a:p>
          <a:p>
            <a:pPr lvl="2" marL="836676" indent="-278892" defTabSz="1487386">
              <a:spcBef>
                <a:spcPts val="2800"/>
              </a:spcBef>
              <a:defRPr sz="2440"/>
            </a:pPr>
            <a:r>
              <a:t>Users of a SUA</a:t>
            </a:r>
          </a:p>
          <a:p>
            <a:pPr lvl="2" marL="836676" indent="-278892" defTabSz="1487386">
              <a:spcBef>
                <a:spcPts val="2800"/>
              </a:spcBef>
              <a:defRPr sz="2440"/>
            </a:pPr>
            <a:r>
              <a:t>Factories </a:t>
            </a:r>
          </a:p>
          <a:p>
            <a:pPr lvl="2" marL="836676" indent="-278892" defTabSz="1487386">
              <a:spcBef>
                <a:spcPts val="2800"/>
              </a:spcBef>
              <a:defRPr sz="2440"/>
            </a:pPr>
            <a:r>
              <a:t>Loggers</a:t>
            </a:r>
          </a:p>
          <a:p>
            <a:pPr lvl="1" marL="557784" indent="-278892" defTabSz="1487386">
              <a:spcBef>
                <a:spcPts val="2800"/>
              </a:spcBef>
              <a:defRPr sz="2440"/>
            </a:pPr>
            <a:r>
              <a:t>Singletons are particularly challenging to unit-test because there is a single global instance that is consistent throughout all tests.</a:t>
            </a:r>
          </a:p>
          <a:p>
            <a:pPr lvl="2" marL="836676" indent="-278892" defTabSz="1487386">
              <a:spcBef>
                <a:spcPts val="2800"/>
              </a:spcBef>
              <a:defRPr sz="2440"/>
            </a:pPr>
            <a:r>
              <a:t>It is hard to inject our own instance for the object to set particular parameters for testing scenarios . </a:t>
            </a:r>
          </a:p>
        </p:txBody>
      </p:sp>
      <p:sp>
        <p:nvSpPr>
          <p:cNvPr id="184" name="The Singleton"/>
          <p:cNvSpPr txBox="1"/>
          <p:nvPr>
            <p:ph type="title"/>
          </p:nvPr>
        </p:nvSpPr>
        <p:spPr>
          <a:xfrm>
            <a:off x="1846313" y="208457"/>
            <a:ext cx="21971001" cy="1689101"/>
          </a:xfrm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The Singleton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18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500" fill="hold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0" fill="hold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500" fill="hold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0"/>
                            </p:stCondLst>
                            <p:childTnLst>
                              <p:par>
                                <p:cTn id="24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0" fill="hold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0" fill="hold"/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0"/>
                            </p:stCondLst>
                            <p:childTnLst>
                              <p:par>
                                <p:cTn id="34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0" fill="hold"/>
                                        <p:tgtEl>
                                          <p:spTgt spid="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0"/>
                            </p:stCondLst>
                            <p:childTnLst>
                              <p:par>
                                <p:cTn id="39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0" fill="hold"/>
                                        <p:tgtEl>
                                          <p:spTgt spid="1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0"/>
                            </p:stCondLst>
                            <p:childTnLst>
                              <p:par>
                                <p:cTn id="44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0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0" fill="hold"/>
                                        <p:tgtEl>
                                          <p:spTgt spid="1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0"/>
                            </p:stCondLst>
                            <p:childTnLst>
                              <p:par>
                                <p:cTn id="49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0" fill="hold"/>
                                        <p:tgtEl>
                                          <p:spTgt spid="1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0"/>
                            </p:stCondLst>
                            <p:childTnLst>
                              <p:par>
                                <p:cTn id="54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0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0" fill="hold"/>
                                        <p:tgtEl>
                                          <p:spTgt spid="1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0"/>
                            </p:stCondLst>
                            <p:childTnLst>
                              <p:par>
                                <p:cTn id="59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6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2"/>
      <p:bldP build="p" bldLvl="5" animBg="1" rev="0" advAuto="0" spid="18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reaking Dependencies w/ Singlet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Breaking Dependencies w/ Singleton </a:t>
            </a:r>
          </a:p>
        </p:txBody>
      </p:sp>
      <p:sp>
        <p:nvSpPr>
          <p:cNvPr id="187" name="There are two primary ways to work with breaking dependencies of a singleton.…"/>
          <p:cNvSpPr txBox="1"/>
          <p:nvPr>
            <p:ph type="body" sz="half" idx="1"/>
          </p:nvPr>
        </p:nvSpPr>
        <p:spPr>
          <a:xfrm>
            <a:off x="1594609" y="2611510"/>
            <a:ext cx="12878129" cy="10217014"/>
          </a:xfrm>
          <a:prstGeom prst="rect">
            <a:avLst/>
          </a:prstGeom>
        </p:spPr>
        <p:txBody>
          <a:bodyPr/>
          <a:lstStyle/>
          <a:p>
            <a:pPr marL="310895" indent="-310895" defTabSz="1658070">
              <a:spcBef>
                <a:spcPts val="3100"/>
              </a:spcBef>
              <a:defRPr sz="2720"/>
            </a:pPr>
            <a:r>
              <a:t>There are two primary ways to work with breaking dependencies of a singleton.</a:t>
            </a:r>
          </a:p>
          <a:p>
            <a:pPr lvl="1" marL="621791" indent="-310895" defTabSz="1658070">
              <a:spcBef>
                <a:spcPts val="3100"/>
              </a:spcBef>
              <a:defRPr sz="2720"/>
            </a:pPr>
            <a:r>
              <a:t>Is the Singleton property necessary?</a:t>
            </a:r>
          </a:p>
          <a:p>
            <a:pPr lvl="2" marL="932688" indent="-310895" defTabSz="1658070">
              <a:spcBef>
                <a:spcPts val="3100"/>
              </a:spcBef>
              <a:defRPr sz="2720"/>
            </a:pPr>
            <a:r>
              <a:t>🟩 No</a:t>
            </a:r>
          </a:p>
          <a:p>
            <a:pPr lvl="3" marL="1243583" indent="-310895" defTabSz="1658070">
              <a:spcBef>
                <a:spcPts val="3100"/>
              </a:spcBef>
              <a:defRPr sz="2720"/>
            </a:pPr>
            <a:r>
              <a:t> Relax the singleton property by making the constructor public, creating a new instance, and allowing the setting of a new instance.</a:t>
            </a:r>
          </a:p>
          <a:p>
            <a:pPr lvl="3" marL="1243583" indent="-310895" defTabSz="1658070">
              <a:spcBef>
                <a:spcPts val="3100"/>
              </a:spcBef>
              <a:defRPr sz="2720"/>
            </a:pPr>
            <a:r>
              <a:t> [Optionally] you can convert the class to a regular class.</a:t>
            </a:r>
          </a:p>
          <a:p>
            <a:pPr lvl="2" marL="932688" indent="-310895" defTabSz="1658070">
              <a:spcBef>
                <a:spcPts val="3100"/>
              </a:spcBef>
              <a:defRPr sz="2720"/>
            </a:pPr>
            <a:r>
              <a:t>🟨 Yes</a:t>
            </a:r>
          </a:p>
          <a:p>
            <a:pPr lvl="3" marL="1243583" indent="-310895" defTabSz="1658070">
              <a:spcBef>
                <a:spcPts val="3100"/>
              </a:spcBef>
              <a:defRPr sz="2720"/>
            </a:pPr>
            <a:r>
              <a:t>Permeate the class constructor and instance variable from private —&gt; protected. </a:t>
            </a:r>
          </a:p>
          <a:p>
            <a:pPr lvl="3" marL="1243583" indent="-310895" defTabSz="1658070">
              <a:spcBef>
                <a:spcPts val="3100"/>
              </a:spcBef>
              <a:defRPr sz="2720"/>
            </a:pPr>
            <a:r>
              <a:t>Create a child class of the singleton (used only for testing purposes).</a:t>
            </a:r>
          </a:p>
          <a:p>
            <a:pPr lvl="3" marL="1243583" indent="-310895" defTabSz="1658070">
              <a:spcBef>
                <a:spcPts val="3100"/>
              </a:spcBef>
              <a:defRPr sz="2720"/>
            </a:pPr>
            <a:r>
              <a:t>Write a setter for the instance in the child class. </a:t>
            </a:r>
          </a:p>
          <a:p>
            <a:pPr lvl="1" marL="621791" indent="-310895" defTabSz="1658070">
              <a:spcBef>
                <a:spcPts val="3100"/>
              </a:spcBef>
              <a:defRPr sz="2720"/>
            </a:pPr>
            <a:r>
              <a:t>If there are a large number of global instance variables , then there may be deeper structural deficiencies in the code, such as failing to follow SRP.</a:t>
            </a:r>
          </a:p>
        </p:txBody>
      </p:sp>
      <p:pic>
        <p:nvPicPr>
          <p:cNvPr id="188" name="carbon (12).png" descr="carbon (1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991349" y="2166088"/>
            <a:ext cx="6995145" cy="116841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4" dur="1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1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10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0"/>
                            </p:stCondLst>
                            <p:childTnLst>
                              <p:par>
                                <p:cTn id="24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6" dur="10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8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10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0"/>
                            </p:stCondLst>
                            <p:childTnLst>
                              <p:par>
                                <p:cTn id="36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8" dur="10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2" dur="1000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0"/>
                            </p:stCondLst>
                            <p:childTnLst>
                              <p:par>
                                <p:cTn id="44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6" dur="1000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0"/>
                            </p:stCondLst>
                            <p:childTnLst>
                              <p:par>
                                <p:cTn id="48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  <p:bldP build="whole" bldLvl="1" animBg="1" rev="0" advAuto="0" spid="188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emo Part 1"/>
          <p:cNvSpPr txBox="1"/>
          <p:nvPr>
            <p:ph type="title"/>
          </p:nvPr>
        </p:nvSpPr>
        <p:spPr>
          <a:xfrm>
            <a:off x="1372377" y="6013450"/>
            <a:ext cx="21971001" cy="1689100"/>
          </a:xfrm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Demo Part 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Working with Import Dependen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Working with Import Dependencies </a:t>
            </a:r>
          </a:p>
        </p:txBody>
      </p:sp>
      <p:sp>
        <p:nvSpPr>
          <p:cNvPr id="193" name="Often when working with large projects, there are a variety of imports from either from other parts of our codebase (potentially legacy) or external libraries from other developers.…"/>
          <p:cNvSpPr txBox="1"/>
          <p:nvPr>
            <p:ph type="body" sz="half" idx="1"/>
          </p:nvPr>
        </p:nvSpPr>
        <p:spPr>
          <a:xfrm>
            <a:off x="580102" y="2863807"/>
            <a:ext cx="10579693" cy="9986784"/>
          </a:xfrm>
          <a:prstGeom prst="rect">
            <a:avLst/>
          </a:prstGeom>
        </p:spPr>
        <p:txBody>
          <a:bodyPr/>
          <a:lstStyle/>
          <a:p>
            <a:pPr marL="429768" indent="-429768" defTabSz="2292038">
              <a:spcBef>
                <a:spcPts val="4400"/>
              </a:spcBef>
              <a:defRPr sz="3759"/>
            </a:pPr>
            <a:r>
              <a:t>Often when working with large projects, there are a variety of imports from either from other parts of our codebase (potentially legacy) or external libraries from other developers. </a:t>
            </a:r>
          </a:p>
          <a:p>
            <a:pPr marL="429768" indent="-429768" defTabSz="2292038">
              <a:spcBef>
                <a:spcPts val="4400"/>
              </a:spcBef>
              <a:defRPr sz="3759"/>
            </a:pPr>
            <a:r>
              <a:t>External code is not as portable as it’s often described.  Instead, “..plenty of commercial and open-source frameworks … are not really things that we use; they are things that use our code” (WELC, 118)</a:t>
            </a:r>
          </a:p>
          <a:p>
            <a:pPr marL="429768" indent="-429768" defTabSz="2292038">
              <a:spcBef>
                <a:spcPts val="4400"/>
              </a:spcBef>
              <a:defRPr sz="3759"/>
            </a:pPr>
            <a:r>
              <a:t>This becomes particularly problematic in older languages which may not have the optimization to pull declarations from previously compiled code.</a:t>
            </a:r>
          </a:p>
        </p:txBody>
      </p:sp>
      <p:pic>
        <p:nvPicPr>
          <p:cNvPr id="194" name="Untitled.png" descr="Untitle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87681" y="1680457"/>
            <a:ext cx="14729734" cy="10355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Screenshot 2025-04-27 at 01.03.46.png" descr="Screenshot 2025-04-27 at 01.03.46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90475" y="3236912"/>
            <a:ext cx="9111700" cy="8775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" dur="1000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" dur="1000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Class="entr" nodeType="after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" dur="1000"/>
                                        <p:tgtEl>
                                          <p:spTgt spid="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whole" bldLvl="1" animBg="1" rev="0" advAuto="0" spid="195" grpId="3"/>
      <p:bldP build="p" bldLvl="5" animBg="1" rev="0" advAuto="0" spid="193" grpId="1"/>
      <p:bldP build="whole" bldLvl="1" animBg="1" rev="0" advAuto="0" spid="194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Import Dependencies Continued"/>
          <p:cNvSpPr txBox="1"/>
          <p:nvPr>
            <p:ph type="title"/>
          </p:nvPr>
        </p:nvSpPr>
        <p:spPr>
          <a:xfrm>
            <a:off x="5619521" y="633511"/>
            <a:ext cx="21971001" cy="1689101"/>
          </a:xfrm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Import Dependencies Continued</a:t>
            </a:r>
          </a:p>
        </p:txBody>
      </p:sp>
      <p:sp>
        <p:nvSpPr>
          <p:cNvPr id="198" name="Legacy codebases often have their required dependencies hidden in their source code instead of shared header files.…"/>
          <p:cNvSpPr txBox="1"/>
          <p:nvPr>
            <p:ph type="body" idx="1"/>
          </p:nvPr>
        </p:nvSpPr>
        <p:spPr>
          <a:xfrm>
            <a:off x="9383793" y="3038052"/>
            <a:ext cx="14442456" cy="9986784"/>
          </a:xfrm>
          <a:prstGeom prst="rect">
            <a:avLst/>
          </a:prstGeom>
        </p:spPr>
        <p:txBody>
          <a:bodyPr/>
          <a:lstStyle/>
          <a:p>
            <a:pPr/>
            <a:r>
              <a:t>Legacy codebases often have their required dependencies hidden in their source code instead of shared header files.</a:t>
            </a:r>
          </a:p>
          <a:p>
            <a:pPr lvl="1"/>
            <a:r>
              <a:t>Eliminate as many “dead” parameters and imports as possible. </a:t>
            </a:r>
          </a:p>
          <a:p>
            <a:pPr lvl="1">
              <a:tabLst>
                <a:tab pos="457200" algn="l"/>
                <a:tab pos="914400" algn="l"/>
              </a:tabLst>
            </a:pPr>
            <a:r>
              <a:t>Use packages and dynamic libraries (.so/.dlls) to keep code isolated and modular.</a:t>
            </a:r>
          </a:p>
          <a:p>
            <a:pPr lvl="1"/>
            <a:r>
              <a:t>Consider making a “Testing” specific header/source file that overrides specific tricky-to-mock methods and only implements necessary functions.</a:t>
            </a:r>
          </a:p>
          <a:p>
            <a:pPr lvl="1"/>
            <a:r>
              <a:t>In some languages, you can also declare classes within functions and other classes for temporary use.</a:t>
            </a:r>
          </a:p>
        </p:txBody>
      </p:sp>
      <p:pic>
        <p:nvPicPr>
          <p:cNvPr id="199" name="485646584_1057028336446479_3597012913419935915_n 2.jpg" descr="485646584_1057028336446479_3597012913419935915_n 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794" y="3027629"/>
            <a:ext cx="8096444" cy="9201940"/>
          </a:xfrm>
          <a:prstGeom prst="rect">
            <a:avLst/>
          </a:prstGeom>
          <a:ln w="25400">
            <a:miter lim="400000"/>
          </a:ln>
          <a:effectLst>
            <a:reflection blurRad="0" stA="50000" stPos="0" endA="0" endPos="40000" dist="0" dir="5400000" fadeDir="5400000" sx="100000" sy="-100000" kx="0" ky="0" algn="bl" rotWithShape="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Class="entr" nodeType="after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0"/>
                            </p:stCondLst>
                            <p:childTnLst>
                              <p:par>
                                <p:cTn id="34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8" grpId="1"/>
      <p:bldP build="whole" bldLvl="1" animBg="1" rev="0" advAuto="0" spid="19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uml1.png" descr="uml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56272" y="1304371"/>
            <a:ext cx="13622241" cy="11810256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Onion Paramet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Onion Parameters </a:t>
            </a:r>
          </a:p>
        </p:txBody>
      </p:sp>
      <p:sp>
        <p:nvSpPr>
          <p:cNvPr id="203" name="Parameters of a constructor of an object often require other objects.…"/>
          <p:cNvSpPr txBox="1"/>
          <p:nvPr>
            <p:ph type="body" sz="half" idx="1"/>
          </p:nvPr>
        </p:nvSpPr>
        <p:spPr>
          <a:xfrm>
            <a:off x="1159303" y="3211372"/>
            <a:ext cx="9660795" cy="9986784"/>
          </a:xfrm>
          <a:prstGeom prst="rect">
            <a:avLst/>
          </a:prstGeom>
        </p:spPr>
        <p:txBody>
          <a:bodyPr/>
          <a:lstStyle/>
          <a:p>
            <a:pPr/>
            <a:r>
              <a:t>Parameters of a constructor of an object often require </a:t>
            </a:r>
            <a:r>
              <a:rPr b="1">
                <a:latin typeface="Graphik"/>
                <a:ea typeface="Graphik"/>
                <a:cs typeface="Graphik"/>
                <a:sym typeface="Graphik"/>
              </a:rPr>
              <a:t>other objects.</a:t>
            </a:r>
            <a:endParaRPr b="1">
              <a:latin typeface="Graphik"/>
              <a:ea typeface="Graphik"/>
              <a:cs typeface="Graphik"/>
              <a:sym typeface="Graphik"/>
            </a:endParaRPr>
          </a:p>
          <a:p>
            <a:pPr lvl="1"/>
            <a:r>
              <a:t>These objects themselves depend on other smaller objects for their creation.</a:t>
            </a:r>
          </a:p>
          <a:p>
            <a:pPr lvl="1"/>
            <a:r>
              <a:t>Nested objects are challenging to unit test as they require a lot of setup to evaluate a single function.</a:t>
            </a:r>
          </a:p>
          <a:p>
            <a:pPr lvl="1"/>
            <a:r>
              <a:t>Not all classes can be cleanly broken into interfaces as they are nested in a deep hierarchy.  </a:t>
            </a:r>
          </a:p>
        </p:txBody>
      </p:sp>
      <p:pic>
        <p:nvPicPr>
          <p:cNvPr id="204" name="carbon (4).png" descr="carbon (4)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294842" y="1457764"/>
            <a:ext cx="9215200" cy="10800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u"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Class="entr" nodeType="afterEffect" presetSubtype="10" presetID="1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xit" nodeType="clickEffect" presetSubtype="2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xit" nodeType="afterEffect" presetSubtype="2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3"/>
      <p:bldP build="whole" bldLvl="1" animBg="1" rev="0" advAuto="0" spid="203" grpId="1"/>
      <p:bldP build="whole" bldLvl="1" animBg="1" rev="0" advAuto="0" spid="201" grpId="4"/>
      <p:bldP build="whole" bldLvl="1" animBg="1" rev="0" advAuto="0" spid="204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