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43" d="100"/>
          <a:sy n="143" d="100"/>
        </p:scale>
        <p:origin x="120"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en-US" noProof="0"/>
              <a:t>Click to edit Master title style</a:t>
            </a:r>
            <a:endParaRPr lang="en-GB" noProof="0" dirty="0"/>
          </a:p>
        </p:txBody>
      </p:sp>
      <p:sp>
        <p:nvSpPr>
          <p:cNvPr id="3" name="Subtitle 2"/>
          <p:cNvSpPr>
            <a:spLocks noGrp="1"/>
          </p:cNvSpPr>
          <p:nvPr>
            <p:ph type="subTitle" idx="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noProof="0"/>
              <a:t>Click to edit Master subtitle style</a:t>
            </a:r>
            <a:endParaRPr lang="en-GB" noProof="0" dirty="0"/>
          </a:p>
        </p:txBody>
      </p:sp>
      <p:sp>
        <p:nvSpPr>
          <p:cNvPr id="4" name="Date Placeholder 3"/>
          <p:cNvSpPr>
            <a:spLocks noGrp="1"/>
          </p:cNvSpPr>
          <p:nvPr>
            <p:ph type="dt" sz="half" idx="10"/>
          </p:nvPr>
        </p:nvSpPr>
        <p:spPr>
          <a:xfrm>
            <a:off x="8932558" y="5870575"/>
            <a:ext cx="1600200" cy="377825"/>
          </a:xfrm>
        </p:spPr>
        <p:txBody>
          <a:bodyPr rtlCol="0"/>
          <a:lstStyle/>
          <a:p>
            <a:fld id="{77ECACDE-22B4-4C38-B4DF-E99F55B61319}" type="datetimeFigureOut">
              <a:rPr lang="en-GB" smtClean="0"/>
              <a:t>18/05/2021</a:t>
            </a:fld>
            <a:endParaRPr lang="en-GB" dirty="0"/>
          </a:p>
        </p:txBody>
      </p:sp>
      <p:sp>
        <p:nvSpPr>
          <p:cNvPr id="5" name="Footer Placeholder 4"/>
          <p:cNvSpPr>
            <a:spLocks noGrp="1"/>
          </p:cNvSpPr>
          <p:nvPr>
            <p:ph type="ftr" sz="quarter" idx="11"/>
          </p:nvPr>
        </p:nvSpPr>
        <p:spPr>
          <a:xfrm>
            <a:off x="3962399" y="5870575"/>
            <a:ext cx="4893958" cy="377825"/>
          </a:xfrm>
        </p:spPr>
        <p:txBody>
          <a:bodyPr rtlCol="0"/>
          <a:lstStyle/>
          <a:p>
            <a:endParaRPr lang="en-GB" dirty="0"/>
          </a:p>
        </p:txBody>
      </p:sp>
      <p:sp>
        <p:nvSpPr>
          <p:cNvPr id="6" name="Slide Number Placeholder 5"/>
          <p:cNvSpPr>
            <a:spLocks noGrp="1"/>
          </p:cNvSpPr>
          <p:nvPr>
            <p:ph type="sldNum" sz="quarter" idx="12"/>
          </p:nvPr>
        </p:nvSpPr>
        <p:spPr>
          <a:xfrm>
            <a:off x="10608958" y="5870575"/>
            <a:ext cx="551167" cy="377825"/>
          </a:xfrm>
        </p:spPr>
        <p:txBody>
          <a:bodyPr rtlCol="0"/>
          <a:lstStyle/>
          <a:p>
            <a:fld id="{BD3198D4-3057-410A-884A-C74A01B11111}" type="slidenum">
              <a:rPr lang="en-GB" smtClean="0"/>
              <a:t>‹#›</a:t>
            </a:fld>
            <a:endParaRPr lang="en-GB" dirty="0"/>
          </a:p>
        </p:txBody>
      </p:sp>
    </p:spTree>
    <p:extLst>
      <p:ext uri="{BB962C8B-B14F-4D97-AF65-F5344CB8AC3E}">
        <p14:creationId xmlns:p14="http://schemas.microsoft.com/office/powerpoint/2010/main" val="165948048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rtlCol="0" anchor="b">
            <a:normAutofit/>
          </a:bodyPr>
          <a:lstStyle>
            <a:lvl1pPr algn="l">
              <a:defRPr sz="2400" b="0"/>
            </a:lvl1pPr>
          </a:lstStyle>
          <a:p>
            <a:pPr rtl="0"/>
            <a:r>
              <a:rPr lang="en-US" noProof="0"/>
              <a:t>Click to edit Master title style</a:t>
            </a:r>
            <a:endParaRPr lang="en-GB" noProof="0"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dirty="0"/>
              <a:t>Click icon to add picture</a:t>
            </a:r>
            <a:endParaRPr lang="en-GB" noProof="0" dirty="0"/>
          </a:p>
        </p:txBody>
      </p:sp>
      <p:sp>
        <p:nvSpPr>
          <p:cNvPr id="4" name="Text Placeholder 3"/>
          <p:cNvSpPr>
            <a:spLocks noGrp="1"/>
          </p:cNvSpPr>
          <p:nvPr>
            <p:ph type="body" sz="half" idx="2"/>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p>
            <a:fld id="{77ECACDE-22B4-4C38-B4DF-E99F55B61319}" type="datetimeFigureOut">
              <a:rPr lang="en-GB" smtClean="0"/>
              <a:t>18/05/2021</a:t>
            </a:fld>
            <a:endParaRPr lang="en-GB" dirty="0"/>
          </a:p>
        </p:txBody>
      </p:sp>
      <p:sp>
        <p:nvSpPr>
          <p:cNvPr id="6" name="Footer Placeholder 5"/>
          <p:cNvSpPr>
            <a:spLocks noGrp="1"/>
          </p:cNvSpPr>
          <p:nvPr>
            <p:ph type="ftr" sz="quarter" idx="11"/>
          </p:nvPr>
        </p:nvSpPr>
        <p:spPr/>
        <p:txBody>
          <a:bodyPr rtlCol="0"/>
          <a:lstStyle/>
          <a:p>
            <a:endParaRPr lang="en-GB" dirty="0"/>
          </a:p>
        </p:txBody>
      </p:sp>
      <p:sp>
        <p:nvSpPr>
          <p:cNvPr id="7" name="Slide Number Placeholder 6"/>
          <p:cNvSpPr>
            <a:spLocks noGrp="1"/>
          </p:cNvSpPr>
          <p:nvPr>
            <p:ph type="sldNum" sz="quarter" idx="12"/>
          </p:nvPr>
        </p:nvSpPr>
        <p:spPr/>
        <p:txBody>
          <a:bodyPr rtlCol="0"/>
          <a:lstStyle/>
          <a:p>
            <a:fld id="{BD3198D4-3057-410A-884A-C74A01B11111}" type="slidenum">
              <a:rPr lang="en-GB" smtClean="0"/>
              <a:t>‹#›</a:t>
            </a:fld>
            <a:endParaRPr lang="en-GB" dirty="0"/>
          </a:p>
        </p:txBody>
      </p:sp>
    </p:spTree>
    <p:extLst>
      <p:ext uri="{BB962C8B-B14F-4D97-AF65-F5344CB8AC3E}">
        <p14:creationId xmlns:p14="http://schemas.microsoft.com/office/powerpoint/2010/main" val="2502406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Date Placeholder 3"/>
          <p:cNvSpPr>
            <a:spLocks noGrp="1"/>
          </p:cNvSpPr>
          <p:nvPr>
            <p:ph type="dt" sz="half" idx="10"/>
          </p:nvPr>
        </p:nvSpPr>
        <p:spPr/>
        <p:txBody>
          <a:bodyPr rtlCol="0"/>
          <a:lstStyle/>
          <a:p>
            <a:fld id="{77ECACDE-22B4-4C38-B4DF-E99F55B61319}" type="datetimeFigureOut">
              <a:rPr lang="en-GB" smtClean="0"/>
              <a:t>18/05/2021</a:t>
            </a:fld>
            <a:endParaRPr lang="en-GB" dirty="0"/>
          </a:p>
        </p:txBody>
      </p:sp>
      <p:sp>
        <p:nvSpPr>
          <p:cNvPr id="5" name="Footer Placeholder 4"/>
          <p:cNvSpPr>
            <a:spLocks noGrp="1"/>
          </p:cNvSpPr>
          <p:nvPr>
            <p:ph type="ftr" sz="quarter" idx="11"/>
          </p:nvPr>
        </p:nvSpPr>
        <p:spPr/>
        <p:txBody>
          <a:bodyPr rtlCol="0"/>
          <a:lstStyle/>
          <a:p>
            <a:endParaRPr lang="en-GB" dirty="0"/>
          </a:p>
        </p:txBody>
      </p:sp>
      <p:sp>
        <p:nvSpPr>
          <p:cNvPr id="6" name="Slide Number Placeholder 5"/>
          <p:cNvSpPr>
            <a:spLocks noGrp="1"/>
          </p:cNvSpPr>
          <p:nvPr>
            <p:ph type="sldNum" sz="quarter" idx="12"/>
          </p:nvPr>
        </p:nvSpPr>
        <p:spPr/>
        <p:txBody>
          <a:bodyPr rtlCol="0"/>
          <a:lstStyle/>
          <a:p>
            <a:fld id="{BD3198D4-3057-410A-884A-C74A01B11111}" type="slidenum">
              <a:rPr lang="en-GB" smtClean="0"/>
              <a:t>‹#›</a:t>
            </a:fld>
            <a:endParaRPr lang="en-GB" dirty="0"/>
          </a:p>
        </p:txBody>
      </p:sp>
    </p:spTree>
    <p:extLst>
      <p:ext uri="{BB962C8B-B14F-4D97-AF65-F5344CB8AC3E}">
        <p14:creationId xmlns:p14="http://schemas.microsoft.com/office/powerpoint/2010/main" val="670753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n-GB" sz="8000" noProof="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n-GB" sz="8000" noProof="0" dirty="0">
                <a:solidFill>
                  <a:schemeClr val="tx1"/>
                </a:solidFill>
                <a:effectLst/>
              </a:rPr>
              <a:t>“</a:t>
            </a:r>
          </a:p>
        </p:txBody>
      </p:sp>
      <p:sp>
        <p:nvSpPr>
          <p:cNvPr id="2" name="Title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en-US" noProof="0"/>
              <a:t>Click to edit Master title style</a:t>
            </a:r>
            <a:endParaRPr lang="en-GB" noProof="0" dirty="0"/>
          </a:p>
        </p:txBody>
      </p:sp>
      <p:sp>
        <p:nvSpPr>
          <p:cNvPr id="10" name="Text Placeholder 9"/>
          <p:cNvSpPr>
            <a:spLocks noGrp="1"/>
          </p:cNvSpPr>
          <p:nvPr>
            <p:ph type="body" sz="quarter" idx="13"/>
          </p:nvPr>
        </p:nvSpPr>
        <p:spPr>
          <a:xfrm>
            <a:off x="1097875" y="3352800"/>
            <a:ext cx="9339184"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en-US" noProof="0"/>
              <a:t>Click to edit Master text styles</a:t>
            </a:r>
          </a:p>
        </p:txBody>
      </p:sp>
      <p:sp>
        <p:nvSpPr>
          <p:cNvPr id="3" name="Text Placeholder 2"/>
          <p:cNvSpPr>
            <a:spLocks noGrp="1"/>
          </p:cNvSpPr>
          <p:nvPr>
            <p:ph type="body" idx="1"/>
          </p:nvPr>
        </p:nvSpPr>
        <p:spPr>
          <a:xfrm>
            <a:off x="687465" y="4343400"/>
            <a:ext cx="10152367"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Date Placeholder 3"/>
          <p:cNvSpPr>
            <a:spLocks noGrp="1"/>
          </p:cNvSpPr>
          <p:nvPr>
            <p:ph type="dt" sz="half" idx="10"/>
          </p:nvPr>
        </p:nvSpPr>
        <p:spPr/>
        <p:txBody>
          <a:bodyPr rtlCol="0"/>
          <a:lstStyle/>
          <a:p>
            <a:fld id="{77ECACDE-22B4-4C38-B4DF-E99F55B61319}" type="datetimeFigureOut">
              <a:rPr lang="en-GB" smtClean="0"/>
              <a:t>18/05/2021</a:t>
            </a:fld>
            <a:endParaRPr lang="en-GB" dirty="0"/>
          </a:p>
        </p:txBody>
      </p:sp>
      <p:sp>
        <p:nvSpPr>
          <p:cNvPr id="5" name="Footer Placeholder 4"/>
          <p:cNvSpPr>
            <a:spLocks noGrp="1"/>
          </p:cNvSpPr>
          <p:nvPr>
            <p:ph type="ftr" sz="quarter" idx="11"/>
          </p:nvPr>
        </p:nvSpPr>
        <p:spPr/>
        <p:txBody>
          <a:bodyPr rtlCol="0"/>
          <a:lstStyle/>
          <a:p>
            <a:endParaRPr lang="en-GB" dirty="0"/>
          </a:p>
        </p:txBody>
      </p:sp>
      <p:sp>
        <p:nvSpPr>
          <p:cNvPr id="6" name="Slide Number Placeholder 5"/>
          <p:cNvSpPr>
            <a:spLocks noGrp="1"/>
          </p:cNvSpPr>
          <p:nvPr>
            <p:ph type="sldNum" sz="quarter" idx="12"/>
          </p:nvPr>
        </p:nvSpPr>
        <p:spPr/>
        <p:txBody>
          <a:bodyPr rtlCol="0"/>
          <a:lstStyle/>
          <a:p>
            <a:fld id="{BD3198D4-3057-410A-884A-C74A01B11111}" type="slidenum">
              <a:rPr lang="en-GB" smtClean="0"/>
              <a:t>‹#›</a:t>
            </a:fld>
            <a:endParaRPr lang="en-GB" dirty="0"/>
          </a:p>
        </p:txBody>
      </p:sp>
    </p:spTree>
    <p:extLst>
      <p:ext uri="{BB962C8B-B14F-4D97-AF65-F5344CB8AC3E}">
        <p14:creationId xmlns:p14="http://schemas.microsoft.com/office/powerpoint/2010/main" val="2500410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Date Placeholder 3"/>
          <p:cNvSpPr>
            <a:spLocks noGrp="1"/>
          </p:cNvSpPr>
          <p:nvPr>
            <p:ph type="dt" sz="half" idx="10"/>
          </p:nvPr>
        </p:nvSpPr>
        <p:spPr/>
        <p:txBody>
          <a:bodyPr rtlCol="0"/>
          <a:lstStyle/>
          <a:p>
            <a:fld id="{77ECACDE-22B4-4C38-B4DF-E99F55B61319}" type="datetimeFigureOut">
              <a:rPr lang="en-GB" smtClean="0"/>
              <a:t>18/05/2021</a:t>
            </a:fld>
            <a:endParaRPr lang="en-GB" dirty="0"/>
          </a:p>
        </p:txBody>
      </p:sp>
      <p:sp>
        <p:nvSpPr>
          <p:cNvPr id="5" name="Footer Placeholder 4"/>
          <p:cNvSpPr>
            <a:spLocks noGrp="1"/>
          </p:cNvSpPr>
          <p:nvPr>
            <p:ph type="ftr" sz="quarter" idx="11"/>
          </p:nvPr>
        </p:nvSpPr>
        <p:spPr/>
        <p:txBody>
          <a:bodyPr rtlCol="0"/>
          <a:lstStyle/>
          <a:p>
            <a:endParaRPr lang="en-GB" dirty="0"/>
          </a:p>
        </p:txBody>
      </p:sp>
      <p:sp>
        <p:nvSpPr>
          <p:cNvPr id="6" name="Slide Number Placeholder 5"/>
          <p:cNvSpPr>
            <a:spLocks noGrp="1"/>
          </p:cNvSpPr>
          <p:nvPr>
            <p:ph type="sldNum" sz="quarter" idx="12"/>
          </p:nvPr>
        </p:nvSpPr>
        <p:spPr/>
        <p:txBody>
          <a:bodyPr rtlCol="0"/>
          <a:lstStyle/>
          <a:p>
            <a:fld id="{BD3198D4-3057-410A-884A-C74A01B11111}" type="slidenum">
              <a:rPr lang="en-GB" smtClean="0"/>
              <a:t>‹#›</a:t>
            </a:fld>
            <a:endParaRPr lang="en-GB" dirty="0"/>
          </a:p>
        </p:txBody>
      </p:sp>
    </p:spTree>
    <p:extLst>
      <p:ext uri="{BB962C8B-B14F-4D97-AF65-F5344CB8AC3E}">
        <p14:creationId xmlns:p14="http://schemas.microsoft.com/office/powerpoint/2010/main" val="556595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n-GB" sz="8000" noProof="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n-GB" sz="8000" noProof="0" dirty="0">
                <a:solidFill>
                  <a:schemeClr val="tx1"/>
                </a:solidFill>
                <a:effectLst/>
              </a:rPr>
              <a:t>“</a:t>
            </a:r>
          </a:p>
        </p:txBody>
      </p:sp>
      <p:sp>
        <p:nvSpPr>
          <p:cNvPr id="16" name="Title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en-US" noProof="0"/>
              <a:t>Click to edit Master title style</a:t>
            </a:r>
            <a:endParaRPr lang="en-GB" noProof="0"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rtl="0">
              <a:spcBef>
                <a:spcPct val="0"/>
              </a:spcBef>
              <a:buNone/>
            </a:pPr>
            <a:r>
              <a:rPr lang="en-US" noProof="0"/>
              <a:t>Click to edit Master text styles</a:t>
            </a:r>
          </a:p>
        </p:txBody>
      </p:sp>
      <p:sp>
        <p:nvSpPr>
          <p:cNvPr id="3" name="Text Placeholder 2"/>
          <p:cNvSpPr>
            <a:spLocks noGrp="1"/>
          </p:cNvSpPr>
          <p:nvPr>
            <p:ph type="body" idx="1"/>
          </p:nvPr>
        </p:nvSpPr>
        <p:spPr>
          <a:xfrm>
            <a:off x="685799" y="4775200"/>
            <a:ext cx="10135436" cy="10160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Date Placeholder 3"/>
          <p:cNvSpPr>
            <a:spLocks noGrp="1"/>
          </p:cNvSpPr>
          <p:nvPr>
            <p:ph type="dt" sz="half" idx="10"/>
          </p:nvPr>
        </p:nvSpPr>
        <p:spPr/>
        <p:txBody>
          <a:bodyPr rtlCol="0"/>
          <a:lstStyle/>
          <a:p>
            <a:fld id="{77ECACDE-22B4-4C38-B4DF-E99F55B61319}" type="datetimeFigureOut">
              <a:rPr lang="en-GB" smtClean="0"/>
              <a:t>18/05/2021</a:t>
            </a:fld>
            <a:endParaRPr lang="en-GB" dirty="0"/>
          </a:p>
        </p:txBody>
      </p:sp>
      <p:sp>
        <p:nvSpPr>
          <p:cNvPr id="5" name="Footer Placeholder 4"/>
          <p:cNvSpPr>
            <a:spLocks noGrp="1"/>
          </p:cNvSpPr>
          <p:nvPr>
            <p:ph type="ftr" sz="quarter" idx="11"/>
          </p:nvPr>
        </p:nvSpPr>
        <p:spPr/>
        <p:txBody>
          <a:bodyPr rtlCol="0"/>
          <a:lstStyle/>
          <a:p>
            <a:endParaRPr lang="en-GB" dirty="0"/>
          </a:p>
        </p:txBody>
      </p:sp>
      <p:sp>
        <p:nvSpPr>
          <p:cNvPr id="6" name="Slide Number Placeholder 5"/>
          <p:cNvSpPr>
            <a:spLocks noGrp="1"/>
          </p:cNvSpPr>
          <p:nvPr>
            <p:ph type="sldNum" sz="quarter" idx="12"/>
          </p:nvPr>
        </p:nvSpPr>
        <p:spPr/>
        <p:txBody>
          <a:bodyPr rtlCol="0"/>
          <a:lstStyle/>
          <a:p>
            <a:fld id="{BD3198D4-3057-410A-884A-C74A01B11111}" type="slidenum">
              <a:rPr lang="en-GB" smtClean="0"/>
              <a:t>‹#›</a:t>
            </a:fld>
            <a:endParaRPr lang="en-GB" dirty="0"/>
          </a:p>
        </p:txBody>
      </p:sp>
    </p:spTree>
    <p:extLst>
      <p:ext uri="{BB962C8B-B14F-4D97-AF65-F5344CB8AC3E}">
        <p14:creationId xmlns:p14="http://schemas.microsoft.com/office/powerpoint/2010/main" val="1654843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en-US" noProof="0"/>
              <a:t>Click to edit Master title style</a:t>
            </a:r>
            <a:endParaRPr lang="en-GB" noProof="0"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rtl="0">
              <a:spcBef>
                <a:spcPct val="0"/>
              </a:spcBef>
              <a:buNone/>
            </a:pPr>
            <a:r>
              <a:rPr lang="en-US" noProof="0"/>
              <a:t>Click to edit Master text styles</a:t>
            </a:r>
          </a:p>
        </p:txBody>
      </p:sp>
      <p:sp>
        <p:nvSpPr>
          <p:cNvPr id="3" name="Text Placeholder 2"/>
          <p:cNvSpPr>
            <a:spLocks noGrp="1"/>
          </p:cNvSpPr>
          <p:nvPr>
            <p:ph type="body" idx="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Date Placeholder 3"/>
          <p:cNvSpPr>
            <a:spLocks noGrp="1"/>
          </p:cNvSpPr>
          <p:nvPr>
            <p:ph type="dt" sz="half" idx="10"/>
          </p:nvPr>
        </p:nvSpPr>
        <p:spPr/>
        <p:txBody>
          <a:bodyPr rtlCol="0"/>
          <a:lstStyle/>
          <a:p>
            <a:fld id="{77ECACDE-22B4-4C38-B4DF-E99F55B61319}" type="datetimeFigureOut">
              <a:rPr lang="en-GB" smtClean="0"/>
              <a:t>18/05/2021</a:t>
            </a:fld>
            <a:endParaRPr lang="en-GB" dirty="0"/>
          </a:p>
        </p:txBody>
      </p:sp>
      <p:sp>
        <p:nvSpPr>
          <p:cNvPr id="5" name="Footer Placeholder 4"/>
          <p:cNvSpPr>
            <a:spLocks noGrp="1"/>
          </p:cNvSpPr>
          <p:nvPr>
            <p:ph type="ftr" sz="quarter" idx="11"/>
          </p:nvPr>
        </p:nvSpPr>
        <p:spPr/>
        <p:txBody>
          <a:bodyPr rtlCol="0"/>
          <a:lstStyle/>
          <a:p>
            <a:endParaRPr lang="en-GB" dirty="0"/>
          </a:p>
        </p:txBody>
      </p:sp>
      <p:sp>
        <p:nvSpPr>
          <p:cNvPr id="6" name="Slide Number Placeholder 5"/>
          <p:cNvSpPr>
            <a:spLocks noGrp="1"/>
          </p:cNvSpPr>
          <p:nvPr>
            <p:ph type="sldNum" sz="quarter" idx="12"/>
          </p:nvPr>
        </p:nvSpPr>
        <p:spPr/>
        <p:txBody>
          <a:bodyPr rtlCol="0"/>
          <a:lstStyle/>
          <a:p>
            <a:fld id="{BD3198D4-3057-410A-884A-C74A01B11111}" type="slidenum">
              <a:rPr lang="en-GB" smtClean="0"/>
              <a:t>‹#›</a:t>
            </a:fld>
            <a:endParaRPr lang="en-GB" dirty="0"/>
          </a:p>
        </p:txBody>
      </p:sp>
    </p:spTree>
    <p:extLst>
      <p:ext uri="{BB962C8B-B14F-4D97-AF65-F5344CB8AC3E}">
        <p14:creationId xmlns:p14="http://schemas.microsoft.com/office/powerpoint/2010/main" val="2910423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rtlCol="0" anchor="t"/>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10"/>
          </p:nvPr>
        </p:nvSpPr>
        <p:spPr/>
        <p:txBody>
          <a:bodyPr rtlCol="0"/>
          <a:lstStyle/>
          <a:p>
            <a:fld id="{77ECACDE-22B4-4C38-B4DF-E99F55B61319}" type="datetimeFigureOut">
              <a:rPr lang="en-GB" smtClean="0"/>
              <a:t>18/05/2021</a:t>
            </a:fld>
            <a:endParaRPr lang="en-GB" dirty="0"/>
          </a:p>
        </p:txBody>
      </p:sp>
      <p:sp>
        <p:nvSpPr>
          <p:cNvPr id="5" name="Footer Placeholder 4"/>
          <p:cNvSpPr>
            <a:spLocks noGrp="1"/>
          </p:cNvSpPr>
          <p:nvPr>
            <p:ph type="ftr" sz="quarter" idx="11"/>
          </p:nvPr>
        </p:nvSpPr>
        <p:spPr/>
        <p:txBody>
          <a:bodyPr rtlCol="0"/>
          <a:lstStyle/>
          <a:p>
            <a:endParaRPr lang="en-GB" dirty="0"/>
          </a:p>
        </p:txBody>
      </p:sp>
      <p:sp>
        <p:nvSpPr>
          <p:cNvPr id="6" name="Slide Number Placeholder 5"/>
          <p:cNvSpPr>
            <a:spLocks noGrp="1"/>
          </p:cNvSpPr>
          <p:nvPr>
            <p:ph type="sldNum" sz="quarter" idx="12"/>
          </p:nvPr>
        </p:nvSpPr>
        <p:spPr/>
        <p:txBody>
          <a:bodyPr rtlCol="0"/>
          <a:lstStyle/>
          <a:p>
            <a:fld id="{BD3198D4-3057-410A-884A-C74A01B11111}" type="slidenum">
              <a:rPr lang="en-GB" smtClean="0"/>
              <a:t>‹#›</a:t>
            </a:fld>
            <a:endParaRPr lang="en-GB" dirty="0"/>
          </a:p>
        </p:txBody>
      </p:sp>
      <p:sp>
        <p:nvSpPr>
          <p:cNvPr id="8" name="Title 1"/>
          <p:cNvSpPr>
            <a:spLocks noGrp="1"/>
          </p:cNvSpPr>
          <p:nvPr>
            <p:ph type="title"/>
          </p:nvPr>
        </p:nvSpPr>
        <p:spPr>
          <a:xfrm>
            <a:off x="685801" y="609600"/>
            <a:ext cx="10131425" cy="1456267"/>
          </a:xfrm>
        </p:spPr>
        <p:txBody>
          <a:bodyPr rtlCol="0"/>
          <a:lstStyle/>
          <a:p>
            <a:pPr rtl="0"/>
            <a:r>
              <a:rPr lang="en-US" noProof="0"/>
              <a:t>Click to edit Master title style</a:t>
            </a:r>
            <a:endParaRPr lang="en-GB" noProof="0" dirty="0"/>
          </a:p>
        </p:txBody>
      </p:sp>
    </p:spTree>
    <p:extLst>
      <p:ext uri="{BB962C8B-B14F-4D97-AF65-F5344CB8AC3E}">
        <p14:creationId xmlns:p14="http://schemas.microsoft.com/office/powerpoint/2010/main" val="19801691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a:xfrm>
            <a:off x="685800" y="609600"/>
            <a:ext cx="7832116" cy="5181600"/>
          </a:xfrm>
        </p:spPr>
        <p:txBody>
          <a:bodyPr vert="eaVert" rtlCol="0" anchor="t"/>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10"/>
          </p:nvPr>
        </p:nvSpPr>
        <p:spPr/>
        <p:txBody>
          <a:bodyPr rtlCol="0"/>
          <a:lstStyle/>
          <a:p>
            <a:fld id="{77ECACDE-22B4-4C38-B4DF-E99F55B61319}" type="datetimeFigureOut">
              <a:rPr lang="en-GB" smtClean="0"/>
              <a:t>18/05/2021</a:t>
            </a:fld>
            <a:endParaRPr lang="en-GB" dirty="0"/>
          </a:p>
        </p:txBody>
      </p:sp>
      <p:sp>
        <p:nvSpPr>
          <p:cNvPr id="5" name="Footer Placeholder 4"/>
          <p:cNvSpPr>
            <a:spLocks noGrp="1"/>
          </p:cNvSpPr>
          <p:nvPr>
            <p:ph type="ftr" sz="quarter" idx="11"/>
          </p:nvPr>
        </p:nvSpPr>
        <p:spPr/>
        <p:txBody>
          <a:bodyPr rtlCol="0"/>
          <a:lstStyle/>
          <a:p>
            <a:endParaRPr lang="en-GB" dirty="0"/>
          </a:p>
        </p:txBody>
      </p:sp>
      <p:sp>
        <p:nvSpPr>
          <p:cNvPr id="6" name="Slide Number Placeholder 5"/>
          <p:cNvSpPr>
            <a:spLocks noGrp="1"/>
          </p:cNvSpPr>
          <p:nvPr>
            <p:ph type="sldNum" sz="quarter" idx="12"/>
          </p:nvPr>
        </p:nvSpPr>
        <p:spPr/>
        <p:txBody>
          <a:bodyPr rtlCol="0"/>
          <a:lstStyle/>
          <a:p>
            <a:fld id="{BD3198D4-3057-410A-884A-C74A01B11111}" type="slidenum">
              <a:rPr lang="en-GB" smtClean="0"/>
              <a:t>‹#›</a:t>
            </a:fld>
            <a:endParaRPr lang="en-GB" dirty="0"/>
          </a:p>
        </p:txBody>
      </p:sp>
    </p:spTree>
    <p:extLst>
      <p:ext uri="{BB962C8B-B14F-4D97-AF65-F5344CB8AC3E}">
        <p14:creationId xmlns:p14="http://schemas.microsoft.com/office/powerpoint/2010/main" val="3100793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Content Placeholder 2"/>
          <p:cNvSpPr>
            <a:spLocks noGrp="1"/>
          </p:cNvSpPr>
          <p:nvPr>
            <p:ph idx="1"/>
          </p:nvPr>
        </p:nvSpPr>
        <p:spPr/>
        <p:txBody>
          <a:bodyPr rtlCol="0" anchor="ct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10"/>
          </p:nvPr>
        </p:nvSpPr>
        <p:spPr/>
        <p:txBody>
          <a:bodyPr rtlCol="0"/>
          <a:lstStyle/>
          <a:p>
            <a:fld id="{77ECACDE-22B4-4C38-B4DF-E99F55B61319}" type="datetimeFigureOut">
              <a:rPr lang="en-GB" smtClean="0"/>
              <a:t>18/05/2021</a:t>
            </a:fld>
            <a:endParaRPr lang="en-GB" dirty="0"/>
          </a:p>
        </p:txBody>
      </p:sp>
      <p:sp>
        <p:nvSpPr>
          <p:cNvPr id="5" name="Footer Placeholder 4"/>
          <p:cNvSpPr>
            <a:spLocks noGrp="1"/>
          </p:cNvSpPr>
          <p:nvPr>
            <p:ph type="ftr" sz="quarter" idx="11"/>
          </p:nvPr>
        </p:nvSpPr>
        <p:spPr/>
        <p:txBody>
          <a:bodyPr rtlCol="0"/>
          <a:lstStyle/>
          <a:p>
            <a:endParaRPr lang="en-GB" dirty="0"/>
          </a:p>
        </p:txBody>
      </p:sp>
      <p:sp>
        <p:nvSpPr>
          <p:cNvPr id="6" name="Slide Number Placeholder 5"/>
          <p:cNvSpPr>
            <a:spLocks noGrp="1"/>
          </p:cNvSpPr>
          <p:nvPr>
            <p:ph type="sldNum" sz="quarter" idx="12"/>
          </p:nvPr>
        </p:nvSpPr>
        <p:spPr/>
        <p:txBody>
          <a:bodyPr rtlCol="0"/>
          <a:lstStyle/>
          <a:p>
            <a:fld id="{BD3198D4-3057-410A-884A-C74A01B11111}" type="slidenum">
              <a:rPr lang="en-GB" smtClean="0"/>
              <a:t>‹#›</a:t>
            </a:fld>
            <a:endParaRPr lang="en-GB" dirty="0"/>
          </a:p>
        </p:txBody>
      </p:sp>
    </p:spTree>
    <p:extLst>
      <p:ext uri="{BB962C8B-B14F-4D97-AF65-F5344CB8AC3E}">
        <p14:creationId xmlns:p14="http://schemas.microsoft.com/office/powerpoint/2010/main" val="3588861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rtlCol="0" anchor="b"/>
          <a:lstStyle>
            <a:lvl1pPr algn="l">
              <a:defRPr sz="4000" b="0" cap="all"/>
            </a:lvl1p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Date Placeholder 3"/>
          <p:cNvSpPr>
            <a:spLocks noGrp="1"/>
          </p:cNvSpPr>
          <p:nvPr>
            <p:ph type="dt" sz="half" idx="10"/>
          </p:nvPr>
        </p:nvSpPr>
        <p:spPr/>
        <p:txBody>
          <a:bodyPr rtlCol="0"/>
          <a:lstStyle/>
          <a:p>
            <a:fld id="{77ECACDE-22B4-4C38-B4DF-E99F55B61319}" type="datetimeFigureOut">
              <a:rPr lang="en-GB" smtClean="0"/>
              <a:t>18/05/2021</a:t>
            </a:fld>
            <a:endParaRPr lang="en-GB" dirty="0"/>
          </a:p>
        </p:txBody>
      </p:sp>
      <p:sp>
        <p:nvSpPr>
          <p:cNvPr id="5" name="Footer Placeholder 4"/>
          <p:cNvSpPr>
            <a:spLocks noGrp="1"/>
          </p:cNvSpPr>
          <p:nvPr>
            <p:ph type="ftr" sz="quarter" idx="11"/>
          </p:nvPr>
        </p:nvSpPr>
        <p:spPr/>
        <p:txBody>
          <a:bodyPr rtlCol="0"/>
          <a:lstStyle/>
          <a:p>
            <a:endParaRPr lang="en-GB" dirty="0"/>
          </a:p>
        </p:txBody>
      </p:sp>
      <p:sp>
        <p:nvSpPr>
          <p:cNvPr id="6" name="Slide Number Placeholder 5"/>
          <p:cNvSpPr>
            <a:spLocks noGrp="1"/>
          </p:cNvSpPr>
          <p:nvPr>
            <p:ph type="sldNum" sz="quarter" idx="12"/>
          </p:nvPr>
        </p:nvSpPr>
        <p:spPr/>
        <p:txBody>
          <a:bodyPr rtlCol="0"/>
          <a:lstStyle/>
          <a:p>
            <a:fld id="{BD3198D4-3057-410A-884A-C74A01B11111}" type="slidenum">
              <a:rPr lang="en-GB" smtClean="0"/>
              <a:t>‹#›</a:t>
            </a:fld>
            <a:endParaRPr lang="en-GB" dirty="0"/>
          </a:p>
        </p:txBody>
      </p:sp>
    </p:spTree>
    <p:extLst>
      <p:ext uri="{BB962C8B-B14F-4D97-AF65-F5344CB8AC3E}">
        <p14:creationId xmlns:p14="http://schemas.microsoft.com/office/powerpoint/2010/main" val="3037357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Content Placeholder 2"/>
          <p:cNvSpPr>
            <a:spLocks noGrp="1"/>
          </p:cNvSpPr>
          <p:nvPr>
            <p:ph sz="half" idx="1"/>
          </p:nvPr>
        </p:nvSpPr>
        <p:spPr>
          <a:xfrm>
            <a:off x="685802" y="2142067"/>
            <a:ext cx="4995334" cy="3649134"/>
          </a:xfrm>
        </p:spPr>
        <p:txBody>
          <a:bodyPr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Content Placeholder 3"/>
          <p:cNvSpPr>
            <a:spLocks noGrp="1"/>
          </p:cNvSpPr>
          <p:nvPr>
            <p:ph sz="half" idx="2"/>
          </p:nvPr>
        </p:nvSpPr>
        <p:spPr>
          <a:xfrm>
            <a:off x="5821895" y="2142067"/>
            <a:ext cx="4995332" cy="3649133"/>
          </a:xfrm>
        </p:spPr>
        <p:txBody>
          <a:bodyPr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Date Placeholder 4"/>
          <p:cNvSpPr>
            <a:spLocks noGrp="1"/>
          </p:cNvSpPr>
          <p:nvPr>
            <p:ph type="dt" sz="half" idx="10"/>
          </p:nvPr>
        </p:nvSpPr>
        <p:spPr/>
        <p:txBody>
          <a:bodyPr rtlCol="0"/>
          <a:lstStyle/>
          <a:p>
            <a:fld id="{77ECACDE-22B4-4C38-B4DF-E99F55B61319}" type="datetimeFigureOut">
              <a:rPr lang="en-GB" smtClean="0"/>
              <a:t>18/05/2021</a:t>
            </a:fld>
            <a:endParaRPr lang="en-GB" dirty="0"/>
          </a:p>
        </p:txBody>
      </p:sp>
      <p:sp>
        <p:nvSpPr>
          <p:cNvPr id="6" name="Footer Placeholder 5"/>
          <p:cNvSpPr>
            <a:spLocks noGrp="1"/>
          </p:cNvSpPr>
          <p:nvPr>
            <p:ph type="ftr" sz="quarter" idx="11"/>
          </p:nvPr>
        </p:nvSpPr>
        <p:spPr/>
        <p:txBody>
          <a:bodyPr rtlCol="0"/>
          <a:lstStyle/>
          <a:p>
            <a:endParaRPr lang="en-GB" dirty="0"/>
          </a:p>
        </p:txBody>
      </p:sp>
      <p:sp>
        <p:nvSpPr>
          <p:cNvPr id="7" name="Slide Number Placeholder 6"/>
          <p:cNvSpPr>
            <a:spLocks noGrp="1"/>
          </p:cNvSpPr>
          <p:nvPr>
            <p:ph type="sldNum" sz="quarter" idx="12"/>
          </p:nvPr>
        </p:nvSpPr>
        <p:spPr/>
        <p:txBody>
          <a:bodyPr rtlCol="0"/>
          <a:lstStyle/>
          <a:p>
            <a:fld id="{BD3198D4-3057-410A-884A-C74A01B11111}" type="slidenum">
              <a:rPr lang="en-GB" smtClean="0"/>
              <a:t>‹#›</a:t>
            </a:fld>
            <a:endParaRPr lang="en-GB" dirty="0"/>
          </a:p>
        </p:txBody>
      </p:sp>
    </p:spTree>
    <p:extLst>
      <p:ext uri="{BB962C8B-B14F-4D97-AF65-F5344CB8AC3E}">
        <p14:creationId xmlns:p14="http://schemas.microsoft.com/office/powerpoint/2010/main" val="3764733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lvl1p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p:cNvSpPr>
            <a:spLocks noGrp="1"/>
          </p:cNvSpPr>
          <p:nvPr>
            <p:ph sz="half" idx="2"/>
          </p:nvPr>
        </p:nvSpPr>
        <p:spPr>
          <a:xfrm>
            <a:off x="685801" y="2870201"/>
            <a:ext cx="4996923" cy="2920998"/>
          </a:xfrm>
        </p:spPr>
        <p:txBody>
          <a:bodyPr rtlCol="0" anchor="t">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Text Placeholder 4"/>
          <p:cNvSpPr>
            <a:spLocks noGrp="1"/>
          </p:cNvSpPr>
          <p:nvPr>
            <p:ph type="body" sz="quarter" idx="3"/>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p:cNvSpPr>
            <a:spLocks noGrp="1"/>
          </p:cNvSpPr>
          <p:nvPr>
            <p:ph sz="quarter" idx="4"/>
          </p:nvPr>
        </p:nvSpPr>
        <p:spPr>
          <a:xfrm>
            <a:off x="5823483" y="2870201"/>
            <a:ext cx="4995334" cy="2920998"/>
          </a:xfrm>
        </p:spPr>
        <p:txBody>
          <a:bodyPr rtlCol="0" anchor="t">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7" name="Date Placeholder 6"/>
          <p:cNvSpPr>
            <a:spLocks noGrp="1"/>
          </p:cNvSpPr>
          <p:nvPr>
            <p:ph type="dt" sz="half" idx="10"/>
          </p:nvPr>
        </p:nvSpPr>
        <p:spPr/>
        <p:txBody>
          <a:bodyPr rtlCol="0"/>
          <a:lstStyle/>
          <a:p>
            <a:fld id="{77ECACDE-22B4-4C38-B4DF-E99F55B61319}" type="datetimeFigureOut">
              <a:rPr lang="en-GB" smtClean="0"/>
              <a:t>18/05/2021</a:t>
            </a:fld>
            <a:endParaRPr lang="en-GB" dirty="0"/>
          </a:p>
        </p:txBody>
      </p:sp>
      <p:sp>
        <p:nvSpPr>
          <p:cNvPr id="8" name="Footer Placeholder 7"/>
          <p:cNvSpPr>
            <a:spLocks noGrp="1"/>
          </p:cNvSpPr>
          <p:nvPr>
            <p:ph type="ftr" sz="quarter" idx="11"/>
          </p:nvPr>
        </p:nvSpPr>
        <p:spPr/>
        <p:txBody>
          <a:bodyPr rtlCol="0"/>
          <a:lstStyle/>
          <a:p>
            <a:endParaRPr lang="en-GB" dirty="0"/>
          </a:p>
        </p:txBody>
      </p:sp>
      <p:sp>
        <p:nvSpPr>
          <p:cNvPr id="9" name="Slide Number Placeholder 8"/>
          <p:cNvSpPr>
            <a:spLocks noGrp="1"/>
          </p:cNvSpPr>
          <p:nvPr>
            <p:ph type="sldNum" sz="quarter" idx="12"/>
          </p:nvPr>
        </p:nvSpPr>
        <p:spPr/>
        <p:txBody>
          <a:bodyPr rtlCol="0"/>
          <a:lstStyle/>
          <a:p>
            <a:fld id="{BD3198D4-3057-410A-884A-C74A01B11111}" type="slidenum">
              <a:rPr lang="en-GB" smtClean="0"/>
              <a:t>‹#›</a:t>
            </a:fld>
            <a:endParaRPr lang="en-GB" dirty="0"/>
          </a:p>
        </p:txBody>
      </p:sp>
    </p:spTree>
    <p:extLst>
      <p:ext uri="{BB962C8B-B14F-4D97-AF65-F5344CB8AC3E}">
        <p14:creationId xmlns:p14="http://schemas.microsoft.com/office/powerpoint/2010/main" val="18909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Date Placeholder 2"/>
          <p:cNvSpPr>
            <a:spLocks noGrp="1"/>
          </p:cNvSpPr>
          <p:nvPr>
            <p:ph type="dt" sz="half" idx="10"/>
          </p:nvPr>
        </p:nvSpPr>
        <p:spPr/>
        <p:txBody>
          <a:bodyPr rtlCol="0"/>
          <a:lstStyle/>
          <a:p>
            <a:fld id="{77ECACDE-22B4-4C38-B4DF-E99F55B61319}" type="datetimeFigureOut">
              <a:rPr lang="en-GB" smtClean="0"/>
              <a:t>18/05/2021</a:t>
            </a:fld>
            <a:endParaRPr lang="en-GB" dirty="0"/>
          </a:p>
        </p:txBody>
      </p:sp>
      <p:sp>
        <p:nvSpPr>
          <p:cNvPr id="4" name="Footer Placeholder 3"/>
          <p:cNvSpPr>
            <a:spLocks noGrp="1"/>
          </p:cNvSpPr>
          <p:nvPr>
            <p:ph type="ftr" sz="quarter" idx="11"/>
          </p:nvPr>
        </p:nvSpPr>
        <p:spPr/>
        <p:txBody>
          <a:bodyPr rtlCol="0"/>
          <a:lstStyle/>
          <a:p>
            <a:endParaRPr lang="en-GB" dirty="0"/>
          </a:p>
        </p:txBody>
      </p:sp>
      <p:sp>
        <p:nvSpPr>
          <p:cNvPr id="5" name="Slide Number Placeholder 4"/>
          <p:cNvSpPr>
            <a:spLocks noGrp="1"/>
          </p:cNvSpPr>
          <p:nvPr>
            <p:ph type="sldNum" sz="quarter" idx="12"/>
          </p:nvPr>
        </p:nvSpPr>
        <p:spPr/>
        <p:txBody>
          <a:bodyPr rtlCol="0"/>
          <a:lstStyle/>
          <a:p>
            <a:fld id="{BD3198D4-3057-410A-884A-C74A01B11111}" type="slidenum">
              <a:rPr lang="en-GB" smtClean="0"/>
              <a:t>‹#›</a:t>
            </a:fld>
            <a:endParaRPr lang="en-GB" dirty="0"/>
          </a:p>
        </p:txBody>
      </p:sp>
    </p:spTree>
    <p:extLst>
      <p:ext uri="{BB962C8B-B14F-4D97-AF65-F5344CB8AC3E}">
        <p14:creationId xmlns:p14="http://schemas.microsoft.com/office/powerpoint/2010/main" val="1257166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rtlCol="0"/>
          <a:lstStyle/>
          <a:p>
            <a:fld id="{77ECACDE-22B4-4C38-B4DF-E99F55B61319}" type="datetimeFigureOut">
              <a:rPr lang="en-GB" smtClean="0"/>
              <a:t>18/05/2021</a:t>
            </a:fld>
            <a:endParaRPr lang="en-GB" dirty="0"/>
          </a:p>
        </p:txBody>
      </p:sp>
      <p:sp>
        <p:nvSpPr>
          <p:cNvPr id="3" name="Footer Placeholder 2"/>
          <p:cNvSpPr>
            <a:spLocks noGrp="1"/>
          </p:cNvSpPr>
          <p:nvPr>
            <p:ph type="ftr" sz="quarter" idx="11"/>
          </p:nvPr>
        </p:nvSpPr>
        <p:spPr/>
        <p:txBody>
          <a:bodyPr rtlCol="0"/>
          <a:lstStyle/>
          <a:p>
            <a:endParaRPr lang="en-GB" dirty="0"/>
          </a:p>
        </p:txBody>
      </p:sp>
      <p:sp>
        <p:nvSpPr>
          <p:cNvPr id="4" name="Slide Number Placeholder 3"/>
          <p:cNvSpPr>
            <a:spLocks noGrp="1"/>
          </p:cNvSpPr>
          <p:nvPr>
            <p:ph type="sldNum" sz="quarter" idx="12"/>
          </p:nvPr>
        </p:nvSpPr>
        <p:spPr/>
        <p:txBody>
          <a:bodyPr rtlCol="0"/>
          <a:lstStyle/>
          <a:p>
            <a:fld id="{BD3198D4-3057-410A-884A-C74A01B11111}" type="slidenum">
              <a:rPr lang="en-GB" smtClean="0"/>
              <a:t>‹#›</a:t>
            </a:fld>
            <a:endParaRPr lang="en-GB" dirty="0"/>
          </a:p>
        </p:txBody>
      </p:sp>
    </p:spTree>
    <p:extLst>
      <p:ext uri="{BB962C8B-B14F-4D97-AF65-F5344CB8AC3E}">
        <p14:creationId xmlns:p14="http://schemas.microsoft.com/office/powerpoint/2010/main" val="932575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rtlCol="0" anchor="b">
            <a:normAutofit/>
          </a:bodyPr>
          <a:lstStyle>
            <a:lvl1pPr algn="l">
              <a:defRPr sz="2400" b="0"/>
            </a:lvl1pPr>
          </a:lstStyle>
          <a:p>
            <a:pPr rtl="0"/>
            <a:r>
              <a:rPr lang="en-US" noProof="0"/>
              <a:t>Click to edit Master title style</a:t>
            </a:r>
            <a:endParaRPr lang="en-GB" noProof="0" dirty="0"/>
          </a:p>
        </p:txBody>
      </p:sp>
      <p:sp>
        <p:nvSpPr>
          <p:cNvPr id="3" name="Content Placeholder 2"/>
          <p:cNvSpPr>
            <a:spLocks noGrp="1"/>
          </p:cNvSpPr>
          <p:nvPr>
            <p:ph idx="1"/>
          </p:nvPr>
        </p:nvSpPr>
        <p:spPr>
          <a:xfrm>
            <a:off x="4648201" y="609601"/>
            <a:ext cx="6169026" cy="5181600"/>
          </a:xfrm>
        </p:spPr>
        <p:txBody>
          <a:bodyPr rtlCol="0" anchor="ctr">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Text Placeholder 3"/>
          <p:cNvSpPr>
            <a:spLocks noGrp="1"/>
          </p:cNvSpPr>
          <p:nvPr>
            <p:ph type="body" sz="half" idx="2"/>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p>
            <a:fld id="{77ECACDE-22B4-4C38-B4DF-E99F55B61319}" type="datetimeFigureOut">
              <a:rPr lang="en-GB" smtClean="0"/>
              <a:t>18/05/2021</a:t>
            </a:fld>
            <a:endParaRPr lang="en-GB" dirty="0"/>
          </a:p>
        </p:txBody>
      </p:sp>
      <p:sp>
        <p:nvSpPr>
          <p:cNvPr id="6" name="Footer Placeholder 5"/>
          <p:cNvSpPr>
            <a:spLocks noGrp="1"/>
          </p:cNvSpPr>
          <p:nvPr>
            <p:ph type="ftr" sz="quarter" idx="11"/>
          </p:nvPr>
        </p:nvSpPr>
        <p:spPr/>
        <p:txBody>
          <a:bodyPr rtlCol="0"/>
          <a:lstStyle/>
          <a:p>
            <a:endParaRPr lang="en-GB" dirty="0"/>
          </a:p>
        </p:txBody>
      </p:sp>
      <p:sp>
        <p:nvSpPr>
          <p:cNvPr id="7" name="Slide Number Placeholder 6"/>
          <p:cNvSpPr>
            <a:spLocks noGrp="1"/>
          </p:cNvSpPr>
          <p:nvPr>
            <p:ph type="sldNum" sz="quarter" idx="12"/>
          </p:nvPr>
        </p:nvSpPr>
        <p:spPr/>
        <p:txBody>
          <a:bodyPr rtlCol="0"/>
          <a:lstStyle/>
          <a:p>
            <a:fld id="{BD3198D4-3057-410A-884A-C74A01B11111}" type="slidenum">
              <a:rPr lang="en-GB" smtClean="0"/>
              <a:t>‹#›</a:t>
            </a:fld>
            <a:endParaRPr lang="en-GB" dirty="0"/>
          </a:p>
        </p:txBody>
      </p:sp>
    </p:spTree>
    <p:extLst>
      <p:ext uri="{BB962C8B-B14F-4D97-AF65-F5344CB8AC3E}">
        <p14:creationId xmlns:p14="http://schemas.microsoft.com/office/powerpoint/2010/main" val="3827024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rtlCol="0" anchor="b">
            <a:normAutofit/>
          </a:bodyPr>
          <a:lstStyle>
            <a:lvl1pPr algn="l">
              <a:defRPr sz="2800" b="0"/>
            </a:lvl1pPr>
          </a:lstStyle>
          <a:p>
            <a:pPr rtl="0"/>
            <a:r>
              <a:rPr lang="en-US" noProof="0"/>
              <a:t>Click to edit Master title style</a:t>
            </a:r>
            <a:endParaRPr lang="en-GB" noProof="0"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dirty="0"/>
              <a:t>Click icon to add picture</a:t>
            </a:r>
            <a:endParaRPr lang="en-GB" noProof="0" dirty="0"/>
          </a:p>
        </p:txBody>
      </p:sp>
      <p:sp>
        <p:nvSpPr>
          <p:cNvPr id="4" name="Text Placeholder 3"/>
          <p:cNvSpPr>
            <a:spLocks noGrp="1"/>
          </p:cNvSpPr>
          <p:nvPr>
            <p:ph type="body" sz="half" idx="2"/>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p>
            <a:fld id="{77ECACDE-22B4-4C38-B4DF-E99F55B61319}" type="datetimeFigureOut">
              <a:rPr lang="en-GB" smtClean="0"/>
              <a:t>18/05/2021</a:t>
            </a:fld>
            <a:endParaRPr lang="en-GB" dirty="0"/>
          </a:p>
        </p:txBody>
      </p:sp>
      <p:sp>
        <p:nvSpPr>
          <p:cNvPr id="6" name="Footer Placeholder 5"/>
          <p:cNvSpPr>
            <a:spLocks noGrp="1"/>
          </p:cNvSpPr>
          <p:nvPr>
            <p:ph type="ftr" sz="quarter" idx="11"/>
          </p:nvPr>
        </p:nvSpPr>
        <p:spPr/>
        <p:txBody>
          <a:bodyPr rtlCol="0"/>
          <a:lstStyle/>
          <a:p>
            <a:endParaRPr lang="en-GB" dirty="0"/>
          </a:p>
        </p:txBody>
      </p:sp>
      <p:sp>
        <p:nvSpPr>
          <p:cNvPr id="7" name="Slide Number Placeholder 6"/>
          <p:cNvSpPr>
            <a:spLocks noGrp="1"/>
          </p:cNvSpPr>
          <p:nvPr>
            <p:ph type="sldNum" sz="quarter" idx="12"/>
          </p:nvPr>
        </p:nvSpPr>
        <p:spPr/>
        <p:txBody>
          <a:bodyPr rtlCol="0"/>
          <a:lstStyle/>
          <a:p>
            <a:fld id="{BD3198D4-3057-410A-884A-C74A01B11111}" type="slidenum">
              <a:rPr lang="en-GB" smtClean="0"/>
              <a:t>‹#›</a:t>
            </a:fld>
            <a:endParaRPr lang="en-GB" dirty="0"/>
          </a:p>
        </p:txBody>
      </p:sp>
    </p:spTree>
    <p:extLst>
      <p:ext uri="{BB962C8B-B14F-4D97-AF65-F5344CB8AC3E}">
        <p14:creationId xmlns:p14="http://schemas.microsoft.com/office/powerpoint/2010/main" val="853642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7ECACDE-22B4-4C38-B4DF-E99F55B61319}" type="datetimeFigureOut">
              <a:rPr lang="en-GB" smtClean="0"/>
              <a:t>18/05/2021</a:t>
            </a:fld>
            <a:endParaRPr lang="en-GB"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D3198D4-3057-410A-884A-C74A01B11111}" type="slidenum">
              <a:rPr lang="en-GB" smtClean="0"/>
              <a:t>‹#›</a:t>
            </a:fld>
            <a:endParaRPr lang="en-GB" dirty="0"/>
          </a:p>
        </p:txBody>
      </p:sp>
    </p:spTree>
    <p:extLst>
      <p:ext uri="{BB962C8B-B14F-4D97-AF65-F5344CB8AC3E}">
        <p14:creationId xmlns:p14="http://schemas.microsoft.com/office/powerpoint/2010/main" val="291879016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4E35A-D960-4F93-8FF0-DE2139F0F44F}"/>
              </a:ext>
            </a:extLst>
          </p:cNvPr>
          <p:cNvSpPr>
            <a:spLocks noGrp="1"/>
          </p:cNvSpPr>
          <p:nvPr>
            <p:ph type="ctrTitle"/>
          </p:nvPr>
        </p:nvSpPr>
        <p:spPr/>
        <p:txBody>
          <a:bodyPr/>
          <a:lstStyle/>
          <a:p>
            <a:r>
              <a:rPr lang="en-GB" dirty="0"/>
              <a:t>ESTABLISHING New Cinema Locations in London, UK</a:t>
            </a:r>
          </a:p>
        </p:txBody>
      </p:sp>
      <p:sp>
        <p:nvSpPr>
          <p:cNvPr id="3" name="Subtitle 2">
            <a:extLst>
              <a:ext uri="{FF2B5EF4-FFF2-40B4-BE49-F238E27FC236}">
                <a16:creationId xmlns:a16="http://schemas.microsoft.com/office/drawing/2014/main" id="{553F1005-10DB-437B-A7A3-581BF6754CF7}"/>
              </a:ext>
            </a:extLst>
          </p:cNvPr>
          <p:cNvSpPr>
            <a:spLocks noGrp="1"/>
          </p:cNvSpPr>
          <p:nvPr>
            <p:ph type="subTitle" idx="1"/>
          </p:nvPr>
        </p:nvSpPr>
        <p:spPr/>
        <p:txBody>
          <a:bodyPr/>
          <a:lstStyle/>
          <a:p>
            <a:r>
              <a:rPr lang="en-GB" dirty="0"/>
              <a:t>Coursera Capstone – IBM Data Science Professional Certificate</a:t>
            </a:r>
          </a:p>
          <a:p>
            <a:r>
              <a:rPr lang="en-GB" dirty="0"/>
              <a:t>Brian Collins</a:t>
            </a:r>
          </a:p>
          <a:p>
            <a:r>
              <a:rPr lang="en-GB" dirty="0"/>
              <a:t>May 2021</a:t>
            </a:r>
          </a:p>
        </p:txBody>
      </p:sp>
    </p:spTree>
    <p:extLst>
      <p:ext uri="{BB962C8B-B14F-4D97-AF65-F5344CB8AC3E}">
        <p14:creationId xmlns:p14="http://schemas.microsoft.com/office/powerpoint/2010/main" val="1240819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87FF7-7025-4AF4-A57C-1A0667B801E8}"/>
              </a:ext>
            </a:extLst>
          </p:cNvPr>
          <p:cNvSpPr>
            <a:spLocks noGrp="1"/>
          </p:cNvSpPr>
          <p:nvPr>
            <p:ph type="title"/>
          </p:nvPr>
        </p:nvSpPr>
        <p:spPr/>
        <p:txBody>
          <a:bodyPr/>
          <a:lstStyle/>
          <a:p>
            <a:r>
              <a:rPr lang="en-GB" dirty="0"/>
              <a:t>Limitations of study</a:t>
            </a:r>
          </a:p>
        </p:txBody>
      </p:sp>
      <p:sp>
        <p:nvSpPr>
          <p:cNvPr id="5" name="Text Placeholder 4">
            <a:extLst>
              <a:ext uri="{FF2B5EF4-FFF2-40B4-BE49-F238E27FC236}">
                <a16:creationId xmlns:a16="http://schemas.microsoft.com/office/drawing/2014/main" id="{BCF34717-3D6A-4F39-B39B-EAE1400823FB}"/>
              </a:ext>
            </a:extLst>
          </p:cNvPr>
          <p:cNvSpPr>
            <a:spLocks noGrp="1"/>
          </p:cNvSpPr>
          <p:nvPr>
            <p:ph type="body" idx="1"/>
          </p:nvPr>
        </p:nvSpPr>
        <p:spPr/>
        <p:txBody>
          <a:bodyPr/>
          <a:lstStyle/>
          <a:p>
            <a:r>
              <a:rPr lang="en-GB" dirty="0"/>
              <a:t>Geographic coverage</a:t>
            </a:r>
          </a:p>
        </p:txBody>
      </p:sp>
      <p:sp>
        <p:nvSpPr>
          <p:cNvPr id="3" name="Content Placeholder 2">
            <a:extLst>
              <a:ext uri="{FF2B5EF4-FFF2-40B4-BE49-F238E27FC236}">
                <a16:creationId xmlns:a16="http://schemas.microsoft.com/office/drawing/2014/main" id="{64DCA1BC-2CCA-402B-BF66-BC3290A724B9}"/>
              </a:ext>
            </a:extLst>
          </p:cNvPr>
          <p:cNvSpPr>
            <a:spLocks noGrp="1"/>
          </p:cNvSpPr>
          <p:nvPr>
            <p:ph sz="half" idx="2"/>
          </p:nvPr>
        </p:nvSpPr>
        <p:spPr/>
        <p:txBody>
          <a:bodyPr>
            <a:normAutofit fontScale="85000" lnSpcReduction="20000"/>
          </a:bodyPr>
          <a:lstStyle/>
          <a:p>
            <a:r>
              <a:rPr lang="en-GB" dirty="0">
                <a:solidFill>
                  <a:srgbClr val="EEFFFF"/>
                </a:solidFill>
              </a:rPr>
              <a:t>S</a:t>
            </a:r>
            <a:r>
              <a:rPr lang="en-GB" b="0" i="0" dirty="0">
                <a:solidFill>
                  <a:srgbClr val="EEFFFF"/>
                </a:solidFill>
                <a:effectLst/>
              </a:rPr>
              <a:t>earches cantered around a single geographical point for each of the boroughs with a set radius leaves open the possibility that a particular location, geographically proximate to two of the centres of each borough could well have been identified twice</a:t>
            </a:r>
          </a:p>
          <a:p>
            <a:r>
              <a:rPr lang="en-GB" dirty="0">
                <a:solidFill>
                  <a:srgbClr val="EEFFFF"/>
                </a:solidFill>
              </a:rPr>
              <a:t>Conversely, </a:t>
            </a:r>
            <a:r>
              <a:rPr lang="en-GB" b="0" i="0" dirty="0">
                <a:solidFill>
                  <a:srgbClr val="EEFFFF"/>
                </a:solidFill>
                <a:effectLst/>
              </a:rPr>
              <a:t>it is entirely possible that a location was outside of the 6-kilometre radius that represented the search zone of venues around those Borough centroids.</a:t>
            </a:r>
          </a:p>
          <a:p>
            <a:r>
              <a:rPr lang="en-GB" b="0" i="0" dirty="0">
                <a:solidFill>
                  <a:srgbClr val="EEFFFF"/>
                </a:solidFill>
                <a:effectLst/>
              </a:rPr>
              <a:t>Worthwhile expanding the search radius, but then completing extra work to remove duplicates from the study. Perhaps assigning a location identified multiple times to the centroid that it is closest to, rather than either counting multiple times, or not at all.</a:t>
            </a:r>
            <a:endParaRPr lang="en-GB" dirty="0"/>
          </a:p>
        </p:txBody>
      </p:sp>
      <p:sp>
        <p:nvSpPr>
          <p:cNvPr id="6" name="Text Placeholder 5">
            <a:extLst>
              <a:ext uri="{FF2B5EF4-FFF2-40B4-BE49-F238E27FC236}">
                <a16:creationId xmlns:a16="http://schemas.microsoft.com/office/drawing/2014/main" id="{5AB07EE8-0D04-46B0-A6AA-8D5037DAA745}"/>
              </a:ext>
            </a:extLst>
          </p:cNvPr>
          <p:cNvSpPr>
            <a:spLocks noGrp="1"/>
          </p:cNvSpPr>
          <p:nvPr>
            <p:ph type="body" sz="quarter" idx="3"/>
          </p:nvPr>
        </p:nvSpPr>
        <p:spPr/>
        <p:txBody>
          <a:bodyPr/>
          <a:lstStyle/>
          <a:p>
            <a:r>
              <a:rPr lang="en-GB" dirty="0"/>
              <a:t>Comparing potential locations</a:t>
            </a:r>
          </a:p>
        </p:txBody>
      </p:sp>
      <p:sp>
        <p:nvSpPr>
          <p:cNvPr id="7" name="Content Placeholder 6">
            <a:extLst>
              <a:ext uri="{FF2B5EF4-FFF2-40B4-BE49-F238E27FC236}">
                <a16:creationId xmlns:a16="http://schemas.microsoft.com/office/drawing/2014/main" id="{79EDD628-6AE3-4265-81E3-3C8DCBB86673}"/>
              </a:ext>
            </a:extLst>
          </p:cNvPr>
          <p:cNvSpPr>
            <a:spLocks noGrp="1"/>
          </p:cNvSpPr>
          <p:nvPr>
            <p:ph sz="quarter" idx="4"/>
          </p:nvPr>
        </p:nvSpPr>
        <p:spPr/>
        <p:txBody>
          <a:bodyPr>
            <a:normAutofit fontScale="85000" lnSpcReduction="20000"/>
          </a:bodyPr>
          <a:lstStyle/>
          <a:p>
            <a:r>
              <a:rPr lang="en-GB" b="0" i="0" dirty="0">
                <a:solidFill>
                  <a:srgbClr val="EEFFFF"/>
                </a:solidFill>
                <a:effectLst/>
              </a:rPr>
              <a:t>Reasonable to suggest that any of the top 5 or 10 locations would make suitable candidates for a new cinema location. </a:t>
            </a:r>
          </a:p>
          <a:p>
            <a:r>
              <a:rPr lang="en-GB" b="0" i="0" dirty="0">
                <a:solidFill>
                  <a:srgbClr val="EEFFFF"/>
                </a:solidFill>
                <a:effectLst/>
              </a:rPr>
              <a:t>Therefore useful to conduct further analysis on additional complications such as average travel times to and from each location to establish the ease of access to any new site using existing public transport links.</a:t>
            </a:r>
            <a:endParaRPr lang="en-GB" dirty="0"/>
          </a:p>
        </p:txBody>
      </p:sp>
    </p:spTree>
    <p:extLst>
      <p:ext uri="{BB962C8B-B14F-4D97-AF65-F5344CB8AC3E}">
        <p14:creationId xmlns:p14="http://schemas.microsoft.com/office/powerpoint/2010/main" val="1185444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B53A707-9E85-4F75-ADEE-237F3469202E}"/>
              </a:ext>
            </a:extLst>
          </p:cNvPr>
          <p:cNvSpPr>
            <a:spLocks noGrp="1"/>
          </p:cNvSpPr>
          <p:nvPr>
            <p:ph type="title"/>
          </p:nvPr>
        </p:nvSpPr>
        <p:spPr/>
        <p:txBody>
          <a:bodyPr/>
          <a:lstStyle/>
          <a:p>
            <a:r>
              <a:rPr lang="en-GB" dirty="0"/>
              <a:t>In summary</a:t>
            </a:r>
          </a:p>
        </p:txBody>
      </p:sp>
      <p:sp>
        <p:nvSpPr>
          <p:cNvPr id="8" name="Content Placeholder 7">
            <a:extLst>
              <a:ext uri="{FF2B5EF4-FFF2-40B4-BE49-F238E27FC236}">
                <a16:creationId xmlns:a16="http://schemas.microsoft.com/office/drawing/2014/main" id="{695A38A7-E3C9-403A-BC97-363FD2927DC7}"/>
              </a:ext>
            </a:extLst>
          </p:cNvPr>
          <p:cNvSpPr>
            <a:spLocks noGrp="1"/>
          </p:cNvSpPr>
          <p:nvPr>
            <p:ph idx="1"/>
          </p:nvPr>
        </p:nvSpPr>
        <p:spPr/>
        <p:txBody>
          <a:bodyPr>
            <a:normAutofit/>
          </a:bodyPr>
          <a:lstStyle/>
          <a:p>
            <a:pPr algn="l"/>
            <a:r>
              <a:rPr lang="en-GB" dirty="0">
                <a:solidFill>
                  <a:srgbClr val="EEFFFF"/>
                </a:solidFill>
              </a:rPr>
              <a:t>I</a:t>
            </a:r>
            <a:r>
              <a:rPr lang="en-GB" b="0" i="0" dirty="0">
                <a:solidFill>
                  <a:srgbClr val="EEFFFF"/>
                </a:solidFill>
                <a:effectLst/>
              </a:rPr>
              <a:t>t stands to reason that markets are poised to return to some semblance of normality in a post-Covid world. </a:t>
            </a:r>
          </a:p>
          <a:p>
            <a:pPr algn="l"/>
            <a:r>
              <a:rPr lang="en-GB" b="0" i="0" dirty="0">
                <a:solidFill>
                  <a:srgbClr val="EEFFFF"/>
                </a:solidFill>
                <a:effectLst/>
              </a:rPr>
              <a:t>Businesses are certainly planning their exit strategy which may well involve expanding their footprint to include additional sites in underserved communities. </a:t>
            </a:r>
          </a:p>
          <a:p>
            <a:pPr algn="l"/>
            <a:r>
              <a:rPr lang="en-GB" b="0" i="0" dirty="0">
                <a:solidFill>
                  <a:srgbClr val="EEFFFF"/>
                </a:solidFill>
                <a:effectLst/>
              </a:rPr>
              <a:t>It is with this fact in mind that this report focused on the integration of data science and machine learning technics to assist decision makers in making informed and efficient choices.</a:t>
            </a:r>
          </a:p>
          <a:p>
            <a:pPr algn="l"/>
            <a:r>
              <a:rPr lang="en-GB" b="0" i="0" dirty="0">
                <a:solidFill>
                  <a:srgbClr val="EEFFFF"/>
                </a:solidFill>
                <a:effectLst/>
              </a:rPr>
              <a:t>This study was narrow in scope and certainly would require a significant expansion to provide any results that would be actionable in a real-world scenario. </a:t>
            </a:r>
          </a:p>
          <a:p>
            <a:pPr algn="l"/>
            <a:r>
              <a:rPr lang="en-GB" b="0" i="0" dirty="0">
                <a:solidFill>
                  <a:srgbClr val="EEFFFF"/>
                </a:solidFill>
                <a:effectLst/>
              </a:rPr>
              <a:t>It could be reasonable to state that from the results provided, we could potentially recommend potential locations for future research into their theoretical profitability as venue locations.</a:t>
            </a:r>
          </a:p>
          <a:p>
            <a:endParaRPr lang="en-GB" dirty="0"/>
          </a:p>
        </p:txBody>
      </p:sp>
    </p:spTree>
    <p:extLst>
      <p:ext uri="{BB962C8B-B14F-4D97-AF65-F5344CB8AC3E}">
        <p14:creationId xmlns:p14="http://schemas.microsoft.com/office/powerpoint/2010/main" val="3028550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10911-EC8F-466E-AFDE-26276A12A65F}"/>
              </a:ext>
            </a:extLst>
          </p:cNvPr>
          <p:cNvSpPr>
            <a:spLocks noGrp="1"/>
          </p:cNvSpPr>
          <p:nvPr>
            <p:ph type="title"/>
          </p:nvPr>
        </p:nvSpPr>
        <p:spPr/>
        <p:txBody>
          <a:bodyPr/>
          <a:lstStyle/>
          <a:p>
            <a:r>
              <a:rPr lang="en-GB" dirty="0"/>
              <a:t>Concept</a:t>
            </a:r>
          </a:p>
        </p:txBody>
      </p:sp>
      <p:sp>
        <p:nvSpPr>
          <p:cNvPr id="3" name="Content Placeholder 2">
            <a:extLst>
              <a:ext uri="{FF2B5EF4-FFF2-40B4-BE49-F238E27FC236}">
                <a16:creationId xmlns:a16="http://schemas.microsoft.com/office/drawing/2014/main" id="{050CE24F-43F2-4FA5-90F4-CDBB12570E77}"/>
              </a:ext>
            </a:extLst>
          </p:cNvPr>
          <p:cNvSpPr>
            <a:spLocks noGrp="1"/>
          </p:cNvSpPr>
          <p:nvPr>
            <p:ph idx="1"/>
          </p:nvPr>
        </p:nvSpPr>
        <p:spPr/>
        <p:txBody>
          <a:bodyPr/>
          <a:lstStyle/>
          <a:p>
            <a:r>
              <a:rPr lang="en-GB" b="0" i="0" dirty="0">
                <a:solidFill>
                  <a:srgbClr val="EEFFFF"/>
                </a:solidFill>
                <a:effectLst/>
              </a:rPr>
              <a:t>Ever since the UK government introduced new planning policy guidelines aimed at revitalising city centres and control out-of-town developments, planners and developers have seen cinemas as key amenities to make urban masterplans and their associated schemes more attractive.</a:t>
            </a:r>
          </a:p>
          <a:p>
            <a:r>
              <a:rPr lang="en-GB" b="0" i="0" dirty="0">
                <a:solidFill>
                  <a:srgbClr val="EEFFFF"/>
                </a:solidFill>
                <a:effectLst/>
              </a:rPr>
              <a:t>As major retailers come under pressure to attract shoppers with leisure-related activities, a growing number of cinema construction projects are being built across the country to help ensure that new developments succeed.</a:t>
            </a:r>
            <a:endParaRPr lang="en-GB" dirty="0">
              <a:solidFill>
                <a:srgbClr val="EEFFFF"/>
              </a:solidFill>
            </a:endParaRPr>
          </a:p>
          <a:p>
            <a:r>
              <a:rPr lang="en-GB" b="0" i="0" dirty="0">
                <a:solidFill>
                  <a:srgbClr val="EEFFFF"/>
                </a:solidFill>
                <a:effectLst/>
              </a:rPr>
              <a:t>The focus of this project will be establishing which Boroughs in the Greater London Area are underserved by both established cinema chains alongside smaller independent cinemas.</a:t>
            </a:r>
          </a:p>
        </p:txBody>
      </p:sp>
    </p:spTree>
    <p:extLst>
      <p:ext uri="{BB962C8B-B14F-4D97-AF65-F5344CB8AC3E}">
        <p14:creationId xmlns:p14="http://schemas.microsoft.com/office/powerpoint/2010/main" val="3976780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CF76B-5A3E-4742-A25E-665DF90E5D0B}"/>
              </a:ext>
            </a:extLst>
          </p:cNvPr>
          <p:cNvSpPr>
            <a:spLocks noGrp="1"/>
          </p:cNvSpPr>
          <p:nvPr>
            <p:ph type="title"/>
          </p:nvPr>
        </p:nvSpPr>
        <p:spPr/>
        <p:txBody>
          <a:bodyPr/>
          <a:lstStyle/>
          <a:p>
            <a:r>
              <a:rPr lang="en-GB" dirty="0"/>
              <a:t>Data Sources </a:t>
            </a:r>
          </a:p>
        </p:txBody>
      </p:sp>
      <p:sp>
        <p:nvSpPr>
          <p:cNvPr id="3" name="Content Placeholder 2">
            <a:extLst>
              <a:ext uri="{FF2B5EF4-FFF2-40B4-BE49-F238E27FC236}">
                <a16:creationId xmlns:a16="http://schemas.microsoft.com/office/drawing/2014/main" id="{954AE849-B559-45BF-9770-063ED4E557F4}"/>
              </a:ext>
            </a:extLst>
          </p:cNvPr>
          <p:cNvSpPr>
            <a:spLocks noGrp="1"/>
          </p:cNvSpPr>
          <p:nvPr>
            <p:ph idx="1"/>
          </p:nvPr>
        </p:nvSpPr>
        <p:spPr/>
        <p:txBody>
          <a:bodyPr/>
          <a:lstStyle/>
          <a:p>
            <a:r>
              <a:rPr lang="en-GB" b="0" i="0" dirty="0">
                <a:solidFill>
                  <a:srgbClr val="EEFFFF"/>
                </a:solidFill>
                <a:effectLst/>
              </a:rPr>
              <a:t>Office of National Statistics population data will be used to establish the population levels within each of the 32 London boroughs.</a:t>
            </a:r>
          </a:p>
          <a:p>
            <a:r>
              <a:rPr lang="en-GB" b="0" i="0" dirty="0">
                <a:solidFill>
                  <a:srgbClr val="EEFFFF"/>
                </a:solidFill>
                <a:effectLst/>
              </a:rPr>
              <a:t>Wikipedia entry for the London Boroughs will be utilised to gain an oversight of the names of both Boroughs and Local Authorities that control those Boroughs</a:t>
            </a:r>
            <a:endParaRPr lang="en-GB" dirty="0">
              <a:solidFill>
                <a:srgbClr val="EEFFFF"/>
              </a:solidFill>
            </a:endParaRPr>
          </a:p>
          <a:p>
            <a:r>
              <a:rPr lang="en-GB" dirty="0">
                <a:solidFill>
                  <a:srgbClr val="EEFFFF"/>
                </a:solidFill>
              </a:rPr>
              <a:t>Utilising</a:t>
            </a:r>
            <a:r>
              <a:rPr lang="en-GB" b="0" i="0" dirty="0">
                <a:solidFill>
                  <a:srgbClr val="EEFFFF"/>
                </a:solidFill>
                <a:effectLst/>
              </a:rPr>
              <a:t> the Foursquare API to get an understanding of the number of cinemas already present within each Borough currently.</a:t>
            </a:r>
            <a:endParaRPr lang="en-GB" dirty="0"/>
          </a:p>
        </p:txBody>
      </p:sp>
    </p:spTree>
    <p:extLst>
      <p:ext uri="{BB962C8B-B14F-4D97-AF65-F5344CB8AC3E}">
        <p14:creationId xmlns:p14="http://schemas.microsoft.com/office/powerpoint/2010/main" val="562833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E5290-FD9A-4A78-BA17-D3E723162159}"/>
              </a:ext>
            </a:extLst>
          </p:cNvPr>
          <p:cNvSpPr>
            <a:spLocks noGrp="1"/>
          </p:cNvSpPr>
          <p:nvPr>
            <p:ph type="title"/>
          </p:nvPr>
        </p:nvSpPr>
        <p:spPr>
          <a:xfrm>
            <a:off x="685801" y="609600"/>
            <a:ext cx="10131425" cy="1456267"/>
          </a:xfrm>
        </p:spPr>
        <p:txBody>
          <a:bodyPr anchor="ctr">
            <a:normAutofit/>
          </a:bodyPr>
          <a:lstStyle/>
          <a:p>
            <a:r>
              <a:rPr lang="en-GB" dirty="0"/>
              <a:t>Data Scraped from Wikipedia</a:t>
            </a:r>
          </a:p>
        </p:txBody>
      </p:sp>
      <p:sp>
        <p:nvSpPr>
          <p:cNvPr id="3" name="Content Placeholder 2">
            <a:extLst>
              <a:ext uri="{FF2B5EF4-FFF2-40B4-BE49-F238E27FC236}">
                <a16:creationId xmlns:a16="http://schemas.microsoft.com/office/drawing/2014/main" id="{70374132-90C7-4DDD-8007-FB1DF1C2D320}"/>
              </a:ext>
            </a:extLst>
          </p:cNvPr>
          <p:cNvSpPr>
            <a:spLocks noGrp="1"/>
          </p:cNvSpPr>
          <p:nvPr>
            <p:ph sz="half" idx="2"/>
          </p:nvPr>
        </p:nvSpPr>
        <p:spPr>
          <a:xfrm>
            <a:off x="5821895" y="2142067"/>
            <a:ext cx="4995332" cy="3649133"/>
          </a:xfrm>
        </p:spPr>
        <p:txBody>
          <a:bodyPr anchor="ctr">
            <a:normAutofit/>
          </a:bodyPr>
          <a:lstStyle/>
          <a:p>
            <a:pPr>
              <a:lnSpc>
                <a:spcPct val="90000"/>
              </a:lnSpc>
            </a:pPr>
            <a:r>
              <a:rPr lang="en-GB" sz="1700" b="0" i="0" dirty="0">
                <a:effectLst/>
              </a:rPr>
              <a:t>To produce a list of each of the London Boroughs, in addition to further information about their political control, data was scraped using from a table on Wikipedia using Urllib.</a:t>
            </a:r>
          </a:p>
          <a:p>
            <a:pPr>
              <a:lnSpc>
                <a:spcPct val="90000"/>
              </a:lnSpc>
            </a:pPr>
            <a:r>
              <a:rPr lang="en-GB" sz="1700" b="0" i="0" dirty="0">
                <a:effectLst/>
              </a:rPr>
              <a:t>Once the data was scraped and assigned to a variable, we used Beautiful Soup to extract and work with the data in it. </a:t>
            </a:r>
            <a:endParaRPr lang="en-GB" sz="1700" dirty="0"/>
          </a:p>
          <a:p>
            <a:pPr>
              <a:lnSpc>
                <a:spcPct val="90000"/>
              </a:lnSpc>
            </a:pPr>
            <a:r>
              <a:rPr lang="en-GB" sz="1700" b="0" i="0" dirty="0">
                <a:effectLst/>
              </a:rPr>
              <a:t>The class ID of the important tables </a:t>
            </a:r>
            <a:r>
              <a:rPr lang="en-GB" sz="1700" dirty="0"/>
              <a:t>on the page </a:t>
            </a:r>
            <a:r>
              <a:rPr lang="en-GB" sz="1700" b="0" i="0" dirty="0">
                <a:effectLst/>
              </a:rPr>
              <a:t>was 'Wikitable sortable' so a further function pulled out only tables with this ID</a:t>
            </a:r>
          </a:p>
          <a:p>
            <a:pPr>
              <a:lnSpc>
                <a:spcPct val="90000"/>
              </a:lnSpc>
            </a:pPr>
            <a:r>
              <a:rPr lang="en-GB" sz="1700" dirty="0"/>
              <a:t>L</a:t>
            </a:r>
            <a:r>
              <a:rPr lang="en-GB" sz="1700" b="0" i="0" dirty="0">
                <a:effectLst/>
              </a:rPr>
              <a:t>ooped through the rows of the table using the tr (row) and td (cell) fields to populate the a Dataframe.</a:t>
            </a:r>
            <a:endParaRPr lang="en-GB" sz="1700" dirty="0"/>
          </a:p>
        </p:txBody>
      </p:sp>
      <p:pic>
        <p:nvPicPr>
          <p:cNvPr id="12" name="Content Placeholder 11" descr="Table&#10;&#10;Description automatically generated">
            <a:extLst>
              <a:ext uri="{FF2B5EF4-FFF2-40B4-BE49-F238E27FC236}">
                <a16:creationId xmlns:a16="http://schemas.microsoft.com/office/drawing/2014/main" id="{1F7B9FA8-32D4-4C86-8B4D-A5D610B6D7B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5800" y="2648926"/>
            <a:ext cx="4995863" cy="2634886"/>
          </a:xfrm>
        </p:spPr>
      </p:pic>
    </p:spTree>
    <p:extLst>
      <p:ext uri="{BB962C8B-B14F-4D97-AF65-F5344CB8AC3E}">
        <p14:creationId xmlns:p14="http://schemas.microsoft.com/office/powerpoint/2010/main" val="3436162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29AAAA-4B78-4DA1-93FB-BEEF1E70CF58}"/>
              </a:ext>
            </a:extLst>
          </p:cNvPr>
          <p:cNvSpPr>
            <a:spLocks noGrp="1"/>
          </p:cNvSpPr>
          <p:nvPr>
            <p:ph type="title"/>
          </p:nvPr>
        </p:nvSpPr>
        <p:spPr/>
        <p:txBody>
          <a:bodyPr/>
          <a:lstStyle/>
          <a:p>
            <a:r>
              <a:rPr lang="en-GB" dirty="0"/>
              <a:t>Adding Geographic Coordinates</a:t>
            </a:r>
          </a:p>
        </p:txBody>
      </p:sp>
      <p:sp>
        <p:nvSpPr>
          <p:cNvPr id="6" name="Content Placeholder 5">
            <a:extLst>
              <a:ext uri="{FF2B5EF4-FFF2-40B4-BE49-F238E27FC236}">
                <a16:creationId xmlns:a16="http://schemas.microsoft.com/office/drawing/2014/main" id="{2D2A9072-73AC-45FE-9AC6-2EEF7F9D951E}"/>
              </a:ext>
            </a:extLst>
          </p:cNvPr>
          <p:cNvSpPr>
            <a:spLocks noGrp="1"/>
          </p:cNvSpPr>
          <p:nvPr>
            <p:ph idx="1"/>
          </p:nvPr>
        </p:nvSpPr>
        <p:spPr/>
        <p:txBody>
          <a:bodyPr/>
          <a:lstStyle/>
          <a:p>
            <a:r>
              <a:rPr lang="en-GB" b="0" i="0" dirty="0">
                <a:solidFill>
                  <a:srgbClr val="EEFFFF"/>
                </a:solidFill>
                <a:effectLst/>
              </a:rPr>
              <a:t>Once a table had been created and stored the data for each of the London Boroughs Geocoder was used to find the Latitude and Longitude of each of the geographic centres of the Boroughs.</a:t>
            </a:r>
          </a:p>
          <a:p>
            <a:r>
              <a:rPr lang="en-GB" dirty="0">
                <a:solidFill>
                  <a:srgbClr val="EEFFFF"/>
                </a:solidFill>
              </a:rPr>
              <a:t>S</a:t>
            </a:r>
            <a:r>
              <a:rPr lang="en-GB" b="0" i="0" dirty="0">
                <a:solidFill>
                  <a:srgbClr val="EEFFFF"/>
                </a:solidFill>
                <a:effectLst/>
              </a:rPr>
              <a:t>ource table did include Lat/Long information, this was for the political headquarters of each Borough, rather than the centre, the latter being most suitable for the analysis. This was saved as a separate Dataframe.</a:t>
            </a:r>
          </a:p>
          <a:p>
            <a:r>
              <a:rPr lang="en-GB" dirty="0">
                <a:solidFill>
                  <a:srgbClr val="EEFFFF"/>
                </a:solidFill>
              </a:rPr>
              <a:t>Thus, </a:t>
            </a:r>
            <a:r>
              <a:rPr lang="en-GB" b="0" i="0" dirty="0">
                <a:solidFill>
                  <a:srgbClr val="EEFFFF"/>
                </a:solidFill>
                <a:effectLst/>
              </a:rPr>
              <a:t>Geocoder was used to find the Latitude and Longitude of each of the geographic centres of the Boroughs.</a:t>
            </a:r>
            <a:endParaRPr lang="en-GB" dirty="0">
              <a:solidFill>
                <a:srgbClr val="EEFFFF"/>
              </a:solidFill>
            </a:endParaRPr>
          </a:p>
        </p:txBody>
      </p:sp>
    </p:spTree>
    <p:extLst>
      <p:ext uri="{BB962C8B-B14F-4D97-AF65-F5344CB8AC3E}">
        <p14:creationId xmlns:p14="http://schemas.microsoft.com/office/powerpoint/2010/main" val="764446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061DB-E816-4C79-A84B-33E3CC068205}"/>
              </a:ext>
            </a:extLst>
          </p:cNvPr>
          <p:cNvSpPr>
            <a:spLocks noGrp="1"/>
          </p:cNvSpPr>
          <p:nvPr>
            <p:ph type="title"/>
          </p:nvPr>
        </p:nvSpPr>
        <p:spPr/>
        <p:txBody>
          <a:bodyPr/>
          <a:lstStyle/>
          <a:p>
            <a:r>
              <a:rPr lang="en-GB" dirty="0"/>
              <a:t>Using the foursquare API</a:t>
            </a:r>
          </a:p>
        </p:txBody>
      </p:sp>
      <p:sp>
        <p:nvSpPr>
          <p:cNvPr id="3" name="Content Placeholder 2">
            <a:extLst>
              <a:ext uri="{FF2B5EF4-FFF2-40B4-BE49-F238E27FC236}">
                <a16:creationId xmlns:a16="http://schemas.microsoft.com/office/drawing/2014/main" id="{505B0473-B8B9-4355-86E7-0B93F16E3C23}"/>
              </a:ext>
            </a:extLst>
          </p:cNvPr>
          <p:cNvSpPr>
            <a:spLocks noGrp="1"/>
          </p:cNvSpPr>
          <p:nvPr>
            <p:ph idx="1"/>
          </p:nvPr>
        </p:nvSpPr>
        <p:spPr/>
        <p:txBody>
          <a:bodyPr/>
          <a:lstStyle/>
          <a:p>
            <a:r>
              <a:rPr lang="en-GB" b="0" i="0" dirty="0">
                <a:solidFill>
                  <a:srgbClr val="EEFFFF"/>
                </a:solidFill>
                <a:effectLst/>
              </a:rPr>
              <a:t>These geographic coordinates were then passed through the Foursquare API to look for nearby venues within a 6 Kilometre range from the centre of each borough. </a:t>
            </a:r>
          </a:p>
          <a:p>
            <a:r>
              <a:rPr lang="en-GB" b="0" i="0" dirty="0">
                <a:solidFill>
                  <a:srgbClr val="EEFFFF"/>
                </a:solidFill>
                <a:effectLst/>
              </a:rPr>
              <a:t>A onehot was then produced to establish the mean number of each venue category produced by the resultant search and this Dataframe was then queried for unique values within 'Venue Category’ </a:t>
            </a:r>
          </a:p>
          <a:p>
            <a:r>
              <a:rPr lang="en-GB" b="0" i="0" dirty="0">
                <a:solidFill>
                  <a:srgbClr val="EEFFFF"/>
                </a:solidFill>
                <a:effectLst/>
              </a:rPr>
              <a:t>This established 'Movie Theatre' and 'Indie Movie Theatre' as the categories of interest for this study. Onehots for these categories were extracted for each borough and saved as a new Dataframe.</a:t>
            </a:r>
            <a:endParaRPr lang="en-GB" dirty="0"/>
          </a:p>
        </p:txBody>
      </p:sp>
    </p:spTree>
    <p:extLst>
      <p:ext uri="{BB962C8B-B14F-4D97-AF65-F5344CB8AC3E}">
        <p14:creationId xmlns:p14="http://schemas.microsoft.com/office/powerpoint/2010/main" val="1769967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D0385-0A5E-43A7-87AF-FC27F3A963D8}"/>
              </a:ext>
            </a:extLst>
          </p:cNvPr>
          <p:cNvSpPr>
            <a:spLocks noGrp="1"/>
          </p:cNvSpPr>
          <p:nvPr>
            <p:ph type="title"/>
          </p:nvPr>
        </p:nvSpPr>
        <p:spPr>
          <a:xfrm>
            <a:off x="685801" y="609600"/>
            <a:ext cx="10131425" cy="1456267"/>
          </a:xfrm>
        </p:spPr>
        <p:txBody>
          <a:bodyPr anchor="ctr">
            <a:normAutofit/>
          </a:bodyPr>
          <a:lstStyle/>
          <a:p>
            <a:r>
              <a:rPr lang="en-GB" dirty="0"/>
              <a:t>K-means – Clustering using Machine learning</a:t>
            </a:r>
          </a:p>
        </p:txBody>
      </p:sp>
      <p:pic>
        <p:nvPicPr>
          <p:cNvPr id="5" name="Picture 4" descr="Chart, line chart&#10;&#10;Description automatically generated">
            <a:extLst>
              <a:ext uri="{FF2B5EF4-FFF2-40B4-BE49-F238E27FC236}">
                <a16:creationId xmlns:a16="http://schemas.microsoft.com/office/drawing/2014/main" id="{404B3258-2A2E-49EE-944B-CCC89F23C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2" y="2361883"/>
            <a:ext cx="4995334" cy="3209502"/>
          </a:xfrm>
          <a:prstGeom prst="rect">
            <a:avLst/>
          </a:prstGeom>
          <a:noFill/>
        </p:spPr>
      </p:pic>
      <p:sp>
        <p:nvSpPr>
          <p:cNvPr id="3" name="Content Placeholder 2">
            <a:extLst>
              <a:ext uri="{FF2B5EF4-FFF2-40B4-BE49-F238E27FC236}">
                <a16:creationId xmlns:a16="http://schemas.microsoft.com/office/drawing/2014/main" id="{725C08CA-EF7C-47A3-A135-66A03BE8820E}"/>
              </a:ext>
            </a:extLst>
          </p:cNvPr>
          <p:cNvSpPr>
            <a:spLocks noGrp="1"/>
          </p:cNvSpPr>
          <p:nvPr>
            <p:ph sz="half" idx="2"/>
          </p:nvPr>
        </p:nvSpPr>
        <p:spPr>
          <a:xfrm>
            <a:off x="5821895" y="2142067"/>
            <a:ext cx="4995332" cy="3649133"/>
          </a:xfrm>
        </p:spPr>
        <p:txBody>
          <a:bodyPr anchor="ctr">
            <a:normAutofit/>
          </a:bodyPr>
          <a:lstStyle/>
          <a:p>
            <a:r>
              <a:rPr lang="en-GB" b="0" i="0" dirty="0">
                <a:effectLst/>
              </a:rPr>
              <a:t>K-means Clustering was then utilised to cluster boroughs based on </a:t>
            </a:r>
            <a:r>
              <a:rPr lang="en-GB" b="0" i="0">
                <a:effectLst/>
              </a:rPr>
              <a:t>the output </a:t>
            </a:r>
            <a:r>
              <a:rPr lang="en-GB" b="0" i="0" dirty="0">
                <a:effectLst/>
              </a:rPr>
              <a:t>around the venue categories previously established. </a:t>
            </a:r>
          </a:p>
          <a:p>
            <a:r>
              <a:rPr lang="en-GB" b="0" i="0" dirty="0">
                <a:effectLst/>
              </a:rPr>
              <a:t>Prior to a full run, a Cluster </a:t>
            </a:r>
            <a:r>
              <a:rPr lang="en-GB" dirty="0"/>
              <a:t>V</a:t>
            </a:r>
            <a:r>
              <a:rPr lang="en-GB" b="0" i="0" dirty="0">
                <a:effectLst/>
              </a:rPr>
              <a:t>ariance function was defined to establish inertia looking at total Euclidean distance between data values for K=1 through K=10. </a:t>
            </a:r>
          </a:p>
          <a:p>
            <a:r>
              <a:rPr lang="en-GB" dirty="0"/>
              <a:t>A K value of 3 was ultimately used as this produced three clear clusters, one with presence of either a Movie Theatre, an Independent Movie Theatre or neither.</a:t>
            </a:r>
          </a:p>
        </p:txBody>
      </p:sp>
    </p:spTree>
    <p:extLst>
      <p:ext uri="{BB962C8B-B14F-4D97-AF65-F5344CB8AC3E}">
        <p14:creationId xmlns:p14="http://schemas.microsoft.com/office/powerpoint/2010/main" val="507837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C3E29-810D-4050-A3F6-892115651544}"/>
              </a:ext>
            </a:extLst>
          </p:cNvPr>
          <p:cNvSpPr>
            <a:spLocks noGrp="1"/>
          </p:cNvSpPr>
          <p:nvPr>
            <p:ph type="title"/>
          </p:nvPr>
        </p:nvSpPr>
        <p:spPr>
          <a:xfrm>
            <a:off x="685801" y="609600"/>
            <a:ext cx="10131425" cy="1456267"/>
          </a:xfrm>
        </p:spPr>
        <p:txBody>
          <a:bodyPr anchor="ctr">
            <a:normAutofit/>
          </a:bodyPr>
          <a:lstStyle/>
          <a:p>
            <a:r>
              <a:rPr lang="en-GB" dirty="0"/>
              <a:t>K-Means Clusters</a:t>
            </a:r>
          </a:p>
        </p:txBody>
      </p:sp>
      <p:sp>
        <p:nvSpPr>
          <p:cNvPr id="5" name="Content Placeholder 4">
            <a:extLst>
              <a:ext uri="{FF2B5EF4-FFF2-40B4-BE49-F238E27FC236}">
                <a16:creationId xmlns:a16="http://schemas.microsoft.com/office/drawing/2014/main" id="{88AA4279-8FD9-4678-8B6C-72224547D0AA}"/>
              </a:ext>
            </a:extLst>
          </p:cNvPr>
          <p:cNvSpPr>
            <a:spLocks noGrp="1"/>
          </p:cNvSpPr>
          <p:nvPr>
            <p:ph sz="half" idx="1"/>
          </p:nvPr>
        </p:nvSpPr>
        <p:spPr>
          <a:xfrm>
            <a:off x="685802" y="2142067"/>
            <a:ext cx="4995334" cy="3649134"/>
          </a:xfrm>
        </p:spPr>
        <p:txBody>
          <a:bodyPr anchor="ctr">
            <a:normAutofit/>
          </a:bodyPr>
          <a:lstStyle/>
          <a:p>
            <a:pPr>
              <a:lnSpc>
                <a:spcPct val="90000"/>
              </a:lnSpc>
            </a:pPr>
            <a:r>
              <a:rPr lang="en-GB" sz="1400" b="0" i="0" dirty="0">
                <a:effectLst/>
              </a:rPr>
              <a:t>Three clusters divided the dataset into three distinct categories. </a:t>
            </a:r>
          </a:p>
          <a:p>
            <a:pPr lvl="1">
              <a:lnSpc>
                <a:spcPct val="90000"/>
              </a:lnSpc>
            </a:pPr>
            <a:r>
              <a:rPr lang="en-GB" sz="1400" b="0" i="0" dirty="0">
                <a:effectLst/>
              </a:rPr>
              <a:t>Boroughs well served by independent cinemas without any real coverage of mainstream chains and the influence brought by size of location, both in terms of number of screens and maximum footfall. </a:t>
            </a:r>
          </a:p>
          <a:p>
            <a:pPr lvl="1">
              <a:lnSpc>
                <a:spcPct val="90000"/>
              </a:lnSpc>
            </a:pPr>
            <a:r>
              <a:rPr lang="en-GB" sz="1400" b="0" i="0" dirty="0">
                <a:effectLst/>
              </a:rPr>
              <a:t>Boroughs with good coverage of mainstream cinemas, without a great deal of coverage of independent locations, and the ability for those locations to show the mixture of blockbuster and arthouse films that make them so well loved by their clientele.</a:t>
            </a:r>
          </a:p>
          <a:p>
            <a:pPr lvl="1">
              <a:lnSpc>
                <a:spcPct val="90000"/>
              </a:lnSpc>
            </a:pPr>
            <a:r>
              <a:rPr lang="en-GB" sz="1400" b="0" i="0" dirty="0">
                <a:effectLst/>
              </a:rPr>
              <a:t>Boroughs that are completely unserved by either type of location and might possibly present good investment opportunities by developers or chains looking to open new locations. This however leads on to the next analysis.</a:t>
            </a:r>
            <a:endParaRPr lang="en-GB" sz="1400" dirty="0"/>
          </a:p>
        </p:txBody>
      </p:sp>
      <p:pic>
        <p:nvPicPr>
          <p:cNvPr id="7" name="Picture 6" descr="Chart, map, surface chart&#10;&#10;Description automatically generated">
            <a:extLst>
              <a:ext uri="{FF2B5EF4-FFF2-40B4-BE49-F238E27FC236}">
                <a16:creationId xmlns:a16="http://schemas.microsoft.com/office/drawing/2014/main" id="{9E41E573-1AA4-4002-924B-DAF5C4866F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1895" y="2268220"/>
            <a:ext cx="4995332" cy="3396826"/>
          </a:xfrm>
          <a:prstGeom prst="rect">
            <a:avLst/>
          </a:prstGeom>
          <a:noFill/>
        </p:spPr>
      </p:pic>
    </p:spTree>
    <p:extLst>
      <p:ext uri="{BB962C8B-B14F-4D97-AF65-F5344CB8AC3E}">
        <p14:creationId xmlns:p14="http://schemas.microsoft.com/office/powerpoint/2010/main" val="1192014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373D-C465-4411-B4C6-AD92CFD8813D}"/>
              </a:ext>
            </a:extLst>
          </p:cNvPr>
          <p:cNvSpPr>
            <a:spLocks noGrp="1"/>
          </p:cNvSpPr>
          <p:nvPr>
            <p:ph type="title"/>
          </p:nvPr>
        </p:nvSpPr>
        <p:spPr>
          <a:xfrm>
            <a:off x="685801" y="609600"/>
            <a:ext cx="10131425" cy="1456267"/>
          </a:xfrm>
        </p:spPr>
        <p:txBody>
          <a:bodyPr anchor="ctr">
            <a:normAutofit/>
          </a:bodyPr>
          <a:lstStyle/>
          <a:p>
            <a:r>
              <a:rPr lang="en-GB" dirty="0"/>
              <a:t>Considering population data</a:t>
            </a:r>
          </a:p>
        </p:txBody>
      </p:sp>
      <p:pic>
        <p:nvPicPr>
          <p:cNvPr id="7" name="Picture 6" descr="Text&#10;&#10;Description automatically generated">
            <a:extLst>
              <a:ext uri="{FF2B5EF4-FFF2-40B4-BE49-F238E27FC236}">
                <a16:creationId xmlns:a16="http://schemas.microsoft.com/office/drawing/2014/main" id="{2B21028F-5867-4129-BB77-6B9F6D4D9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2" y="2680335"/>
            <a:ext cx="4995334" cy="2572597"/>
          </a:xfrm>
          <a:prstGeom prst="rect">
            <a:avLst/>
          </a:prstGeom>
          <a:noFill/>
        </p:spPr>
      </p:pic>
      <p:sp>
        <p:nvSpPr>
          <p:cNvPr id="5" name="Content Placeholder 4">
            <a:extLst>
              <a:ext uri="{FF2B5EF4-FFF2-40B4-BE49-F238E27FC236}">
                <a16:creationId xmlns:a16="http://schemas.microsoft.com/office/drawing/2014/main" id="{807687F7-0B8B-4091-A6EC-0DE29FE604E9}"/>
              </a:ext>
            </a:extLst>
          </p:cNvPr>
          <p:cNvSpPr>
            <a:spLocks noGrp="1"/>
          </p:cNvSpPr>
          <p:nvPr>
            <p:ph sz="half" idx="2"/>
          </p:nvPr>
        </p:nvSpPr>
        <p:spPr>
          <a:xfrm>
            <a:off x="5821895" y="2142067"/>
            <a:ext cx="4995332" cy="3649133"/>
          </a:xfrm>
        </p:spPr>
        <p:txBody>
          <a:bodyPr anchor="ctr">
            <a:normAutofit/>
          </a:bodyPr>
          <a:lstStyle/>
          <a:p>
            <a:r>
              <a:rPr lang="en-GB" b="0" i="0" dirty="0">
                <a:effectLst/>
              </a:rPr>
              <a:t>Arguably the most significant factor in deciding where to open a new cinema might be the potential number of customers that would help any newly opened location reach the critical mass of business required to transition into an established site. </a:t>
            </a:r>
          </a:p>
          <a:p>
            <a:r>
              <a:rPr lang="en-GB" b="0" i="0" dirty="0">
                <a:effectLst/>
              </a:rPr>
              <a:t>Overlaid ONS population data on </a:t>
            </a:r>
            <a:r>
              <a:rPr lang="en-GB" dirty="0"/>
              <a:t>cluster group completely unserved by either major chains or independent cinemas. </a:t>
            </a:r>
          </a:p>
          <a:p>
            <a:r>
              <a:rPr lang="en-GB" b="0" i="0" dirty="0">
                <a:effectLst/>
              </a:rPr>
              <a:t>This indicated that locations such as Newham or Ealing are best placed as areas of further exploration. </a:t>
            </a:r>
            <a:endParaRPr lang="en-GB" dirty="0"/>
          </a:p>
        </p:txBody>
      </p:sp>
    </p:spTree>
    <p:extLst>
      <p:ext uri="{BB962C8B-B14F-4D97-AF65-F5344CB8AC3E}">
        <p14:creationId xmlns:p14="http://schemas.microsoft.com/office/powerpoint/2010/main" val="41463169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ffice_36807616_TF89606788.potx" id="{265C5749-1A63-40DD-A729-2E1D921B3AE6}" vid="{130B9E59-45C9-4E23-A19D-AAA72C1BF088}"/>
    </a:ext>
  </a:extLst>
</a:theme>
</file>

<file path=docProps/app.xml><?xml version="1.0" encoding="utf-8"?>
<Properties xmlns="http://schemas.openxmlformats.org/officeDocument/2006/extended-properties" xmlns:vt="http://schemas.openxmlformats.org/officeDocument/2006/docPropsVTypes">
  <Template>tf89606788_win32</Template>
  <TotalTime>28</TotalTime>
  <Words>1103</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ESTABLISHING New Cinema Locations in London, UK</vt:lpstr>
      <vt:lpstr>Concept</vt:lpstr>
      <vt:lpstr>Data Sources </vt:lpstr>
      <vt:lpstr>Data Scraped from Wikipedia</vt:lpstr>
      <vt:lpstr>Adding Geographic Coordinates</vt:lpstr>
      <vt:lpstr>Using the foursquare API</vt:lpstr>
      <vt:lpstr>K-means – Clustering using Machine learning</vt:lpstr>
      <vt:lpstr>K-Means Clusters</vt:lpstr>
      <vt:lpstr>Considering population data</vt:lpstr>
      <vt:lpstr>Limitations of study</vt:lpstr>
      <vt:lpstr>In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ESTABLISHING New Cinema Locations in London, UK</dc:title>
  <dc:creator>Brian Collins</dc:creator>
  <cp:lastModifiedBy>Brian Collins</cp:lastModifiedBy>
  <cp:revision>4</cp:revision>
  <dcterms:created xsi:type="dcterms:W3CDTF">2021-05-18T19:14:34Z</dcterms:created>
  <dcterms:modified xsi:type="dcterms:W3CDTF">2021-05-18T19:43:01Z</dcterms:modified>
</cp:coreProperties>
</file>