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5"/>
  </p:notesMasterIdLst>
  <p:sldIdLst>
    <p:sldId id="306" r:id="rId5"/>
    <p:sldId id="307" r:id="rId6"/>
    <p:sldId id="308" r:id="rId7"/>
    <p:sldId id="309" r:id="rId8"/>
    <p:sldId id="294" r:id="rId9"/>
    <p:sldId id="313" r:id="rId10"/>
    <p:sldId id="314" r:id="rId11"/>
    <p:sldId id="327" r:id="rId12"/>
    <p:sldId id="317" r:id="rId13"/>
    <p:sldId id="318" r:id="rId14"/>
    <p:sldId id="319" r:id="rId15"/>
    <p:sldId id="320" r:id="rId16"/>
    <p:sldId id="321" r:id="rId17"/>
    <p:sldId id="322" r:id="rId18"/>
    <p:sldId id="330" r:id="rId19"/>
    <p:sldId id="324" r:id="rId20"/>
    <p:sldId id="326" r:id="rId21"/>
    <p:sldId id="325" r:id="rId22"/>
    <p:sldId id="328"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87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9" autoAdjust="0"/>
    <p:restoredTop sz="84967" autoAdjust="0"/>
  </p:normalViewPr>
  <p:slideViewPr>
    <p:cSldViewPr snapToGrid="0">
      <p:cViewPr varScale="1">
        <p:scale>
          <a:sx n="137" d="100"/>
          <a:sy n="137" d="100"/>
        </p:scale>
        <p:origin x="132" y="24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232371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 to further assess model fit I then established both the standardised residual for each observation in the dataset which illustrates the difference between the value predicted by our model and our observed value, divided by the standard deviation. In addition to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utalising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cooks distance which helps us to understand whether outliers were having a significant impact on the predictions of our model. </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case of payment, the claims model provides a superior prediction of the target variable. As I mentioned on the previous page, the model has an r2 value of 0.9912 and error is kept within acceptable limits, with 0.82% of observations having a standardised residual &gt; 2.58.</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case of claims prediction, the insured model provides an acceptable level of fit with the underlying data. In all cases however, observations had Cook’s Distances exceeding 1, indicating an unacceptable level of influence on the overall model. A contributing factor to this lies in the significant outlier values of two observations representing low mileage, vehicle type 9 and rural areas in southern Sweden. This could indicate an error in the underlying data, or potentially given the prominence of the agricultural industry in southern Sweden, could be valid given the prevalence of expensive farm equipment representing significant insured values. These observations could be removed to reduce their impact on the model. However, if the values were valid, the impact of this on financial planning could be significant. Therefore further investigation into the validity of these observations is necessary.  </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68318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 final point to raise on model fit is illustrated on these residual plots, which simply plot the residual around 0 of all observations within our dataset. In an ideal world, the expectation would be for these values to be evenly dispersed around zero, which is not true in either case. Suggesting a level of heteroscedasticity in the underlying data. Now while we have an acceptable fit of model when it comes to describing the dataset we must be careful about generalising findings from outside the sample dataset. </a:t>
            </a:r>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120601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discuss the importance of the variables within each model we can refer towards the model coefficient or beta values. These values tell us about the relationship between our target and predictor variables, If the value is positive we can tell there is a positive relationship between the target and predictor variable, and vice versa. The b-values also tell us to what degree each predictor affects the outcome if the effects of all other predictors are held constant. </a:t>
            </a:r>
          </a:p>
          <a:p>
            <a:endParaRPr lang="en-GB" dirty="0"/>
          </a:p>
          <a:p>
            <a:r>
              <a:rPr lang="en-GB" dirty="0"/>
              <a:t>While the b-values are important to look at, they are still difficult to interpret objectively because they’re reliant on the underlying units of measurement of the variables. So to allow us to gain a greater understanding of the affect of a variable we can look towards a standardised beta value, which tells  us the number of standard deviations by which the target variable will change as a result of a single standard deviation change in the predictor variable. As such they provide us with a better understanding of the ranked importance of a predictor in it’s underlying model.</a:t>
            </a:r>
          </a:p>
          <a:p>
            <a:endParaRPr lang="en-GB" dirty="0"/>
          </a:p>
          <a:p>
            <a:r>
              <a:rPr lang="en-GB" dirty="0"/>
              <a:t>To that extent you can see the predictors ranked for each model on the basis of their standardised beta value here.</a:t>
            </a:r>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49480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4117734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order to predict claim numbers and payment values, a new model needed to be created using Zone, Kilometre, Bonus, Make &amp; Insured as independent variables to account for their absence from the models established above. Fit analysis for this model can be seen in Appendix 6 (Payment Model) and Appendix 7 (Claims Model). The same caveats outlined in the previous slides concerning outlier values apply here.</a:t>
            </a:r>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118382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quick reminder, the query here is by expanding coverage in three cases to a newly defined limits, which is the potential impact on both the number of claims submitted within the regions and their associated payment values, to aid in financial planning.</a:t>
            </a:r>
          </a:p>
        </p:txBody>
      </p:sp>
      <p:sp>
        <p:nvSpPr>
          <p:cNvPr id="4" name="Slide Number Placehold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407600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values on the previous slide were plugged into the models outlined previously and the predicted impact on both claims and payments in this region can be see in the top table.</a:t>
            </a:r>
          </a:p>
          <a:p>
            <a:endParaRPr lang="en-GB" dirty="0"/>
          </a:p>
          <a:p>
            <a:r>
              <a:rPr lang="en-GB" dirty="0"/>
              <a:t>To aid in interpretation of this information, the bottom table illustrates the current claim and payment level in the associated zone, distance, make and bonus clusters, in addition to the newly predicted values. in addition to a calculated growth rate for both. Understandably the growth is significant, particularly in case of Uppsala where current coverage of the cluster is limited. </a:t>
            </a:r>
            <a:r>
              <a:rPr lang="en-GB" sz="1800" dirty="0">
                <a:effectLst/>
                <a:latin typeface="Calibri" panose="020F0502020204030204" pitchFamily="34" charset="0"/>
                <a:ea typeface="Calibri" panose="020F0502020204030204" pitchFamily="34" charset="0"/>
                <a:cs typeface="Times New Roman" panose="02020603050405020304" pitchFamily="18" charset="0"/>
              </a:rPr>
              <a:t>Values were established for both the lower and upper bound of the predicted Uppsala Insured variable, and the actual final value will likely reside somewhere within this range.</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1715000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412192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solidFill>
                  <a:srgbClr val="000000"/>
                </a:solidFill>
                <a:latin typeface="Calibri" panose="020F0502020204030204" pitchFamily="34" charset="0"/>
              </a:rPr>
              <a:t>Distance groups 1 and 2 exhibit the most significant average claims, with mean claims per group decreasing for distance groups 3-5. This is likely due to fewer, more professional drivers displaying markers of decreased risk </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269066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solidFill>
                  <a:srgbClr val="000000"/>
                </a:solidFill>
                <a:latin typeface="Calibri" panose="020F0502020204030204" pitchFamily="34" charset="0"/>
              </a:rPr>
              <a:t>With respect to no claims bonus, a clear displaying an increased risk for drivers in their first year. The number of claims then rises for drivers in the later clusters, logically due to the number of drivers, illustrated in Table 6. </a:t>
            </a:r>
            <a:r>
              <a:rPr lang="en-GB" sz="1800" b="1" i="0" u="none" strike="noStrike" baseline="0" dirty="0">
                <a:solidFill>
                  <a:srgbClr val="000000"/>
                </a:solidFill>
                <a:latin typeface="Calibri" panose="020F0502020204030204" pitchFamily="34" charset="0"/>
              </a:rPr>
              <a:t>Bonus </a:t>
            </a:r>
            <a:r>
              <a:rPr lang="en-GB" sz="1800" b="0" i="0" u="none" strike="noStrike" baseline="0" dirty="0">
                <a:solidFill>
                  <a:srgbClr val="000000"/>
                </a:solidFill>
                <a:latin typeface="Calibri" panose="020F0502020204030204" pitchFamily="34" charset="0"/>
              </a:rPr>
              <a:t>	</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09814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solidFill>
                  <a:srgbClr val="000000"/>
                </a:solidFill>
                <a:latin typeface="Calibri" panose="020F0502020204030204" pitchFamily="34" charset="0"/>
              </a:rPr>
              <a:t>Figure 6a illustrates the significant number of vehicles that fall outside of the central cluster of 8 manufacturers, with a considerable number of outliers falling in that category concerning claims. Figure 6b presents an exploded view of the boxplots facilitating a clearer understanding of vehicle claims by Make, illustrating that the total number of claims is significantly higher for manufacturer group 1. </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978126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959814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426434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 Shapiro-Wilk was used to ascertain the probability of data having been sampled from a normally distributed population. For all variables, the test indicated that this probability was 2.2e-16, suggesting a very low probability of observed results being sampled from a normally distributed population. With this in mind, Spearman's Rho was selected given the previously established monotonic relationship, the non-normalcy of the data distribution, and variable types.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top table presents, as a matrix, the Spearman's Correlation Coefficients between all variables in the dataset. Now just by way of brief context to aid in interpretation of these results, a correlation coefficient of 0.1 would indicate a weak correlation, 0.3 would be moderate, and 0.5 represents a significant correlation. With this in mind you can see that payment has a strong positive correlation with both claim number and the number of insured in policy years, with values of 0.903 and 0.9624, respectively. Bonus and Make also both had weak positive correlations with Payment, with 0.202 and 0.118, respectively. Finally, Kilometres and Zone both had moderate negative correlations of -0.242 and -0.363,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lower table we can see the correlation p-values, we’re looking for these to be below the confidence interval of 0.05, which in all cases they are, so we can state that the correlations that I have mentioned above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These correlation coefficients suggest the following statements concerning the correlation between variables:</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As the number of policy claims increases, so to do the total value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payouts</a:t>
            </a:r>
            <a:r>
              <a:rPr lang="en-GB" sz="1800" dirty="0">
                <a:effectLst/>
                <a:latin typeface="Calibri" panose="020F0502020204030204" pitchFamily="34" charset="0"/>
                <a:ea typeface="Calibri" panose="020F0502020204030204" pitchFamily="34" charset="0"/>
                <a:cs typeface="Times New Roman" panose="02020603050405020304" pitchFamily="18" charset="0"/>
              </a:rPr>
              <a:t> made. </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number of insured policy years for a given Zone, distance, Bonus, and Make displays a significant positive correlation with the value of insurance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payouts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Smaller distance groups display higher risk markers, likely due to the smaller number of professional drivers covering the longer distances. </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Insurance payments increase with proximity to Sweden's largest cities. However, the correlation coefficient is comparatively weak because of the significant number of claims and the value of payments in rural Zone 4 (figures 3 &amp; 4).</a:t>
            </a:r>
          </a:p>
          <a:p>
            <a:pPr marL="342900" lvl="0" indent="-342900" algn="just">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a weak positive correlation for both Bonus and Make with Payments. However, this is likely due to large payments values associated with the largest categories of both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287362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69357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So as a very brief reminder, a regression modelling is a method of using the interaction between known variables to predict unknown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Initially, a generalised regression model was created using all potential independent variables for both targets. This general model served as a basis for a stepwise approach to determining possible models for implementation. Outputs from the stepwise approach were then compared to determine which predictor variables were best suited for testing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Once initial models were suggested through the stepwise approach they were tested for goodness of fit for the underlying data. These models allow us to understand how well they fit observed data, seen in the R2 value which is a value between 0 and 1, with a value of one meaning that all movements in our dependent variable is explained by movements in our independent variables. Further to this the F-statistic and p-value help us understand whether the results observed are likely to have happened by chance and be unrepresentative of the underlying population, in all cases these values suggested that our results were significant and didn’t illustrate sample bias so we’ll ignore these for the rest of this presentation. A final important consideration in each case was the variance inflation factor, which is a measure of the amount of multicollinearity in a set of multiple regression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case of both of our initial models, our Mean VIF was significantly above 1 and as such we needed to account for this multicollinearity through variable selection. This was achieved through creation of two further models subtracting one of the two variables with high correlation in each initial model. </a:t>
            </a:r>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23413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434368" y="1422270"/>
            <a:ext cx="6041466" cy="2843784"/>
          </a:xfrm>
        </p:spPr>
        <p:txBody>
          <a:bodyPr>
            <a:noAutofit/>
          </a:bodyPr>
          <a:lstStyle/>
          <a:p>
            <a:r>
              <a:rPr lang="en-GB" sz="4400" spc="400" dirty="0">
                <a:solidFill>
                  <a:schemeClr val="bg1"/>
                </a:solidFill>
              </a:rPr>
              <a:t>Swedish Third-party motor insurance claims</a:t>
            </a:r>
            <a:endParaRPr lang="en-US" sz="44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Brian Collins</a:t>
            </a:r>
          </a:p>
          <a:p>
            <a:endParaRPr lang="en-US" dirty="0"/>
          </a:p>
        </p:txBody>
      </p:sp>
      <p:pic>
        <p:nvPicPr>
          <p:cNvPr id="5" name="Audio 4">
            <a:hlinkClick r:id="" action="ppaction://media"/>
            <a:extLst>
              <a:ext uri="{FF2B5EF4-FFF2-40B4-BE49-F238E27FC236}">
                <a16:creationId xmlns:a16="http://schemas.microsoft.com/office/drawing/2014/main" id="{DA03859A-4336-428D-90FC-E0CC28F017D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14769864"/>
      </p:ext>
    </p:extLst>
  </p:cSld>
  <p:clrMapOvr>
    <a:masterClrMapping/>
  </p:clrMapOvr>
  <mc:AlternateContent xmlns:mc="http://schemas.openxmlformats.org/markup-compatibility/2006">
    <mc:Choice xmlns:p14="http://schemas.microsoft.com/office/powerpoint/2010/main" Requires="p14">
      <p:transition spd="slow" p14:dur="2000" advTm="3111"/>
    </mc:Choice>
    <mc:Fallback>
      <p:transition spd="slow" advTm="31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4623D-D5BF-4218-B64D-F78A6B168C6F}"/>
              </a:ext>
            </a:extLst>
          </p:cNvPr>
          <p:cNvSpPr>
            <a:spLocks noGrp="1"/>
          </p:cNvSpPr>
          <p:nvPr>
            <p:ph type="title"/>
          </p:nvPr>
        </p:nvSpPr>
        <p:spPr/>
        <p:txBody>
          <a:bodyPr/>
          <a:lstStyle/>
          <a:p>
            <a:r>
              <a:rPr lang="en-GB" dirty="0"/>
              <a:t>Spearman’s Rho Correlation</a:t>
            </a:r>
          </a:p>
        </p:txBody>
      </p:sp>
      <p:graphicFrame>
        <p:nvGraphicFramePr>
          <p:cNvPr id="6" name="Content Placeholder 5">
            <a:extLst>
              <a:ext uri="{FF2B5EF4-FFF2-40B4-BE49-F238E27FC236}">
                <a16:creationId xmlns:a16="http://schemas.microsoft.com/office/drawing/2014/main" id="{519E63FF-F4E2-4D7A-9C7A-B48FB4C77EE4}"/>
              </a:ext>
            </a:extLst>
          </p:cNvPr>
          <p:cNvGraphicFramePr>
            <a:graphicFrameLocks noGrp="1"/>
          </p:cNvGraphicFramePr>
          <p:nvPr>
            <p:ph idx="1"/>
            <p:extLst>
              <p:ext uri="{D42A27DB-BD31-4B8C-83A1-F6EECF244321}">
                <p14:modId xmlns:p14="http://schemas.microsoft.com/office/powerpoint/2010/main" val="3164059574"/>
              </p:ext>
            </p:extLst>
          </p:nvPr>
        </p:nvGraphicFramePr>
        <p:xfrm>
          <a:off x="838201" y="2196562"/>
          <a:ext cx="10515598" cy="1524000"/>
        </p:xfrm>
        <a:graphic>
          <a:graphicData uri="http://schemas.openxmlformats.org/drawingml/2006/table">
            <a:tbl>
              <a:tblPr firstRow="1" firstCol="1" bandRow="1">
                <a:tableStyleId>{5C22544A-7EE6-4342-B048-85BDC9FD1C3A}</a:tableStyleId>
              </a:tblPr>
              <a:tblGrid>
                <a:gridCol w="1451153">
                  <a:extLst>
                    <a:ext uri="{9D8B030D-6E8A-4147-A177-3AD203B41FA5}">
                      <a16:colId xmlns:a16="http://schemas.microsoft.com/office/drawing/2014/main" val="3478733800"/>
                    </a:ext>
                  </a:extLst>
                </a:gridCol>
                <a:gridCol w="1449050">
                  <a:extLst>
                    <a:ext uri="{9D8B030D-6E8A-4147-A177-3AD203B41FA5}">
                      <a16:colId xmlns:a16="http://schemas.microsoft.com/office/drawing/2014/main" val="1446896867"/>
                    </a:ext>
                  </a:extLst>
                </a:gridCol>
                <a:gridCol w="1270284">
                  <a:extLst>
                    <a:ext uri="{9D8B030D-6E8A-4147-A177-3AD203B41FA5}">
                      <a16:colId xmlns:a16="http://schemas.microsoft.com/office/drawing/2014/main" val="3345150880"/>
                    </a:ext>
                  </a:extLst>
                </a:gridCol>
                <a:gridCol w="1270284">
                  <a:extLst>
                    <a:ext uri="{9D8B030D-6E8A-4147-A177-3AD203B41FA5}">
                      <a16:colId xmlns:a16="http://schemas.microsoft.com/office/drawing/2014/main" val="3029373875"/>
                    </a:ext>
                  </a:extLst>
                </a:gridCol>
                <a:gridCol w="1270284">
                  <a:extLst>
                    <a:ext uri="{9D8B030D-6E8A-4147-A177-3AD203B41FA5}">
                      <a16:colId xmlns:a16="http://schemas.microsoft.com/office/drawing/2014/main" val="741541171"/>
                    </a:ext>
                  </a:extLst>
                </a:gridCol>
                <a:gridCol w="1270284">
                  <a:extLst>
                    <a:ext uri="{9D8B030D-6E8A-4147-A177-3AD203B41FA5}">
                      <a16:colId xmlns:a16="http://schemas.microsoft.com/office/drawing/2014/main" val="1580597956"/>
                    </a:ext>
                  </a:extLst>
                </a:gridCol>
                <a:gridCol w="1270284">
                  <a:extLst>
                    <a:ext uri="{9D8B030D-6E8A-4147-A177-3AD203B41FA5}">
                      <a16:colId xmlns:a16="http://schemas.microsoft.com/office/drawing/2014/main" val="3514860800"/>
                    </a:ext>
                  </a:extLst>
                </a:gridCol>
                <a:gridCol w="1263975">
                  <a:extLst>
                    <a:ext uri="{9D8B030D-6E8A-4147-A177-3AD203B41FA5}">
                      <a16:colId xmlns:a16="http://schemas.microsoft.com/office/drawing/2014/main" val="4202626430"/>
                    </a:ext>
                  </a:extLst>
                </a:gridCol>
              </a:tblGrid>
              <a:tr h="190500">
                <a:tc>
                  <a:txBody>
                    <a:bodyPr/>
                    <a:lstStyle/>
                    <a:p>
                      <a:endParaRPr lang="en-GB"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Kilometres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Make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Insured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Payment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0171885"/>
                  </a:ext>
                </a:extLst>
              </a:tr>
              <a:tr h="190500">
                <a:tc>
                  <a:txBody>
                    <a:bodyPr/>
                    <a:lstStyle/>
                    <a:p>
                      <a:pPr algn="just">
                        <a:lnSpc>
                          <a:spcPct val="107000"/>
                        </a:lnSpc>
                        <a:spcAft>
                          <a:spcPts val="800"/>
                        </a:spcAft>
                      </a:pPr>
                      <a:r>
                        <a:rPr lang="en-GB" sz="1000">
                          <a:effectLst/>
                        </a:rPr>
                        <a:t>Kilometres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-0.01393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0.007206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-0.00268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-0.32902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-0.26426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-0.24218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137774"/>
                  </a:ext>
                </a:extLst>
              </a:tr>
              <a:tr h="190500">
                <a:tc>
                  <a:txBody>
                    <a:bodyPr/>
                    <a:lstStyle/>
                    <a:p>
                      <a:pPr algn="just">
                        <a:lnSpc>
                          <a:spcPct val="107000"/>
                        </a:lnSpc>
                        <a:spcAft>
                          <a:spcPts val="800"/>
                        </a:spcAft>
                      </a:pPr>
                      <a:r>
                        <a:rPr lang="en-GB" sz="1000">
                          <a:effectLst/>
                        </a:rPr>
                        <a:t>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-0.01393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0.011674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-0.00519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-0.32006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-0.38682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-0.36345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8273457"/>
                  </a:ext>
                </a:extLst>
              </a:tr>
              <a:tr h="190500">
                <a:tc>
                  <a:txBody>
                    <a:bodyPr/>
                    <a:lstStyle/>
                    <a:p>
                      <a:pPr algn="just">
                        <a:lnSpc>
                          <a:spcPct val="107000"/>
                        </a:lnSpc>
                        <a:spcAft>
                          <a:spcPts val="800"/>
                        </a:spcAft>
                      </a:pPr>
                      <a:r>
                        <a:rPr lang="en-GB" sz="1000">
                          <a:effectLst/>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0.007206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0.011674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0.002157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0.351141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0.197773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0.202058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5433058"/>
                  </a:ext>
                </a:extLst>
              </a:tr>
              <a:tr h="190500">
                <a:tc>
                  <a:txBody>
                    <a:bodyPr/>
                    <a:lstStyle/>
                    <a:p>
                      <a:pPr algn="just">
                        <a:lnSpc>
                          <a:spcPct val="107000"/>
                        </a:lnSpc>
                        <a:spcAft>
                          <a:spcPts val="800"/>
                        </a:spcAft>
                      </a:pPr>
                      <a:r>
                        <a:rPr lang="en-GB" sz="1000">
                          <a:effectLst/>
                        </a:rPr>
                        <a:t>Make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-0.00268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-0.00519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0.002157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0.111041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0.112388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0.118209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431835"/>
                  </a:ext>
                </a:extLst>
              </a:tr>
              <a:tr h="190500">
                <a:tc>
                  <a:txBody>
                    <a:bodyPr/>
                    <a:lstStyle/>
                    <a:p>
                      <a:pPr algn="just">
                        <a:lnSpc>
                          <a:spcPct val="107000"/>
                        </a:lnSpc>
                        <a:spcAft>
                          <a:spcPts val="800"/>
                        </a:spcAft>
                      </a:pPr>
                      <a:r>
                        <a:rPr lang="en-GB" sz="1000">
                          <a:effectLst/>
                        </a:rPr>
                        <a:t>Insured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-0.32902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-0.32006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0.351141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0.111041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0.933337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0.903032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53032"/>
                  </a:ext>
                </a:extLst>
              </a:tr>
              <a:tr h="190500">
                <a:tc>
                  <a:txBody>
                    <a:bodyPr/>
                    <a:lstStyle/>
                    <a:p>
                      <a:pPr algn="just">
                        <a:lnSpc>
                          <a:spcPct val="107000"/>
                        </a:lnSpc>
                        <a:spcAft>
                          <a:spcPts val="800"/>
                        </a:spcAft>
                      </a:pPr>
                      <a:r>
                        <a:rPr lang="en-GB" sz="1000">
                          <a:effectLst/>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-0.26426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-0.38682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0.197773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0.112388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0.933337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0.962443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220632"/>
                  </a:ext>
                </a:extLst>
              </a:tr>
              <a:tr h="190500">
                <a:tc>
                  <a:txBody>
                    <a:bodyPr/>
                    <a:lstStyle/>
                    <a:p>
                      <a:pPr algn="just">
                        <a:lnSpc>
                          <a:spcPct val="107000"/>
                        </a:lnSpc>
                        <a:spcAft>
                          <a:spcPts val="800"/>
                        </a:spcAft>
                      </a:pPr>
                      <a:r>
                        <a:rPr lang="en-GB" sz="1000">
                          <a:effectLst/>
                        </a:rPr>
                        <a:t>Payment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-0.24218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-0.36345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0.202058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0.118209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0.903032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0.962443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286398"/>
                  </a:ext>
                </a:extLst>
              </a:tr>
            </a:tbl>
          </a:graphicData>
        </a:graphic>
      </p:graphicFrame>
      <p:graphicFrame>
        <p:nvGraphicFramePr>
          <p:cNvPr id="7" name="Table 6">
            <a:extLst>
              <a:ext uri="{FF2B5EF4-FFF2-40B4-BE49-F238E27FC236}">
                <a16:creationId xmlns:a16="http://schemas.microsoft.com/office/drawing/2014/main" id="{AD088D2D-72B6-451E-B506-D402DAD7B7B5}"/>
              </a:ext>
            </a:extLst>
          </p:cNvPr>
          <p:cNvGraphicFramePr>
            <a:graphicFrameLocks noGrp="1"/>
          </p:cNvGraphicFramePr>
          <p:nvPr>
            <p:extLst>
              <p:ext uri="{D42A27DB-BD31-4B8C-83A1-F6EECF244321}">
                <p14:modId xmlns:p14="http://schemas.microsoft.com/office/powerpoint/2010/main" val="2837592757"/>
              </p:ext>
            </p:extLst>
          </p:nvPr>
        </p:nvGraphicFramePr>
        <p:xfrm>
          <a:off x="838200" y="4081500"/>
          <a:ext cx="10515600" cy="1524000"/>
        </p:xfrm>
        <a:graphic>
          <a:graphicData uri="http://schemas.openxmlformats.org/drawingml/2006/table">
            <a:tbl>
              <a:tblPr firstRow="1" firstCol="1" bandRow="1">
                <a:tableStyleId>{5C22544A-7EE6-4342-B048-85BDC9FD1C3A}</a:tableStyleId>
              </a:tblPr>
              <a:tblGrid>
                <a:gridCol w="1373612">
                  <a:extLst>
                    <a:ext uri="{9D8B030D-6E8A-4147-A177-3AD203B41FA5}">
                      <a16:colId xmlns:a16="http://schemas.microsoft.com/office/drawing/2014/main" val="213271972"/>
                    </a:ext>
                  </a:extLst>
                </a:gridCol>
                <a:gridCol w="1373612">
                  <a:extLst>
                    <a:ext uri="{9D8B030D-6E8A-4147-A177-3AD203B41FA5}">
                      <a16:colId xmlns:a16="http://schemas.microsoft.com/office/drawing/2014/main" val="907788411"/>
                    </a:ext>
                  </a:extLst>
                </a:gridCol>
                <a:gridCol w="1226364">
                  <a:extLst>
                    <a:ext uri="{9D8B030D-6E8A-4147-A177-3AD203B41FA5}">
                      <a16:colId xmlns:a16="http://schemas.microsoft.com/office/drawing/2014/main" val="3086771500"/>
                    </a:ext>
                  </a:extLst>
                </a:gridCol>
                <a:gridCol w="675237">
                  <a:extLst>
                    <a:ext uri="{9D8B030D-6E8A-4147-A177-3AD203B41FA5}">
                      <a16:colId xmlns:a16="http://schemas.microsoft.com/office/drawing/2014/main" val="3764424185"/>
                    </a:ext>
                  </a:extLst>
                </a:gridCol>
                <a:gridCol w="1226364">
                  <a:extLst>
                    <a:ext uri="{9D8B030D-6E8A-4147-A177-3AD203B41FA5}">
                      <a16:colId xmlns:a16="http://schemas.microsoft.com/office/drawing/2014/main" val="3013619210"/>
                    </a:ext>
                  </a:extLst>
                </a:gridCol>
                <a:gridCol w="1226364">
                  <a:extLst>
                    <a:ext uri="{9D8B030D-6E8A-4147-A177-3AD203B41FA5}">
                      <a16:colId xmlns:a16="http://schemas.microsoft.com/office/drawing/2014/main" val="3644221128"/>
                    </a:ext>
                  </a:extLst>
                </a:gridCol>
                <a:gridCol w="1119084">
                  <a:extLst>
                    <a:ext uri="{9D8B030D-6E8A-4147-A177-3AD203B41FA5}">
                      <a16:colId xmlns:a16="http://schemas.microsoft.com/office/drawing/2014/main" val="2387266455"/>
                    </a:ext>
                  </a:extLst>
                </a:gridCol>
                <a:gridCol w="1119084">
                  <a:extLst>
                    <a:ext uri="{9D8B030D-6E8A-4147-A177-3AD203B41FA5}">
                      <a16:colId xmlns:a16="http://schemas.microsoft.com/office/drawing/2014/main" val="3337231953"/>
                    </a:ext>
                  </a:extLst>
                </a:gridCol>
                <a:gridCol w="1175879">
                  <a:extLst>
                    <a:ext uri="{9D8B030D-6E8A-4147-A177-3AD203B41FA5}">
                      <a16:colId xmlns:a16="http://schemas.microsoft.com/office/drawing/2014/main" val="3281404004"/>
                    </a:ext>
                  </a:extLst>
                </a:gridCol>
              </a:tblGrid>
              <a:tr h="190500">
                <a:tc>
                  <a:txBody>
                    <a:bodyPr/>
                    <a:lstStyle/>
                    <a:p>
                      <a:endParaRPr lang="en-GB"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Kilometres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Make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Insured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Payment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146916"/>
                  </a:ext>
                </a:extLst>
              </a:tr>
              <a:tr h="190500">
                <a:tc>
                  <a:txBody>
                    <a:bodyPr/>
                    <a:lstStyle/>
                    <a:p>
                      <a:pPr algn="just">
                        <a:lnSpc>
                          <a:spcPct val="107000"/>
                        </a:lnSpc>
                        <a:spcAft>
                          <a:spcPts val="800"/>
                        </a:spcAft>
                      </a:pPr>
                      <a:r>
                        <a:rPr lang="en-GB" sz="1000">
                          <a:effectLst/>
                        </a:rPr>
                        <a:t>Kilometres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0.515516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0.736568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0.900551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6708300"/>
                  </a:ext>
                </a:extLst>
              </a:tr>
              <a:tr h="190500">
                <a:tc>
                  <a:txBody>
                    <a:bodyPr/>
                    <a:lstStyle/>
                    <a:p>
                      <a:pPr algn="just">
                        <a:lnSpc>
                          <a:spcPct val="107000"/>
                        </a:lnSpc>
                        <a:spcAft>
                          <a:spcPts val="800"/>
                        </a:spcAft>
                      </a:pPr>
                      <a:r>
                        <a:rPr lang="en-GB" sz="1000">
                          <a:effectLst/>
                        </a:rPr>
                        <a:t>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0.515516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0.58573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0.80857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446121"/>
                  </a:ext>
                </a:extLst>
              </a:tr>
              <a:tr h="190500">
                <a:tc>
                  <a:txBody>
                    <a:bodyPr/>
                    <a:lstStyle/>
                    <a:p>
                      <a:pPr algn="just">
                        <a:lnSpc>
                          <a:spcPct val="107000"/>
                        </a:lnSpc>
                        <a:spcAft>
                          <a:spcPts val="800"/>
                        </a:spcAft>
                      </a:pPr>
                      <a:r>
                        <a:rPr lang="en-GB" sz="1000">
                          <a:effectLst/>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0.736568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0.58573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0.919784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2656488"/>
                  </a:ext>
                </a:extLst>
              </a:tr>
              <a:tr h="190500">
                <a:tc>
                  <a:txBody>
                    <a:bodyPr/>
                    <a:lstStyle/>
                    <a:p>
                      <a:pPr algn="just">
                        <a:lnSpc>
                          <a:spcPct val="107000"/>
                        </a:lnSpc>
                        <a:spcAft>
                          <a:spcPts val="800"/>
                        </a:spcAft>
                      </a:pPr>
                      <a:r>
                        <a:rPr lang="en-GB" sz="1000">
                          <a:effectLst/>
                        </a:rPr>
                        <a:t>Make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0.900551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0.80857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0.919784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1.99E-07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1.41E-07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3.06E-08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431701"/>
                  </a:ext>
                </a:extLst>
              </a:tr>
              <a:tr h="190500">
                <a:tc>
                  <a:txBody>
                    <a:bodyPr/>
                    <a:lstStyle/>
                    <a:p>
                      <a:pPr algn="just">
                        <a:lnSpc>
                          <a:spcPct val="107000"/>
                        </a:lnSpc>
                        <a:spcAft>
                          <a:spcPts val="800"/>
                        </a:spcAft>
                      </a:pPr>
                      <a:r>
                        <a:rPr lang="en-GB" sz="1000">
                          <a:effectLst/>
                        </a:rPr>
                        <a:t>Insured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1.99E-07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407015"/>
                  </a:ext>
                </a:extLst>
              </a:tr>
              <a:tr h="190500">
                <a:tc>
                  <a:txBody>
                    <a:bodyPr/>
                    <a:lstStyle/>
                    <a:p>
                      <a:pPr algn="just">
                        <a:lnSpc>
                          <a:spcPct val="107000"/>
                        </a:lnSpc>
                        <a:spcAft>
                          <a:spcPts val="800"/>
                        </a:spcAft>
                      </a:pPr>
                      <a:r>
                        <a:rPr lang="en-GB" sz="1000">
                          <a:effectLst/>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1.41E-07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517299"/>
                  </a:ext>
                </a:extLst>
              </a:tr>
              <a:tr h="190500">
                <a:tc>
                  <a:txBody>
                    <a:bodyPr/>
                    <a:lstStyle/>
                    <a:p>
                      <a:pPr algn="just">
                        <a:lnSpc>
                          <a:spcPct val="107000"/>
                        </a:lnSpc>
                        <a:spcAft>
                          <a:spcPts val="800"/>
                        </a:spcAft>
                      </a:pPr>
                      <a:r>
                        <a:rPr lang="en-GB" sz="1000" dirty="0">
                          <a:effectLst/>
                        </a:rPr>
                        <a:t>Payment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3.06E-08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7431012"/>
                  </a:ext>
                </a:extLst>
              </a:tr>
            </a:tbl>
          </a:graphicData>
        </a:graphic>
      </p:graphicFrame>
      <p:sp>
        <p:nvSpPr>
          <p:cNvPr id="8" name="Title 3">
            <a:extLst>
              <a:ext uri="{FF2B5EF4-FFF2-40B4-BE49-F238E27FC236}">
                <a16:creationId xmlns:a16="http://schemas.microsoft.com/office/drawing/2014/main" id="{F358A14E-54B3-46BA-9D86-9801C05A270D}"/>
              </a:ext>
            </a:extLst>
          </p:cNvPr>
          <p:cNvSpPr txBox="1">
            <a:spLocks/>
          </p:cNvSpPr>
          <p:nvPr/>
        </p:nvSpPr>
        <p:spPr>
          <a:xfrm>
            <a:off x="838199" y="13888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GB" sz="1400" dirty="0"/>
              <a:t>Correlation Coefficients</a:t>
            </a:r>
          </a:p>
        </p:txBody>
      </p:sp>
      <p:sp>
        <p:nvSpPr>
          <p:cNvPr id="9" name="Title 3">
            <a:extLst>
              <a:ext uri="{FF2B5EF4-FFF2-40B4-BE49-F238E27FC236}">
                <a16:creationId xmlns:a16="http://schemas.microsoft.com/office/drawing/2014/main" id="{B17147F5-EFC1-46AA-99BF-BD9B6D2E1205}"/>
              </a:ext>
            </a:extLst>
          </p:cNvPr>
          <p:cNvSpPr txBox="1">
            <a:spLocks/>
          </p:cNvSpPr>
          <p:nvPr/>
        </p:nvSpPr>
        <p:spPr>
          <a:xfrm>
            <a:off x="838200" y="32657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GB" sz="1400" dirty="0"/>
              <a:t>Correlation P-Values</a:t>
            </a:r>
          </a:p>
        </p:txBody>
      </p:sp>
    </p:spTree>
    <p:extLst>
      <p:ext uri="{BB962C8B-B14F-4D97-AF65-F5344CB8AC3E}">
        <p14:creationId xmlns:p14="http://schemas.microsoft.com/office/powerpoint/2010/main" val="199143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000" dirty="0">
                <a:solidFill>
                  <a:schemeClr val="bg1"/>
                </a:solidFill>
              </a:rPr>
              <a:t>Regression modelling of data</a:t>
            </a:r>
            <a:br>
              <a:rPr lang="en-US" sz="4000" dirty="0">
                <a:solidFill>
                  <a:schemeClr val="bg1"/>
                </a:solidFill>
              </a:rPr>
            </a:br>
            <a:r>
              <a:rPr lang="en-US" sz="4000" dirty="0">
                <a:solidFill>
                  <a:schemeClr val="bg1"/>
                </a:solidFill>
              </a:rPr>
              <a:t> &amp; New branch office analysis</a:t>
            </a:r>
          </a:p>
        </p:txBody>
      </p:sp>
    </p:spTree>
    <p:extLst>
      <p:ext uri="{BB962C8B-B14F-4D97-AF65-F5344CB8AC3E}">
        <p14:creationId xmlns:p14="http://schemas.microsoft.com/office/powerpoint/2010/main" val="26627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BBD5F-29F6-4EF4-9C06-C9B3E4EAC613}"/>
              </a:ext>
            </a:extLst>
          </p:cNvPr>
          <p:cNvSpPr>
            <a:spLocks noGrp="1"/>
          </p:cNvSpPr>
          <p:nvPr>
            <p:ph type="title"/>
          </p:nvPr>
        </p:nvSpPr>
        <p:spPr>
          <a:xfrm>
            <a:off x="839788" y="295323"/>
            <a:ext cx="10515600" cy="1325563"/>
          </a:xfrm>
        </p:spPr>
        <p:txBody>
          <a:bodyPr>
            <a:normAutofit/>
          </a:bodyPr>
          <a:lstStyle/>
          <a:p>
            <a:r>
              <a:rPr lang="en-GB" sz="2800" dirty="0"/>
              <a:t>Creating models for Payment &amp; Claims</a:t>
            </a:r>
          </a:p>
        </p:txBody>
      </p:sp>
      <p:sp>
        <p:nvSpPr>
          <p:cNvPr id="7" name="Text Placeholder 6">
            <a:extLst>
              <a:ext uri="{FF2B5EF4-FFF2-40B4-BE49-F238E27FC236}">
                <a16:creationId xmlns:a16="http://schemas.microsoft.com/office/drawing/2014/main" id="{971136AC-79C4-4503-9BD3-79AFCFD147B8}"/>
              </a:ext>
            </a:extLst>
          </p:cNvPr>
          <p:cNvSpPr>
            <a:spLocks noGrp="1"/>
          </p:cNvSpPr>
          <p:nvPr>
            <p:ph type="body" idx="1"/>
          </p:nvPr>
        </p:nvSpPr>
        <p:spPr>
          <a:xfrm>
            <a:off x="949161" y="1369602"/>
            <a:ext cx="4553712" cy="823912"/>
          </a:xfrm>
        </p:spPr>
        <p:txBody>
          <a:bodyPr/>
          <a:lstStyle/>
          <a:p>
            <a:r>
              <a:rPr lang="en-GB" dirty="0"/>
              <a:t>Payment</a:t>
            </a:r>
          </a:p>
        </p:txBody>
      </p:sp>
      <p:sp>
        <p:nvSpPr>
          <p:cNvPr id="8" name="Content Placeholder 7">
            <a:extLst>
              <a:ext uri="{FF2B5EF4-FFF2-40B4-BE49-F238E27FC236}">
                <a16:creationId xmlns:a16="http://schemas.microsoft.com/office/drawing/2014/main" id="{4269A56F-522F-400F-81C0-E37BEEBC7938}"/>
              </a:ext>
            </a:extLst>
          </p:cNvPr>
          <p:cNvSpPr>
            <a:spLocks noGrp="1"/>
          </p:cNvSpPr>
          <p:nvPr>
            <p:ph sz="half" idx="2"/>
          </p:nvPr>
        </p:nvSpPr>
        <p:spPr>
          <a:xfrm>
            <a:off x="949160" y="2193513"/>
            <a:ext cx="5146839" cy="3997881"/>
          </a:xfrm>
        </p:spPr>
        <p:txBody>
          <a:bodyPr/>
          <a:lstStyle/>
          <a:p>
            <a:r>
              <a:rPr lang="en-GB" sz="1800" b="1" dirty="0">
                <a:latin typeface="Calibri" panose="020F0502020204030204" pitchFamily="34" charset="0"/>
                <a:cs typeface="Times New Roman" panose="02020603050405020304" pitchFamily="18" charset="0"/>
              </a:rPr>
              <a:t>Initial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Claims + Insured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R</a:t>
            </a:r>
            <a:r>
              <a:rPr lang="en-GB"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effectLst/>
                <a:latin typeface="Calibri" panose="020F0502020204030204" pitchFamily="34" charset="0"/>
                <a:ea typeface="Calibri" panose="020F0502020204030204" pitchFamily="34" charset="0"/>
                <a:cs typeface="Times New Roman" panose="02020603050405020304" pitchFamily="18" charset="0"/>
              </a:rPr>
              <a:t> = 0.9952, F-Statistic &gt; Critical Value and p-value below C.I. but VIF 3.048265 because of multicollinearity between Insured and Claims.</a:t>
            </a:r>
          </a:p>
          <a:p>
            <a:r>
              <a:rPr lang="en-GB" sz="1800" b="1" dirty="0">
                <a:latin typeface="Calibri" panose="020F0502020204030204" pitchFamily="34" charset="0"/>
                <a:ea typeface="Calibri" panose="020F0502020204030204" pitchFamily="34" charset="0"/>
                <a:cs typeface="Times New Roman" panose="02020603050405020304" pitchFamily="18" charset="0"/>
              </a:rPr>
              <a:t>Insured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Insured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R</a:t>
            </a:r>
            <a:r>
              <a:rPr lang="en-GB"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effectLst/>
                <a:latin typeface="Calibri" panose="020F0502020204030204" pitchFamily="34" charset="0"/>
                <a:ea typeface="Calibri" panose="020F0502020204030204" pitchFamily="34" charset="0"/>
                <a:cs typeface="Times New Roman" panose="02020603050405020304" pitchFamily="18" charset="0"/>
              </a:rPr>
              <a:t> = 0.8748, F-Statistic &gt; critical value and p-value below C.I. and VIF 1.023519.</a:t>
            </a:r>
          </a:p>
          <a:p>
            <a:r>
              <a:rPr lang="en-GB" sz="1800" b="1" dirty="0">
                <a:latin typeface="Calibri" panose="020F0502020204030204" pitchFamily="34" charset="0"/>
                <a:cs typeface="Times New Roman" panose="02020603050405020304" pitchFamily="18" charset="0"/>
              </a:rPr>
              <a:t>Claims Model: </a:t>
            </a:r>
            <a:r>
              <a:rPr lang="en-GB" sz="1800" dirty="0">
                <a:latin typeface="Calibri" panose="020F0502020204030204" pitchFamily="34" charset="0"/>
                <a:cs typeface="Times New Roman" panose="02020603050405020304" pitchFamily="18" charset="0"/>
              </a:rPr>
              <a:t>Claims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R</a:t>
            </a:r>
            <a:r>
              <a:rPr lang="en-GB"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effectLst/>
                <a:latin typeface="Calibri" panose="020F0502020204030204" pitchFamily="34" charset="0"/>
                <a:ea typeface="Calibri" panose="020F0502020204030204" pitchFamily="34" charset="0"/>
                <a:cs typeface="Times New Roman" panose="02020603050405020304" pitchFamily="18" charset="0"/>
              </a:rPr>
              <a:t> = 0.9912, F-Statistic &gt; critical value and p-value below C.I. and VIF 1.022149.</a:t>
            </a:r>
          </a:p>
          <a:p>
            <a:pPr lvl="1"/>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9" name="Text Placeholder 8">
            <a:extLst>
              <a:ext uri="{FF2B5EF4-FFF2-40B4-BE49-F238E27FC236}">
                <a16:creationId xmlns:a16="http://schemas.microsoft.com/office/drawing/2014/main" id="{C237AA92-09AA-4F33-86FA-64F02BD61FCA}"/>
              </a:ext>
            </a:extLst>
          </p:cNvPr>
          <p:cNvSpPr>
            <a:spLocks noGrp="1"/>
          </p:cNvSpPr>
          <p:nvPr>
            <p:ph type="body" sz="quarter" idx="3"/>
          </p:nvPr>
        </p:nvSpPr>
        <p:spPr>
          <a:xfrm>
            <a:off x="6205372" y="1364114"/>
            <a:ext cx="4553712" cy="823912"/>
          </a:xfrm>
        </p:spPr>
        <p:txBody>
          <a:bodyPr/>
          <a:lstStyle/>
          <a:p>
            <a:r>
              <a:rPr lang="en-GB" dirty="0"/>
              <a:t>Claims</a:t>
            </a:r>
          </a:p>
        </p:txBody>
      </p:sp>
      <p:sp>
        <p:nvSpPr>
          <p:cNvPr id="13" name="Content Placeholder 12">
            <a:extLst>
              <a:ext uri="{FF2B5EF4-FFF2-40B4-BE49-F238E27FC236}">
                <a16:creationId xmlns:a16="http://schemas.microsoft.com/office/drawing/2014/main" id="{EA49ED9F-0806-4978-8250-99292084E110}"/>
              </a:ext>
            </a:extLst>
          </p:cNvPr>
          <p:cNvSpPr>
            <a:spLocks noGrp="1"/>
          </p:cNvSpPr>
          <p:nvPr>
            <p:ph sz="quarter" idx="4"/>
          </p:nvPr>
        </p:nvSpPr>
        <p:spPr>
          <a:xfrm>
            <a:off x="6205372" y="2193514"/>
            <a:ext cx="5146840" cy="3997880"/>
          </a:xfrm>
        </p:spPr>
        <p:txBody>
          <a:bodyPr/>
          <a:lstStyle/>
          <a:p>
            <a:r>
              <a:rPr lang="en-GB" sz="1800" b="1" dirty="0">
                <a:latin typeface="Calibri" panose="020F0502020204030204" pitchFamily="34" charset="0"/>
                <a:cs typeface="Times New Roman" panose="02020603050405020304" pitchFamily="18" charset="0"/>
              </a:rPr>
              <a:t>Initial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Payment + Insured + Kilometres + Zone + Make + Bonus</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R</a:t>
            </a:r>
            <a:r>
              <a:rPr lang="en-GB" sz="1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400" dirty="0">
                <a:effectLst/>
                <a:latin typeface="Calibri" panose="020F0502020204030204" pitchFamily="34" charset="0"/>
                <a:ea typeface="Calibri" panose="020F0502020204030204" pitchFamily="34" charset="0"/>
                <a:cs typeface="Times New Roman" panose="02020603050405020304" pitchFamily="18" charset="0"/>
              </a:rPr>
              <a:t> = 0. 9937, F-Statistic &gt; Critical Value and p-value below C.I. but VIF 3.436533 because of multicollinearity between Insured and Payment.</a:t>
            </a:r>
          </a:p>
          <a:p>
            <a:r>
              <a:rPr lang="en-GB" sz="1800" b="1" dirty="0">
                <a:latin typeface="Calibri" panose="020F0502020204030204" pitchFamily="34" charset="0"/>
                <a:ea typeface="Calibri" panose="020F0502020204030204" pitchFamily="34" charset="0"/>
                <a:cs typeface="Times New Roman" panose="02020603050405020304" pitchFamily="18" charset="0"/>
              </a:rPr>
              <a:t>Insured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Insured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R</a:t>
            </a:r>
            <a:r>
              <a:rPr lang="en-GB"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effectLst/>
                <a:latin typeface="Calibri" panose="020F0502020204030204" pitchFamily="34" charset="0"/>
                <a:ea typeface="Calibri" panose="020F0502020204030204" pitchFamily="34" charset="0"/>
                <a:cs typeface="Times New Roman" panose="02020603050405020304" pitchFamily="18" charset="0"/>
              </a:rPr>
              <a:t> = 0.8425, F-Statistic &gt; critical value and p-value below C.I. and VIF 0.8425.</a:t>
            </a:r>
          </a:p>
          <a:p>
            <a:r>
              <a:rPr lang="en-GB" sz="1800" b="1" dirty="0">
                <a:latin typeface="Calibri" panose="020F0502020204030204" pitchFamily="34" charset="0"/>
                <a:cs typeface="Times New Roman" panose="02020603050405020304" pitchFamily="18" charset="0"/>
              </a:rPr>
              <a:t>Payment Model: </a:t>
            </a:r>
            <a:r>
              <a:rPr lang="en-GB" sz="1800" dirty="0">
                <a:latin typeface="Calibri" panose="020F0502020204030204" pitchFamily="34" charset="0"/>
                <a:cs typeface="Times New Roman" panose="02020603050405020304" pitchFamily="18" charset="0"/>
              </a:rPr>
              <a:t>Payment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R</a:t>
            </a:r>
            <a:r>
              <a:rPr lang="en-GB"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effectLst/>
                <a:latin typeface="Calibri" panose="020F0502020204030204" pitchFamily="34" charset="0"/>
                <a:ea typeface="Calibri" panose="020F0502020204030204" pitchFamily="34" charset="0"/>
                <a:cs typeface="Times New Roman" panose="02020603050405020304" pitchFamily="18" charset="0"/>
              </a:rPr>
              <a:t> = 0.9913, F-Statistic &gt; critical value and p-value below C.I. and VIF 1.044052.</a:t>
            </a:r>
          </a:p>
          <a:p>
            <a:endParaRPr lang="en-GB" dirty="0"/>
          </a:p>
        </p:txBody>
      </p:sp>
    </p:spTree>
    <p:extLst>
      <p:ext uri="{BB962C8B-B14F-4D97-AF65-F5344CB8AC3E}">
        <p14:creationId xmlns:p14="http://schemas.microsoft.com/office/powerpoint/2010/main" val="389647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BBD5F-29F6-4EF4-9C06-C9B3E4EAC613}"/>
              </a:ext>
            </a:extLst>
          </p:cNvPr>
          <p:cNvSpPr>
            <a:spLocks noGrp="1"/>
          </p:cNvSpPr>
          <p:nvPr>
            <p:ph type="title"/>
          </p:nvPr>
        </p:nvSpPr>
        <p:spPr>
          <a:xfrm>
            <a:off x="839788" y="295323"/>
            <a:ext cx="10515600" cy="1325563"/>
          </a:xfrm>
        </p:spPr>
        <p:txBody>
          <a:bodyPr>
            <a:normAutofit/>
          </a:bodyPr>
          <a:lstStyle/>
          <a:p>
            <a:r>
              <a:rPr lang="en-GB" sz="2800" dirty="0"/>
              <a:t>Assessing model fit</a:t>
            </a:r>
          </a:p>
        </p:txBody>
      </p:sp>
      <p:sp>
        <p:nvSpPr>
          <p:cNvPr id="7" name="Text Placeholder 6">
            <a:extLst>
              <a:ext uri="{FF2B5EF4-FFF2-40B4-BE49-F238E27FC236}">
                <a16:creationId xmlns:a16="http://schemas.microsoft.com/office/drawing/2014/main" id="{971136AC-79C4-4503-9BD3-79AFCFD147B8}"/>
              </a:ext>
            </a:extLst>
          </p:cNvPr>
          <p:cNvSpPr>
            <a:spLocks noGrp="1"/>
          </p:cNvSpPr>
          <p:nvPr>
            <p:ph type="body" idx="1"/>
          </p:nvPr>
        </p:nvSpPr>
        <p:spPr>
          <a:xfrm>
            <a:off x="949161" y="1369602"/>
            <a:ext cx="4553712" cy="823912"/>
          </a:xfrm>
        </p:spPr>
        <p:txBody>
          <a:bodyPr/>
          <a:lstStyle/>
          <a:p>
            <a:r>
              <a:rPr lang="en-GB" dirty="0"/>
              <a:t>Payment</a:t>
            </a:r>
          </a:p>
        </p:txBody>
      </p:sp>
      <p:sp>
        <p:nvSpPr>
          <p:cNvPr id="8" name="Content Placeholder 7">
            <a:extLst>
              <a:ext uri="{FF2B5EF4-FFF2-40B4-BE49-F238E27FC236}">
                <a16:creationId xmlns:a16="http://schemas.microsoft.com/office/drawing/2014/main" id="{4269A56F-522F-400F-81C0-E37BEEBC7938}"/>
              </a:ext>
            </a:extLst>
          </p:cNvPr>
          <p:cNvSpPr>
            <a:spLocks noGrp="1"/>
          </p:cNvSpPr>
          <p:nvPr>
            <p:ph sz="half" idx="2"/>
          </p:nvPr>
        </p:nvSpPr>
        <p:spPr>
          <a:xfrm>
            <a:off x="949160" y="2193513"/>
            <a:ext cx="5146839" cy="3997881"/>
          </a:xfrm>
        </p:spPr>
        <p:txBody>
          <a:bodyPr/>
          <a:lstStyle/>
          <a:p>
            <a:r>
              <a:rPr lang="en-GB" sz="1800" b="1" dirty="0">
                <a:latin typeface="Calibri" panose="020F0502020204030204" pitchFamily="34" charset="0"/>
                <a:ea typeface="Calibri" panose="020F0502020204030204" pitchFamily="34" charset="0"/>
                <a:cs typeface="Times New Roman" panose="02020603050405020304" pitchFamily="18" charset="0"/>
              </a:rPr>
              <a:t>Insured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Insured + Kilometres + Zone + Bonus</a:t>
            </a:r>
          </a:p>
          <a:p>
            <a:pPr lvl="1"/>
            <a:r>
              <a:rPr lang="en-GB" sz="1600" dirty="0">
                <a:latin typeface="Calibri" panose="020F0502020204030204" pitchFamily="34" charset="0"/>
                <a:ea typeface="Calibri" panose="020F0502020204030204" pitchFamily="34" charset="0"/>
                <a:cs typeface="Times New Roman" panose="02020603050405020304" pitchFamily="18" charset="0"/>
              </a:rPr>
              <a:t>1.6% of observations had a standardised residual greater than 2.58</a:t>
            </a:r>
          </a:p>
          <a:p>
            <a:pPr lvl="1"/>
            <a:r>
              <a:rPr lang="en-GB" sz="1600" dirty="0">
                <a:latin typeface="Calibri" panose="020F0502020204030204" pitchFamily="34" charset="0"/>
                <a:ea typeface="Calibri" panose="020F0502020204030204" pitchFamily="34" charset="0"/>
                <a:cs typeface="Times New Roman" panose="02020603050405020304" pitchFamily="18" charset="0"/>
              </a:rPr>
              <a:t>Two</a:t>
            </a:r>
            <a:r>
              <a:rPr lang="en-GB" sz="1600" dirty="0">
                <a:effectLst/>
                <a:latin typeface="Calibri" panose="020F0502020204030204" pitchFamily="34" charset="0"/>
                <a:ea typeface="Calibri" panose="020F0502020204030204" pitchFamily="34" charset="0"/>
                <a:cs typeface="Times New Roman" panose="02020603050405020304" pitchFamily="18" charset="0"/>
              </a:rPr>
              <a:t> observations had a cooks distance of greater than</a:t>
            </a:r>
            <a:r>
              <a:rPr lang="en-GB" sz="1600" dirty="0">
                <a:latin typeface="Calibri" panose="020F0502020204030204" pitchFamily="34" charset="0"/>
                <a:ea typeface="Calibri" panose="020F0502020204030204" pitchFamily="34" charset="0"/>
                <a:cs typeface="Times New Roman" panose="02020603050405020304" pitchFamily="18" charset="0"/>
              </a:rPr>
              <a:t> 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latin typeface="Calibri" panose="020F0502020204030204" pitchFamily="34" charset="0"/>
                <a:cs typeface="Times New Roman" panose="02020603050405020304" pitchFamily="18" charset="0"/>
              </a:rPr>
              <a:t>Claims Model: </a:t>
            </a:r>
            <a:r>
              <a:rPr lang="en-GB" sz="1800" dirty="0">
                <a:latin typeface="Calibri" panose="020F0502020204030204" pitchFamily="34" charset="0"/>
                <a:cs typeface="Times New Roman" panose="02020603050405020304" pitchFamily="18" charset="0"/>
              </a:rPr>
              <a:t>Claims + Kilometres + Zone + Bonus</a:t>
            </a:r>
          </a:p>
          <a:p>
            <a:pPr lvl="1"/>
            <a:r>
              <a:rPr lang="en-GB" sz="1600" dirty="0">
                <a:effectLst/>
                <a:latin typeface="Calibri" panose="020F0502020204030204" pitchFamily="34" charset="0"/>
                <a:ea typeface="Calibri" panose="020F0502020204030204" pitchFamily="34" charset="0"/>
                <a:cs typeface="Times New Roman" panose="02020603050405020304" pitchFamily="18" charset="0"/>
              </a:rPr>
              <a:t>0.82% </a:t>
            </a:r>
            <a:r>
              <a:rPr lang="en-GB" sz="1600" dirty="0">
                <a:latin typeface="Calibri" panose="020F0502020204030204" pitchFamily="34" charset="0"/>
                <a:ea typeface="Calibri" panose="020F0502020204030204" pitchFamily="34" charset="0"/>
                <a:cs typeface="Times New Roman" panose="02020603050405020304" pitchFamily="18" charset="0"/>
              </a:rPr>
              <a:t>of observations had a standardised residual greater than 2.58</a:t>
            </a:r>
          </a:p>
          <a:p>
            <a:pPr lvl="1"/>
            <a:r>
              <a:rPr lang="en-GB" sz="1600" dirty="0">
                <a:latin typeface="Calibri" panose="020F0502020204030204" pitchFamily="34" charset="0"/>
                <a:ea typeface="Calibri" panose="020F0502020204030204" pitchFamily="34" charset="0"/>
                <a:cs typeface="Times New Roman" panose="02020603050405020304" pitchFamily="18" charset="0"/>
              </a:rPr>
              <a:t>Three</a:t>
            </a:r>
            <a:r>
              <a:rPr lang="en-GB" sz="1600" dirty="0">
                <a:effectLst/>
                <a:latin typeface="Calibri" panose="020F0502020204030204" pitchFamily="34" charset="0"/>
                <a:ea typeface="Calibri" panose="020F0502020204030204" pitchFamily="34" charset="0"/>
                <a:cs typeface="Times New Roman" panose="02020603050405020304" pitchFamily="18" charset="0"/>
              </a:rPr>
              <a:t> observations had a Cooks Distance of greater than 1.</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9" name="Text Placeholder 8">
            <a:extLst>
              <a:ext uri="{FF2B5EF4-FFF2-40B4-BE49-F238E27FC236}">
                <a16:creationId xmlns:a16="http://schemas.microsoft.com/office/drawing/2014/main" id="{C237AA92-09AA-4F33-86FA-64F02BD61FCA}"/>
              </a:ext>
            </a:extLst>
          </p:cNvPr>
          <p:cNvSpPr>
            <a:spLocks noGrp="1"/>
          </p:cNvSpPr>
          <p:nvPr>
            <p:ph type="body" sz="quarter" idx="3"/>
          </p:nvPr>
        </p:nvSpPr>
        <p:spPr>
          <a:xfrm>
            <a:off x="6205372" y="1364114"/>
            <a:ext cx="4553712" cy="823912"/>
          </a:xfrm>
        </p:spPr>
        <p:txBody>
          <a:bodyPr/>
          <a:lstStyle/>
          <a:p>
            <a:r>
              <a:rPr lang="en-GB" dirty="0"/>
              <a:t>Claims</a:t>
            </a:r>
          </a:p>
        </p:txBody>
      </p:sp>
      <p:sp>
        <p:nvSpPr>
          <p:cNvPr id="13" name="Content Placeholder 12">
            <a:extLst>
              <a:ext uri="{FF2B5EF4-FFF2-40B4-BE49-F238E27FC236}">
                <a16:creationId xmlns:a16="http://schemas.microsoft.com/office/drawing/2014/main" id="{EA49ED9F-0806-4978-8250-99292084E110}"/>
              </a:ext>
            </a:extLst>
          </p:cNvPr>
          <p:cNvSpPr>
            <a:spLocks noGrp="1"/>
          </p:cNvSpPr>
          <p:nvPr>
            <p:ph sz="quarter" idx="4"/>
          </p:nvPr>
        </p:nvSpPr>
        <p:spPr>
          <a:xfrm>
            <a:off x="6205372" y="2193514"/>
            <a:ext cx="5146840" cy="3997880"/>
          </a:xfrm>
        </p:spPr>
        <p:txBody>
          <a:bodyPr/>
          <a:lstStyle/>
          <a:p>
            <a:r>
              <a:rPr lang="en-GB" sz="1800" b="1" dirty="0">
                <a:latin typeface="Calibri" panose="020F0502020204030204" pitchFamily="34" charset="0"/>
                <a:ea typeface="Calibri" panose="020F0502020204030204" pitchFamily="34" charset="0"/>
                <a:cs typeface="Times New Roman" panose="02020603050405020304" pitchFamily="18" charset="0"/>
              </a:rPr>
              <a:t>Insured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Insured + Kilometres + Zone + Bonus</a:t>
            </a:r>
          </a:p>
          <a:p>
            <a:pPr lvl="1"/>
            <a:r>
              <a:rPr lang="en-GB" sz="1600" dirty="0">
                <a:latin typeface="Calibri" panose="020F0502020204030204" pitchFamily="34" charset="0"/>
                <a:ea typeface="Calibri" panose="020F0502020204030204" pitchFamily="34" charset="0"/>
                <a:cs typeface="Times New Roman" panose="02020603050405020304" pitchFamily="18" charset="0"/>
              </a:rPr>
              <a:t>1.56% of observations had a standardised residual greater than 2.58</a:t>
            </a:r>
          </a:p>
          <a:p>
            <a:pPr lvl="1"/>
            <a:r>
              <a:rPr lang="en-GB" sz="1600" dirty="0">
                <a:latin typeface="Calibri" panose="020F0502020204030204" pitchFamily="34" charset="0"/>
                <a:ea typeface="Calibri" panose="020F0502020204030204" pitchFamily="34" charset="0"/>
                <a:cs typeface="Times New Roman" panose="02020603050405020304" pitchFamily="18" charset="0"/>
              </a:rPr>
              <a:t>Two</a:t>
            </a:r>
            <a:r>
              <a:rPr lang="en-GB" sz="1600" dirty="0">
                <a:effectLst/>
                <a:latin typeface="Calibri" panose="020F0502020204030204" pitchFamily="34" charset="0"/>
                <a:ea typeface="Calibri" panose="020F0502020204030204" pitchFamily="34" charset="0"/>
                <a:cs typeface="Times New Roman" panose="02020603050405020304" pitchFamily="18" charset="0"/>
              </a:rPr>
              <a:t> observations had a cooks distance of greater than</a:t>
            </a:r>
            <a:r>
              <a:rPr lang="en-GB" sz="1600" dirty="0">
                <a:latin typeface="Calibri" panose="020F0502020204030204" pitchFamily="34" charset="0"/>
                <a:ea typeface="Calibri" panose="020F0502020204030204" pitchFamily="34" charset="0"/>
                <a:cs typeface="Times New Roman" panose="02020603050405020304" pitchFamily="18" charset="0"/>
              </a:rPr>
              <a:t> 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latin typeface="Calibri" panose="020F0502020204030204" pitchFamily="34" charset="0"/>
                <a:cs typeface="Times New Roman" panose="02020603050405020304" pitchFamily="18" charset="0"/>
              </a:rPr>
              <a:t>Payment Model: </a:t>
            </a:r>
            <a:r>
              <a:rPr lang="en-GB" sz="1800" dirty="0">
                <a:latin typeface="Calibri" panose="020F0502020204030204" pitchFamily="34" charset="0"/>
                <a:cs typeface="Times New Roman" panose="02020603050405020304" pitchFamily="18" charset="0"/>
              </a:rPr>
              <a:t>Payment + Kilometres + Zone + Bonus</a:t>
            </a:r>
          </a:p>
          <a:p>
            <a:pPr lvl="1"/>
            <a:r>
              <a:rPr lang="en-GB" sz="1600" dirty="0">
                <a:latin typeface="Calibri" panose="020F0502020204030204" pitchFamily="34" charset="0"/>
                <a:cs typeface="Times New Roman" panose="02020603050405020304" pitchFamily="18" charset="0"/>
              </a:rPr>
              <a:t>2.11% of observations had a standardised residual greater than 2.58</a:t>
            </a:r>
          </a:p>
          <a:p>
            <a:pPr lvl="1"/>
            <a:r>
              <a:rPr lang="en-GB" sz="1600" dirty="0">
                <a:latin typeface="Calibri" panose="020F0502020204030204" pitchFamily="34" charset="0"/>
                <a:cs typeface="Times New Roman" panose="02020603050405020304" pitchFamily="18" charset="0"/>
              </a:rPr>
              <a:t>Three observations had a Cooks Distance of greater than 1.</a:t>
            </a:r>
          </a:p>
          <a:p>
            <a:endParaRPr lang="en-GB" dirty="0"/>
          </a:p>
        </p:txBody>
      </p:sp>
    </p:spTree>
    <p:extLst>
      <p:ext uri="{BB962C8B-B14F-4D97-AF65-F5344CB8AC3E}">
        <p14:creationId xmlns:p14="http://schemas.microsoft.com/office/powerpoint/2010/main" val="317219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BBD5F-29F6-4EF4-9C06-C9B3E4EAC613}"/>
              </a:ext>
            </a:extLst>
          </p:cNvPr>
          <p:cNvSpPr>
            <a:spLocks noGrp="1"/>
          </p:cNvSpPr>
          <p:nvPr>
            <p:ph type="title"/>
          </p:nvPr>
        </p:nvSpPr>
        <p:spPr>
          <a:xfrm>
            <a:off x="839788" y="295323"/>
            <a:ext cx="10515600" cy="1325563"/>
          </a:xfrm>
        </p:spPr>
        <p:txBody>
          <a:bodyPr>
            <a:normAutofit/>
          </a:bodyPr>
          <a:lstStyle/>
          <a:p>
            <a:r>
              <a:rPr lang="en-GB" sz="2800" dirty="0"/>
              <a:t>Plotting model residuals</a:t>
            </a:r>
          </a:p>
        </p:txBody>
      </p:sp>
      <p:sp>
        <p:nvSpPr>
          <p:cNvPr id="7" name="Text Placeholder 6">
            <a:extLst>
              <a:ext uri="{FF2B5EF4-FFF2-40B4-BE49-F238E27FC236}">
                <a16:creationId xmlns:a16="http://schemas.microsoft.com/office/drawing/2014/main" id="{971136AC-79C4-4503-9BD3-79AFCFD147B8}"/>
              </a:ext>
            </a:extLst>
          </p:cNvPr>
          <p:cNvSpPr>
            <a:spLocks noGrp="1"/>
          </p:cNvSpPr>
          <p:nvPr>
            <p:ph type="body" idx="1"/>
          </p:nvPr>
        </p:nvSpPr>
        <p:spPr>
          <a:xfrm>
            <a:off x="949161" y="1369602"/>
            <a:ext cx="4553712" cy="823912"/>
          </a:xfrm>
        </p:spPr>
        <p:txBody>
          <a:bodyPr/>
          <a:lstStyle/>
          <a:p>
            <a:r>
              <a:rPr lang="en-GB" dirty="0"/>
              <a:t>Payment</a:t>
            </a:r>
          </a:p>
        </p:txBody>
      </p:sp>
      <p:sp>
        <p:nvSpPr>
          <p:cNvPr id="9" name="Text Placeholder 8">
            <a:extLst>
              <a:ext uri="{FF2B5EF4-FFF2-40B4-BE49-F238E27FC236}">
                <a16:creationId xmlns:a16="http://schemas.microsoft.com/office/drawing/2014/main" id="{C237AA92-09AA-4F33-86FA-64F02BD61FCA}"/>
              </a:ext>
            </a:extLst>
          </p:cNvPr>
          <p:cNvSpPr>
            <a:spLocks noGrp="1"/>
          </p:cNvSpPr>
          <p:nvPr>
            <p:ph type="body" sz="quarter" idx="3"/>
          </p:nvPr>
        </p:nvSpPr>
        <p:spPr>
          <a:xfrm>
            <a:off x="6205372" y="1364114"/>
            <a:ext cx="4553712" cy="823912"/>
          </a:xfrm>
        </p:spPr>
        <p:txBody>
          <a:bodyPr/>
          <a:lstStyle/>
          <a:p>
            <a:r>
              <a:rPr lang="en-GB" dirty="0"/>
              <a:t>Claims</a:t>
            </a:r>
          </a:p>
        </p:txBody>
      </p:sp>
      <p:pic>
        <p:nvPicPr>
          <p:cNvPr id="14" name="Content Placeholder 13" descr="Chart, scatter chart&#10;&#10;Description automatically generated">
            <a:extLst>
              <a:ext uri="{FF2B5EF4-FFF2-40B4-BE49-F238E27FC236}">
                <a16:creationId xmlns:a16="http://schemas.microsoft.com/office/drawing/2014/main" id="{987E32FA-32F2-47CB-859D-54CC7E088955}"/>
              </a:ext>
            </a:extLst>
          </p:cNvPr>
          <p:cNvPicPr>
            <a:picLocks noGrp="1" noChangeAspect="1"/>
          </p:cNvPicPr>
          <p:nvPr>
            <p:ph sz="quarter" idx="4"/>
          </p:nvPr>
        </p:nvPicPr>
        <p:blipFill>
          <a:blip r:embed="rId3"/>
          <a:stretch>
            <a:fillRect/>
          </a:stretch>
        </p:blipFill>
        <p:spPr>
          <a:xfrm>
            <a:off x="6363016" y="2193925"/>
            <a:ext cx="4831718" cy="3997325"/>
          </a:xfrm>
        </p:spPr>
      </p:pic>
      <p:pic>
        <p:nvPicPr>
          <p:cNvPr id="20" name="Content Placeholder 19" descr="Chart, scatter chart&#10;&#10;Description automatically generated">
            <a:extLst>
              <a:ext uri="{FF2B5EF4-FFF2-40B4-BE49-F238E27FC236}">
                <a16:creationId xmlns:a16="http://schemas.microsoft.com/office/drawing/2014/main" id="{510D29B5-49EE-4AA1-91E6-FD4AF71E890A}"/>
              </a:ext>
            </a:extLst>
          </p:cNvPr>
          <p:cNvPicPr>
            <a:picLocks noGrp="1" noChangeAspect="1"/>
          </p:cNvPicPr>
          <p:nvPr>
            <p:ph sz="half" idx="2"/>
          </p:nvPr>
        </p:nvPicPr>
        <p:blipFill>
          <a:blip r:embed="rId4"/>
          <a:stretch>
            <a:fillRect/>
          </a:stretch>
        </p:blipFill>
        <p:spPr>
          <a:xfrm>
            <a:off x="906573" y="2188026"/>
            <a:ext cx="5456443" cy="4009123"/>
          </a:xfrm>
        </p:spPr>
      </p:pic>
    </p:spTree>
    <p:extLst>
      <p:ext uri="{BB962C8B-B14F-4D97-AF65-F5344CB8AC3E}">
        <p14:creationId xmlns:p14="http://schemas.microsoft.com/office/powerpoint/2010/main" val="162245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AD1AC-111D-4B31-83D5-85093483049A}"/>
              </a:ext>
            </a:extLst>
          </p:cNvPr>
          <p:cNvSpPr>
            <a:spLocks noGrp="1"/>
          </p:cNvSpPr>
          <p:nvPr>
            <p:ph type="title"/>
          </p:nvPr>
        </p:nvSpPr>
        <p:spPr/>
        <p:txBody>
          <a:bodyPr>
            <a:normAutofit/>
          </a:bodyPr>
          <a:lstStyle/>
          <a:p>
            <a:r>
              <a:rPr lang="en-GB" sz="3200" dirty="0"/>
              <a:t>Model Coefficients and Standardised Beta Values</a:t>
            </a:r>
          </a:p>
        </p:txBody>
      </p:sp>
      <p:graphicFrame>
        <p:nvGraphicFramePr>
          <p:cNvPr id="13" name="Table 13">
            <a:extLst>
              <a:ext uri="{FF2B5EF4-FFF2-40B4-BE49-F238E27FC236}">
                <a16:creationId xmlns:a16="http://schemas.microsoft.com/office/drawing/2014/main" id="{0796F042-4456-446B-B607-256365442ACF}"/>
              </a:ext>
            </a:extLst>
          </p:cNvPr>
          <p:cNvGraphicFramePr>
            <a:graphicFrameLocks noGrp="1"/>
          </p:cNvGraphicFramePr>
          <p:nvPr>
            <p:ph sz="half" idx="2"/>
          </p:nvPr>
        </p:nvGraphicFramePr>
        <p:xfrm>
          <a:off x="1444119" y="2927625"/>
          <a:ext cx="2835273" cy="2225040"/>
        </p:xfrm>
        <a:graphic>
          <a:graphicData uri="http://schemas.openxmlformats.org/drawingml/2006/table">
            <a:tbl>
              <a:tblPr firstRow="1" bandRow="1">
                <a:tableStyleId>{5C22544A-7EE6-4342-B048-85BDC9FD1C3A}</a:tableStyleId>
              </a:tblPr>
              <a:tblGrid>
                <a:gridCol w="945091">
                  <a:extLst>
                    <a:ext uri="{9D8B030D-6E8A-4147-A177-3AD203B41FA5}">
                      <a16:colId xmlns:a16="http://schemas.microsoft.com/office/drawing/2014/main" val="4054131061"/>
                    </a:ext>
                  </a:extLst>
                </a:gridCol>
                <a:gridCol w="945091">
                  <a:extLst>
                    <a:ext uri="{9D8B030D-6E8A-4147-A177-3AD203B41FA5}">
                      <a16:colId xmlns:a16="http://schemas.microsoft.com/office/drawing/2014/main" val="98309258"/>
                    </a:ext>
                  </a:extLst>
                </a:gridCol>
                <a:gridCol w="945091">
                  <a:extLst>
                    <a:ext uri="{9D8B030D-6E8A-4147-A177-3AD203B41FA5}">
                      <a16:colId xmlns:a16="http://schemas.microsoft.com/office/drawing/2014/main" val="2893237208"/>
                    </a:ext>
                  </a:extLst>
                </a:gridCol>
              </a:tblGrid>
              <a:tr h="370840">
                <a:tc>
                  <a:txBody>
                    <a:bodyPr/>
                    <a:lstStyle/>
                    <a:p>
                      <a:pPr>
                        <a:lnSpc>
                          <a:spcPct val="107000"/>
                        </a:lnSpc>
                        <a:spcAft>
                          <a:spcPts val="800"/>
                        </a:spcAft>
                      </a:pPr>
                      <a:r>
                        <a:rPr lang="en-GB"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Independent Variable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Model Coefficient</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Standardised Beta</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513806"/>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0.000196617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0.99159103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5902076"/>
                  </a:ext>
                </a:extLst>
              </a:tr>
              <a:tr h="370840">
                <a:tc>
                  <a:txBody>
                    <a:bodyPr/>
                    <a:lstStyle/>
                    <a:p>
                      <a:pPr>
                        <a:lnSpc>
                          <a:spcPct val="107000"/>
                        </a:lnSpc>
                        <a:spcAft>
                          <a:spcPts val="800"/>
                        </a:spcAft>
                      </a:pPr>
                      <a:r>
                        <a:rPr lang="en-GB" sz="1100" b="1">
                          <a:effectLst/>
                          <a:latin typeface="Calibri" panose="020F0502020204030204" pitchFamily="34" charset="0"/>
                          <a:ea typeface="Times New Roman" panose="02020603050405020304" pitchFamily="18" charset="0"/>
                          <a:cs typeface="Calibri" panose="020F0502020204030204" pitchFamily="34" charset="0"/>
                        </a:rPr>
                        <a:t>Zone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latin typeface="Calibri" panose="020F0502020204030204" pitchFamily="34" charset="0"/>
                          <a:ea typeface="Times New Roman" panose="02020603050405020304" pitchFamily="18" charset="0"/>
                          <a:cs typeface="Calibri" panose="020F0502020204030204" pitchFamily="34" charset="0"/>
                        </a:rPr>
                        <a:t>-1.296011876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latin typeface="Calibri" panose="020F0502020204030204" pitchFamily="34" charset="0"/>
                          <a:ea typeface="Times New Roman" panose="02020603050405020304" pitchFamily="18" charset="0"/>
                          <a:cs typeface="Calibri" panose="020F0502020204030204" pitchFamily="34" charset="0"/>
                        </a:rPr>
                        <a:t>-0.01277861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821358"/>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Bonus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-1.184765672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-0.01175021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547530"/>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0.908853427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0.01165606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013611"/>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Kilometres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-1.236444403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-0.00864551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4183900"/>
                  </a:ext>
                </a:extLst>
              </a:tr>
            </a:tbl>
          </a:graphicData>
        </a:graphic>
      </p:graphicFrame>
      <p:graphicFrame>
        <p:nvGraphicFramePr>
          <p:cNvPr id="14" name="Table 14">
            <a:extLst>
              <a:ext uri="{FF2B5EF4-FFF2-40B4-BE49-F238E27FC236}">
                <a16:creationId xmlns:a16="http://schemas.microsoft.com/office/drawing/2014/main" id="{46201431-CA11-4FE2-AA01-151F800BAF34}"/>
              </a:ext>
            </a:extLst>
          </p:cNvPr>
          <p:cNvGraphicFramePr>
            <a:graphicFrameLocks noGrp="1"/>
          </p:cNvGraphicFramePr>
          <p:nvPr>
            <p:ph sz="quarter" idx="4"/>
          </p:nvPr>
        </p:nvGraphicFramePr>
        <p:xfrm>
          <a:off x="4678363" y="2927625"/>
          <a:ext cx="2835273" cy="1854200"/>
        </p:xfrm>
        <a:graphic>
          <a:graphicData uri="http://schemas.openxmlformats.org/drawingml/2006/table">
            <a:tbl>
              <a:tblPr firstRow="1" bandRow="1">
                <a:tableStyleId>{5C22544A-7EE6-4342-B048-85BDC9FD1C3A}</a:tableStyleId>
              </a:tblPr>
              <a:tblGrid>
                <a:gridCol w="945091">
                  <a:extLst>
                    <a:ext uri="{9D8B030D-6E8A-4147-A177-3AD203B41FA5}">
                      <a16:colId xmlns:a16="http://schemas.microsoft.com/office/drawing/2014/main" val="4051253197"/>
                    </a:ext>
                  </a:extLst>
                </a:gridCol>
                <a:gridCol w="945091">
                  <a:extLst>
                    <a:ext uri="{9D8B030D-6E8A-4147-A177-3AD203B41FA5}">
                      <a16:colId xmlns:a16="http://schemas.microsoft.com/office/drawing/2014/main" val="458001860"/>
                    </a:ext>
                  </a:extLst>
                </a:gridCol>
                <a:gridCol w="945091">
                  <a:extLst>
                    <a:ext uri="{9D8B030D-6E8A-4147-A177-3AD203B41FA5}">
                      <a16:colId xmlns:a16="http://schemas.microsoft.com/office/drawing/2014/main" val="228872557"/>
                    </a:ext>
                  </a:extLst>
                </a:gridCol>
              </a:tblGrid>
              <a:tr h="370840">
                <a:tc>
                  <a:txBody>
                    <a:bodyPr/>
                    <a:lstStyle/>
                    <a:p>
                      <a:pP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Independent Variable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Model Coefficient</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Standardised Beta</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3590267"/>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5024.4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0.996258187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2835167"/>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6680.12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0.013136659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13064884"/>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5886.98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0.011509448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17898082"/>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Kilometres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5158.24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0.007151628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99090289"/>
                  </a:ext>
                </a:extLst>
              </a:tr>
            </a:tbl>
          </a:graphicData>
        </a:graphic>
      </p:graphicFrame>
      <p:graphicFrame>
        <p:nvGraphicFramePr>
          <p:cNvPr id="15" name="Table 15">
            <a:extLst>
              <a:ext uri="{FF2B5EF4-FFF2-40B4-BE49-F238E27FC236}">
                <a16:creationId xmlns:a16="http://schemas.microsoft.com/office/drawing/2014/main" id="{726D76BC-DA6B-4561-AB2C-5ADE5607B50C}"/>
              </a:ext>
            </a:extLst>
          </p:cNvPr>
          <p:cNvGraphicFramePr>
            <a:graphicFrameLocks noGrp="1"/>
          </p:cNvGraphicFramePr>
          <p:nvPr>
            <p:ph sz="quarter" idx="14"/>
          </p:nvPr>
        </p:nvGraphicFramePr>
        <p:xfrm>
          <a:off x="7912608" y="2927625"/>
          <a:ext cx="2835273" cy="2225040"/>
        </p:xfrm>
        <a:graphic>
          <a:graphicData uri="http://schemas.openxmlformats.org/drawingml/2006/table">
            <a:tbl>
              <a:tblPr firstRow="1" bandRow="1">
                <a:tableStyleId>{5C22544A-7EE6-4342-B048-85BDC9FD1C3A}</a:tableStyleId>
              </a:tblPr>
              <a:tblGrid>
                <a:gridCol w="945091">
                  <a:extLst>
                    <a:ext uri="{9D8B030D-6E8A-4147-A177-3AD203B41FA5}">
                      <a16:colId xmlns:a16="http://schemas.microsoft.com/office/drawing/2014/main" val="1053930698"/>
                    </a:ext>
                  </a:extLst>
                </a:gridCol>
                <a:gridCol w="945091">
                  <a:extLst>
                    <a:ext uri="{9D8B030D-6E8A-4147-A177-3AD203B41FA5}">
                      <a16:colId xmlns:a16="http://schemas.microsoft.com/office/drawing/2014/main" val="2555745023"/>
                    </a:ext>
                  </a:extLst>
                </a:gridCol>
                <a:gridCol w="945091">
                  <a:extLst>
                    <a:ext uri="{9D8B030D-6E8A-4147-A177-3AD203B41FA5}">
                      <a16:colId xmlns:a16="http://schemas.microsoft.com/office/drawing/2014/main" val="1052612107"/>
                    </a:ext>
                  </a:extLst>
                </a:gridCol>
              </a:tblGrid>
              <a:tr h="370840">
                <a:tc>
                  <a:txBody>
                    <a:bodyPr/>
                    <a:lstStyle/>
                    <a:p>
                      <a:pP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Independent Variable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Model Coefficient</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Standardised Beta</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5071693"/>
                  </a:ext>
                </a:extLst>
              </a:tr>
              <a:tr h="370840">
                <a:tc>
                  <a:txBody>
                    <a:bodyPr/>
                    <a:lstStyle/>
                    <a:p>
                      <a:pPr>
                        <a:lnSpc>
                          <a:spcPct val="107000"/>
                        </a:lnSpc>
                        <a:spcAft>
                          <a:spcPts val="800"/>
                        </a:spcAft>
                      </a:pPr>
                      <a:r>
                        <a:rPr lang="en-GB" sz="11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Payment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0.0161175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2.89623981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1177339"/>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-55.3689629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-1.9728323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2220980"/>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Bonus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87.9712821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0.03108693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1640728"/>
                  </a:ext>
                </a:extLst>
              </a:tr>
              <a:tr h="370840">
                <a:tc>
                  <a:txBody>
                    <a:bodyPr/>
                    <a:lstStyle/>
                    <a:p>
                      <a:pPr>
                        <a:lnSpc>
                          <a:spcPct val="107000"/>
                        </a:lnSpc>
                        <a:spcAft>
                          <a:spcPts val="800"/>
                        </a:spcAft>
                      </a:pPr>
                      <a:r>
                        <a:rPr lang="en-GB"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Make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-44.3630424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-0.0202723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3839014"/>
                  </a:ext>
                </a:extLst>
              </a:tr>
              <a:tr h="370840">
                <a:tc>
                  <a:txBody>
                    <a:bodyPr/>
                    <a:lstStyle/>
                    <a:p>
                      <a:pPr>
                        <a:lnSpc>
                          <a:spcPct val="107000"/>
                        </a:lnSpc>
                        <a:spcAft>
                          <a:spcPts val="800"/>
                        </a:spcAft>
                      </a:pPr>
                      <a:r>
                        <a:rPr lang="en-GB" sz="11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Kilometres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-66.4985759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-0.01656732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0851068"/>
                  </a:ext>
                </a:extLst>
              </a:tr>
            </a:tbl>
          </a:graphicData>
        </a:graphic>
      </p:graphicFrame>
      <p:sp>
        <p:nvSpPr>
          <p:cNvPr id="2" name="TextBox 1">
            <a:extLst>
              <a:ext uri="{FF2B5EF4-FFF2-40B4-BE49-F238E27FC236}">
                <a16:creationId xmlns:a16="http://schemas.microsoft.com/office/drawing/2014/main" id="{334CB0EA-24FC-4CFB-8E4D-6BF2C345DA48}"/>
              </a:ext>
            </a:extLst>
          </p:cNvPr>
          <p:cNvSpPr txBox="1"/>
          <p:nvPr/>
        </p:nvSpPr>
        <p:spPr>
          <a:xfrm>
            <a:off x="1989236" y="2484934"/>
            <a:ext cx="1745038" cy="369332"/>
          </a:xfrm>
          <a:prstGeom prst="rect">
            <a:avLst/>
          </a:prstGeom>
          <a:noFill/>
        </p:spPr>
        <p:txBody>
          <a:bodyPr wrap="square" rtlCol="0">
            <a:spAutoFit/>
          </a:bodyPr>
          <a:lstStyle/>
          <a:p>
            <a:r>
              <a:rPr lang="en-GB" dirty="0"/>
              <a:t>Claims Model</a:t>
            </a:r>
          </a:p>
        </p:txBody>
      </p:sp>
      <p:sp>
        <p:nvSpPr>
          <p:cNvPr id="7" name="TextBox 6">
            <a:extLst>
              <a:ext uri="{FF2B5EF4-FFF2-40B4-BE49-F238E27FC236}">
                <a16:creationId xmlns:a16="http://schemas.microsoft.com/office/drawing/2014/main" id="{572ABC7F-4976-4DE8-BF6E-EF18A6F64B7E}"/>
              </a:ext>
            </a:extLst>
          </p:cNvPr>
          <p:cNvSpPr txBox="1"/>
          <p:nvPr/>
        </p:nvSpPr>
        <p:spPr>
          <a:xfrm>
            <a:off x="5129248" y="2484934"/>
            <a:ext cx="1933502" cy="369332"/>
          </a:xfrm>
          <a:prstGeom prst="rect">
            <a:avLst/>
          </a:prstGeom>
          <a:noFill/>
        </p:spPr>
        <p:txBody>
          <a:bodyPr wrap="square" rtlCol="0">
            <a:spAutoFit/>
          </a:bodyPr>
          <a:lstStyle/>
          <a:p>
            <a:r>
              <a:rPr lang="en-GB" dirty="0"/>
              <a:t>Payment Model</a:t>
            </a:r>
          </a:p>
        </p:txBody>
      </p:sp>
      <p:sp>
        <p:nvSpPr>
          <p:cNvPr id="8" name="TextBox 7">
            <a:extLst>
              <a:ext uri="{FF2B5EF4-FFF2-40B4-BE49-F238E27FC236}">
                <a16:creationId xmlns:a16="http://schemas.microsoft.com/office/drawing/2014/main" id="{57A87BB7-E0F8-4890-B16F-082D51E2DECE}"/>
              </a:ext>
            </a:extLst>
          </p:cNvPr>
          <p:cNvSpPr txBox="1"/>
          <p:nvPr/>
        </p:nvSpPr>
        <p:spPr>
          <a:xfrm>
            <a:off x="8457726" y="2484934"/>
            <a:ext cx="1745038" cy="369332"/>
          </a:xfrm>
          <a:prstGeom prst="rect">
            <a:avLst/>
          </a:prstGeom>
          <a:noFill/>
        </p:spPr>
        <p:txBody>
          <a:bodyPr wrap="square" rtlCol="0">
            <a:spAutoFit/>
          </a:bodyPr>
          <a:lstStyle/>
          <a:p>
            <a:r>
              <a:rPr lang="en-GB" dirty="0"/>
              <a:t>Insured Model</a:t>
            </a:r>
          </a:p>
        </p:txBody>
      </p:sp>
    </p:spTree>
    <p:extLst>
      <p:ext uri="{BB962C8B-B14F-4D97-AF65-F5344CB8AC3E}">
        <p14:creationId xmlns:p14="http://schemas.microsoft.com/office/powerpoint/2010/main" val="251870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pPr algn="r"/>
            <a:r>
              <a:rPr lang="en-GB" sz="3200" dirty="0">
                <a:solidFill>
                  <a:schemeClr val="bg1"/>
                </a:solidFill>
              </a:rPr>
              <a:t>Application of models for prediction</a:t>
            </a:r>
          </a:p>
        </p:txBody>
      </p:sp>
    </p:spTree>
    <p:extLst>
      <p:ext uri="{BB962C8B-B14F-4D97-AF65-F5344CB8AC3E}">
        <p14:creationId xmlns:p14="http://schemas.microsoft.com/office/powerpoint/2010/main" val="169348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E7F831-9F1B-4E53-A66C-D90C0DF8E821}"/>
              </a:ext>
            </a:extLst>
          </p:cNvPr>
          <p:cNvSpPr>
            <a:spLocks noGrp="1"/>
          </p:cNvSpPr>
          <p:nvPr>
            <p:ph type="title"/>
          </p:nvPr>
        </p:nvSpPr>
        <p:spPr>
          <a:xfrm>
            <a:off x="839788" y="113841"/>
            <a:ext cx="10515600" cy="1325563"/>
          </a:xfrm>
        </p:spPr>
        <p:txBody>
          <a:bodyPr>
            <a:normAutofit/>
          </a:bodyPr>
          <a:lstStyle/>
          <a:p>
            <a:r>
              <a:rPr lang="en-GB" sz="3200" dirty="0"/>
              <a:t>Adapting models for prediction</a:t>
            </a:r>
          </a:p>
        </p:txBody>
      </p:sp>
      <p:sp>
        <p:nvSpPr>
          <p:cNvPr id="10" name="Text Placeholder 9">
            <a:extLst>
              <a:ext uri="{FF2B5EF4-FFF2-40B4-BE49-F238E27FC236}">
                <a16:creationId xmlns:a16="http://schemas.microsoft.com/office/drawing/2014/main" id="{1FE37BC4-D310-4612-81D2-15DD1602DE1F}"/>
              </a:ext>
            </a:extLst>
          </p:cNvPr>
          <p:cNvSpPr>
            <a:spLocks noGrp="1"/>
          </p:cNvSpPr>
          <p:nvPr>
            <p:ph type="body" idx="1"/>
          </p:nvPr>
        </p:nvSpPr>
        <p:spPr>
          <a:xfrm>
            <a:off x="1444752" y="1269338"/>
            <a:ext cx="4553712" cy="823912"/>
          </a:xfrm>
        </p:spPr>
        <p:txBody>
          <a:bodyPr/>
          <a:lstStyle/>
          <a:p>
            <a:r>
              <a:rPr lang="en-GB" dirty="0"/>
              <a:t>Payment</a:t>
            </a:r>
          </a:p>
        </p:txBody>
      </p:sp>
      <p:sp>
        <p:nvSpPr>
          <p:cNvPr id="11" name="Content Placeholder 10">
            <a:extLst>
              <a:ext uri="{FF2B5EF4-FFF2-40B4-BE49-F238E27FC236}">
                <a16:creationId xmlns:a16="http://schemas.microsoft.com/office/drawing/2014/main" id="{E64D967C-71A7-48BA-9A2F-392BE4B45880}"/>
              </a:ext>
            </a:extLst>
          </p:cNvPr>
          <p:cNvSpPr>
            <a:spLocks noGrp="1"/>
          </p:cNvSpPr>
          <p:nvPr>
            <p:ph sz="half" idx="2"/>
          </p:nvPr>
        </p:nvSpPr>
        <p:spPr>
          <a:xfrm>
            <a:off x="1444752" y="2079290"/>
            <a:ext cx="4553712" cy="3684588"/>
          </a:xfrm>
        </p:spPr>
        <p:txBody>
          <a:bodyPr/>
          <a:lstStyle/>
          <a:p>
            <a:r>
              <a:rPr lang="en-GB" sz="1800" b="1" dirty="0">
                <a:latin typeface="Calibri" panose="020F0502020204030204" pitchFamily="34" charset="0"/>
                <a:ea typeface="Calibri" panose="020F0502020204030204" pitchFamily="34" charset="0"/>
                <a:cs typeface="Times New Roman" panose="02020603050405020304" pitchFamily="18" charset="0"/>
              </a:rPr>
              <a:t>Prediction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Zone + Kilometres + Bonus + Make + Insured</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R2 = 0.8798, F-Statistic &gt; critical value and p-value below C.I. and VIF 1.034239 .</a:t>
            </a:r>
          </a:p>
          <a:p>
            <a:pPr lvl="1"/>
            <a:r>
              <a:rPr lang="en-GB" sz="1400" dirty="0">
                <a:latin typeface="Calibri" panose="020F0502020204030204" pitchFamily="34" charset="0"/>
                <a:ea typeface="Calibri" panose="020F0502020204030204" pitchFamily="34" charset="0"/>
                <a:cs typeface="Times New Roman" panose="02020603050405020304" pitchFamily="18" charset="0"/>
              </a:rPr>
              <a:t>1.56% of observations had a standardised residual greater than 2.58</a:t>
            </a:r>
          </a:p>
          <a:p>
            <a:pPr lvl="1"/>
            <a:r>
              <a:rPr lang="en-GB" sz="1400" dirty="0">
                <a:latin typeface="Calibri" panose="020F0502020204030204" pitchFamily="34" charset="0"/>
                <a:ea typeface="Calibri" panose="020F0502020204030204" pitchFamily="34" charset="0"/>
                <a:cs typeface="Times New Roman" panose="02020603050405020304" pitchFamily="18" charset="0"/>
              </a:rPr>
              <a:t>Two</a:t>
            </a:r>
            <a:r>
              <a:rPr lang="en-GB" sz="1400" dirty="0">
                <a:effectLst/>
                <a:latin typeface="Calibri" panose="020F0502020204030204" pitchFamily="34" charset="0"/>
                <a:ea typeface="Calibri" panose="020F0502020204030204" pitchFamily="34" charset="0"/>
                <a:cs typeface="Times New Roman" panose="02020603050405020304" pitchFamily="18" charset="0"/>
              </a:rPr>
              <a:t> observations had a cooks distance of greater than</a:t>
            </a:r>
            <a:r>
              <a:rPr lang="en-GB" sz="1400" dirty="0">
                <a:latin typeface="Calibri" panose="020F0502020204030204" pitchFamily="34" charset="0"/>
                <a:ea typeface="Calibri" panose="020F0502020204030204" pitchFamily="34" charset="0"/>
                <a:cs typeface="Times New Roman" panose="02020603050405020304" pitchFamily="18" charset="0"/>
              </a:rPr>
              <a:t> 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12" name="Text Placeholder 11">
            <a:extLst>
              <a:ext uri="{FF2B5EF4-FFF2-40B4-BE49-F238E27FC236}">
                <a16:creationId xmlns:a16="http://schemas.microsoft.com/office/drawing/2014/main" id="{3AD53972-B91A-4746-AD7F-C0731BAE4C08}"/>
              </a:ext>
            </a:extLst>
          </p:cNvPr>
          <p:cNvSpPr>
            <a:spLocks noGrp="1"/>
          </p:cNvSpPr>
          <p:nvPr>
            <p:ph type="body" sz="quarter" idx="3"/>
          </p:nvPr>
        </p:nvSpPr>
        <p:spPr>
          <a:xfrm>
            <a:off x="6784848" y="1269338"/>
            <a:ext cx="4553712" cy="823912"/>
          </a:xfrm>
        </p:spPr>
        <p:txBody>
          <a:bodyPr/>
          <a:lstStyle/>
          <a:p>
            <a:r>
              <a:rPr lang="en-GB" dirty="0"/>
              <a:t>Claims</a:t>
            </a:r>
          </a:p>
        </p:txBody>
      </p:sp>
      <p:sp>
        <p:nvSpPr>
          <p:cNvPr id="13" name="Content Placeholder 12">
            <a:extLst>
              <a:ext uri="{FF2B5EF4-FFF2-40B4-BE49-F238E27FC236}">
                <a16:creationId xmlns:a16="http://schemas.microsoft.com/office/drawing/2014/main" id="{551CB38F-DA3A-4878-B5F2-4EC6B7B6D682}"/>
              </a:ext>
            </a:extLst>
          </p:cNvPr>
          <p:cNvSpPr>
            <a:spLocks noGrp="1"/>
          </p:cNvSpPr>
          <p:nvPr>
            <p:ph sz="quarter" idx="4"/>
          </p:nvPr>
        </p:nvSpPr>
        <p:spPr>
          <a:xfrm>
            <a:off x="6784848" y="2079290"/>
            <a:ext cx="4553712" cy="3684588"/>
          </a:xfrm>
        </p:spPr>
        <p:txBody>
          <a:bodyPr/>
          <a:lstStyle/>
          <a:p>
            <a:r>
              <a:rPr lang="en-GB" sz="1800" b="1" dirty="0">
                <a:latin typeface="Calibri" panose="020F0502020204030204" pitchFamily="34" charset="0"/>
                <a:ea typeface="Calibri" panose="020F0502020204030204" pitchFamily="34" charset="0"/>
                <a:cs typeface="Times New Roman" panose="02020603050405020304" pitchFamily="18" charset="0"/>
              </a:rPr>
              <a:t>Prediction Model: </a:t>
            </a:r>
            <a:r>
              <a:rPr lang="en-GB" sz="1800" dirty="0">
                <a:effectLst/>
                <a:latin typeface="Calibri" panose="020F0502020204030204" pitchFamily="34" charset="0"/>
                <a:ea typeface="Calibri" panose="020F0502020204030204" pitchFamily="34" charset="0"/>
                <a:cs typeface="Times New Roman" panose="02020603050405020304" pitchFamily="18" charset="0"/>
              </a:rPr>
              <a:t>Zone + Kilometres + Bonus + Make + Insured</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R2 = 0.8425, F-Statistic &gt; critical value and p-value below C.I. but VIF 1.034239.</a:t>
            </a:r>
          </a:p>
          <a:p>
            <a:pPr lvl="1"/>
            <a:r>
              <a:rPr lang="en-GB" sz="1400" dirty="0">
                <a:latin typeface="Calibri" panose="020F0502020204030204" pitchFamily="34" charset="0"/>
                <a:ea typeface="Calibri" panose="020F0502020204030204" pitchFamily="34" charset="0"/>
                <a:cs typeface="Times New Roman" panose="02020603050405020304" pitchFamily="18" charset="0"/>
              </a:rPr>
              <a:t>1.8% of observations had a standardised residual greater than 2.58</a:t>
            </a:r>
          </a:p>
          <a:p>
            <a:pPr lvl="1"/>
            <a:r>
              <a:rPr lang="en-GB" sz="1400" dirty="0">
                <a:latin typeface="Calibri" panose="020F0502020204030204" pitchFamily="34" charset="0"/>
                <a:ea typeface="Calibri" panose="020F0502020204030204" pitchFamily="34" charset="0"/>
                <a:cs typeface="Times New Roman" panose="02020603050405020304" pitchFamily="18" charset="0"/>
              </a:rPr>
              <a:t>Two</a:t>
            </a:r>
            <a:r>
              <a:rPr lang="en-GB" sz="1400" dirty="0">
                <a:effectLst/>
                <a:latin typeface="Calibri" panose="020F0502020204030204" pitchFamily="34" charset="0"/>
                <a:ea typeface="Calibri" panose="020F0502020204030204" pitchFamily="34" charset="0"/>
                <a:cs typeface="Times New Roman" panose="02020603050405020304" pitchFamily="18" charset="0"/>
              </a:rPr>
              <a:t> observations had a cooks distance of greater than</a:t>
            </a:r>
            <a:r>
              <a:rPr lang="en-GB" sz="1400" dirty="0">
                <a:latin typeface="Calibri" panose="020F0502020204030204" pitchFamily="34" charset="0"/>
                <a:ea typeface="Calibri" panose="020F0502020204030204" pitchFamily="34" charset="0"/>
                <a:cs typeface="Times New Roman" panose="02020603050405020304" pitchFamily="18" charset="0"/>
              </a:rPr>
              <a:t> 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15" name="Picture 14" descr="Chart, scatter chart&#10;&#10;Description automatically generated">
            <a:extLst>
              <a:ext uri="{FF2B5EF4-FFF2-40B4-BE49-F238E27FC236}">
                <a16:creationId xmlns:a16="http://schemas.microsoft.com/office/drawing/2014/main" id="{DFE28168-DB8F-4E34-9CC2-EF7F2A36B385}"/>
              </a:ext>
            </a:extLst>
          </p:cNvPr>
          <p:cNvPicPr>
            <a:picLocks noChangeAspect="1"/>
          </p:cNvPicPr>
          <p:nvPr/>
        </p:nvPicPr>
        <p:blipFill>
          <a:blip r:embed="rId3"/>
          <a:stretch>
            <a:fillRect/>
          </a:stretch>
        </p:blipFill>
        <p:spPr>
          <a:xfrm>
            <a:off x="7107331" y="4036828"/>
            <a:ext cx="3908746" cy="2486843"/>
          </a:xfrm>
          <a:prstGeom prst="rect">
            <a:avLst/>
          </a:prstGeom>
        </p:spPr>
      </p:pic>
      <p:pic>
        <p:nvPicPr>
          <p:cNvPr id="17" name="Picture 16" descr="Chart, scatter chart&#10;&#10;Description automatically generated">
            <a:extLst>
              <a:ext uri="{FF2B5EF4-FFF2-40B4-BE49-F238E27FC236}">
                <a16:creationId xmlns:a16="http://schemas.microsoft.com/office/drawing/2014/main" id="{5AA9F63D-AECA-4FA7-AC84-A733F9B3FD82}"/>
              </a:ext>
            </a:extLst>
          </p:cNvPr>
          <p:cNvPicPr>
            <a:picLocks noChangeAspect="1"/>
          </p:cNvPicPr>
          <p:nvPr/>
        </p:nvPicPr>
        <p:blipFill>
          <a:blip r:embed="rId4"/>
          <a:stretch>
            <a:fillRect/>
          </a:stretch>
        </p:blipFill>
        <p:spPr>
          <a:xfrm>
            <a:off x="1767234" y="3921584"/>
            <a:ext cx="3908747" cy="2486843"/>
          </a:xfrm>
          <a:prstGeom prst="rect">
            <a:avLst/>
          </a:prstGeom>
        </p:spPr>
      </p:pic>
    </p:spTree>
    <p:extLst>
      <p:ext uri="{BB962C8B-B14F-4D97-AF65-F5344CB8AC3E}">
        <p14:creationId xmlns:p14="http://schemas.microsoft.com/office/powerpoint/2010/main" val="116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562D2-279B-4044-B615-52005385ADBA}"/>
              </a:ext>
            </a:extLst>
          </p:cNvPr>
          <p:cNvSpPr>
            <a:spLocks noGrp="1"/>
          </p:cNvSpPr>
          <p:nvPr>
            <p:ph type="title"/>
          </p:nvPr>
        </p:nvSpPr>
        <p:spPr>
          <a:xfrm>
            <a:off x="839788" y="341062"/>
            <a:ext cx="10515600" cy="1325563"/>
          </a:xfrm>
        </p:spPr>
        <p:txBody>
          <a:bodyPr>
            <a:normAutofit/>
          </a:bodyPr>
          <a:lstStyle/>
          <a:p>
            <a:r>
              <a:rPr lang="en-GB" sz="3600" dirty="0"/>
              <a:t>Input variables</a:t>
            </a:r>
          </a:p>
        </p:txBody>
      </p:sp>
      <p:sp>
        <p:nvSpPr>
          <p:cNvPr id="5" name="Text Placeholder 4">
            <a:extLst>
              <a:ext uri="{FF2B5EF4-FFF2-40B4-BE49-F238E27FC236}">
                <a16:creationId xmlns:a16="http://schemas.microsoft.com/office/drawing/2014/main" id="{0286DDB9-69EC-4489-92DC-5C27D7B638B3}"/>
              </a:ext>
            </a:extLst>
          </p:cNvPr>
          <p:cNvSpPr>
            <a:spLocks noGrp="1"/>
          </p:cNvSpPr>
          <p:nvPr>
            <p:ph type="body" idx="1"/>
          </p:nvPr>
        </p:nvSpPr>
        <p:spPr/>
        <p:txBody>
          <a:bodyPr/>
          <a:lstStyle/>
          <a:p>
            <a:r>
              <a:rPr lang="en-GB" dirty="0"/>
              <a:t>Case 1: </a:t>
            </a:r>
            <a:r>
              <a:rPr lang="en-GB" dirty="0" err="1"/>
              <a:t>Vittangi</a:t>
            </a:r>
            <a:endParaRPr lang="en-GB" dirty="0"/>
          </a:p>
        </p:txBody>
      </p:sp>
      <p:sp>
        <p:nvSpPr>
          <p:cNvPr id="6" name="Content Placeholder 5">
            <a:extLst>
              <a:ext uri="{FF2B5EF4-FFF2-40B4-BE49-F238E27FC236}">
                <a16:creationId xmlns:a16="http://schemas.microsoft.com/office/drawing/2014/main" id="{3754A772-29F3-4538-9C45-188A1F6D8D09}"/>
              </a:ext>
            </a:extLst>
          </p:cNvPr>
          <p:cNvSpPr>
            <a:spLocks noGrp="1"/>
          </p:cNvSpPr>
          <p:nvPr>
            <p:ph sz="half" idx="2"/>
          </p:nvPr>
        </p:nvSpPr>
        <p:spPr/>
        <p:txBody>
          <a:bodyPr/>
          <a:lstStyle/>
          <a:p>
            <a:r>
              <a:rPr lang="en-GB" b="0" i="0" dirty="0">
                <a:solidFill>
                  <a:srgbClr val="212529"/>
                </a:solidFill>
                <a:effectLst/>
                <a:latin typeface="OpenSans"/>
              </a:rPr>
              <a:t>Zone 5</a:t>
            </a:r>
          </a:p>
          <a:p>
            <a:r>
              <a:rPr lang="en-GB" b="0" i="0" dirty="0">
                <a:solidFill>
                  <a:srgbClr val="212529"/>
                </a:solidFill>
                <a:effectLst/>
                <a:latin typeface="OpenSans"/>
              </a:rPr>
              <a:t>8500 km travel per year </a:t>
            </a:r>
          </a:p>
          <a:p>
            <a:r>
              <a:rPr lang="en-GB" b="0" i="0" dirty="0">
                <a:solidFill>
                  <a:srgbClr val="212529"/>
                </a:solidFill>
                <a:effectLst/>
                <a:latin typeface="OpenSans"/>
              </a:rPr>
              <a:t>Bonus for 2 years</a:t>
            </a:r>
          </a:p>
          <a:p>
            <a:r>
              <a:rPr lang="en-GB" b="0" i="0" dirty="0">
                <a:solidFill>
                  <a:srgbClr val="212529"/>
                </a:solidFill>
                <a:effectLst/>
                <a:latin typeface="OpenSans"/>
              </a:rPr>
              <a:t>Type 3 cars </a:t>
            </a:r>
          </a:p>
          <a:p>
            <a:r>
              <a:rPr lang="en-GB" b="0" i="0" dirty="0">
                <a:solidFill>
                  <a:srgbClr val="212529"/>
                </a:solidFill>
                <a:effectLst/>
                <a:latin typeface="OpenSans"/>
              </a:rPr>
              <a:t>4621 policy years</a:t>
            </a:r>
            <a:endParaRPr lang="en-GB" dirty="0"/>
          </a:p>
        </p:txBody>
      </p:sp>
      <p:sp>
        <p:nvSpPr>
          <p:cNvPr id="7" name="Text Placeholder 6">
            <a:extLst>
              <a:ext uri="{FF2B5EF4-FFF2-40B4-BE49-F238E27FC236}">
                <a16:creationId xmlns:a16="http://schemas.microsoft.com/office/drawing/2014/main" id="{62E87194-BAE1-4CB5-95FB-3666A29F0172}"/>
              </a:ext>
            </a:extLst>
          </p:cNvPr>
          <p:cNvSpPr>
            <a:spLocks noGrp="1"/>
          </p:cNvSpPr>
          <p:nvPr>
            <p:ph type="body" sz="quarter" idx="3"/>
          </p:nvPr>
        </p:nvSpPr>
        <p:spPr/>
        <p:txBody>
          <a:bodyPr/>
          <a:lstStyle/>
          <a:p>
            <a:r>
              <a:rPr lang="en-GB" dirty="0"/>
              <a:t>Case 2: Halmstad</a:t>
            </a:r>
          </a:p>
        </p:txBody>
      </p:sp>
      <p:sp>
        <p:nvSpPr>
          <p:cNvPr id="8" name="Content Placeholder 7">
            <a:extLst>
              <a:ext uri="{FF2B5EF4-FFF2-40B4-BE49-F238E27FC236}">
                <a16:creationId xmlns:a16="http://schemas.microsoft.com/office/drawing/2014/main" id="{0E939F9B-16BD-4C14-8B7E-21C3B3D25F02}"/>
              </a:ext>
            </a:extLst>
          </p:cNvPr>
          <p:cNvSpPr>
            <a:spLocks noGrp="1"/>
          </p:cNvSpPr>
          <p:nvPr>
            <p:ph sz="quarter" idx="4"/>
          </p:nvPr>
        </p:nvSpPr>
        <p:spPr/>
        <p:txBody>
          <a:bodyPr/>
          <a:lstStyle/>
          <a:p>
            <a:r>
              <a:rPr lang="en-GB" b="0" i="0" dirty="0">
                <a:solidFill>
                  <a:srgbClr val="212529"/>
                </a:solidFill>
                <a:effectLst/>
                <a:latin typeface="OpenSans"/>
              </a:rPr>
              <a:t>Zone 3</a:t>
            </a:r>
          </a:p>
          <a:p>
            <a:r>
              <a:rPr lang="en-GB" b="0" i="0" dirty="0">
                <a:solidFill>
                  <a:srgbClr val="212529"/>
                </a:solidFill>
                <a:effectLst/>
                <a:latin typeface="OpenSans"/>
              </a:rPr>
              <a:t>12500 km travel per year</a:t>
            </a:r>
          </a:p>
          <a:p>
            <a:r>
              <a:rPr lang="en-GB" dirty="0">
                <a:solidFill>
                  <a:srgbClr val="212529"/>
                </a:solidFill>
                <a:latin typeface="OpenSans"/>
              </a:rPr>
              <a:t>Zero</a:t>
            </a:r>
            <a:r>
              <a:rPr lang="en-GB" b="0" i="0" dirty="0">
                <a:solidFill>
                  <a:srgbClr val="212529"/>
                </a:solidFill>
                <a:effectLst/>
                <a:latin typeface="OpenSans"/>
              </a:rPr>
              <a:t> claims bonus (Input of 1)</a:t>
            </a:r>
          </a:p>
          <a:p>
            <a:r>
              <a:rPr lang="en-GB" b="0" i="0" dirty="0">
                <a:solidFill>
                  <a:srgbClr val="212529"/>
                </a:solidFill>
                <a:effectLst/>
                <a:latin typeface="OpenSans"/>
              </a:rPr>
              <a:t>Type 9 cars </a:t>
            </a:r>
          </a:p>
          <a:p>
            <a:r>
              <a:rPr lang="en-GB" b="0" i="0" dirty="0">
                <a:solidFill>
                  <a:srgbClr val="212529"/>
                </a:solidFill>
                <a:effectLst/>
                <a:latin typeface="OpenSans"/>
              </a:rPr>
              <a:t>9500 policy years</a:t>
            </a:r>
            <a:endParaRPr lang="en-GB" dirty="0"/>
          </a:p>
        </p:txBody>
      </p:sp>
      <p:sp>
        <p:nvSpPr>
          <p:cNvPr id="9" name="Text Placeholder 8">
            <a:extLst>
              <a:ext uri="{FF2B5EF4-FFF2-40B4-BE49-F238E27FC236}">
                <a16:creationId xmlns:a16="http://schemas.microsoft.com/office/drawing/2014/main" id="{81629D04-7E3C-470D-9BDC-6C1FE6D463CE}"/>
              </a:ext>
            </a:extLst>
          </p:cNvPr>
          <p:cNvSpPr>
            <a:spLocks noGrp="1"/>
          </p:cNvSpPr>
          <p:nvPr>
            <p:ph type="body" sz="quarter" idx="13"/>
          </p:nvPr>
        </p:nvSpPr>
        <p:spPr>
          <a:xfrm>
            <a:off x="8531352" y="1678527"/>
            <a:ext cx="2834640" cy="823912"/>
          </a:xfrm>
        </p:spPr>
        <p:txBody>
          <a:bodyPr/>
          <a:lstStyle/>
          <a:p>
            <a:r>
              <a:rPr lang="en-GB" dirty="0"/>
              <a:t>Case 3: Uppsala</a:t>
            </a:r>
          </a:p>
        </p:txBody>
      </p:sp>
      <p:sp>
        <p:nvSpPr>
          <p:cNvPr id="10" name="Content Placeholder 9">
            <a:extLst>
              <a:ext uri="{FF2B5EF4-FFF2-40B4-BE49-F238E27FC236}">
                <a16:creationId xmlns:a16="http://schemas.microsoft.com/office/drawing/2014/main" id="{D50C938B-2991-4197-939B-8408EA9BCE1D}"/>
              </a:ext>
            </a:extLst>
          </p:cNvPr>
          <p:cNvSpPr>
            <a:spLocks noGrp="1"/>
          </p:cNvSpPr>
          <p:nvPr>
            <p:ph sz="quarter" idx="14"/>
          </p:nvPr>
        </p:nvSpPr>
        <p:spPr/>
        <p:txBody>
          <a:bodyPr/>
          <a:lstStyle/>
          <a:p>
            <a:r>
              <a:rPr lang="en-GB" b="0" i="0" dirty="0">
                <a:solidFill>
                  <a:srgbClr val="212529"/>
                </a:solidFill>
                <a:effectLst/>
                <a:latin typeface="OpenSans"/>
              </a:rPr>
              <a:t>Zone 2</a:t>
            </a:r>
          </a:p>
          <a:p>
            <a:r>
              <a:rPr lang="en-GB" b="0" i="0" dirty="0">
                <a:solidFill>
                  <a:srgbClr val="212529"/>
                </a:solidFill>
                <a:effectLst/>
                <a:latin typeface="OpenSans"/>
              </a:rPr>
              <a:t>22300 km travel per year</a:t>
            </a:r>
          </a:p>
          <a:p>
            <a:r>
              <a:rPr lang="en-GB" b="0" i="0" dirty="0">
                <a:solidFill>
                  <a:srgbClr val="212529"/>
                </a:solidFill>
                <a:effectLst/>
                <a:latin typeface="OpenSans"/>
              </a:rPr>
              <a:t>Bonus for 4 years</a:t>
            </a:r>
          </a:p>
          <a:p>
            <a:r>
              <a:rPr lang="en-GB" dirty="0">
                <a:solidFill>
                  <a:srgbClr val="212529"/>
                </a:solidFill>
                <a:latin typeface="OpenSans"/>
              </a:rPr>
              <a:t>T</a:t>
            </a:r>
            <a:r>
              <a:rPr lang="en-GB" i="0" dirty="0">
                <a:solidFill>
                  <a:srgbClr val="212529"/>
                </a:solidFill>
                <a:effectLst/>
                <a:latin typeface="OpenSans"/>
              </a:rPr>
              <a:t>ype </a:t>
            </a:r>
            <a:r>
              <a:rPr lang="en-GB" b="0" i="0" dirty="0">
                <a:solidFill>
                  <a:srgbClr val="212529"/>
                </a:solidFill>
                <a:effectLst/>
                <a:latin typeface="OpenSans"/>
              </a:rPr>
              <a:t>3 car</a:t>
            </a:r>
          </a:p>
          <a:p>
            <a:r>
              <a:rPr lang="en-GB" dirty="0">
                <a:solidFill>
                  <a:srgbClr val="212529"/>
                </a:solidFill>
                <a:latin typeface="OpenSans"/>
              </a:rPr>
              <a:t>E</a:t>
            </a:r>
            <a:r>
              <a:rPr lang="en-GB" b="0" i="0" dirty="0">
                <a:solidFill>
                  <a:srgbClr val="212529"/>
                </a:solidFill>
                <a:effectLst/>
                <a:latin typeface="OpenSans"/>
              </a:rPr>
              <a:t>stimation between 17500 and 25416 policy years</a:t>
            </a:r>
            <a:endParaRPr lang="en-GB" dirty="0"/>
          </a:p>
        </p:txBody>
      </p:sp>
    </p:spTree>
    <p:extLst>
      <p:ext uri="{BB962C8B-B14F-4D97-AF65-F5344CB8AC3E}">
        <p14:creationId xmlns:p14="http://schemas.microsoft.com/office/powerpoint/2010/main" val="319845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F823786-84B9-4AF6-9A2E-259ED226088C}"/>
              </a:ext>
            </a:extLst>
          </p:cNvPr>
          <p:cNvSpPr>
            <a:spLocks noGrp="1"/>
          </p:cNvSpPr>
          <p:nvPr>
            <p:ph type="title"/>
          </p:nvPr>
        </p:nvSpPr>
        <p:spPr/>
        <p:txBody>
          <a:bodyPr>
            <a:normAutofit/>
          </a:bodyPr>
          <a:lstStyle/>
          <a:p>
            <a:r>
              <a:rPr lang="en-GB" sz="3600" dirty="0"/>
              <a:t>Predicted Values</a:t>
            </a:r>
          </a:p>
        </p:txBody>
      </p:sp>
      <p:graphicFrame>
        <p:nvGraphicFramePr>
          <p:cNvPr id="14" name="Content Placeholder 13">
            <a:extLst>
              <a:ext uri="{FF2B5EF4-FFF2-40B4-BE49-F238E27FC236}">
                <a16:creationId xmlns:a16="http://schemas.microsoft.com/office/drawing/2014/main" id="{9D12A4CB-E42A-4ADA-BE2C-115773D64763}"/>
              </a:ext>
            </a:extLst>
          </p:cNvPr>
          <p:cNvGraphicFramePr>
            <a:graphicFrameLocks noGrp="1"/>
          </p:cNvGraphicFramePr>
          <p:nvPr>
            <p:ph idx="1"/>
            <p:extLst>
              <p:ext uri="{D42A27DB-BD31-4B8C-83A1-F6EECF244321}">
                <p14:modId xmlns:p14="http://schemas.microsoft.com/office/powerpoint/2010/main" val="1637830635"/>
              </p:ext>
            </p:extLst>
          </p:nvPr>
        </p:nvGraphicFramePr>
        <p:xfrm>
          <a:off x="838198" y="2560278"/>
          <a:ext cx="10515600" cy="933450"/>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336317614"/>
                    </a:ext>
                  </a:extLst>
                </a:gridCol>
                <a:gridCol w="3505200">
                  <a:extLst>
                    <a:ext uri="{9D8B030D-6E8A-4147-A177-3AD203B41FA5}">
                      <a16:colId xmlns:a16="http://schemas.microsoft.com/office/drawing/2014/main" val="930225587"/>
                    </a:ext>
                  </a:extLst>
                </a:gridCol>
                <a:gridCol w="3505200">
                  <a:extLst>
                    <a:ext uri="{9D8B030D-6E8A-4147-A177-3AD203B41FA5}">
                      <a16:colId xmlns:a16="http://schemas.microsoft.com/office/drawing/2014/main" val="3298952715"/>
                    </a:ext>
                  </a:extLst>
                </a:gridCol>
              </a:tblGrid>
              <a:tr h="0">
                <a:tc>
                  <a:txBody>
                    <a:bodyPr/>
                    <a:lstStyle/>
                    <a:p>
                      <a:pPr>
                        <a:lnSpc>
                          <a:spcPct val="107000"/>
                        </a:lnSpc>
                        <a:spcAft>
                          <a:spcPts val="800"/>
                        </a:spcAft>
                      </a:pPr>
                      <a:r>
                        <a:rPr lang="en-GB" sz="1100" dirty="0">
                          <a:effectLst/>
                          <a:latin typeface="Calibri" panose="020F0502020204030204" pitchFamily="34" charset="0"/>
                          <a:cs typeface="Calibri" panose="020F0502020204030204" pitchFamily="34" charset="0"/>
                        </a:rPr>
                        <a:t>Location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Claims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Payment (</a:t>
                      </a:r>
                      <a:r>
                        <a:rPr lang="en-GB" sz="1100" dirty="0" err="1">
                          <a:effectLst/>
                          <a:latin typeface="Calibri" panose="020F0502020204030204" pitchFamily="34" charset="0"/>
                          <a:cs typeface="Calibri" panose="020F0502020204030204" pitchFamily="34" charset="0"/>
                        </a:rPr>
                        <a:t>Skr</a:t>
                      </a:r>
                      <a:r>
                        <a:rPr lang="en-GB" sz="1100" dirty="0">
                          <a:effectLst/>
                          <a:latin typeface="Calibri" panose="020F0502020204030204" pitchFamily="34"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96140905"/>
                  </a:ext>
                </a:extLst>
              </a:tr>
              <a:tr h="190500">
                <a:tc>
                  <a:txBody>
                    <a:bodyPr/>
                    <a:lstStyle/>
                    <a:p>
                      <a:pPr>
                        <a:lnSpc>
                          <a:spcPct val="107000"/>
                        </a:lnSpc>
                        <a:spcAft>
                          <a:spcPts val="800"/>
                        </a:spcAft>
                      </a:pPr>
                      <a:r>
                        <a:rPr lang="en-GB" sz="1100" dirty="0" err="1">
                          <a:effectLst/>
                          <a:latin typeface="Calibri" panose="020F0502020204030204" pitchFamily="34" charset="0"/>
                          <a:cs typeface="Calibri" panose="020F0502020204030204" pitchFamily="34" charset="0"/>
                        </a:rPr>
                        <a:t>Vittangi</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156.8249</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805,192.1</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85583282"/>
                  </a:ext>
                </a:extLst>
              </a:tr>
              <a:tr h="190500">
                <a:tc>
                  <a:txBody>
                    <a:bodyPr/>
                    <a:lstStyle/>
                    <a:p>
                      <a:pPr>
                        <a:lnSpc>
                          <a:spcPct val="107000"/>
                        </a:lnSpc>
                        <a:spcAft>
                          <a:spcPts val="800"/>
                        </a:spcAft>
                      </a:pPr>
                      <a:r>
                        <a:rPr lang="en-GB" sz="1100" dirty="0">
                          <a:effectLst/>
                          <a:latin typeface="Calibri" panose="020F0502020204030204" pitchFamily="34" charset="0"/>
                          <a:cs typeface="Calibri" panose="020F0502020204030204" pitchFamily="34" charset="0"/>
                        </a:rPr>
                        <a:t>Halmstad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a:effectLst/>
                          <a:latin typeface="Calibri" panose="020F0502020204030204" pitchFamily="34" charset="0"/>
                          <a:cs typeface="Calibri" panose="020F0502020204030204" pitchFamily="34" charset="0"/>
                        </a:rPr>
                        <a:t>374.0307</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1,867,116</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14833715"/>
                  </a:ext>
                </a:extLst>
              </a:tr>
              <a:tr h="190500">
                <a:tc>
                  <a:txBody>
                    <a:bodyPr/>
                    <a:lstStyle/>
                    <a:p>
                      <a:pPr>
                        <a:lnSpc>
                          <a:spcPct val="107000"/>
                        </a:lnSpc>
                        <a:spcAft>
                          <a:spcPts val="800"/>
                        </a:spcAft>
                      </a:pPr>
                      <a:r>
                        <a:rPr lang="en-GB" sz="1100" dirty="0">
                          <a:effectLst/>
                          <a:latin typeface="Calibri" panose="020F0502020204030204" pitchFamily="34" charset="0"/>
                          <a:cs typeface="Calibri" panose="020F0502020204030204" pitchFamily="34" charset="0"/>
                        </a:rPr>
                        <a:t>Uppsala (lower estimate)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a:effectLst/>
                          <a:latin typeface="Calibri" panose="020F0502020204030204" pitchFamily="34" charset="0"/>
                          <a:cs typeface="Calibri" panose="020F0502020204030204" pitchFamily="34" charset="0"/>
                        </a:rPr>
                        <a:t>569.7284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2,951,236</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59040735"/>
                  </a:ext>
                </a:extLst>
              </a:tr>
              <a:tr h="190500">
                <a:tc>
                  <a:txBody>
                    <a:bodyPr/>
                    <a:lstStyle/>
                    <a:p>
                      <a:pPr>
                        <a:lnSpc>
                          <a:spcPct val="107000"/>
                        </a:lnSpc>
                        <a:spcAft>
                          <a:spcPts val="800"/>
                        </a:spcAft>
                      </a:pPr>
                      <a:r>
                        <a:rPr lang="en-GB" sz="1100" dirty="0">
                          <a:effectLst/>
                          <a:latin typeface="Calibri" panose="020F0502020204030204" pitchFamily="34" charset="0"/>
                          <a:cs typeface="Calibri" panose="020F0502020204030204" pitchFamily="34" charset="0"/>
                        </a:rPr>
                        <a:t>Uppsala (upper estimate)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822.0087</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800"/>
                        </a:spcAft>
                      </a:pPr>
                      <a:r>
                        <a:rPr lang="en-GB" sz="1100" dirty="0">
                          <a:effectLst/>
                          <a:latin typeface="Calibri" panose="020F0502020204030204" pitchFamily="34" charset="0"/>
                          <a:cs typeface="Calibri" panose="020F0502020204030204" pitchFamily="34" charset="0"/>
                        </a:rPr>
                        <a:t>4,260,746</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56695589"/>
                  </a:ext>
                </a:extLst>
              </a:tr>
            </a:tbl>
          </a:graphicData>
        </a:graphic>
      </p:graphicFrame>
      <p:graphicFrame>
        <p:nvGraphicFramePr>
          <p:cNvPr id="21" name="Table 20">
            <a:extLst>
              <a:ext uri="{FF2B5EF4-FFF2-40B4-BE49-F238E27FC236}">
                <a16:creationId xmlns:a16="http://schemas.microsoft.com/office/drawing/2014/main" id="{6294163C-ABCD-412B-A597-96F784EFD06C}"/>
              </a:ext>
            </a:extLst>
          </p:cNvPr>
          <p:cNvGraphicFramePr>
            <a:graphicFrameLocks noGrp="1"/>
          </p:cNvGraphicFramePr>
          <p:nvPr>
            <p:extLst>
              <p:ext uri="{D42A27DB-BD31-4B8C-83A1-F6EECF244321}">
                <p14:modId xmlns:p14="http://schemas.microsoft.com/office/powerpoint/2010/main" val="1725092357"/>
              </p:ext>
            </p:extLst>
          </p:nvPr>
        </p:nvGraphicFramePr>
        <p:xfrm>
          <a:off x="838198" y="4146278"/>
          <a:ext cx="10515600" cy="1048512"/>
        </p:xfrm>
        <a:graphic>
          <a:graphicData uri="http://schemas.openxmlformats.org/drawingml/2006/table">
            <a:tbl>
              <a:tblPr firstRow="1" firstCol="1" bandRow="1">
                <a:tableStyleId>{5C22544A-7EE6-4342-B048-85BDC9FD1C3A}</a:tableStyleId>
              </a:tblPr>
              <a:tblGrid>
                <a:gridCol w="2048439">
                  <a:extLst>
                    <a:ext uri="{9D8B030D-6E8A-4147-A177-3AD203B41FA5}">
                      <a16:colId xmlns:a16="http://schemas.microsoft.com/office/drawing/2014/main" val="3698580566"/>
                    </a:ext>
                  </a:extLst>
                </a:gridCol>
                <a:gridCol w="1306038">
                  <a:extLst>
                    <a:ext uri="{9D8B030D-6E8A-4147-A177-3AD203B41FA5}">
                      <a16:colId xmlns:a16="http://schemas.microsoft.com/office/drawing/2014/main" val="1016592419"/>
                    </a:ext>
                  </a:extLst>
                </a:gridCol>
                <a:gridCol w="1461668">
                  <a:extLst>
                    <a:ext uri="{9D8B030D-6E8A-4147-A177-3AD203B41FA5}">
                      <a16:colId xmlns:a16="http://schemas.microsoft.com/office/drawing/2014/main" val="1813097527"/>
                    </a:ext>
                  </a:extLst>
                </a:gridCol>
                <a:gridCol w="1432225">
                  <a:extLst>
                    <a:ext uri="{9D8B030D-6E8A-4147-A177-3AD203B41FA5}">
                      <a16:colId xmlns:a16="http://schemas.microsoft.com/office/drawing/2014/main" val="2538115450"/>
                    </a:ext>
                  </a:extLst>
                </a:gridCol>
                <a:gridCol w="1373337">
                  <a:extLst>
                    <a:ext uri="{9D8B030D-6E8A-4147-A177-3AD203B41FA5}">
                      <a16:colId xmlns:a16="http://schemas.microsoft.com/office/drawing/2014/main" val="2914476029"/>
                    </a:ext>
                  </a:extLst>
                </a:gridCol>
                <a:gridCol w="1461668">
                  <a:extLst>
                    <a:ext uri="{9D8B030D-6E8A-4147-A177-3AD203B41FA5}">
                      <a16:colId xmlns:a16="http://schemas.microsoft.com/office/drawing/2014/main" val="3201252828"/>
                    </a:ext>
                  </a:extLst>
                </a:gridCol>
                <a:gridCol w="1432225">
                  <a:extLst>
                    <a:ext uri="{9D8B030D-6E8A-4147-A177-3AD203B41FA5}">
                      <a16:colId xmlns:a16="http://schemas.microsoft.com/office/drawing/2014/main" val="1249775006"/>
                    </a:ext>
                  </a:extLst>
                </a:gridCol>
              </a:tblGrid>
              <a:tr h="190500">
                <a:tc>
                  <a:txBody>
                    <a:bodyPr/>
                    <a:lstStyle/>
                    <a:p>
                      <a:pPr>
                        <a:lnSpc>
                          <a:spcPct val="107000"/>
                        </a:lnSpc>
                        <a:spcAft>
                          <a:spcPts val="800"/>
                        </a:spcAft>
                      </a:pPr>
                      <a:r>
                        <a:rPr lang="en-GB" sz="900">
                          <a:effectLst/>
                        </a:rPr>
                        <a:t>Location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Current Claim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Predicted New Claims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Claim Increase %age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Current Payment (</a:t>
                      </a:r>
                      <a:r>
                        <a:rPr lang="en-GB" sz="900" dirty="0" err="1">
                          <a:effectLst/>
                        </a:rPr>
                        <a:t>Skr</a:t>
                      </a:r>
                      <a:r>
                        <a:rPr lang="en-GB" sz="900" dirty="0">
                          <a:effectLst/>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Predicted New Payment (</a:t>
                      </a:r>
                      <a:r>
                        <a:rPr lang="en-GB" sz="900" dirty="0" err="1">
                          <a:effectLst/>
                        </a:rPr>
                        <a:t>Skr</a:t>
                      </a:r>
                      <a:r>
                        <a:rPr lang="en-GB" sz="9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Payment Increase %age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5501111"/>
                  </a:ext>
                </a:extLst>
              </a:tr>
              <a:tr h="190500">
                <a:tc>
                  <a:txBody>
                    <a:bodyPr/>
                    <a:lstStyle/>
                    <a:p>
                      <a:pPr>
                        <a:lnSpc>
                          <a:spcPct val="107000"/>
                        </a:lnSpc>
                        <a:spcAft>
                          <a:spcPts val="800"/>
                        </a:spcAft>
                      </a:pPr>
                      <a:r>
                        <a:rPr lang="en-GB" sz="900">
                          <a:effectLst/>
                        </a:rPr>
                        <a:t>Vittangi</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156.8249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5,127.496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8,813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805,192.1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9,036.413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444462"/>
                  </a:ext>
                </a:extLst>
              </a:tr>
              <a:tr h="190500">
                <a:tc>
                  <a:txBody>
                    <a:bodyPr/>
                    <a:lstStyle/>
                    <a:p>
                      <a:pPr>
                        <a:lnSpc>
                          <a:spcPct val="107000"/>
                        </a:lnSpc>
                        <a:spcAft>
                          <a:spcPts val="800"/>
                        </a:spcAft>
                      </a:pPr>
                      <a:r>
                        <a:rPr lang="en-GB" sz="900">
                          <a:effectLst/>
                        </a:rPr>
                        <a:t>Halmstad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283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374.0307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32.16633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1,188,075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1,867,116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57.15473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066555"/>
                  </a:ext>
                </a:extLst>
              </a:tr>
              <a:tr h="190500">
                <a:tc>
                  <a:txBody>
                    <a:bodyPr/>
                    <a:lstStyle/>
                    <a:p>
                      <a:pPr>
                        <a:lnSpc>
                          <a:spcPct val="107000"/>
                        </a:lnSpc>
                        <a:spcAft>
                          <a:spcPts val="800"/>
                        </a:spcAft>
                      </a:pPr>
                      <a:r>
                        <a:rPr lang="en-GB" sz="900" dirty="0">
                          <a:effectLst/>
                        </a:rPr>
                        <a:t>Uppsala (lower </a:t>
                      </a:r>
                      <a:r>
                        <a:rPr lang="en-GB" sz="900" dirty="0">
                          <a:effectLst/>
                          <a:latin typeface="Calibri" panose="020F0502020204030204" pitchFamily="34" charset="0"/>
                          <a:cs typeface="Calibri" panose="020F0502020204030204" pitchFamily="34" charset="0"/>
                        </a:rPr>
                        <a:t>estimate</a:t>
                      </a:r>
                      <a:r>
                        <a:rPr lang="en-GB" sz="900" dirty="0">
                          <a:effectLst/>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569.7284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28,386.42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1,916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2,951,236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153,931.1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108118"/>
                  </a:ext>
                </a:extLst>
              </a:tr>
              <a:tr h="190500">
                <a:tc>
                  <a:txBody>
                    <a:bodyPr/>
                    <a:lstStyle/>
                    <a:p>
                      <a:pPr>
                        <a:lnSpc>
                          <a:spcPct val="107000"/>
                        </a:lnSpc>
                        <a:spcAft>
                          <a:spcPts val="800"/>
                        </a:spcAft>
                      </a:pPr>
                      <a:r>
                        <a:rPr lang="en-GB" sz="900" dirty="0">
                          <a:effectLst/>
                        </a:rPr>
                        <a:t>Uppsala (higher </a:t>
                      </a:r>
                      <a:r>
                        <a:rPr lang="en-GB" sz="900" dirty="0">
                          <a:effectLst/>
                          <a:latin typeface="Calibri" panose="020F0502020204030204" pitchFamily="34" charset="0"/>
                          <a:cs typeface="Calibri" panose="020F0502020204030204" pitchFamily="34" charset="0"/>
                        </a:rPr>
                        <a:t>estimate</a:t>
                      </a:r>
                      <a:r>
                        <a:rPr lang="en-GB" sz="900" dirty="0">
                          <a:effectLst/>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a:effectLst/>
                        </a:rPr>
                        <a:t>822.0087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41,000.44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1,916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4,260,746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900" dirty="0">
                          <a:effectLst/>
                        </a:rPr>
                        <a:t>222,277.2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165349"/>
                  </a:ext>
                </a:extLst>
              </a:tr>
            </a:tbl>
          </a:graphicData>
        </a:graphic>
      </p:graphicFrame>
    </p:spTree>
    <p:extLst>
      <p:ext uri="{BB962C8B-B14F-4D97-AF65-F5344CB8AC3E}">
        <p14:creationId xmlns:p14="http://schemas.microsoft.com/office/powerpoint/2010/main" val="42378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Exploratory data analysis</a:t>
            </a:r>
          </a:p>
          <a:p>
            <a:pPr algn="r"/>
            <a:r>
              <a:rPr lang="en-US" sz="1800" dirty="0">
                <a:solidFill>
                  <a:schemeClr val="bg1"/>
                </a:solidFill>
              </a:rPr>
              <a:t>Correlation between variables</a:t>
            </a:r>
          </a:p>
          <a:p>
            <a:pPr algn="r"/>
            <a:r>
              <a:rPr lang="en-US" sz="1800" dirty="0">
                <a:solidFill>
                  <a:schemeClr val="bg1"/>
                </a:solidFill>
              </a:rPr>
              <a:t>Regression modelling of data</a:t>
            </a:r>
          </a:p>
          <a:p>
            <a:r>
              <a:rPr lang="en-US" sz="1200" dirty="0">
                <a:solidFill>
                  <a:schemeClr val="bg1"/>
                </a:solidFill>
              </a:rPr>
              <a:t>New branch office analysis </a:t>
            </a:r>
          </a:p>
          <a:p>
            <a:pPr algn="r"/>
            <a:r>
              <a:rPr lang="en-US" dirty="0"/>
              <a:t>Application of models for prediction</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25/07/2021</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GB" sz="1200" spc="400" dirty="0">
                <a:solidFill>
                  <a:schemeClr val="bg1"/>
                </a:solidFill>
              </a:rPr>
              <a:t>Swedish Third-party motor insurance claims</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25/07/2021</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GB" dirty="0"/>
              <a:t>Swedish Third-party motor insurance claims</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Brian Collins</a:t>
            </a:r>
          </a:p>
          <a:p>
            <a:r>
              <a:rPr lang="en-US" dirty="0"/>
              <a:t>up2078876@myport.ac.uk</a:t>
            </a:r>
          </a:p>
          <a:p>
            <a:r>
              <a:rPr lang="en-US" dirty="0"/>
              <a:t>https://github.com/Brian-M-Collins</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85000" lnSpcReduction="20000"/>
          </a:bodyPr>
          <a:lstStyle/>
          <a:p>
            <a:r>
              <a:rPr lang="en-GB" sz="1800" b="1" i="1" u="none" strike="noStrike" baseline="0" dirty="0">
                <a:solidFill>
                  <a:schemeClr val="bg2">
                    <a:lumMod val="50000"/>
                  </a:schemeClr>
                </a:solidFill>
                <a:latin typeface="Calibri" panose="020F0502020204030204" pitchFamily="34" charset="0"/>
              </a:rPr>
              <a:t>Kilometres</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 Listing distance groups in order from smallest to largest.</a:t>
            </a:r>
          </a:p>
          <a:p>
            <a:r>
              <a:rPr lang="en-GB" sz="1800" b="1" i="1" u="none" strike="noStrike" baseline="0" dirty="0">
                <a:solidFill>
                  <a:schemeClr val="bg2">
                    <a:lumMod val="50000"/>
                  </a:schemeClr>
                </a:solidFill>
                <a:latin typeface="Calibri" panose="020F0502020204030204" pitchFamily="34" charset="0"/>
              </a:rPr>
              <a:t>Zone</a:t>
            </a:r>
            <a:r>
              <a:rPr lang="en-GB" sz="1800" b="0" i="1" u="none" strike="noStrike" baseline="0" dirty="0">
                <a:solidFill>
                  <a:srgbClr val="000000"/>
                </a:solidFill>
                <a:latin typeface="Calibri" panose="020F0502020204030204" pitchFamily="34" charset="0"/>
              </a:rPr>
              <a:t> – </a:t>
            </a:r>
            <a:r>
              <a:rPr lang="en-GB" sz="1800" b="0" u="none" strike="noStrike" baseline="0" dirty="0">
                <a:solidFill>
                  <a:srgbClr val="000000"/>
                </a:solidFill>
                <a:latin typeface="Calibri" panose="020F0502020204030204" pitchFamily="34" charset="0"/>
              </a:rPr>
              <a:t>Clustering regions of the country, in a broadly descending order of size.</a:t>
            </a:r>
          </a:p>
          <a:p>
            <a:r>
              <a:rPr lang="en-GB" sz="1800" b="1" i="1" u="none" strike="noStrike" baseline="0" dirty="0">
                <a:solidFill>
                  <a:schemeClr val="bg2">
                    <a:lumMod val="50000"/>
                  </a:schemeClr>
                </a:solidFill>
                <a:latin typeface="Calibri" panose="020F0502020204030204" pitchFamily="34" charset="0"/>
              </a:rPr>
              <a:t>Bonus</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 Representing the number of years no claims bonus (NCB) since the last claim plus one.</a:t>
            </a:r>
          </a:p>
          <a:p>
            <a:r>
              <a:rPr lang="en-GB" sz="1800" b="1" i="1" u="none" strike="noStrike" baseline="0" dirty="0">
                <a:solidFill>
                  <a:schemeClr val="bg2">
                    <a:lumMod val="50000"/>
                  </a:schemeClr>
                </a:solidFill>
                <a:latin typeface="Calibri" panose="020F0502020204030204" pitchFamily="34" charset="0"/>
              </a:rPr>
              <a:t>Make</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 Integers representing the eight most popular car manufacturers in Sweden. All other vehicles are clustered into group nine.</a:t>
            </a:r>
          </a:p>
          <a:p>
            <a:r>
              <a:rPr lang="en-GB" sz="1800" b="1" i="1" u="none" strike="noStrike" baseline="0" dirty="0">
                <a:solidFill>
                  <a:schemeClr val="bg2">
                    <a:lumMod val="50000"/>
                  </a:schemeClr>
                </a:solidFill>
                <a:latin typeface="Calibri" panose="020F0502020204030204" pitchFamily="34" charset="0"/>
              </a:rPr>
              <a:t>Insured</a:t>
            </a:r>
            <a:r>
              <a:rPr lang="en-GB" sz="1800" b="0" i="1" u="none" strike="noStrike" baseline="0" dirty="0">
                <a:solidFill>
                  <a:srgbClr val="000000"/>
                </a:solidFill>
                <a:latin typeface="Calibri" panose="020F0502020204030204" pitchFamily="34" charset="0"/>
              </a:rPr>
              <a:t> – </a:t>
            </a:r>
            <a:r>
              <a:rPr lang="en-GB" sz="1800" b="0" u="none" strike="noStrike" baseline="0" dirty="0">
                <a:solidFill>
                  <a:srgbClr val="000000"/>
                </a:solidFill>
                <a:latin typeface="Calibri" panose="020F0502020204030204" pitchFamily="34" charset="0"/>
              </a:rPr>
              <a:t>The </a:t>
            </a:r>
            <a:r>
              <a:rPr lang="en-GB" sz="1800" b="0" i="0" u="none" strike="noStrike" baseline="0" dirty="0">
                <a:solidFill>
                  <a:srgbClr val="000000"/>
                </a:solidFill>
                <a:latin typeface="Calibri" panose="020F0502020204030204" pitchFamily="34" charset="0"/>
              </a:rPr>
              <a:t>number of the insured policy years.</a:t>
            </a:r>
          </a:p>
          <a:p>
            <a:r>
              <a:rPr lang="en-GB" sz="1800" b="1" i="1" u="none" strike="noStrike" baseline="0" dirty="0">
                <a:solidFill>
                  <a:schemeClr val="bg2">
                    <a:lumMod val="50000"/>
                  </a:schemeClr>
                </a:solidFill>
                <a:latin typeface="Calibri" panose="020F0502020204030204" pitchFamily="34" charset="0"/>
              </a:rPr>
              <a:t>Claims</a:t>
            </a:r>
            <a:r>
              <a:rPr lang="en-GB" sz="1800" b="0" i="1" u="none" strike="noStrike" baseline="0" dirty="0">
                <a:solidFill>
                  <a:srgbClr val="000000"/>
                </a:solidFill>
                <a:latin typeface="Calibri" panose="020F0502020204030204" pitchFamily="34" charset="0"/>
              </a:rPr>
              <a:t> – </a:t>
            </a:r>
            <a:r>
              <a:rPr lang="en-GB" sz="1800" b="0" u="none" strike="noStrike" baseline="0" dirty="0">
                <a:solidFill>
                  <a:srgbClr val="000000"/>
                </a:solidFill>
                <a:latin typeface="Calibri" panose="020F0502020204030204" pitchFamily="34" charset="0"/>
              </a:rPr>
              <a:t>Re</a:t>
            </a:r>
            <a:r>
              <a:rPr lang="en-GB" sz="1800" b="0" i="0" u="none" strike="noStrike" baseline="0" dirty="0">
                <a:solidFill>
                  <a:srgbClr val="000000"/>
                </a:solidFill>
                <a:latin typeface="Calibri" panose="020F0502020204030204" pitchFamily="34" charset="0"/>
              </a:rPr>
              <a:t>presenting the number of claims made against insurance policies.</a:t>
            </a:r>
          </a:p>
          <a:p>
            <a:r>
              <a:rPr lang="en-GB" sz="1800" b="1" i="1" u="none" strike="noStrike" baseline="0" dirty="0">
                <a:solidFill>
                  <a:schemeClr val="bg2">
                    <a:lumMod val="50000"/>
                  </a:schemeClr>
                </a:solidFill>
                <a:latin typeface="Calibri" panose="020F0502020204030204" pitchFamily="34" charset="0"/>
              </a:rPr>
              <a:t>Payment</a:t>
            </a:r>
            <a:r>
              <a:rPr lang="en-GB" sz="1800" b="0" i="1" u="none" strike="noStrike" baseline="0" dirty="0">
                <a:solidFill>
                  <a:srgbClr val="000000"/>
                </a:solidFill>
                <a:latin typeface="Calibri" panose="020F0502020204030204" pitchFamily="34" charset="0"/>
              </a:rPr>
              <a:t> – </a:t>
            </a:r>
            <a:r>
              <a:rPr lang="en-GB" sz="1800" b="0" u="none" strike="noStrike" baseline="0" dirty="0">
                <a:solidFill>
                  <a:srgbClr val="000000"/>
                </a:solidFill>
                <a:latin typeface="Calibri" panose="020F0502020204030204" pitchFamily="34" charset="0"/>
              </a:rPr>
              <a:t>Total value of insurance pay-outs made against policies in Swedish Krona (</a:t>
            </a:r>
            <a:r>
              <a:rPr lang="en-GB" sz="1800" b="0" u="none" strike="noStrike" baseline="0" dirty="0" err="1">
                <a:solidFill>
                  <a:srgbClr val="000000"/>
                </a:solidFill>
                <a:latin typeface="Calibri" panose="020F0502020204030204" pitchFamily="34" charset="0"/>
              </a:rPr>
              <a:t>Skr</a:t>
            </a:r>
            <a:r>
              <a:rPr lang="en-GB" sz="1800" b="0" u="none" strike="noStrike" baseline="0" dirty="0">
                <a:solidFill>
                  <a:srgbClr val="000000"/>
                </a:solidFill>
                <a:latin typeface="Calibri" panose="020F0502020204030204" pitchFamily="34" charset="0"/>
              </a:rPr>
              <a: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25/07/2021</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GB" dirty="0"/>
              <a:t>Swedish Third-party motor insurance claims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pPr algn="r"/>
            <a:r>
              <a:rPr lang="en-US" sz="4400" dirty="0"/>
              <a:t>Exploratory</a:t>
            </a:r>
            <a:r>
              <a:rPr lang="en-US" sz="4400" dirty="0">
                <a:solidFill>
                  <a:schemeClr val="bg1"/>
                </a:solidFill>
              </a:rPr>
              <a:t> data analysis</a:t>
            </a: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4E628485-5D0C-49B2-8AFB-807E1A305CBE}"/>
              </a:ext>
            </a:extLst>
          </p:cNvPr>
          <p:cNvSpPr>
            <a:spLocks noGrp="1"/>
          </p:cNvSpPr>
          <p:nvPr>
            <p:ph type="body" idx="1"/>
          </p:nvPr>
        </p:nvSpPr>
        <p:spPr>
          <a:xfrm>
            <a:off x="2784268" y="1081130"/>
            <a:ext cx="4553712" cy="823912"/>
          </a:xfrm>
        </p:spPr>
        <p:txBody>
          <a:bodyPr/>
          <a:lstStyle/>
          <a:p>
            <a:r>
              <a:rPr lang="en-GB" b="0" dirty="0"/>
              <a:t>     Zone</a:t>
            </a:r>
          </a:p>
        </p:txBody>
      </p:sp>
      <p:sp>
        <p:nvSpPr>
          <p:cNvPr id="23" name="Text Placeholder 22">
            <a:extLst>
              <a:ext uri="{FF2B5EF4-FFF2-40B4-BE49-F238E27FC236}">
                <a16:creationId xmlns:a16="http://schemas.microsoft.com/office/drawing/2014/main" id="{2DF98658-1B58-4CA3-9847-13F97A069221}"/>
              </a:ext>
            </a:extLst>
          </p:cNvPr>
          <p:cNvSpPr>
            <a:spLocks noGrp="1"/>
          </p:cNvSpPr>
          <p:nvPr>
            <p:ph type="body" sz="quarter" idx="3"/>
          </p:nvPr>
        </p:nvSpPr>
        <p:spPr>
          <a:xfrm>
            <a:off x="8220617" y="1081130"/>
            <a:ext cx="4553712" cy="823912"/>
          </a:xfrm>
        </p:spPr>
        <p:txBody>
          <a:bodyPr/>
          <a:lstStyle/>
          <a:p>
            <a:r>
              <a:rPr lang="en-GB" b="0" dirty="0"/>
              <a:t>Kilometres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4294967295"/>
          </p:nvPr>
        </p:nvSpPr>
        <p:spPr>
          <a:xfrm>
            <a:off x="10726738" y="6367463"/>
            <a:ext cx="1465262"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5</a:t>
            </a:fld>
            <a:endParaRPr lang="en-US">
              <a:solidFill>
                <a:schemeClr val="bg1"/>
              </a:solidFill>
            </a:endParaRPr>
          </a:p>
        </p:txBody>
      </p:sp>
      <p:pic>
        <p:nvPicPr>
          <p:cNvPr id="20" name="Picture 19" descr="Chart, bar chart&#10;&#10;Description automatically generated">
            <a:extLst>
              <a:ext uri="{FF2B5EF4-FFF2-40B4-BE49-F238E27FC236}">
                <a16:creationId xmlns:a16="http://schemas.microsoft.com/office/drawing/2014/main" id="{D187C95D-AAAC-4AF8-8CAE-AFE1C1088AE3}"/>
              </a:ext>
            </a:extLst>
          </p:cNvPr>
          <p:cNvPicPr>
            <a:picLocks noChangeAspect="1"/>
          </p:cNvPicPr>
          <p:nvPr/>
        </p:nvPicPr>
        <p:blipFill>
          <a:blip r:embed="rId3">
            <a:alphaModFix/>
          </a:blip>
          <a:stretch>
            <a:fillRect/>
          </a:stretch>
        </p:blipFill>
        <p:spPr>
          <a:xfrm>
            <a:off x="839788" y="2093119"/>
            <a:ext cx="5535228" cy="3862388"/>
          </a:xfrm>
          <a:prstGeom prst="rect">
            <a:avLst/>
          </a:prstGeom>
        </p:spPr>
      </p:pic>
      <p:pic>
        <p:nvPicPr>
          <p:cNvPr id="19" name="Picture 18" descr="Chart, bar chart&#10;&#10;Description automatically generated">
            <a:extLst>
              <a:ext uri="{FF2B5EF4-FFF2-40B4-BE49-F238E27FC236}">
                <a16:creationId xmlns:a16="http://schemas.microsoft.com/office/drawing/2014/main" id="{5A909B54-DE9E-40CE-B8AA-D7EC37252802}"/>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6313546" y="1999081"/>
            <a:ext cx="5535227" cy="3862387"/>
          </a:xfrm>
          <a:prstGeom prst="rect">
            <a:avLst/>
          </a:prstGeom>
        </p:spPr>
      </p:pic>
      <p:sp>
        <p:nvSpPr>
          <p:cNvPr id="28" name="Title 3">
            <a:extLst>
              <a:ext uri="{FF2B5EF4-FFF2-40B4-BE49-F238E27FC236}">
                <a16:creationId xmlns:a16="http://schemas.microsoft.com/office/drawing/2014/main" id="{08376B1C-A5EB-4FC5-8928-19214DE8D223}"/>
              </a:ext>
            </a:extLst>
          </p:cNvPr>
          <p:cNvSpPr txBox="1">
            <a:spLocks/>
          </p:cNvSpPr>
          <p:nvPr/>
        </p:nvSpPr>
        <p:spPr>
          <a:xfrm>
            <a:off x="838200" y="60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Plotting the variables</a:t>
            </a:r>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3" name="Picture 2" descr="Chart, line chart, scatter chart&#10;&#10;Description automatically generated">
            <a:extLst>
              <a:ext uri="{FF2B5EF4-FFF2-40B4-BE49-F238E27FC236}">
                <a16:creationId xmlns:a16="http://schemas.microsoft.com/office/drawing/2014/main" id="{051C3C97-B66B-4A11-9D49-79CD52F532DF}"/>
              </a:ext>
            </a:extLst>
          </p:cNvPr>
          <p:cNvPicPr>
            <a:picLocks noChangeAspect="1"/>
          </p:cNvPicPr>
          <p:nvPr/>
        </p:nvPicPr>
        <p:blipFill>
          <a:blip r:embed="rId3"/>
          <a:stretch>
            <a:fillRect/>
          </a:stretch>
        </p:blipFill>
        <p:spPr>
          <a:xfrm>
            <a:off x="3671560" y="420966"/>
            <a:ext cx="7933013" cy="4982718"/>
          </a:xfrm>
          <a:prstGeom prst="rect">
            <a:avLst/>
          </a:prstGeom>
        </p:spPr>
      </p:pic>
      <p:pic>
        <p:nvPicPr>
          <p:cNvPr id="6" name="Picture 5">
            <a:extLst>
              <a:ext uri="{FF2B5EF4-FFF2-40B4-BE49-F238E27FC236}">
                <a16:creationId xmlns:a16="http://schemas.microsoft.com/office/drawing/2014/main" id="{5F62A01A-55C0-48C9-8016-4133292F8ADB}"/>
              </a:ext>
            </a:extLst>
          </p:cNvPr>
          <p:cNvPicPr>
            <a:picLocks noChangeAspect="1"/>
          </p:cNvPicPr>
          <p:nvPr/>
        </p:nvPicPr>
        <p:blipFill>
          <a:blip r:embed="rId4"/>
          <a:stretch>
            <a:fillRect/>
          </a:stretch>
        </p:blipFill>
        <p:spPr>
          <a:xfrm>
            <a:off x="980781" y="4784333"/>
            <a:ext cx="3518273" cy="1754579"/>
          </a:xfrm>
          <a:prstGeom prst="rect">
            <a:avLst/>
          </a:prstGeom>
        </p:spPr>
      </p:pic>
      <p:sp>
        <p:nvSpPr>
          <p:cNvPr id="15" name="Title 3">
            <a:extLst>
              <a:ext uri="{FF2B5EF4-FFF2-40B4-BE49-F238E27FC236}">
                <a16:creationId xmlns:a16="http://schemas.microsoft.com/office/drawing/2014/main" id="{59076D94-4FB4-4CD0-9D4A-6AE93AE4C55F}"/>
              </a:ext>
            </a:extLst>
          </p:cNvPr>
          <p:cNvSpPr txBox="1">
            <a:spLocks/>
          </p:cNvSpPr>
          <p:nvPr/>
        </p:nvSpPr>
        <p:spPr>
          <a:xfrm>
            <a:off x="839788"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r"/>
            <a:r>
              <a:rPr lang="en-US" sz="4500" b="1" cap="all">
                <a:solidFill>
                  <a:schemeClr val="bg1"/>
                </a:solidFill>
              </a:rPr>
              <a:t>Exex</a:t>
            </a:r>
            <a:endParaRPr lang="en-US" sz="4500" b="1" cap="all" dirty="0">
              <a:solidFill>
                <a:schemeClr val="bg1"/>
              </a:solidFill>
            </a:endParaRPr>
          </a:p>
        </p:txBody>
      </p:sp>
      <p:sp>
        <p:nvSpPr>
          <p:cNvPr id="17" name="Title 3">
            <a:extLst>
              <a:ext uri="{FF2B5EF4-FFF2-40B4-BE49-F238E27FC236}">
                <a16:creationId xmlns:a16="http://schemas.microsoft.com/office/drawing/2014/main" id="{54A51376-64BD-4060-B3D3-C12397522415}"/>
              </a:ext>
            </a:extLst>
          </p:cNvPr>
          <p:cNvSpPr txBox="1">
            <a:spLocks/>
          </p:cNvSpPr>
          <p:nvPr/>
        </p:nvSpPr>
        <p:spPr>
          <a:xfrm>
            <a:off x="992188" y="5175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r"/>
            <a:r>
              <a:rPr lang="en-US" sz="4500" b="1" cap="all">
                <a:solidFill>
                  <a:schemeClr val="bg1"/>
                </a:solidFill>
              </a:rPr>
              <a:t>Exex</a:t>
            </a:r>
            <a:endParaRPr lang="en-US" sz="4500" b="1" cap="all" dirty="0">
              <a:solidFill>
                <a:schemeClr val="bg1"/>
              </a:solidFill>
            </a:endParaRPr>
          </a:p>
        </p:txBody>
      </p:sp>
      <p:sp>
        <p:nvSpPr>
          <p:cNvPr id="19" name="Title 3">
            <a:extLst>
              <a:ext uri="{FF2B5EF4-FFF2-40B4-BE49-F238E27FC236}">
                <a16:creationId xmlns:a16="http://schemas.microsoft.com/office/drawing/2014/main" id="{58C4CFC7-331A-4E8E-860A-B8DA68643FAC}"/>
              </a:ext>
            </a:extLst>
          </p:cNvPr>
          <p:cNvSpPr txBox="1">
            <a:spLocks/>
          </p:cNvSpPr>
          <p:nvPr/>
        </p:nvSpPr>
        <p:spPr>
          <a:xfrm>
            <a:off x="836612" y="10352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400" dirty="0"/>
              <a:t>Bonus</a:t>
            </a:r>
            <a:endParaRPr lang="en-US" sz="2000" dirty="0"/>
          </a:p>
        </p:txBody>
      </p:sp>
      <p:sp>
        <p:nvSpPr>
          <p:cNvPr id="21" name="Title 3">
            <a:extLst>
              <a:ext uri="{FF2B5EF4-FFF2-40B4-BE49-F238E27FC236}">
                <a16:creationId xmlns:a16="http://schemas.microsoft.com/office/drawing/2014/main" id="{6D0C319F-52B5-40B4-B078-CE6867240FD9}"/>
              </a:ext>
            </a:extLst>
          </p:cNvPr>
          <p:cNvSpPr txBox="1">
            <a:spLocks/>
          </p:cNvSpPr>
          <p:nvPr/>
        </p:nvSpPr>
        <p:spPr>
          <a:xfrm>
            <a:off x="838200" y="60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Plotting the variables</a:t>
            </a:r>
          </a:p>
        </p:txBody>
      </p:sp>
    </p:spTree>
    <p:extLst>
      <p:ext uri="{BB962C8B-B14F-4D97-AF65-F5344CB8AC3E}">
        <p14:creationId xmlns:p14="http://schemas.microsoft.com/office/powerpoint/2010/main" val="39392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6D0D-1898-409B-A07D-25E3DE07C959}"/>
              </a:ext>
            </a:extLst>
          </p:cNvPr>
          <p:cNvSpPr>
            <a:spLocks noGrp="1"/>
          </p:cNvSpPr>
          <p:nvPr>
            <p:ph type="title"/>
          </p:nvPr>
        </p:nvSpPr>
        <p:spPr>
          <a:xfrm>
            <a:off x="5689406" y="723108"/>
            <a:ext cx="10515600" cy="1325563"/>
          </a:xfrm>
        </p:spPr>
        <p:txBody>
          <a:bodyPr/>
          <a:lstStyle/>
          <a:p>
            <a:r>
              <a:rPr lang="en-US" sz="2400" dirty="0"/>
              <a:t>Make</a:t>
            </a:r>
            <a:endParaRPr lang="en-GB" dirty="0"/>
          </a:p>
        </p:txBody>
      </p:sp>
      <p:sp>
        <p:nvSpPr>
          <p:cNvPr id="4" name="Slide Number Placeholder 3">
            <a:extLst>
              <a:ext uri="{FF2B5EF4-FFF2-40B4-BE49-F238E27FC236}">
                <a16:creationId xmlns:a16="http://schemas.microsoft.com/office/drawing/2014/main" id="{663BDB88-69F2-402E-AFFC-2FFA4ED7D447}"/>
              </a:ext>
            </a:extLst>
          </p:cNvPr>
          <p:cNvSpPr>
            <a:spLocks noGrp="1"/>
          </p:cNvSpPr>
          <p:nvPr>
            <p:ph type="sldNum" sz="quarter" idx="12"/>
          </p:nvPr>
        </p:nvSpPr>
        <p:spPr/>
        <p:txBody>
          <a:bodyPr/>
          <a:lstStyle/>
          <a:p>
            <a:fld id="{D8DA9DAA-006C-4F4B-980E-E3DF019B24E2}" type="slidenum">
              <a:rPr lang="en-US" smtClean="0"/>
              <a:t>7</a:t>
            </a:fld>
            <a:endParaRPr lang="en-US" dirty="0"/>
          </a:p>
        </p:txBody>
      </p:sp>
      <p:pic>
        <p:nvPicPr>
          <p:cNvPr id="6" name="Picture 5" descr="Chart&#10;&#10;Description automatically generated">
            <a:extLst>
              <a:ext uri="{FF2B5EF4-FFF2-40B4-BE49-F238E27FC236}">
                <a16:creationId xmlns:a16="http://schemas.microsoft.com/office/drawing/2014/main" id="{720443FA-A73C-4CD0-B3DB-AF2827B461C6}"/>
              </a:ext>
            </a:extLst>
          </p:cNvPr>
          <p:cNvPicPr>
            <a:picLocks noChangeAspect="1"/>
          </p:cNvPicPr>
          <p:nvPr/>
        </p:nvPicPr>
        <p:blipFill>
          <a:blip r:embed="rId3"/>
          <a:stretch>
            <a:fillRect/>
          </a:stretch>
        </p:blipFill>
        <p:spPr>
          <a:xfrm>
            <a:off x="1102896" y="2207544"/>
            <a:ext cx="5118122" cy="3214688"/>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CF79F156-21BB-4027-8A94-63CE643FC724}"/>
              </a:ext>
            </a:extLst>
          </p:cNvPr>
          <p:cNvPicPr>
            <a:picLocks noChangeAspect="1"/>
          </p:cNvPicPr>
          <p:nvPr/>
        </p:nvPicPr>
        <p:blipFill>
          <a:blip r:embed="rId4"/>
          <a:stretch>
            <a:fillRect/>
          </a:stretch>
        </p:blipFill>
        <p:spPr>
          <a:xfrm>
            <a:off x="6373419" y="2207544"/>
            <a:ext cx="5118122" cy="3214688"/>
          </a:xfrm>
          <a:prstGeom prst="rect">
            <a:avLst/>
          </a:prstGeom>
        </p:spPr>
      </p:pic>
      <p:cxnSp>
        <p:nvCxnSpPr>
          <p:cNvPr id="10" name="Straight Connector 9">
            <a:extLst>
              <a:ext uri="{FF2B5EF4-FFF2-40B4-BE49-F238E27FC236}">
                <a16:creationId xmlns:a16="http://schemas.microsoft.com/office/drawing/2014/main" id="{A729BE45-001F-4B91-9F9C-989D822EDE9A}"/>
              </a:ext>
            </a:extLst>
          </p:cNvPr>
          <p:cNvCxnSpPr/>
          <p:nvPr/>
        </p:nvCxnSpPr>
        <p:spPr>
          <a:xfrm>
            <a:off x="6262898" y="1793899"/>
            <a:ext cx="0" cy="390190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itle 3">
            <a:extLst>
              <a:ext uri="{FF2B5EF4-FFF2-40B4-BE49-F238E27FC236}">
                <a16:creationId xmlns:a16="http://schemas.microsoft.com/office/drawing/2014/main" id="{829DE1F6-9CCB-4B54-9368-CCAE16386A05}"/>
              </a:ext>
            </a:extLst>
          </p:cNvPr>
          <p:cNvSpPr txBox="1">
            <a:spLocks/>
          </p:cNvSpPr>
          <p:nvPr/>
        </p:nvSpPr>
        <p:spPr>
          <a:xfrm>
            <a:off x="838200" y="60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Plotting the variables</a:t>
            </a:r>
          </a:p>
        </p:txBody>
      </p:sp>
    </p:spTree>
    <p:extLst>
      <p:ext uri="{BB962C8B-B14F-4D97-AF65-F5344CB8AC3E}">
        <p14:creationId xmlns:p14="http://schemas.microsoft.com/office/powerpoint/2010/main" val="16721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4E628485-5D0C-49B2-8AFB-807E1A305CBE}"/>
              </a:ext>
            </a:extLst>
          </p:cNvPr>
          <p:cNvSpPr>
            <a:spLocks noGrp="1"/>
          </p:cNvSpPr>
          <p:nvPr>
            <p:ph type="body" idx="1"/>
          </p:nvPr>
        </p:nvSpPr>
        <p:spPr>
          <a:xfrm>
            <a:off x="2784268" y="1081130"/>
            <a:ext cx="4553712" cy="823912"/>
          </a:xfrm>
        </p:spPr>
        <p:txBody>
          <a:bodyPr/>
          <a:lstStyle/>
          <a:p>
            <a:r>
              <a:rPr lang="en-GB" dirty="0"/>
              <a:t>Insured</a:t>
            </a:r>
          </a:p>
        </p:txBody>
      </p:sp>
      <p:sp>
        <p:nvSpPr>
          <p:cNvPr id="23" name="Text Placeholder 22">
            <a:extLst>
              <a:ext uri="{FF2B5EF4-FFF2-40B4-BE49-F238E27FC236}">
                <a16:creationId xmlns:a16="http://schemas.microsoft.com/office/drawing/2014/main" id="{2DF98658-1B58-4CA3-9847-13F97A069221}"/>
              </a:ext>
            </a:extLst>
          </p:cNvPr>
          <p:cNvSpPr>
            <a:spLocks noGrp="1"/>
          </p:cNvSpPr>
          <p:nvPr>
            <p:ph type="body" sz="quarter" idx="3"/>
          </p:nvPr>
        </p:nvSpPr>
        <p:spPr>
          <a:xfrm>
            <a:off x="8220617" y="1081130"/>
            <a:ext cx="4553712" cy="823912"/>
          </a:xfrm>
        </p:spPr>
        <p:txBody>
          <a:bodyPr/>
          <a:lstStyle/>
          <a:p>
            <a:r>
              <a:rPr lang="en-GB" dirty="0"/>
              <a:t>Claims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4294967295"/>
          </p:nvPr>
        </p:nvSpPr>
        <p:spPr>
          <a:xfrm>
            <a:off x="10726738" y="6367463"/>
            <a:ext cx="1465262"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8</a:t>
            </a:fld>
            <a:endParaRPr lang="en-US">
              <a:solidFill>
                <a:schemeClr val="bg1"/>
              </a:solidFill>
            </a:endParaRPr>
          </a:p>
        </p:txBody>
      </p:sp>
      <p:sp>
        <p:nvSpPr>
          <p:cNvPr id="28" name="Title 3">
            <a:extLst>
              <a:ext uri="{FF2B5EF4-FFF2-40B4-BE49-F238E27FC236}">
                <a16:creationId xmlns:a16="http://schemas.microsoft.com/office/drawing/2014/main" id="{08376B1C-A5EB-4FC5-8928-19214DE8D223}"/>
              </a:ext>
            </a:extLst>
          </p:cNvPr>
          <p:cNvSpPr txBox="1">
            <a:spLocks/>
          </p:cNvSpPr>
          <p:nvPr/>
        </p:nvSpPr>
        <p:spPr>
          <a:xfrm>
            <a:off x="838200" y="60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Plotting the variables</a:t>
            </a:r>
          </a:p>
        </p:txBody>
      </p:sp>
      <p:pic>
        <p:nvPicPr>
          <p:cNvPr id="12" name="Picture 11" descr="Chart, scatter chart&#10;&#10;Description automatically generated">
            <a:extLst>
              <a:ext uri="{FF2B5EF4-FFF2-40B4-BE49-F238E27FC236}">
                <a16:creationId xmlns:a16="http://schemas.microsoft.com/office/drawing/2014/main" id="{4BFF8D90-CA32-4249-A677-B4B5DD190A29}"/>
              </a:ext>
            </a:extLst>
          </p:cNvPr>
          <p:cNvPicPr>
            <a:picLocks noChangeAspect="1"/>
          </p:cNvPicPr>
          <p:nvPr/>
        </p:nvPicPr>
        <p:blipFill>
          <a:blip r:embed="rId3"/>
          <a:stretch>
            <a:fillRect/>
          </a:stretch>
        </p:blipFill>
        <p:spPr>
          <a:xfrm>
            <a:off x="6357518" y="1905042"/>
            <a:ext cx="5546842" cy="3486586"/>
          </a:xfrm>
          <a:prstGeom prst="rect">
            <a:avLst/>
          </a:prstGeom>
        </p:spPr>
      </p:pic>
      <p:cxnSp>
        <p:nvCxnSpPr>
          <p:cNvPr id="13" name="Straight Connector 12">
            <a:extLst>
              <a:ext uri="{FF2B5EF4-FFF2-40B4-BE49-F238E27FC236}">
                <a16:creationId xmlns:a16="http://schemas.microsoft.com/office/drawing/2014/main" id="{C3CA9962-B733-4974-A1CA-E3B5F1BA12AE}"/>
              </a:ext>
            </a:extLst>
          </p:cNvPr>
          <p:cNvCxnSpPr/>
          <p:nvPr/>
        </p:nvCxnSpPr>
        <p:spPr>
          <a:xfrm>
            <a:off x="6297799" y="1690688"/>
            <a:ext cx="0" cy="390190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descr="Chart, line chart, scatter chart&#10;&#10;Description automatically generated">
            <a:extLst>
              <a:ext uri="{FF2B5EF4-FFF2-40B4-BE49-F238E27FC236}">
                <a16:creationId xmlns:a16="http://schemas.microsoft.com/office/drawing/2014/main" id="{C48A27DB-9271-4D12-97B3-4EEBE3911DE9}"/>
              </a:ext>
            </a:extLst>
          </p:cNvPr>
          <p:cNvPicPr>
            <a:picLocks noChangeAspect="1"/>
          </p:cNvPicPr>
          <p:nvPr/>
        </p:nvPicPr>
        <p:blipFill>
          <a:blip r:embed="rId4"/>
          <a:stretch>
            <a:fillRect/>
          </a:stretch>
        </p:blipFill>
        <p:spPr>
          <a:xfrm>
            <a:off x="838200" y="1962628"/>
            <a:ext cx="5389601" cy="3429000"/>
          </a:xfrm>
          <a:prstGeom prst="rect">
            <a:avLst/>
          </a:prstGeom>
        </p:spPr>
      </p:pic>
    </p:spTree>
    <p:extLst>
      <p:ext uri="{BB962C8B-B14F-4D97-AF65-F5344CB8AC3E}">
        <p14:creationId xmlns:p14="http://schemas.microsoft.com/office/powerpoint/2010/main" val="109624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pPr algn="r"/>
            <a:r>
              <a:rPr lang="en-US" sz="3600" dirty="0">
                <a:solidFill>
                  <a:schemeClr val="bg1"/>
                </a:solidFill>
              </a:rPr>
              <a:t>Correlation between variables</a:t>
            </a:r>
          </a:p>
        </p:txBody>
      </p:sp>
    </p:spTree>
    <p:extLst>
      <p:ext uri="{BB962C8B-B14F-4D97-AF65-F5344CB8AC3E}">
        <p14:creationId xmlns:p14="http://schemas.microsoft.com/office/powerpoint/2010/main" val="122992230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infopath/2007/PartnerControl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16c05727-aa75-4e4a-9b5f-8a80a116589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463</TotalTime>
  <Words>2780</Words>
  <Application>Microsoft Office PowerPoint</Application>
  <PresentationFormat>Widescreen</PresentationFormat>
  <Paragraphs>413</Paragraphs>
  <Slides>20</Slides>
  <Notes>17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OpenSans</vt:lpstr>
      <vt:lpstr>Univers</vt:lpstr>
      <vt:lpstr>GradientUnivers</vt:lpstr>
      <vt:lpstr>Swedish Third-party motor insurance claims</vt:lpstr>
      <vt:lpstr>Agenda</vt:lpstr>
      <vt:lpstr>Data Overview</vt:lpstr>
      <vt:lpstr>Exploratory data analysis</vt:lpstr>
      <vt:lpstr>PowerPoint Presentation</vt:lpstr>
      <vt:lpstr>PowerPoint Presentation</vt:lpstr>
      <vt:lpstr>Make</vt:lpstr>
      <vt:lpstr>PowerPoint Presentation</vt:lpstr>
      <vt:lpstr>Correlation between variables</vt:lpstr>
      <vt:lpstr>Spearman’s Rho Correlation</vt:lpstr>
      <vt:lpstr>Regression modelling of data  &amp; New branch office analysis</vt:lpstr>
      <vt:lpstr>Creating models for Payment &amp; Claims</vt:lpstr>
      <vt:lpstr>Assessing model fit</vt:lpstr>
      <vt:lpstr>Plotting model residuals</vt:lpstr>
      <vt:lpstr>Model Coefficients and Standardised Beta Values</vt:lpstr>
      <vt:lpstr>Application of models for prediction</vt:lpstr>
      <vt:lpstr>Adapting models for prediction</vt:lpstr>
      <vt:lpstr>Input variables</vt:lpstr>
      <vt:lpstr>Predicted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Swedish Third-party motor insurance claims</dc:title>
  <dc:creator>Brian Collins</dc:creator>
  <cp:lastModifiedBy>Brian Collins</cp:lastModifiedBy>
  <cp:revision>6</cp:revision>
  <dcterms:created xsi:type="dcterms:W3CDTF">2021-07-25T14:39:37Z</dcterms:created>
  <dcterms:modified xsi:type="dcterms:W3CDTF">2021-07-25T22:23:33Z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