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A6A4"/>
    <a:srgbClr val="F2DBD7"/>
    <a:srgbClr val="222B39"/>
    <a:srgbClr val="090118"/>
    <a:srgbClr val="0A032D"/>
    <a:srgbClr val="05000E"/>
    <a:srgbClr val="0C0127"/>
    <a:srgbClr val="030009"/>
    <a:srgbClr val="0E02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94"/>
  </p:normalViewPr>
  <p:slideViewPr>
    <p:cSldViewPr snapToGrid="0" snapToObjects="1">
      <p:cViewPr varScale="1">
        <p:scale>
          <a:sx n="121" d="100"/>
          <a:sy n="121"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55F3-B0E4-7D46-92B4-43A37271A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23D22D-B936-0345-8CB6-55F5577D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A1D444-0C9F-AB4B-B4BD-010620817911}"/>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22D31EB5-6837-914E-AFD8-CE3F37FE5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D1522-2AC7-7E48-89F3-A706AC5778D3}"/>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384297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6C36-0840-9243-9A64-530E0EFF7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93F95-DF6B-A841-9613-A028910AD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1DFE5-B2D5-A84B-BB36-76B0C1C6D680}"/>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3333A919-424D-A54E-B207-205996035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4B875-2760-D741-ACA9-9C8DBC81BA64}"/>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394106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51946-2C6E-5B4F-A99A-653C683974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D5DC08-ECDC-454E-BB07-EAF4364BE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C2C59-30A3-4446-BE64-B817D05DEA0B}"/>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84FC0D10-828F-AE46-8699-DCC880F54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2E34A-F3E6-6F4F-9D88-2C785A5F5B68}"/>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161142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3D2F-9DB4-EC42-9B28-E2DB2F6D7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BFA06-2BF8-CC42-B73F-33D104407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8B32A-9798-0145-B142-DCBFB3733DA2}"/>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D98431CB-CC09-DB40-AF13-36257BC99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67DBC-25D0-0E4F-BBF3-C9BD1BDC9AF9}"/>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70876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3E7-A4DB-1144-96C0-3AAD5DA450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24A4D-5022-624F-B652-3A5DF03CC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4D887-1AD7-6D4A-8F1C-837C63D4D5B3}"/>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221CDA51-3460-3447-BBA1-A95DC9F7F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9BC2F-F74A-E14F-B7C6-D62336AC1568}"/>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198528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AFE7-53D3-DD4D-938F-874A694DA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CB49B-065A-0D4A-90B4-47AB310E6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76A0DC-82F1-D14B-91CF-360C27611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300534-00C8-2A43-A2FC-6FEA26D806BC}"/>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6" name="Footer Placeholder 5">
            <a:extLst>
              <a:ext uri="{FF2B5EF4-FFF2-40B4-BE49-F238E27FC236}">
                <a16:creationId xmlns:a16="http://schemas.microsoft.com/office/drawing/2014/main" id="{04F63951-87E6-6142-966C-B23294B52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D9F9A-BEDE-1543-B9C9-7C3AF52979BD}"/>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97310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04FE-FD73-8145-8E37-600108EA84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F1E321-73CA-364C-9533-9FAC051FD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9BA95-F99F-DF44-B8F3-36206E10D2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C66020-40AA-8849-844F-AC8C20C72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D74ED-9C8B-974B-8FF9-FBB5C6512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D6502F-1CAE-2541-9C64-363D5F6D3793}"/>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8" name="Footer Placeholder 7">
            <a:extLst>
              <a:ext uri="{FF2B5EF4-FFF2-40B4-BE49-F238E27FC236}">
                <a16:creationId xmlns:a16="http://schemas.microsoft.com/office/drawing/2014/main" id="{BCFB88D4-7134-DE44-8E63-9217E337D8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7F66FB-6978-6043-9CB7-DAF5728BCCB4}"/>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82912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5EB8-D87F-314F-8B4E-098DC159F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4413B5-896C-1D42-87EB-ABEB4D66D935}"/>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4" name="Footer Placeholder 3">
            <a:extLst>
              <a:ext uri="{FF2B5EF4-FFF2-40B4-BE49-F238E27FC236}">
                <a16:creationId xmlns:a16="http://schemas.microsoft.com/office/drawing/2014/main" id="{73E83F64-C43E-A441-BFFA-3C055BE97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8EFAE0-6EF6-2543-BA00-3C90D294B1A4}"/>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3546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C63D0-95CD-AE4E-8FFA-B274608896CA}"/>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3" name="Footer Placeholder 2">
            <a:extLst>
              <a:ext uri="{FF2B5EF4-FFF2-40B4-BE49-F238E27FC236}">
                <a16:creationId xmlns:a16="http://schemas.microsoft.com/office/drawing/2014/main" id="{72D3121F-89BB-AE4F-8E6F-B42691C9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93F7D7-60C2-4441-9065-EF96B7DA6B41}"/>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238741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60BB-9F1F-444B-AC12-11F46A4DF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941C5-B0F0-0042-8311-D4D36B71D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754F67-FFAC-8943-B157-78BFEE7B2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A7317-C602-B046-B85E-7F120AFD22DB}"/>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6" name="Footer Placeholder 5">
            <a:extLst>
              <a:ext uri="{FF2B5EF4-FFF2-40B4-BE49-F238E27FC236}">
                <a16:creationId xmlns:a16="http://schemas.microsoft.com/office/drawing/2014/main" id="{16DD8E1B-3A7C-E64B-8934-067EAC419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04313-CEAF-9049-A5D7-A93084BBC69D}"/>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425441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FAD7-EBD0-CA46-978B-9FE5A3449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35D371-F2B6-A243-84DA-CA54D6D89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314A3-4E68-7F45-B781-43219D1D3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D21FBC-0B7F-0E48-9112-27FED5D4394F}"/>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6" name="Footer Placeholder 5">
            <a:extLst>
              <a:ext uri="{FF2B5EF4-FFF2-40B4-BE49-F238E27FC236}">
                <a16:creationId xmlns:a16="http://schemas.microsoft.com/office/drawing/2014/main" id="{27337DCE-7BE6-0348-AA5C-3D333EAC3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F5D35-3A64-3A4F-BF29-63C9EF391F18}"/>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224602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1256D-7C7B-7F49-A905-FF38C42A7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E0BC67-C1A6-144B-A9F3-6594DFA91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8F0AD-103C-ED47-8D4C-550306760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931053A8-0DF5-DB4C-B5D0-BC6B4B085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0D924-C6D7-0F47-A2A1-72F27E21D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2EC6E-4EF3-8D4C-8CE4-57662548543A}" type="slidenum">
              <a:rPr lang="en-US" smtClean="0"/>
              <a:t>‹#›</a:t>
            </a:fld>
            <a:endParaRPr lang="en-US"/>
          </a:p>
        </p:txBody>
      </p:sp>
    </p:spTree>
    <p:extLst>
      <p:ext uri="{BB962C8B-B14F-4D97-AF65-F5344CB8AC3E}">
        <p14:creationId xmlns:p14="http://schemas.microsoft.com/office/powerpoint/2010/main" val="383047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684C60-F540-3043-919D-4B10B97E5FA9}"/>
              </a:ext>
            </a:extLst>
          </p:cNvPr>
          <p:cNvSpPr txBox="1"/>
          <p:nvPr/>
        </p:nvSpPr>
        <p:spPr>
          <a:xfrm>
            <a:off x="1027739" y="1538004"/>
            <a:ext cx="3396961" cy="584775"/>
          </a:xfrm>
          <a:prstGeom prst="rect">
            <a:avLst/>
          </a:prstGeom>
          <a:noFill/>
        </p:spPr>
        <p:txBody>
          <a:bodyPr wrap="square" rtlCol="0">
            <a:spAutoFit/>
          </a:bodyPr>
          <a:lstStyle/>
          <a:p>
            <a:r>
              <a:rPr lang="en-US" sz="3200" dirty="0">
                <a:latin typeface="Monoid" panose="020B0509040000020004" pitchFamily="49" charset="0"/>
                <a:ea typeface="Monoid" panose="020B0509040000020004" pitchFamily="49" charset="0"/>
              </a:rPr>
              <a:t>GAL\ERY</a:t>
            </a:r>
          </a:p>
        </p:txBody>
      </p:sp>
      <p:sp>
        <p:nvSpPr>
          <p:cNvPr id="5" name="TextBox 4">
            <a:extLst>
              <a:ext uri="{FF2B5EF4-FFF2-40B4-BE49-F238E27FC236}">
                <a16:creationId xmlns:a16="http://schemas.microsoft.com/office/drawing/2014/main" id="{A6B74286-38F1-124C-B18C-93E436D8FC19}"/>
              </a:ext>
            </a:extLst>
          </p:cNvPr>
          <p:cNvSpPr txBox="1"/>
          <p:nvPr/>
        </p:nvSpPr>
        <p:spPr>
          <a:xfrm>
            <a:off x="8509298" y="489388"/>
            <a:ext cx="3392246" cy="523220"/>
          </a:xfrm>
          <a:prstGeom prst="rect">
            <a:avLst/>
          </a:prstGeom>
          <a:noFill/>
        </p:spPr>
        <p:txBody>
          <a:bodyPr wrap="square" rtlCol="0">
            <a:spAutoFit/>
          </a:bodyPr>
          <a:lstStyle/>
          <a:p>
            <a:r>
              <a:rPr lang="en-US" sz="1400" dirty="0">
                <a:latin typeface="Anonymous Pro" panose="02060609030202000504" pitchFamily="49" charset="0"/>
                <a:ea typeface="Anonymous Pro" panose="02060609030202000504" pitchFamily="49" charset="0"/>
              </a:rPr>
              <a:t>Visualizing the effects of date and time on temperature</a:t>
            </a:r>
          </a:p>
        </p:txBody>
      </p:sp>
      <p:pic>
        <p:nvPicPr>
          <p:cNvPr id="8" name="Picture 7" descr="Chart, bar chart&#10;&#10;Description automatically generated">
            <a:extLst>
              <a:ext uri="{FF2B5EF4-FFF2-40B4-BE49-F238E27FC236}">
                <a16:creationId xmlns:a16="http://schemas.microsoft.com/office/drawing/2014/main" id="{782591DA-3C23-624D-B60E-DF7DDE47321D}"/>
              </a:ext>
            </a:extLst>
          </p:cNvPr>
          <p:cNvPicPr>
            <a:picLocks noChangeAspect="1"/>
          </p:cNvPicPr>
          <p:nvPr/>
        </p:nvPicPr>
        <p:blipFill>
          <a:blip r:embed="rId2"/>
          <a:stretch>
            <a:fillRect/>
          </a:stretch>
        </p:blipFill>
        <p:spPr>
          <a:xfrm>
            <a:off x="888395" y="5496527"/>
            <a:ext cx="4314801" cy="3377228"/>
          </a:xfrm>
          <a:prstGeom prst="rect">
            <a:avLst/>
          </a:prstGeom>
        </p:spPr>
      </p:pic>
      <p:pic>
        <p:nvPicPr>
          <p:cNvPr id="10" name="Picture 9" descr="Chart, bar chart&#10;&#10;Description automatically generated">
            <a:extLst>
              <a:ext uri="{FF2B5EF4-FFF2-40B4-BE49-F238E27FC236}">
                <a16:creationId xmlns:a16="http://schemas.microsoft.com/office/drawing/2014/main" id="{F5C1C575-D9BC-1349-B6F4-D8B5403A2BE5}"/>
              </a:ext>
            </a:extLst>
          </p:cNvPr>
          <p:cNvPicPr>
            <a:picLocks noChangeAspect="1"/>
          </p:cNvPicPr>
          <p:nvPr/>
        </p:nvPicPr>
        <p:blipFill>
          <a:blip r:embed="rId3"/>
          <a:stretch>
            <a:fillRect/>
          </a:stretch>
        </p:blipFill>
        <p:spPr>
          <a:xfrm>
            <a:off x="1000183" y="2007803"/>
            <a:ext cx="4166807" cy="3534391"/>
          </a:xfrm>
          <a:prstGeom prst="rect">
            <a:avLst/>
          </a:prstGeom>
        </p:spPr>
      </p:pic>
      <p:sp>
        <p:nvSpPr>
          <p:cNvPr id="11" name="TextBox 10">
            <a:extLst>
              <a:ext uri="{FF2B5EF4-FFF2-40B4-BE49-F238E27FC236}">
                <a16:creationId xmlns:a16="http://schemas.microsoft.com/office/drawing/2014/main" id="{3D959BB1-D21A-064C-9D41-F073FBC4C542}"/>
              </a:ext>
            </a:extLst>
          </p:cNvPr>
          <p:cNvSpPr txBox="1"/>
          <p:nvPr/>
        </p:nvSpPr>
        <p:spPr>
          <a:xfrm>
            <a:off x="290456" y="1280303"/>
            <a:ext cx="430306" cy="4832092"/>
          </a:xfrm>
          <a:prstGeom prst="rect">
            <a:avLst/>
          </a:prstGeom>
          <a:noFill/>
        </p:spPr>
        <p:txBody>
          <a:bodyPr wrap="square" rtlCol="0">
            <a:spAutoFit/>
          </a:bodyPr>
          <a:lstStyle/>
          <a:p>
            <a:r>
              <a:rPr lang="en-US" sz="4400" dirty="0">
                <a:latin typeface="Anonymous Pro" panose="02060609030202000504" pitchFamily="49" charset="0"/>
                <a:ea typeface="Anonymous Pro" panose="02060609030202000504" pitchFamily="49" charset="0"/>
              </a:rPr>
              <a:t>12 – 5 - 21</a:t>
            </a:r>
          </a:p>
        </p:txBody>
      </p:sp>
      <p:pic>
        <p:nvPicPr>
          <p:cNvPr id="13" name="Picture 12">
            <a:extLst>
              <a:ext uri="{FF2B5EF4-FFF2-40B4-BE49-F238E27FC236}">
                <a16:creationId xmlns:a16="http://schemas.microsoft.com/office/drawing/2014/main" id="{FEA46202-E4A3-E343-8346-B6AC329470C4}"/>
              </a:ext>
            </a:extLst>
          </p:cNvPr>
          <p:cNvPicPr>
            <a:picLocks noChangeAspect="1"/>
          </p:cNvPicPr>
          <p:nvPr/>
        </p:nvPicPr>
        <p:blipFill>
          <a:blip r:embed="rId4"/>
          <a:stretch>
            <a:fillRect/>
          </a:stretch>
        </p:blipFill>
        <p:spPr>
          <a:xfrm>
            <a:off x="8047628" y="2353325"/>
            <a:ext cx="3965194" cy="4504675"/>
          </a:xfrm>
          <a:prstGeom prst="rect">
            <a:avLst/>
          </a:prstGeom>
        </p:spPr>
      </p:pic>
      <p:sp>
        <p:nvSpPr>
          <p:cNvPr id="15" name="TextBox 14">
            <a:extLst>
              <a:ext uri="{FF2B5EF4-FFF2-40B4-BE49-F238E27FC236}">
                <a16:creationId xmlns:a16="http://schemas.microsoft.com/office/drawing/2014/main" id="{4437EF5D-CE60-2245-A3EA-5244398BCAED}"/>
              </a:ext>
            </a:extLst>
          </p:cNvPr>
          <p:cNvSpPr txBox="1"/>
          <p:nvPr/>
        </p:nvSpPr>
        <p:spPr>
          <a:xfrm>
            <a:off x="290456" y="369336"/>
            <a:ext cx="8616876" cy="769441"/>
          </a:xfrm>
          <a:prstGeom prst="rect">
            <a:avLst/>
          </a:prstGeom>
          <a:noFill/>
        </p:spPr>
        <p:txBody>
          <a:bodyPr wrap="square" rtlCol="0">
            <a:spAutoFit/>
          </a:bodyPr>
          <a:lstStyle/>
          <a:p>
            <a:r>
              <a:rPr lang="en-US" sz="4400" dirty="0">
                <a:latin typeface="Monoid" panose="020B0509040000020004" pitchFamily="49" charset="0"/>
                <a:ea typeface="Monoid" panose="020B0509040000020004" pitchFamily="49" charset="0"/>
              </a:rPr>
              <a:t>_ADDISON DATA SET VIS:</a:t>
            </a:r>
          </a:p>
        </p:txBody>
      </p:sp>
      <p:sp>
        <p:nvSpPr>
          <p:cNvPr id="16" name="TextBox 15">
            <a:extLst>
              <a:ext uri="{FF2B5EF4-FFF2-40B4-BE49-F238E27FC236}">
                <a16:creationId xmlns:a16="http://schemas.microsoft.com/office/drawing/2014/main" id="{000C72E5-1917-8B4E-9CD1-3A8DC8FE5D77}"/>
              </a:ext>
            </a:extLst>
          </p:cNvPr>
          <p:cNvSpPr txBox="1"/>
          <p:nvPr/>
        </p:nvSpPr>
        <p:spPr>
          <a:xfrm>
            <a:off x="7939511" y="1591648"/>
            <a:ext cx="3396961" cy="646331"/>
          </a:xfrm>
          <a:prstGeom prst="rect">
            <a:avLst/>
          </a:prstGeom>
          <a:noFill/>
        </p:spPr>
        <p:txBody>
          <a:bodyPr wrap="square" rtlCol="0">
            <a:spAutoFit/>
          </a:bodyPr>
          <a:lstStyle/>
          <a:p>
            <a:r>
              <a:rPr lang="en-US" sz="3600" dirty="0">
                <a:latin typeface="Monoid" panose="020B0509040000020004" pitchFamily="49" charset="0"/>
                <a:ea typeface="Monoid" panose="020B0509040000020004" pitchFamily="49" charset="0"/>
              </a:rPr>
              <a:t>~$</a:t>
            </a:r>
            <a:r>
              <a:rPr lang="en-US" sz="3600" dirty="0" err="1">
                <a:latin typeface="Monoid" panose="020B0509040000020004" pitchFamily="49" charset="0"/>
                <a:ea typeface="Monoid" panose="020B0509040000020004" pitchFamily="49" charset="0"/>
              </a:rPr>
              <a:t>test.py</a:t>
            </a:r>
            <a:endParaRPr lang="en-US" sz="3600" dirty="0">
              <a:latin typeface="Monoid" panose="020B0509040000020004" pitchFamily="49" charset="0"/>
              <a:ea typeface="Monoid" panose="020B0509040000020004" pitchFamily="49" charset="0"/>
            </a:endParaRPr>
          </a:p>
        </p:txBody>
      </p:sp>
      <p:sp>
        <p:nvSpPr>
          <p:cNvPr id="17" name="TextBox 16">
            <a:extLst>
              <a:ext uri="{FF2B5EF4-FFF2-40B4-BE49-F238E27FC236}">
                <a16:creationId xmlns:a16="http://schemas.microsoft.com/office/drawing/2014/main" id="{FE546926-8905-BB49-BE1F-72390E126B77}"/>
              </a:ext>
            </a:extLst>
          </p:cNvPr>
          <p:cNvSpPr txBox="1"/>
          <p:nvPr/>
        </p:nvSpPr>
        <p:spPr>
          <a:xfrm>
            <a:off x="5311313" y="2381201"/>
            <a:ext cx="2628198" cy="5693866"/>
          </a:xfrm>
          <a:prstGeom prst="rect">
            <a:avLst/>
          </a:prstGeom>
          <a:noFill/>
        </p:spPr>
        <p:txBody>
          <a:bodyPr wrap="square" rtlCol="0">
            <a:spAutoFit/>
          </a:bodyPr>
          <a:lstStyle/>
          <a:p>
            <a:r>
              <a:rPr lang="en-US" sz="1400" dirty="0">
                <a:latin typeface="Anonymous Pro" panose="02060609030202000504" pitchFamily="49" charset="0"/>
                <a:ea typeface="Anonymous Pro" panose="02060609030202000504" pitchFamily="49" charset="0"/>
              </a:rPr>
              <a:t>:Visualizing the effects of date and time on temperature Visualizing the effects of date and time on temperature Visualizing the effects of date and time on temperature Visualizing the effects of date and time on temperature</a:t>
            </a:r>
          </a:p>
          <a:p>
            <a:r>
              <a:rPr lang="en-US" sz="1400" dirty="0">
                <a:latin typeface="Anonymous Pro" panose="02060609030202000504" pitchFamily="49" charset="0"/>
                <a:ea typeface="Anonymous Pro" panose="02060609030202000504" pitchFamily="49" charset="0"/>
              </a:rPr>
              <a:t> Visualizing the effects of date and time on temperature Visualizing the effects of date and time on temperature</a:t>
            </a:r>
          </a:p>
          <a:p>
            <a:r>
              <a:rPr lang="en-US" sz="1400" dirty="0">
                <a:latin typeface="Anonymous Pro" panose="02060609030202000504" pitchFamily="49" charset="0"/>
                <a:ea typeface="Anonymous Pro" panose="02060609030202000504" pitchFamily="49" charset="0"/>
              </a:rPr>
              <a:t> Visualizing the effects of date and time on temperature Visualizing the effects of date and time on temperature</a:t>
            </a:r>
          </a:p>
          <a:p>
            <a:r>
              <a:rPr lang="en-US" sz="1400" dirty="0">
                <a:latin typeface="Anonymous Pro" panose="02060609030202000504" pitchFamily="49" charset="0"/>
                <a:ea typeface="Anonymous Pro" panose="02060609030202000504" pitchFamily="49" charset="0"/>
              </a:rPr>
              <a:t> Visualizing the effects of date and time on temperature Visualizing the effects of date and time on temperature</a:t>
            </a:r>
          </a:p>
          <a:p>
            <a:endParaRPr lang="en-US" sz="1400" dirty="0">
              <a:latin typeface="Anonymous Pro" panose="02060609030202000504" pitchFamily="49" charset="0"/>
              <a:ea typeface="Anonymous Pro" panose="02060609030202000504" pitchFamily="49" charset="0"/>
            </a:endParaRPr>
          </a:p>
        </p:txBody>
      </p:sp>
      <p:sp>
        <p:nvSpPr>
          <p:cNvPr id="18" name="TextBox 17">
            <a:extLst>
              <a:ext uri="{FF2B5EF4-FFF2-40B4-BE49-F238E27FC236}">
                <a16:creationId xmlns:a16="http://schemas.microsoft.com/office/drawing/2014/main" id="{EF41557E-FBF3-DE46-A69C-BEF8C75554D9}"/>
              </a:ext>
            </a:extLst>
          </p:cNvPr>
          <p:cNvSpPr txBox="1"/>
          <p:nvPr/>
        </p:nvSpPr>
        <p:spPr>
          <a:xfrm>
            <a:off x="-255044" y="1093387"/>
            <a:ext cx="3392246" cy="261610"/>
          </a:xfrm>
          <a:prstGeom prst="rect">
            <a:avLst/>
          </a:prstGeom>
          <a:noFill/>
        </p:spPr>
        <p:txBody>
          <a:bodyPr wrap="square" rtlCol="0">
            <a:spAutoFit/>
          </a:bodyPr>
          <a:lstStyle/>
          <a:p>
            <a:pPr algn="ctr"/>
            <a:r>
              <a:rPr lang="en-US" sz="1100" dirty="0">
                <a:latin typeface="Anonymous Pro" panose="02060609030202000504" pitchFamily="49" charset="0"/>
                <a:ea typeface="Anonymous Pro" panose="02060609030202000504" pitchFamily="49" charset="0"/>
              </a:rPr>
              <a:t>_edit : _theme : _full Repo</a:t>
            </a:r>
          </a:p>
        </p:txBody>
      </p:sp>
    </p:spTree>
    <p:extLst>
      <p:ext uri="{BB962C8B-B14F-4D97-AF65-F5344CB8AC3E}">
        <p14:creationId xmlns:p14="http://schemas.microsoft.com/office/powerpoint/2010/main" val="341873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303400-A165-9745-9928-F59601C537F4}"/>
              </a:ext>
            </a:extLst>
          </p:cNvPr>
          <p:cNvSpPr/>
          <p:nvPr/>
        </p:nvSpPr>
        <p:spPr>
          <a:xfrm>
            <a:off x="0" y="0"/>
            <a:ext cx="12192000" cy="6973346"/>
          </a:xfrm>
          <a:prstGeom prst="rect">
            <a:avLst/>
          </a:prstGeom>
          <a:solidFill>
            <a:srgbClr val="0901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2DBD7"/>
              </a:solidFill>
            </a:endParaRPr>
          </a:p>
        </p:txBody>
      </p:sp>
      <p:sp>
        <p:nvSpPr>
          <p:cNvPr id="26" name="Rectangle 25">
            <a:extLst>
              <a:ext uri="{FF2B5EF4-FFF2-40B4-BE49-F238E27FC236}">
                <a16:creationId xmlns:a16="http://schemas.microsoft.com/office/drawing/2014/main" id="{17B9A495-3DC3-B048-8771-FF21FA6BD06F}"/>
              </a:ext>
            </a:extLst>
          </p:cNvPr>
          <p:cNvSpPr/>
          <p:nvPr/>
        </p:nvSpPr>
        <p:spPr>
          <a:xfrm>
            <a:off x="0" y="22964"/>
            <a:ext cx="12192000" cy="1370250"/>
          </a:xfrm>
          <a:prstGeom prst="rect">
            <a:avLst/>
          </a:prstGeom>
          <a:solidFill>
            <a:srgbClr val="0500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2DBD7"/>
              </a:solidFill>
            </a:endParaRPr>
          </a:p>
        </p:txBody>
      </p:sp>
      <p:grpSp>
        <p:nvGrpSpPr>
          <p:cNvPr id="3" name="Group 2">
            <a:extLst>
              <a:ext uri="{FF2B5EF4-FFF2-40B4-BE49-F238E27FC236}">
                <a16:creationId xmlns:a16="http://schemas.microsoft.com/office/drawing/2014/main" id="{693327DA-4621-2442-936B-7BAAC41EBBAF}"/>
              </a:ext>
            </a:extLst>
          </p:cNvPr>
          <p:cNvGrpSpPr/>
          <p:nvPr/>
        </p:nvGrpSpPr>
        <p:grpSpPr>
          <a:xfrm>
            <a:off x="282563" y="375021"/>
            <a:ext cx="10948744" cy="707886"/>
            <a:chOff x="785498" y="418760"/>
            <a:chExt cx="10948744" cy="707886"/>
          </a:xfrm>
        </p:grpSpPr>
        <p:sp>
          <p:nvSpPr>
            <p:cNvPr id="15" name="TextBox 14">
              <a:extLst>
                <a:ext uri="{FF2B5EF4-FFF2-40B4-BE49-F238E27FC236}">
                  <a16:creationId xmlns:a16="http://schemas.microsoft.com/office/drawing/2014/main" id="{4437EF5D-CE60-2245-A3EA-5244398BCAED}"/>
                </a:ext>
              </a:extLst>
            </p:cNvPr>
            <p:cNvSpPr txBox="1"/>
            <p:nvPr/>
          </p:nvSpPr>
          <p:spPr>
            <a:xfrm>
              <a:off x="785498" y="418760"/>
              <a:ext cx="8616876" cy="707886"/>
            </a:xfrm>
            <a:prstGeom prst="rect">
              <a:avLst/>
            </a:prstGeom>
            <a:noFill/>
            <a:effectLst>
              <a:outerShdw blurRad="63500" sx="102000" sy="102000" algn="ctr" rotWithShape="0">
                <a:srgbClr val="F2DBD7">
                  <a:alpha val="40000"/>
                </a:srgbClr>
              </a:outerShdw>
            </a:effectLst>
          </p:spPr>
          <p:txBody>
            <a:bodyPr wrap="square" rtlCol="0">
              <a:spAutoFit/>
            </a:bodyPr>
            <a:lstStyle/>
            <a:p>
              <a:r>
                <a:rPr lang="en-US" sz="4000" dirty="0">
                  <a:solidFill>
                    <a:srgbClr val="F2DBD7"/>
                  </a:solidFill>
                  <a:effectLst>
                    <a:outerShdw blurRad="296694" algn="ctr" rotWithShape="0">
                      <a:srgbClr val="F2DBD7"/>
                    </a:outerShdw>
                  </a:effectLst>
                  <a:latin typeface="Monoid" panose="020B0509040000020004" pitchFamily="49" charset="0"/>
                  <a:ea typeface="Monoid" panose="020B0509040000020004" pitchFamily="49" charset="0"/>
                </a:rPr>
                <a:t>_ADDISON DATA SET VIS:</a:t>
              </a:r>
            </a:p>
          </p:txBody>
        </p:sp>
        <p:sp>
          <p:nvSpPr>
            <p:cNvPr id="5" name="TextBox 4">
              <a:extLst>
                <a:ext uri="{FF2B5EF4-FFF2-40B4-BE49-F238E27FC236}">
                  <a16:creationId xmlns:a16="http://schemas.microsoft.com/office/drawing/2014/main" id="{A6B74286-38F1-124C-B18C-93E436D8FC19}"/>
                </a:ext>
              </a:extLst>
            </p:cNvPr>
            <p:cNvSpPr txBox="1"/>
            <p:nvPr/>
          </p:nvSpPr>
          <p:spPr>
            <a:xfrm>
              <a:off x="8341996" y="481991"/>
              <a:ext cx="3392246" cy="523220"/>
            </a:xfrm>
            <a:prstGeom prst="rect">
              <a:avLst/>
            </a:prstGeom>
            <a:noFill/>
            <a:effectLst>
              <a:outerShdw blurRad="63500" sx="102000" sy="102000" algn="ctr" rotWithShape="0">
                <a:srgbClr val="F2DBD7">
                  <a:alpha val="40000"/>
                </a:srgbClr>
              </a:outerShdw>
            </a:effectLst>
          </p:spPr>
          <p:txBody>
            <a:bodyPr wrap="square" rtlCol="0">
              <a:spAutoFit/>
            </a:bodyPr>
            <a:lstStyle/>
            <a:p>
              <a:r>
                <a:rPr lang="en-US" sz="1400" dirty="0">
                  <a:solidFill>
                    <a:srgbClr val="F2DBD7">
                      <a:alpha val="72000"/>
                    </a:srgbClr>
                  </a:solidFill>
                  <a:latin typeface="Anonymous Pro" panose="02060609030202000504" pitchFamily="49" charset="0"/>
                  <a:ea typeface="Anonymous Pro" panose="02060609030202000504" pitchFamily="49" charset="0"/>
                </a:rPr>
                <a:t>Visualizing the effects of date and time on temperature</a:t>
              </a:r>
            </a:p>
          </p:txBody>
        </p:sp>
      </p:grpSp>
      <p:sp>
        <p:nvSpPr>
          <p:cNvPr id="18" name="TextBox 17">
            <a:extLst>
              <a:ext uri="{FF2B5EF4-FFF2-40B4-BE49-F238E27FC236}">
                <a16:creationId xmlns:a16="http://schemas.microsoft.com/office/drawing/2014/main" id="{EF41557E-FBF3-DE46-A69C-BEF8C75554D9}"/>
              </a:ext>
            </a:extLst>
          </p:cNvPr>
          <p:cNvSpPr txBox="1"/>
          <p:nvPr/>
        </p:nvSpPr>
        <p:spPr>
          <a:xfrm>
            <a:off x="0" y="1052724"/>
            <a:ext cx="3392246" cy="261610"/>
          </a:xfrm>
          <a:prstGeom prst="rect">
            <a:avLst/>
          </a:prstGeom>
          <a:noFill/>
        </p:spPr>
        <p:txBody>
          <a:bodyPr wrap="square" rtlCol="0">
            <a:spAutoFit/>
          </a:bodyPr>
          <a:lstStyle/>
          <a:p>
            <a:pPr algn="ctr"/>
            <a:r>
              <a:rPr lang="en-US" sz="1100" dirty="0">
                <a:solidFill>
                  <a:srgbClr val="F2DBD7"/>
                </a:solidFill>
                <a:latin typeface="Anonymous Pro" panose="02060609030202000504" pitchFamily="49" charset="0"/>
                <a:ea typeface="Anonymous Pro" panose="02060609030202000504" pitchFamily="49" charset="0"/>
              </a:rPr>
              <a:t>[edit : theme : full Repo]</a:t>
            </a:r>
          </a:p>
        </p:txBody>
      </p:sp>
      <p:sp>
        <p:nvSpPr>
          <p:cNvPr id="11" name="TextBox 10">
            <a:extLst>
              <a:ext uri="{FF2B5EF4-FFF2-40B4-BE49-F238E27FC236}">
                <a16:creationId xmlns:a16="http://schemas.microsoft.com/office/drawing/2014/main" id="{3D959BB1-D21A-064C-9D41-F073FBC4C542}"/>
              </a:ext>
            </a:extLst>
          </p:cNvPr>
          <p:cNvSpPr txBox="1"/>
          <p:nvPr/>
        </p:nvSpPr>
        <p:spPr>
          <a:xfrm>
            <a:off x="282563" y="1591648"/>
            <a:ext cx="430306" cy="4832092"/>
          </a:xfrm>
          <a:prstGeom prst="rect">
            <a:avLst/>
          </a:prstGeom>
          <a:noFill/>
        </p:spPr>
        <p:txBody>
          <a:bodyPr wrap="square" rtlCol="0">
            <a:spAutoFit/>
          </a:bodyPr>
          <a:lstStyle/>
          <a:p>
            <a:r>
              <a:rPr lang="en-US" sz="4400" dirty="0">
                <a:solidFill>
                  <a:srgbClr val="F2DBD7"/>
                </a:solidFill>
                <a:effectLst>
                  <a:outerShdw blurRad="206270" algn="ctr" rotWithShape="0">
                    <a:srgbClr val="F2DBD7"/>
                  </a:outerShdw>
                </a:effectLst>
                <a:latin typeface="Anonymous Pro" panose="02060609030202000504" pitchFamily="49" charset="0"/>
                <a:ea typeface="Anonymous Pro" panose="02060609030202000504" pitchFamily="49" charset="0"/>
              </a:rPr>
              <a:t>12 – 5 - 21</a:t>
            </a:r>
          </a:p>
        </p:txBody>
      </p:sp>
      <p:grpSp>
        <p:nvGrpSpPr>
          <p:cNvPr id="9" name="Group 8">
            <a:extLst>
              <a:ext uri="{FF2B5EF4-FFF2-40B4-BE49-F238E27FC236}">
                <a16:creationId xmlns:a16="http://schemas.microsoft.com/office/drawing/2014/main" id="{B87D7DC9-E376-BC4E-9457-61B195885E5E}"/>
              </a:ext>
            </a:extLst>
          </p:cNvPr>
          <p:cNvGrpSpPr/>
          <p:nvPr/>
        </p:nvGrpSpPr>
        <p:grpSpPr>
          <a:xfrm>
            <a:off x="1126435" y="1548706"/>
            <a:ext cx="5776746" cy="8188008"/>
            <a:chOff x="1126435" y="1548706"/>
            <a:chExt cx="4530553" cy="8188008"/>
          </a:xfrm>
        </p:grpSpPr>
        <p:sp>
          <p:nvSpPr>
            <p:cNvPr id="19" name="Rounded Rectangle 18">
              <a:extLst>
                <a:ext uri="{FF2B5EF4-FFF2-40B4-BE49-F238E27FC236}">
                  <a16:creationId xmlns:a16="http://schemas.microsoft.com/office/drawing/2014/main" id="{5C0F0EEE-A17A-2F44-AA91-F1C19D52927F}"/>
                </a:ext>
              </a:extLst>
            </p:cNvPr>
            <p:cNvSpPr/>
            <p:nvPr/>
          </p:nvSpPr>
          <p:spPr>
            <a:xfrm>
              <a:off x="1126435" y="1548706"/>
              <a:ext cx="4505739" cy="8138634"/>
            </a:xfrm>
            <a:prstGeom prst="roundRect">
              <a:avLst>
                <a:gd name="adj" fmla="val 5519"/>
              </a:avLst>
            </a:prstGeom>
            <a:solidFill>
              <a:srgbClr val="0C0127"/>
            </a:solidFill>
            <a:ln w="63500">
              <a:noFill/>
            </a:ln>
            <a:effectLst>
              <a:outerShdw blurRad="50800" dist="50800" dir="5400000"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08F6D703-5DF2-784E-9170-6FBDEF1DA264}"/>
                </a:ext>
              </a:extLst>
            </p:cNvPr>
            <p:cNvSpPr/>
            <p:nvPr/>
          </p:nvSpPr>
          <p:spPr>
            <a:xfrm>
              <a:off x="1151249" y="1598080"/>
              <a:ext cx="4505739" cy="8138634"/>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C494E39-6E9A-D942-887E-CC6615DFD161}"/>
              </a:ext>
            </a:extLst>
          </p:cNvPr>
          <p:cNvGrpSpPr/>
          <p:nvPr/>
        </p:nvGrpSpPr>
        <p:grpSpPr>
          <a:xfrm>
            <a:off x="2026956" y="2399542"/>
            <a:ext cx="4178447" cy="7037792"/>
            <a:chOff x="1826611" y="2111735"/>
            <a:chExt cx="4178447" cy="7037792"/>
          </a:xfrm>
        </p:grpSpPr>
        <p:pic>
          <p:nvPicPr>
            <p:cNvPr id="8" name="Picture 7" descr="Chart, bar chart&#10;&#10;Description automatically generated">
              <a:extLst>
                <a:ext uri="{FF2B5EF4-FFF2-40B4-BE49-F238E27FC236}">
                  <a16:creationId xmlns:a16="http://schemas.microsoft.com/office/drawing/2014/main" id="{782591DA-3C23-624D-B60E-DF7DDE47321D}"/>
                </a:ext>
              </a:extLst>
            </p:cNvPr>
            <p:cNvPicPr>
              <a:picLocks noChangeAspect="1"/>
            </p:cNvPicPr>
            <p:nvPr/>
          </p:nvPicPr>
          <p:blipFill>
            <a:blip r:embed="rId2"/>
            <a:stretch>
              <a:fillRect/>
            </a:stretch>
          </p:blipFill>
          <p:spPr>
            <a:xfrm>
              <a:off x="1826611" y="5879025"/>
              <a:ext cx="4178447" cy="3270502"/>
            </a:xfrm>
            <a:prstGeom prst="roundRect">
              <a:avLst>
                <a:gd name="adj" fmla="val 6132"/>
              </a:avLst>
            </a:prstGeom>
          </p:spPr>
        </p:pic>
        <p:pic>
          <p:nvPicPr>
            <p:cNvPr id="10" name="Picture 9" descr="Chart, bar chart&#10;&#10;Description automatically generated">
              <a:extLst>
                <a:ext uri="{FF2B5EF4-FFF2-40B4-BE49-F238E27FC236}">
                  <a16:creationId xmlns:a16="http://schemas.microsoft.com/office/drawing/2014/main" id="{F5C1C575-D9BC-1349-B6F4-D8B5403A2BE5}"/>
                </a:ext>
              </a:extLst>
            </p:cNvPr>
            <p:cNvPicPr>
              <a:picLocks noChangeAspect="1"/>
            </p:cNvPicPr>
            <p:nvPr/>
          </p:nvPicPr>
          <p:blipFill>
            <a:blip r:embed="rId3"/>
            <a:stretch>
              <a:fillRect/>
            </a:stretch>
          </p:blipFill>
          <p:spPr>
            <a:xfrm>
              <a:off x="1832433" y="2111735"/>
              <a:ext cx="4166807" cy="3534391"/>
            </a:xfrm>
            <a:prstGeom prst="roundRect">
              <a:avLst>
                <a:gd name="adj" fmla="val 4294"/>
              </a:avLst>
            </a:prstGeom>
          </p:spPr>
        </p:pic>
      </p:grpSp>
      <p:grpSp>
        <p:nvGrpSpPr>
          <p:cNvPr id="12" name="Group 11">
            <a:extLst>
              <a:ext uri="{FF2B5EF4-FFF2-40B4-BE49-F238E27FC236}">
                <a16:creationId xmlns:a16="http://schemas.microsoft.com/office/drawing/2014/main" id="{004645F3-159A-C647-B70C-D4A420F0BF7C}"/>
              </a:ext>
            </a:extLst>
          </p:cNvPr>
          <p:cNvGrpSpPr/>
          <p:nvPr/>
        </p:nvGrpSpPr>
        <p:grpSpPr>
          <a:xfrm>
            <a:off x="1985026" y="1726781"/>
            <a:ext cx="4403444" cy="584775"/>
            <a:chOff x="1985026" y="1726781"/>
            <a:chExt cx="4403444" cy="584775"/>
          </a:xfrm>
        </p:grpSpPr>
        <p:sp>
          <p:nvSpPr>
            <p:cNvPr id="20" name="TextBox 19">
              <a:extLst>
                <a:ext uri="{FF2B5EF4-FFF2-40B4-BE49-F238E27FC236}">
                  <a16:creationId xmlns:a16="http://schemas.microsoft.com/office/drawing/2014/main" id="{F74986E7-515F-2748-A4D2-11E15BDA685E}"/>
                </a:ext>
              </a:extLst>
            </p:cNvPr>
            <p:cNvSpPr txBox="1"/>
            <p:nvPr/>
          </p:nvSpPr>
          <p:spPr>
            <a:xfrm>
              <a:off x="4942693" y="1906505"/>
              <a:ext cx="1445777" cy="261610"/>
            </a:xfrm>
            <a:prstGeom prst="rect">
              <a:avLst/>
            </a:prstGeom>
            <a:noFill/>
          </p:spPr>
          <p:txBody>
            <a:bodyPr wrap="square" rtlCol="0">
              <a:spAutoFit/>
            </a:bodyPr>
            <a:lstStyle/>
            <a:p>
              <a:pPr algn="ctr"/>
              <a:r>
                <a:rPr lang="en-US" sz="1100" dirty="0">
                  <a:solidFill>
                    <a:srgbClr val="F2DBD7">
                      <a:alpha val="77109"/>
                    </a:srgbClr>
                  </a:solidFill>
                  <a:latin typeface="Anonymous Pro" panose="02060609030202000504" pitchFamily="49" charset="0"/>
                  <a:ea typeface="Anonymous Pro" panose="02060609030202000504" pitchFamily="49" charset="0"/>
                </a:rPr>
                <a:t>[download]</a:t>
              </a:r>
            </a:p>
          </p:txBody>
        </p:sp>
        <p:sp>
          <p:nvSpPr>
            <p:cNvPr id="4" name="TextBox 3">
              <a:extLst>
                <a:ext uri="{FF2B5EF4-FFF2-40B4-BE49-F238E27FC236}">
                  <a16:creationId xmlns:a16="http://schemas.microsoft.com/office/drawing/2014/main" id="{6C684C60-F540-3043-919D-4B10B97E5FA9}"/>
                </a:ext>
              </a:extLst>
            </p:cNvPr>
            <p:cNvSpPr txBox="1"/>
            <p:nvPr/>
          </p:nvSpPr>
          <p:spPr>
            <a:xfrm>
              <a:off x="1985026" y="1726781"/>
              <a:ext cx="2773305" cy="584775"/>
            </a:xfrm>
            <a:prstGeom prst="rect">
              <a:avLst/>
            </a:prstGeom>
            <a:noFill/>
          </p:spPr>
          <p:txBody>
            <a:bodyPr wrap="square" rtlCol="0">
              <a:spAutoFit/>
            </a:bodyPr>
            <a:lstStyle/>
            <a:p>
              <a:r>
                <a:rPr lang="en-US" sz="3200" dirty="0">
                  <a:solidFill>
                    <a:srgbClr val="F2DBD7"/>
                  </a:solidFill>
                  <a:latin typeface="Monoid" panose="020B0509040000020004" pitchFamily="49" charset="0"/>
                  <a:ea typeface="Monoid" panose="020B0509040000020004" pitchFamily="49" charset="0"/>
                </a:rPr>
                <a:t>&lt;GAL\ERY&gt;</a:t>
              </a:r>
            </a:p>
          </p:txBody>
        </p:sp>
      </p:grpSp>
      <p:grpSp>
        <p:nvGrpSpPr>
          <p:cNvPr id="22" name="Group 21">
            <a:extLst>
              <a:ext uri="{FF2B5EF4-FFF2-40B4-BE49-F238E27FC236}">
                <a16:creationId xmlns:a16="http://schemas.microsoft.com/office/drawing/2014/main" id="{220AF0AF-1108-D042-805A-D356B882C234}"/>
              </a:ext>
            </a:extLst>
          </p:cNvPr>
          <p:cNvGrpSpPr/>
          <p:nvPr/>
        </p:nvGrpSpPr>
        <p:grpSpPr>
          <a:xfrm>
            <a:off x="7269907" y="2120426"/>
            <a:ext cx="4530553" cy="7616288"/>
            <a:chOff x="1126435" y="1548706"/>
            <a:chExt cx="4530553" cy="8188008"/>
          </a:xfrm>
        </p:grpSpPr>
        <p:sp>
          <p:nvSpPr>
            <p:cNvPr id="23" name="Rounded Rectangle 22">
              <a:extLst>
                <a:ext uri="{FF2B5EF4-FFF2-40B4-BE49-F238E27FC236}">
                  <a16:creationId xmlns:a16="http://schemas.microsoft.com/office/drawing/2014/main" id="{233E7E1E-E873-D347-8AB4-8C0C56B70199}"/>
                </a:ext>
              </a:extLst>
            </p:cNvPr>
            <p:cNvSpPr/>
            <p:nvPr/>
          </p:nvSpPr>
          <p:spPr>
            <a:xfrm>
              <a:off x="1126435" y="1548706"/>
              <a:ext cx="4505739" cy="8138634"/>
            </a:xfrm>
            <a:prstGeom prst="roundRect">
              <a:avLst>
                <a:gd name="adj" fmla="val 5519"/>
              </a:avLst>
            </a:prstGeom>
            <a:solidFill>
              <a:srgbClr val="0C0127"/>
            </a:solidFill>
            <a:ln w="63500">
              <a:noFill/>
            </a:ln>
            <a:effectLst>
              <a:outerShdw blurRad="50800" dist="50800" dir="5400000"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1BD050AB-D2CB-1740-B673-B3F24365D9B2}"/>
                </a:ext>
              </a:extLst>
            </p:cNvPr>
            <p:cNvSpPr/>
            <p:nvPr/>
          </p:nvSpPr>
          <p:spPr>
            <a:xfrm>
              <a:off x="1151249" y="1598080"/>
              <a:ext cx="4505739" cy="8138634"/>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FEA46202-E4A3-E343-8346-B6AC329470C4}"/>
              </a:ext>
            </a:extLst>
          </p:cNvPr>
          <p:cNvPicPr>
            <a:picLocks noChangeAspect="1"/>
          </p:cNvPicPr>
          <p:nvPr/>
        </p:nvPicPr>
        <p:blipFill>
          <a:blip r:embed="rId4"/>
          <a:stretch>
            <a:fillRect/>
          </a:stretch>
        </p:blipFill>
        <p:spPr>
          <a:xfrm>
            <a:off x="7571988" y="3127504"/>
            <a:ext cx="3965194" cy="4504675"/>
          </a:xfrm>
          <a:prstGeom prst="roundRect">
            <a:avLst>
              <a:gd name="adj" fmla="val 4970"/>
            </a:avLst>
          </a:prstGeom>
        </p:spPr>
      </p:pic>
      <p:grpSp>
        <p:nvGrpSpPr>
          <p:cNvPr id="27" name="Group 26">
            <a:extLst>
              <a:ext uri="{FF2B5EF4-FFF2-40B4-BE49-F238E27FC236}">
                <a16:creationId xmlns:a16="http://schemas.microsoft.com/office/drawing/2014/main" id="{A0EC86B4-D131-8240-A882-A3CB5B9BEE22}"/>
              </a:ext>
            </a:extLst>
          </p:cNvPr>
          <p:cNvGrpSpPr/>
          <p:nvPr/>
        </p:nvGrpSpPr>
        <p:grpSpPr>
          <a:xfrm>
            <a:off x="7571988" y="2554910"/>
            <a:ext cx="4197710" cy="523220"/>
            <a:chOff x="7571988" y="2554910"/>
            <a:chExt cx="4197710" cy="523220"/>
          </a:xfrm>
        </p:grpSpPr>
        <p:sp>
          <p:nvSpPr>
            <p:cNvPr id="16" name="TextBox 15">
              <a:extLst>
                <a:ext uri="{FF2B5EF4-FFF2-40B4-BE49-F238E27FC236}">
                  <a16:creationId xmlns:a16="http://schemas.microsoft.com/office/drawing/2014/main" id="{000C72E5-1917-8B4E-9CD1-3A8DC8FE5D77}"/>
                </a:ext>
              </a:extLst>
            </p:cNvPr>
            <p:cNvSpPr txBox="1"/>
            <p:nvPr/>
          </p:nvSpPr>
          <p:spPr>
            <a:xfrm>
              <a:off x="7571988" y="2554910"/>
              <a:ext cx="3396961" cy="523220"/>
            </a:xfrm>
            <a:prstGeom prst="rect">
              <a:avLst/>
            </a:prstGeom>
            <a:noFill/>
          </p:spPr>
          <p:txBody>
            <a:bodyPr wrap="square" rtlCol="0">
              <a:spAutoFit/>
            </a:bodyPr>
            <a:lstStyle/>
            <a:p>
              <a:r>
                <a:rPr lang="en-US" sz="2800" dirty="0">
                  <a:solidFill>
                    <a:srgbClr val="F2DBD7"/>
                  </a:solidFill>
                  <a:latin typeface="Monoid" panose="020B0509040000020004" pitchFamily="49" charset="0"/>
                  <a:ea typeface="Monoid" panose="020B0509040000020004" pitchFamily="49" charset="0"/>
                </a:rPr>
                <a:t>&lt;</a:t>
              </a:r>
              <a:r>
                <a:rPr lang="en-US" sz="2800" dirty="0" err="1">
                  <a:solidFill>
                    <a:srgbClr val="F2DBD7"/>
                  </a:solidFill>
                  <a:latin typeface="Monoid" panose="020B0509040000020004" pitchFamily="49" charset="0"/>
                  <a:ea typeface="Monoid" panose="020B0509040000020004" pitchFamily="49" charset="0"/>
                </a:rPr>
                <a:t>Test.py</a:t>
              </a:r>
              <a:r>
                <a:rPr lang="en-US" sz="2800" dirty="0">
                  <a:solidFill>
                    <a:srgbClr val="F2DBD7"/>
                  </a:solidFill>
                  <a:latin typeface="Monoid" panose="020B0509040000020004" pitchFamily="49" charset="0"/>
                  <a:ea typeface="Monoid" panose="020B0509040000020004" pitchFamily="49" charset="0"/>
                </a:rPr>
                <a:t>&gt;</a:t>
              </a:r>
            </a:p>
          </p:txBody>
        </p:sp>
        <p:sp>
          <p:nvSpPr>
            <p:cNvPr id="25" name="TextBox 24">
              <a:extLst>
                <a:ext uri="{FF2B5EF4-FFF2-40B4-BE49-F238E27FC236}">
                  <a16:creationId xmlns:a16="http://schemas.microsoft.com/office/drawing/2014/main" id="{311DF5F8-474E-D14B-962C-CD8F62E25B48}"/>
                </a:ext>
              </a:extLst>
            </p:cNvPr>
            <p:cNvSpPr txBox="1"/>
            <p:nvPr/>
          </p:nvSpPr>
          <p:spPr>
            <a:xfrm>
              <a:off x="10323921" y="2710402"/>
              <a:ext cx="1445777" cy="261610"/>
            </a:xfrm>
            <a:prstGeom prst="rect">
              <a:avLst/>
            </a:prstGeom>
            <a:noFill/>
          </p:spPr>
          <p:txBody>
            <a:bodyPr wrap="square" rtlCol="0">
              <a:spAutoFit/>
            </a:bodyPr>
            <a:lstStyle/>
            <a:p>
              <a:pPr algn="ctr"/>
              <a:r>
                <a:rPr lang="en-US" sz="1100" dirty="0">
                  <a:solidFill>
                    <a:srgbClr val="F2DBD7">
                      <a:alpha val="77109"/>
                    </a:srgbClr>
                  </a:solidFill>
                  <a:latin typeface="Anonymous Pro" panose="02060609030202000504" pitchFamily="49" charset="0"/>
                  <a:ea typeface="Anonymous Pro" panose="02060609030202000504" pitchFamily="49" charset="0"/>
                </a:rPr>
                <a:t>[download]</a:t>
              </a:r>
            </a:p>
          </p:txBody>
        </p:sp>
      </p:grpSp>
    </p:spTree>
    <p:extLst>
      <p:ext uri="{BB962C8B-B14F-4D97-AF65-F5344CB8AC3E}">
        <p14:creationId xmlns:p14="http://schemas.microsoft.com/office/powerpoint/2010/main" val="26507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2BE5CC-64A5-3F40-9143-ACED61614650}"/>
              </a:ext>
            </a:extLst>
          </p:cNvPr>
          <p:cNvSpPr/>
          <p:nvPr/>
        </p:nvSpPr>
        <p:spPr>
          <a:xfrm>
            <a:off x="-10912" y="-34641"/>
            <a:ext cx="12192000" cy="6973346"/>
          </a:xfrm>
          <a:prstGeom prst="rect">
            <a:avLst/>
          </a:prstGeom>
          <a:solidFill>
            <a:srgbClr val="0901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DBD7"/>
              </a:solidFill>
            </a:endParaRPr>
          </a:p>
        </p:txBody>
      </p:sp>
      <p:sp>
        <p:nvSpPr>
          <p:cNvPr id="15" name="TextBox 14">
            <a:extLst>
              <a:ext uri="{FF2B5EF4-FFF2-40B4-BE49-F238E27FC236}">
                <a16:creationId xmlns:a16="http://schemas.microsoft.com/office/drawing/2014/main" id="{4437EF5D-CE60-2245-A3EA-5244398BCAED}"/>
              </a:ext>
            </a:extLst>
          </p:cNvPr>
          <p:cNvSpPr txBox="1"/>
          <p:nvPr/>
        </p:nvSpPr>
        <p:spPr>
          <a:xfrm>
            <a:off x="284995" y="231529"/>
            <a:ext cx="7700642" cy="2123658"/>
          </a:xfrm>
          <a:prstGeom prst="rect">
            <a:avLst/>
          </a:prstGeom>
          <a:noFill/>
        </p:spPr>
        <p:txBody>
          <a:bodyPr wrap="square" rtlCol="0">
            <a:spAutoFit/>
          </a:bodyPr>
          <a:lstStyle/>
          <a:p>
            <a:r>
              <a:rPr lang="en-US" sz="6600" dirty="0">
                <a:solidFill>
                  <a:srgbClr val="F2DBD7"/>
                </a:solidFill>
                <a:effectLst>
                  <a:outerShdw blurRad="139882" algn="ctr" rotWithShape="0">
                    <a:srgbClr val="F2DBD7"/>
                  </a:outerShdw>
                </a:effectLst>
                <a:latin typeface="Monoid" panose="020B0509040000020004" pitchFamily="49" charset="0"/>
                <a:ea typeface="Monoid" panose="020B0509040000020004" pitchFamily="49" charset="0"/>
              </a:rPr>
              <a:t>_ADDISON DATA SET VIS</a:t>
            </a:r>
          </a:p>
        </p:txBody>
      </p:sp>
      <p:sp>
        <p:nvSpPr>
          <p:cNvPr id="26" name="Oval 25">
            <a:extLst>
              <a:ext uri="{FF2B5EF4-FFF2-40B4-BE49-F238E27FC236}">
                <a16:creationId xmlns:a16="http://schemas.microsoft.com/office/drawing/2014/main" id="{DA924454-2538-2B48-AB95-A73EE3781056}"/>
              </a:ext>
            </a:extLst>
          </p:cNvPr>
          <p:cNvSpPr/>
          <p:nvPr/>
        </p:nvSpPr>
        <p:spPr>
          <a:xfrm>
            <a:off x="-4106174" y="1839661"/>
            <a:ext cx="12594566" cy="9064128"/>
          </a:xfrm>
          <a:prstGeom prst="ellipse">
            <a:avLst/>
          </a:prstGeom>
          <a:solidFill>
            <a:srgbClr val="22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F41557E-FBF3-DE46-A69C-BEF8C75554D9}"/>
              </a:ext>
            </a:extLst>
          </p:cNvPr>
          <p:cNvSpPr txBox="1"/>
          <p:nvPr/>
        </p:nvSpPr>
        <p:spPr>
          <a:xfrm rot="5400000">
            <a:off x="8937998" y="1434205"/>
            <a:ext cx="3392246" cy="261610"/>
          </a:xfrm>
          <a:prstGeom prst="rect">
            <a:avLst/>
          </a:prstGeom>
          <a:noFill/>
        </p:spPr>
        <p:txBody>
          <a:bodyPr wrap="square" rtlCol="0">
            <a:spAutoFit/>
          </a:bodyPr>
          <a:lstStyle/>
          <a:p>
            <a:pPr algn="ctr"/>
            <a:r>
              <a:rPr lang="en-US" sz="1100" dirty="0">
                <a:solidFill>
                  <a:srgbClr val="F2DBD7"/>
                </a:solidFill>
                <a:latin typeface="Anonymous Pro" panose="02060609030202000504" pitchFamily="49" charset="0"/>
                <a:ea typeface="Anonymous Pro" panose="02060609030202000504" pitchFamily="49" charset="0"/>
              </a:rPr>
              <a:t>_edit : _theme : _full Repo</a:t>
            </a:r>
          </a:p>
        </p:txBody>
      </p:sp>
      <p:grpSp>
        <p:nvGrpSpPr>
          <p:cNvPr id="3" name="Group 2">
            <a:extLst>
              <a:ext uri="{FF2B5EF4-FFF2-40B4-BE49-F238E27FC236}">
                <a16:creationId xmlns:a16="http://schemas.microsoft.com/office/drawing/2014/main" id="{FD86A4C5-11ED-BA45-AB6A-82F5E6830BD3}"/>
              </a:ext>
            </a:extLst>
          </p:cNvPr>
          <p:cNvGrpSpPr/>
          <p:nvPr/>
        </p:nvGrpSpPr>
        <p:grpSpPr>
          <a:xfrm>
            <a:off x="-413478" y="2677068"/>
            <a:ext cx="7505723" cy="3074961"/>
            <a:chOff x="688431" y="1539433"/>
            <a:chExt cx="7505723" cy="3074961"/>
          </a:xfrm>
        </p:grpSpPr>
        <p:grpSp>
          <p:nvGrpSpPr>
            <p:cNvPr id="2" name="Group 1">
              <a:extLst>
                <a:ext uri="{FF2B5EF4-FFF2-40B4-BE49-F238E27FC236}">
                  <a16:creationId xmlns:a16="http://schemas.microsoft.com/office/drawing/2014/main" id="{785F7844-3995-984E-93AB-C0B03A8F2E42}"/>
                </a:ext>
              </a:extLst>
            </p:cNvPr>
            <p:cNvGrpSpPr/>
            <p:nvPr/>
          </p:nvGrpSpPr>
          <p:grpSpPr>
            <a:xfrm>
              <a:off x="886474" y="1625889"/>
              <a:ext cx="7145557" cy="2988505"/>
              <a:chOff x="337040" y="2522006"/>
              <a:chExt cx="7771665" cy="3250364"/>
            </a:xfrm>
          </p:grpSpPr>
          <p:pic>
            <p:nvPicPr>
              <p:cNvPr id="8" name="Picture 7" descr="Chart, bar chart&#10;&#10;Description automatically generated">
                <a:extLst>
                  <a:ext uri="{FF2B5EF4-FFF2-40B4-BE49-F238E27FC236}">
                    <a16:creationId xmlns:a16="http://schemas.microsoft.com/office/drawing/2014/main" id="{782591DA-3C23-624D-B60E-DF7DDE47321D}"/>
                  </a:ext>
                </a:extLst>
              </p:cNvPr>
              <p:cNvPicPr>
                <a:picLocks noChangeAspect="1"/>
              </p:cNvPicPr>
              <p:nvPr/>
            </p:nvPicPr>
            <p:blipFill>
              <a:blip r:embed="rId2"/>
              <a:stretch>
                <a:fillRect/>
              </a:stretch>
            </p:blipFill>
            <p:spPr>
              <a:xfrm>
                <a:off x="4083295" y="2575650"/>
                <a:ext cx="4025410" cy="3150719"/>
              </a:xfrm>
              <a:prstGeom prst="rect">
                <a:avLst/>
              </a:prstGeom>
            </p:spPr>
          </p:pic>
          <p:pic>
            <p:nvPicPr>
              <p:cNvPr id="10" name="Picture 9" descr="Chart, bar chart&#10;&#10;Description automatically generated">
                <a:extLst>
                  <a:ext uri="{FF2B5EF4-FFF2-40B4-BE49-F238E27FC236}">
                    <a16:creationId xmlns:a16="http://schemas.microsoft.com/office/drawing/2014/main" id="{F5C1C575-D9BC-1349-B6F4-D8B5403A2BE5}"/>
                  </a:ext>
                </a:extLst>
              </p:cNvPr>
              <p:cNvPicPr>
                <a:picLocks noChangeAspect="1"/>
              </p:cNvPicPr>
              <p:nvPr/>
            </p:nvPicPr>
            <p:blipFill>
              <a:blip r:embed="rId3"/>
              <a:stretch>
                <a:fillRect/>
              </a:stretch>
            </p:blipFill>
            <p:spPr>
              <a:xfrm>
                <a:off x="337040" y="2522006"/>
                <a:ext cx="3831958" cy="3250364"/>
              </a:xfrm>
              <a:prstGeom prst="rect">
                <a:avLst/>
              </a:prstGeom>
            </p:spPr>
          </p:pic>
        </p:grpSp>
        <p:sp>
          <p:nvSpPr>
            <p:cNvPr id="14" name="Rounded Rectangle 13">
              <a:extLst>
                <a:ext uri="{FF2B5EF4-FFF2-40B4-BE49-F238E27FC236}">
                  <a16:creationId xmlns:a16="http://schemas.microsoft.com/office/drawing/2014/main" id="{A70232A4-6952-5140-9BDB-35723117FBC1}"/>
                </a:ext>
              </a:extLst>
            </p:cNvPr>
            <p:cNvSpPr/>
            <p:nvPr/>
          </p:nvSpPr>
          <p:spPr>
            <a:xfrm>
              <a:off x="688431" y="1539433"/>
              <a:ext cx="7505723" cy="3074961"/>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1EFB7FA-70BE-C249-8A22-1F5F22E6689D}"/>
              </a:ext>
            </a:extLst>
          </p:cNvPr>
          <p:cNvGrpSpPr/>
          <p:nvPr/>
        </p:nvGrpSpPr>
        <p:grpSpPr>
          <a:xfrm>
            <a:off x="-963722" y="6111919"/>
            <a:ext cx="7505723" cy="3074961"/>
            <a:chOff x="688431" y="1539433"/>
            <a:chExt cx="7505723" cy="3074961"/>
          </a:xfrm>
        </p:grpSpPr>
        <p:grpSp>
          <p:nvGrpSpPr>
            <p:cNvPr id="20" name="Group 19">
              <a:extLst>
                <a:ext uri="{FF2B5EF4-FFF2-40B4-BE49-F238E27FC236}">
                  <a16:creationId xmlns:a16="http://schemas.microsoft.com/office/drawing/2014/main" id="{9A657854-AD87-5C45-959F-EAFF21F5C016}"/>
                </a:ext>
              </a:extLst>
            </p:cNvPr>
            <p:cNvGrpSpPr/>
            <p:nvPr/>
          </p:nvGrpSpPr>
          <p:grpSpPr>
            <a:xfrm>
              <a:off x="886474" y="1625889"/>
              <a:ext cx="7145557" cy="2988505"/>
              <a:chOff x="337040" y="2522006"/>
              <a:chExt cx="7771665" cy="3250364"/>
            </a:xfrm>
          </p:grpSpPr>
          <p:pic>
            <p:nvPicPr>
              <p:cNvPr id="22" name="Picture 21" descr="Chart, bar chart&#10;&#10;Description automatically generated">
                <a:extLst>
                  <a:ext uri="{FF2B5EF4-FFF2-40B4-BE49-F238E27FC236}">
                    <a16:creationId xmlns:a16="http://schemas.microsoft.com/office/drawing/2014/main" id="{C05CA7E7-3CDF-0A4F-92DC-8C0B7D97E74C}"/>
                  </a:ext>
                </a:extLst>
              </p:cNvPr>
              <p:cNvPicPr>
                <a:picLocks noChangeAspect="1"/>
              </p:cNvPicPr>
              <p:nvPr/>
            </p:nvPicPr>
            <p:blipFill>
              <a:blip r:embed="rId2"/>
              <a:stretch>
                <a:fillRect/>
              </a:stretch>
            </p:blipFill>
            <p:spPr>
              <a:xfrm>
                <a:off x="4083295" y="2575650"/>
                <a:ext cx="4025410" cy="3150719"/>
              </a:xfrm>
              <a:prstGeom prst="rect">
                <a:avLst/>
              </a:prstGeom>
            </p:spPr>
          </p:pic>
          <p:pic>
            <p:nvPicPr>
              <p:cNvPr id="23" name="Picture 22" descr="Chart, bar chart&#10;&#10;Description automatically generated">
                <a:extLst>
                  <a:ext uri="{FF2B5EF4-FFF2-40B4-BE49-F238E27FC236}">
                    <a16:creationId xmlns:a16="http://schemas.microsoft.com/office/drawing/2014/main" id="{801509B2-A0FF-7241-89EE-E2CC5305BCC9}"/>
                  </a:ext>
                </a:extLst>
              </p:cNvPr>
              <p:cNvPicPr>
                <a:picLocks noChangeAspect="1"/>
              </p:cNvPicPr>
              <p:nvPr/>
            </p:nvPicPr>
            <p:blipFill>
              <a:blip r:embed="rId3"/>
              <a:stretch>
                <a:fillRect/>
              </a:stretch>
            </p:blipFill>
            <p:spPr>
              <a:xfrm>
                <a:off x="337040" y="2522006"/>
                <a:ext cx="3831958" cy="3250364"/>
              </a:xfrm>
              <a:prstGeom prst="rect">
                <a:avLst/>
              </a:prstGeom>
            </p:spPr>
          </p:pic>
        </p:grpSp>
        <p:sp>
          <p:nvSpPr>
            <p:cNvPr id="21" name="Rounded Rectangle 20">
              <a:extLst>
                <a:ext uri="{FF2B5EF4-FFF2-40B4-BE49-F238E27FC236}">
                  <a16:creationId xmlns:a16="http://schemas.microsoft.com/office/drawing/2014/main" id="{13B3CFB3-D9DE-F541-B3B6-E0B74876EA04}"/>
                </a:ext>
              </a:extLst>
            </p:cNvPr>
            <p:cNvSpPr/>
            <p:nvPr/>
          </p:nvSpPr>
          <p:spPr>
            <a:xfrm>
              <a:off x="688431" y="1539433"/>
              <a:ext cx="7505723" cy="3074961"/>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36866282-CFB7-B445-BE56-BCEE0A06F51A}"/>
              </a:ext>
            </a:extLst>
          </p:cNvPr>
          <p:cNvGrpSpPr/>
          <p:nvPr/>
        </p:nvGrpSpPr>
        <p:grpSpPr>
          <a:xfrm>
            <a:off x="7985637" y="3593790"/>
            <a:ext cx="4001620" cy="5307813"/>
            <a:chOff x="8323257" y="1742957"/>
            <a:chExt cx="4001620" cy="5307813"/>
          </a:xfrm>
        </p:grpSpPr>
        <p:pic>
          <p:nvPicPr>
            <p:cNvPr id="13" name="Picture 12">
              <a:extLst>
                <a:ext uri="{FF2B5EF4-FFF2-40B4-BE49-F238E27FC236}">
                  <a16:creationId xmlns:a16="http://schemas.microsoft.com/office/drawing/2014/main" id="{FEA46202-E4A3-E343-8346-B6AC329470C4}"/>
                </a:ext>
              </a:extLst>
            </p:cNvPr>
            <p:cNvPicPr>
              <a:picLocks noChangeAspect="1"/>
            </p:cNvPicPr>
            <p:nvPr/>
          </p:nvPicPr>
          <p:blipFill>
            <a:blip r:embed="rId4"/>
            <a:stretch>
              <a:fillRect/>
            </a:stretch>
          </p:blipFill>
          <p:spPr>
            <a:xfrm>
              <a:off x="8343237" y="2408272"/>
              <a:ext cx="3965194" cy="4642497"/>
            </a:xfrm>
            <a:prstGeom prst="rect">
              <a:avLst/>
            </a:prstGeom>
          </p:spPr>
        </p:pic>
        <p:sp>
          <p:nvSpPr>
            <p:cNvPr id="7" name="Rectangle 6">
              <a:extLst>
                <a:ext uri="{FF2B5EF4-FFF2-40B4-BE49-F238E27FC236}">
                  <a16:creationId xmlns:a16="http://schemas.microsoft.com/office/drawing/2014/main" id="{65B6F7AC-A267-2547-874A-D88DF4AA7568}"/>
                </a:ext>
              </a:extLst>
            </p:cNvPr>
            <p:cNvSpPr/>
            <p:nvPr/>
          </p:nvSpPr>
          <p:spPr>
            <a:xfrm>
              <a:off x="8356037" y="1763635"/>
              <a:ext cx="3952393" cy="655474"/>
            </a:xfrm>
            <a:prstGeom prst="rect">
              <a:avLst/>
            </a:prstGeom>
            <a:solidFill>
              <a:srgbClr val="222B39"/>
            </a:solidFill>
            <a:ln>
              <a:noFill/>
            </a:ln>
            <a:effectLst>
              <a:outerShdw blurRad="283400" dist="38100" dir="5400000" algn="t"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22B39"/>
                </a:solidFill>
              </a:endParaRPr>
            </a:p>
          </p:txBody>
        </p:sp>
        <p:sp>
          <p:nvSpPr>
            <p:cNvPr id="16" name="TextBox 15">
              <a:extLst>
                <a:ext uri="{FF2B5EF4-FFF2-40B4-BE49-F238E27FC236}">
                  <a16:creationId xmlns:a16="http://schemas.microsoft.com/office/drawing/2014/main" id="{000C72E5-1917-8B4E-9CD1-3A8DC8FE5D77}"/>
                </a:ext>
              </a:extLst>
            </p:cNvPr>
            <p:cNvSpPr txBox="1"/>
            <p:nvPr/>
          </p:nvSpPr>
          <p:spPr>
            <a:xfrm>
              <a:off x="8577949" y="1889648"/>
              <a:ext cx="3396961" cy="461665"/>
            </a:xfrm>
            <a:prstGeom prst="rect">
              <a:avLst/>
            </a:prstGeom>
            <a:noFill/>
          </p:spPr>
          <p:txBody>
            <a:bodyPr wrap="square" rtlCol="0">
              <a:spAutoFit/>
            </a:bodyPr>
            <a:lstStyle/>
            <a:p>
              <a:r>
                <a:rPr lang="en-US" sz="2400" dirty="0">
                  <a:solidFill>
                    <a:srgbClr val="F2DBD7"/>
                  </a:solidFill>
                  <a:latin typeface="Monoid" panose="020B0509040000020004" pitchFamily="49" charset="0"/>
                  <a:ea typeface="Monoid" panose="020B0509040000020004" pitchFamily="49" charset="0"/>
                </a:rPr>
                <a:t>~$</a:t>
              </a:r>
              <a:r>
                <a:rPr lang="en-US" sz="2400" dirty="0" err="1">
                  <a:solidFill>
                    <a:srgbClr val="F2DBD7"/>
                  </a:solidFill>
                  <a:latin typeface="Monoid" panose="020B0509040000020004" pitchFamily="49" charset="0"/>
                  <a:ea typeface="Monoid" panose="020B0509040000020004" pitchFamily="49" charset="0"/>
                </a:rPr>
                <a:t>test.py</a:t>
              </a:r>
              <a:endParaRPr lang="en-US" sz="2400" dirty="0">
                <a:solidFill>
                  <a:srgbClr val="F2DBD7"/>
                </a:solidFill>
                <a:latin typeface="Monoid" panose="020B0509040000020004" pitchFamily="49" charset="0"/>
                <a:ea typeface="Monoid" panose="020B0509040000020004" pitchFamily="49" charset="0"/>
              </a:endParaRPr>
            </a:p>
          </p:txBody>
        </p:sp>
        <p:sp>
          <p:nvSpPr>
            <p:cNvPr id="24" name="Rounded Rectangle 23">
              <a:extLst>
                <a:ext uri="{FF2B5EF4-FFF2-40B4-BE49-F238E27FC236}">
                  <a16:creationId xmlns:a16="http://schemas.microsoft.com/office/drawing/2014/main" id="{8310DCA8-8C52-4345-9B45-5BC96D492936}"/>
                </a:ext>
              </a:extLst>
            </p:cNvPr>
            <p:cNvSpPr/>
            <p:nvPr/>
          </p:nvSpPr>
          <p:spPr>
            <a:xfrm>
              <a:off x="8323257" y="1742957"/>
              <a:ext cx="4001620" cy="5307813"/>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3D959BB1-D21A-064C-9D41-F073FBC4C542}"/>
              </a:ext>
            </a:extLst>
          </p:cNvPr>
          <p:cNvSpPr txBox="1"/>
          <p:nvPr/>
        </p:nvSpPr>
        <p:spPr>
          <a:xfrm rot="5400000">
            <a:off x="7275488" y="3512880"/>
            <a:ext cx="7939597" cy="1323439"/>
          </a:xfrm>
          <a:prstGeom prst="rect">
            <a:avLst/>
          </a:prstGeom>
          <a:noFill/>
        </p:spPr>
        <p:txBody>
          <a:bodyPr wrap="square" rtlCol="0">
            <a:spAutoFit/>
          </a:bodyPr>
          <a:lstStyle/>
          <a:p>
            <a:r>
              <a:rPr lang="en-US" sz="8000" b="1" dirty="0">
                <a:solidFill>
                  <a:srgbClr val="F2DBD7"/>
                </a:solidFill>
                <a:effectLst>
                  <a:outerShdw blurRad="200411" sx="102000" sy="102000" algn="ctr" rotWithShape="0">
                    <a:srgbClr val="F2DBD7"/>
                  </a:outerShdw>
                </a:effectLst>
                <a:latin typeface="Monoid" panose="020B0509040000020004" pitchFamily="49" charset="0"/>
                <a:ea typeface="Monoid" panose="020B0509040000020004" pitchFamily="49" charset="0"/>
              </a:rPr>
              <a:t>12 – 5 - 21</a:t>
            </a:r>
          </a:p>
        </p:txBody>
      </p:sp>
      <p:sp>
        <p:nvSpPr>
          <p:cNvPr id="5" name="TextBox 4">
            <a:extLst>
              <a:ext uri="{FF2B5EF4-FFF2-40B4-BE49-F238E27FC236}">
                <a16:creationId xmlns:a16="http://schemas.microsoft.com/office/drawing/2014/main" id="{A6B74286-38F1-124C-B18C-93E436D8FC19}"/>
              </a:ext>
            </a:extLst>
          </p:cNvPr>
          <p:cNvSpPr txBox="1"/>
          <p:nvPr/>
        </p:nvSpPr>
        <p:spPr>
          <a:xfrm>
            <a:off x="4522733" y="1255733"/>
            <a:ext cx="3667427" cy="523220"/>
          </a:xfrm>
          <a:prstGeom prst="rect">
            <a:avLst/>
          </a:prstGeom>
          <a:noFill/>
        </p:spPr>
        <p:txBody>
          <a:bodyPr wrap="square" rtlCol="0">
            <a:spAutoFit/>
          </a:bodyPr>
          <a:lstStyle/>
          <a:p>
            <a:r>
              <a:rPr lang="en-US" sz="1400" dirty="0">
                <a:solidFill>
                  <a:srgbClr val="BAA6A4"/>
                </a:solidFill>
                <a:latin typeface="Monoid" panose="020B0509040000020004" pitchFamily="49" charset="0"/>
                <a:ea typeface="Monoid" panose="020B0509040000020004" pitchFamily="49" charset="0"/>
              </a:rPr>
              <a:t>Visualizing the effects of date and time on temperature</a:t>
            </a:r>
          </a:p>
        </p:txBody>
      </p:sp>
    </p:spTree>
    <p:extLst>
      <p:ext uri="{BB962C8B-B14F-4D97-AF65-F5344CB8AC3E}">
        <p14:creationId xmlns:p14="http://schemas.microsoft.com/office/powerpoint/2010/main" val="402286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E5D7-4362-E54A-B2DC-A7B4D627BE71}"/>
              </a:ext>
            </a:extLst>
          </p:cNvPr>
          <p:cNvSpPr>
            <a:spLocks noGrp="1"/>
          </p:cNvSpPr>
          <p:nvPr>
            <p:ph type="title"/>
          </p:nvPr>
        </p:nvSpPr>
        <p:spPr/>
        <p:txBody>
          <a:bodyPr/>
          <a:lstStyle/>
          <a:p>
            <a:r>
              <a:rPr lang="en-US" dirty="0">
                <a:solidFill>
                  <a:srgbClr val="F2DBD7"/>
                </a:solidFill>
              </a:rPr>
              <a:t>color</a:t>
            </a:r>
          </a:p>
        </p:txBody>
      </p:sp>
      <p:pic>
        <p:nvPicPr>
          <p:cNvPr id="5" name="Content Placeholder 4" descr="Graphical user interface, application&#10;&#10;Description automatically generated">
            <a:extLst>
              <a:ext uri="{FF2B5EF4-FFF2-40B4-BE49-F238E27FC236}">
                <a16:creationId xmlns:a16="http://schemas.microsoft.com/office/drawing/2014/main" id="{DD97555D-B419-1C43-8FE4-0D70398FACAE}"/>
              </a:ext>
            </a:extLst>
          </p:cNvPr>
          <p:cNvPicPr>
            <a:picLocks noGrp="1" noChangeAspect="1"/>
          </p:cNvPicPr>
          <p:nvPr>
            <p:ph idx="1"/>
          </p:nvPr>
        </p:nvPicPr>
        <p:blipFill>
          <a:blip r:embed="rId2"/>
          <a:stretch>
            <a:fillRect/>
          </a:stretch>
        </p:blipFill>
        <p:spPr>
          <a:xfrm>
            <a:off x="2621846" y="1123454"/>
            <a:ext cx="2862994" cy="4351338"/>
          </a:xfrm>
        </p:spPr>
      </p:pic>
    </p:spTree>
    <p:extLst>
      <p:ext uri="{BB962C8B-B14F-4D97-AF65-F5344CB8AC3E}">
        <p14:creationId xmlns:p14="http://schemas.microsoft.com/office/powerpoint/2010/main" val="373234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207</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Anonymous Pro</vt:lpstr>
      <vt:lpstr>Arial</vt:lpstr>
      <vt:lpstr>Calibri</vt:lpstr>
      <vt:lpstr>Calibri Light</vt:lpstr>
      <vt:lpstr>Monoid</vt:lpstr>
      <vt:lpstr>Office Theme</vt:lpstr>
      <vt:lpstr>PowerPoint Presentation</vt:lpstr>
      <vt:lpstr>PowerPoint Presentation</vt:lpstr>
      <vt:lpstr>PowerPoint Presentation</vt:lpstr>
      <vt:lpstr>color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 Masse</dc:creator>
  <cp:lastModifiedBy>Brian J Masse</cp:lastModifiedBy>
  <cp:revision>4</cp:revision>
  <dcterms:created xsi:type="dcterms:W3CDTF">2021-12-16T03:49:05Z</dcterms:created>
  <dcterms:modified xsi:type="dcterms:W3CDTF">2021-12-22T01:51:59Z</dcterms:modified>
</cp:coreProperties>
</file>