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Old Standard TT"/>
      <p:regular r:id="rId41"/>
      <p:bold r:id="rId42"/>
      <p: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OldStandardTT-bold.fntdata"/><Relationship Id="rId41" Type="http://schemas.openxmlformats.org/officeDocument/2006/relationships/font" Target="fonts/OldStandardTT-regular.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ldStandardTT-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32736d30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32736d30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36a61d91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36a61d91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36a61d91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36a61d91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17b9d217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17b9d217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36a61d91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36a61d91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36a61d91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36a61d91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17b9d217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17b9d217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36a61d91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36a61d91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36a61d915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36a61d915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36a61d915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36a61d915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36a61d91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36a61d91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36a61d915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36a61d915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36a61d915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36a61d915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32736d3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32736d3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32736d30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32736d30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32736d30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32736d30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36a61d91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36a61d91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32736d30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32736d30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32736d30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32736d30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36a61d915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36a61d915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32736d30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32736d30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36a61d915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36a61d915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drive.google.com/file/d/1L7lnXGN9UGxkaSp8RTQhHgvFJ5B9BbeX/view" TargetMode="Externa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s://en.wikipedia.org/wiki/Stratified_sampling" TargetMode="Externa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divorce.lovetoknow.com/Rates_of_Divorce_for_Adultery_and_Infidelity#:~:text=In%20a%20study%20titled%20America's,age%20of%2050%20and%2060."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s://www.bloomberg.com/profile/company/0236152Z:U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741300" y="1715275"/>
            <a:ext cx="7267500" cy="86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Extramarital Affairs Analysis</a:t>
            </a:r>
            <a:endParaRPr/>
          </a:p>
        </p:txBody>
      </p:sp>
      <p:sp>
        <p:nvSpPr>
          <p:cNvPr id="60" name="Google Shape;60;p13"/>
          <p:cNvSpPr txBox="1"/>
          <p:nvPr>
            <p:ph idx="1" type="subTitle"/>
          </p:nvPr>
        </p:nvSpPr>
        <p:spPr>
          <a:xfrm>
            <a:off x="852025" y="2469050"/>
            <a:ext cx="6935400" cy="57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Group Speedo</a:t>
            </a:r>
            <a:endParaRPr/>
          </a:p>
        </p:txBody>
      </p:sp>
      <p:pic>
        <p:nvPicPr>
          <p:cNvPr id="61" name="Google Shape;61;p13"/>
          <p:cNvPicPr preferRelativeResize="0"/>
          <p:nvPr/>
        </p:nvPicPr>
        <p:blipFill>
          <a:blip r:embed="rId3">
            <a:alphaModFix/>
          </a:blip>
          <a:stretch>
            <a:fillRect/>
          </a:stretch>
        </p:blipFill>
        <p:spPr>
          <a:xfrm>
            <a:off x="7108925" y="7300"/>
            <a:ext cx="1955950" cy="1754025"/>
          </a:xfrm>
          <a:prstGeom prst="rect">
            <a:avLst/>
          </a:prstGeom>
          <a:noFill/>
          <a:ln>
            <a:noFill/>
          </a:ln>
        </p:spPr>
      </p:pic>
      <p:sp>
        <p:nvSpPr>
          <p:cNvPr id="62" name="Google Shape;62;p13"/>
          <p:cNvSpPr txBox="1"/>
          <p:nvPr/>
        </p:nvSpPr>
        <p:spPr>
          <a:xfrm>
            <a:off x="807775" y="2951675"/>
            <a:ext cx="7046100" cy="2147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Agnes Githiri</a:t>
            </a:r>
            <a:endParaRPr sz="1500">
              <a:solidFill>
                <a:schemeClr val="lt1"/>
              </a:solidFill>
              <a:latin typeface="Times New Roman"/>
              <a:ea typeface="Times New Roman"/>
              <a:cs typeface="Times New Roman"/>
              <a:sym typeface="Times New Roman"/>
            </a:endParaRPr>
          </a:p>
          <a:p>
            <a:pPr indent="0" lvl="0" marL="0" rtl="0" algn="ctr">
              <a:lnSpc>
                <a:spcPct val="150000"/>
              </a:lnSpc>
              <a:spcBef>
                <a:spcPts val="0"/>
              </a:spcBef>
              <a:spcAft>
                <a:spcPts val="0"/>
              </a:spcAft>
              <a:buClr>
                <a:schemeClr val="dk1"/>
              </a:buClr>
              <a:buSzPts val="1100"/>
              <a:buFont typeface="Arial"/>
              <a:buNone/>
            </a:pPr>
            <a:r>
              <a:rPr lang="en" sz="1500">
                <a:solidFill>
                  <a:schemeClr val="lt1"/>
                </a:solidFill>
                <a:latin typeface="Times New Roman"/>
                <a:ea typeface="Times New Roman"/>
                <a:cs typeface="Times New Roman"/>
                <a:sym typeface="Times New Roman"/>
              </a:rPr>
              <a:t>Brian Onyango</a:t>
            </a:r>
            <a:endParaRPr sz="1500">
              <a:solidFill>
                <a:schemeClr val="lt1"/>
              </a:solidFill>
              <a:latin typeface="Times New Roman"/>
              <a:ea typeface="Times New Roman"/>
              <a:cs typeface="Times New Roman"/>
              <a:sym typeface="Times New Roman"/>
            </a:endParaRPr>
          </a:p>
          <a:p>
            <a:pPr indent="0" lvl="0" marL="0" rtl="0" algn="ctr">
              <a:lnSpc>
                <a:spcPct val="150000"/>
              </a:lnSpc>
              <a:spcBef>
                <a:spcPts val="0"/>
              </a:spcBef>
              <a:spcAft>
                <a:spcPts val="0"/>
              </a:spcAft>
              <a:buClr>
                <a:schemeClr val="dk1"/>
              </a:buClr>
              <a:buSzPts val="1100"/>
              <a:buFont typeface="Arial"/>
              <a:buNone/>
            </a:pPr>
            <a:r>
              <a:rPr lang="en" sz="1500">
                <a:solidFill>
                  <a:schemeClr val="lt1"/>
                </a:solidFill>
                <a:latin typeface="Times New Roman"/>
                <a:ea typeface="Times New Roman"/>
                <a:cs typeface="Times New Roman"/>
                <a:sym typeface="Times New Roman"/>
              </a:rPr>
              <a:t>Cynthia Mwadime</a:t>
            </a:r>
            <a:endParaRPr sz="1500">
              <a:solidFill>
                <a:schemeClr val="lt1"/>
              </a:solidFill>
              <a:latin typeface="Times New Roman"/>
              <a:ea typeface="Times New Roman"/>
              <a:cs typeface="Times New Roman"/>
              <a:sym typeface="Times New Roman"/>
            </a:endParaRPr>
          </a:p>
          <a:p>
            <a:pPr indent="0" lvl="0" marL="0" rtl="0" algn="ctr">
              <a:lnSpc>
                <a:spcPct val="150000"/>
              </a:lnSpc>
              <a:spcBef>
                <a:spcPts val="0"/>
              </a:spcBef>
              <a:spcAft>
                <a:spcPts val="0"/>
              </a:spcAft>
              <a:buClr>
                <a:schemeClr val="dk1"/>
              </a:buClr>
              <a:buSzPts val="1100"/>
              <a:buFont typeface="Arial"/>
              <a:buNone/>
            </a:pPr>
            <a:r>
              <a:rPr lang="en" sz="1500">
                <a:solidFill>
                  <a:schemeClr val="lt1"/>
                </a:solidFill>
                <a:latin typeface="Times New Roman"/>
                <a:ea typeface="Times New Roman"/>
                <a:cs typeface="Times New Roman"/>
                <a:sym typeface="Times New Roman"/>
              </a:rPr>
              <a:t>Jonah Okiru</a:t>
            </a:r>
            <a:endParaRPr sz="1500">
              <a:solidFill>
                <a:schemeClr val="lt1"/>
              </a:solidFill>
              <a:latin typeface="Times New Roman"/>
              <a:ea typeface="Times New Roman"/>
              <a:cs typeface="Times New Roman"/>
              <a:sym typeface="Times New Roman"/>
            </a:endParaRPr>
          </a:p>
          <a:p>
            <a:pPr indent="0" lvl="0" marL="0" rtl="0" algn="ctr">
              <a:lnSpc>
                <a:spcPct val="150000"/>
              </a:lnSpc>
              <a:spcBef>
                <a:spcPts val="0"/>
              </a:spcBef>
              <a:spcAft>
                <a:spcPts val="0"/>
              </a:spcAft>
              <a:buClr>
                <a:schemeClr val="dk1"/>
              </a:buClr>
              <a:buSzPts val="1100"/>
              <a:buFont typeface="Arial"/>
              <a:buNone/>
            </a:pPr>
            <a:r>
              <a:rPr lang="en" sz="1500">
                <a:solidFill>
                  <a:schemeClr val="lt1"/>
                </a:solidFill>
                <a:latin typeface="Times New Roman"/>
                <a:ea typeface="Times New Roman"/>
                <a:cs typeface="Times New Roman"/>
                <a:sym typeface="Times New Roman"/>
              </a:rPr>
              <a:t>Matilda Kadzo</a:t>
            </a:r>
            <a:endParaRPr sz="1500">
              <a:solidFill>
                <a:schemeClr val="lt1"/>
              </a:solidFill>
              <a:latin typeface="Times New Roman"/>
              <a:ea typeface="Times New Roman"/>
              <a:cs typeface="Times New Roman"/>
              <a:sym typeface="Times New Roman"/>
            </a:endParaRPr>
          </a:p>
          <a:p>
            <a:pPr indent="0" lvl="0" marL="0" rtl="0" algn="ctr">
              <a:lnSpc>
                <a:spcPct val="150000"/>
              </a:lnSpc>
              <a:spcBef>
                <a:spcPts val="0"/>
              </a:spcBef>
              <a:spcAft>
                <a:spcPts val="0"/>
              </a:spcAft>
              <a:buClr>
                <a:schemeClr val="dk1"/>
              </a:buClr>
              <a:buSzPts val="1100"/>
              <a:buFont typeface="Arial"/>
              <a:buNone/>
            </a:pPr>
            <a:r>
              <a:rPr lang="en" sz="1500">
                <a:solidFill>
                  <a:schemeClr val="lt1"/>
                </a:solidFill>
                <a:latin typeface="Times New Roman"/>
                <a:ea typeface="Times New Roman"/>
                <a:cs typeface="Times New Roman"/>
                <a:sym typeface="Times New Roman"/>
              </a:rPr>
              <a:t>Yves Havugimana</a:t>
            </a:r>
            <a:endParaRPr>
              <a:solidFill>
                <a:schemeClr val="lt1"/>
              </a:solidFill>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59"/>
                                        </p:tgtEl>
                                        <p:attrNameLst>
                                          <p:attrName>r</p:attrName>
                                        </p:attrNameLst>
                                      </p:cBhvr>
                                    </p:animRot>
                                  </p:childTnLst>
                                </p:cTn>
                              </p:par>
                              <p:par>
                                <p:cTn fill="hold" nodeType="with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Materials</a:t>
            </a:r>
            <a:endParaRPr/>
          </a:p>
        </p:txBody>
      </p:sp>
      <p:sp>
        <p:nvSpPr>
          <p:cNvPr id="112" name="Google Shape;112;p22"/>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materials used</a:t>
            </a:r>
            <a:endParaRPr/>
          </a:p>
          <a:p>
            <a:pPr indent="0" lvl="0" marL="0" rtl="0" algn="ctr">
              <a:spcBef>
                <a:spcPts val="0"/>
              </a:spcBef>
              <a:spcAft>
                <a:spcPts val="0"/>
              </a:spcAft>
              <a:buNone/>
            </a:pPr>
            <a:r>
              <a:rPr lang="en"/>
              <a:t>(all open source)</a:t>
            </a:r>
            <a:endParaRPr/>
          </a:p>
        </p:txBody>
      </p:sp>
      <p:sp>
        <p:nvSpPr>
          <p:cNvPr id="113" name="Google Shape;113;p22"/>
          <p:cNvSpPr txBox="1"/>
          <p:nvPr>
            <p:ph idx="2" type="body"/>
          </p:nvPr>
        </p:nvSpPr>
        <p:spPr>
          <a:xfrm>
            <a:off x="4939500" y="277525"/>
            <a:ext cx="3837000" cy="41418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Online Articles</a:t>
            </a:r>
            <a:endParaRPr/>
          </a:p>
          <a:p>
            <a:pPr indent="-342900" lvl="0" marL="457200" rtl="0" algn="l">
              <a:spcBef>
                <a:spcPts val="1600"/>
              </a:spcBef>
              <a:spcAft>
                <a:spcPts val="0"/>
              </a:spcAft>
              <a:buSzPts val="1800"/>
              <a:buChar char="●"/>
            </a:pPr>
            <a:r>
              <a:rPr lang="en"/>
              <a:t>Kaggle Datasets</a:t>
            </a:r>
            <a:endParaRPr/>
          </a:p>
          <a:p>
            <a:pPr indent="-342900" lvl="0" marL="457200" rtl="0" algn="l">
              <a:spcBef>
                <a:spcPts val="1600"/>
              </a:spcBef>
              <a:spcAft>
                <a:spcPts val="0"/>
              </a:spcAft>
              <a:buSzPts val="1800"/>
              <a:buChar char="●"/>
            </a:pPr>
            <a:r>
              <a:rPr lang="en"/>
              <a:t>Google Colab</a:t>
            </a:r>
            <a:endParaRPr/>
          </a:p>
          <a:p>
            <a:pPr indent="-342900" lvl="0" marL="457200" rtl="0" algn="l">
              <a:spcBef>
                <a:spcPts val="1600"/>
              </a:spcBef>
              <a:spcAft>
                <a:spcPts val="0"/>
              </a:spcAft>
              <a:buSzPts val="1800"/>
              <a:buChar char="●"/>
            </a:pPr>
            <a:r>
              <a:rPr lang="en"/>
              <a:t>Jira Kanban</a:t>
            </a:r>
            <a:endParaRPr/>
          </a:p>
          <a:p>
            <a:pPr indent="-342900" lvl="0" marL="457200" rtl="0" algn="l">
              <a:spcBef>
                <a:spcPts val="1600"/>
              </a:spcBef>
              <a:spcAft>
                <a:spcPts val="0"/>
              </a:spcAft>
              <a:buSzPts val="1800"/>
              <a:buChar char="●"/>
            </a:pPr>
            <a:r>
              <a:rPr lang="en"/>
              <a:t>Tableau</a:t>
            </a:r>
            <a:endParaRPr/>
          </a:p>
          <a:p>
            <a:pPr indent="-342900" lvl="0" marL="457200" rtl="0" algn="l">
              <a:spcBef>
                <a:spcPts val="1600"/>
              </a:spcBef>
              <a:spcAft>
                <a:spcPts val="0"/>
              </a:spcAft>
              <a:buSzPts val="1800"/>
              <a:buChar char="●"/>
            </a:pPr>
            <a:r>
              <a:rPr lang="en"/>
              <a:t>Google Docs</a:t>
            </a:r>
            <a:endParaRPr/>
          </a:p>
          <a:p>
            <a:pPr indent="-342900" lvl="0" marL="457200" rtl="0" algn="l">
              <a:spcBef>
                <a:spcPts val="1600"/>
              </a:spcBef>
              <a:spcAft>
                <a:spcPts val="1600"/>
              </a:spcAft>
              <a:buSzPts val="1800"/>
              <a:buChar char="●"/>
            </a:pPr>
            <a:r>
              <a:rPr lang="en"/>
              <a:t>Google Slides</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119" name="Google Shape;119;p23"/>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Data Sourcing</a:t>
            </a:r>
            <a:endParaRPr sz="1600"/>
          </a:p>
          <a:p>
            <a:pPr indent="-330200" lvl="0" marL="457200" rtl="0" algn="l">
              <a:spcBef>
                <a:spcPts val="1600"/>
              </a:spcBef>
              <a:spcAft>
                <a:spcPts val="0"/>
              </a:spcAft>
              <a:buSzPts val="1600"/>
              <a:buAutoNum type="arabicPeriod"/>
            </a:pPr>
            <a:r>
              <a:rPr lang="en" sz="1600"/>
              <a:t>Business Understanding</a:t>
            </a:r>
            <a:endParaRPr sz="1600"/>
          </a:p>
          <a:p>
            <a:pPr indent="-330200" lvl="0" marL="457200" rtl="0" algn="l">
              <a:spcBef>
                <a:spcPts val="1600"/>
              </a:spcBef>
              <a:spcAft>
                <a:spcPts val="0"/>
              </a:spcAft>
              <a:buSzPts val="1600"/>
              <a:buAutoNum type="arabicPeriod"/>
            </a:pPr>
            <a:r>
              <a:rPr lang="en" sz="1600"/>
              <a:t>Data understanding</a:t>
            </a:r>
            <a:endParaRPr sz="1600"/>
          </a:p>
          <a:p>
            <a:pPr indent="-330200" lvl="0" marL="457200" rtl="0" algn="l">
              <a:spcBef>
                <a:spcPts val="1600"/>
              </a:spcBef>
              <a:spcAft>
                <a:spcPts val="0"/>
              </a:spcAft>
              <a:buSzPts val="1600"/>
              <a:buAutoNum type="arabicPeriod"/>
            </a:pPr>
            <a:r>
              <a:rPr lang="en" sz="1600"/>
              <a:t>Data Preparation</a:t>
            </a:r>
            <a:endParaRPr sz="1600"/>
          </a:p>
          <a:p>
            <a:pPr indent="-330200" lvl="0" marL="457200" rtl="0" algn="l">
              <a:spcBef>
                <a:spcPts val="1600"/>
              </a:spcBef>
              <a:spcAft>
                <a:spcPts val="0"/>
              </a:spcAft>
              <a:buSzPts val="1600"/>
              <a:buAutoNum type="arabicPeriod"/>
            </a:pPr>
            <a:r>
              <a:rPr lang="en" sz="1600"/>
              <a:t>Modeling</a:t>
            </a:r>
            <a:endParaRPr sz="1600"/>
          </a:p>
          <a:p>
            <a:pPr indent="0" lvl="0" marL="457200" rtl="0" algn="l">
              <a:spcBef>
                <a:spcPts val="1600"/>
              </a:spcBef>
              <a:spcAft>
                <a:spcPts val="1600"/>
              </a:spcAft>
              <a:buNone/>
            </a:pPr>
            <a:r>
              <a:t/>
            </a:r>
            <a:endParaRPr sz="1600"/>
          </a:p>
        </p:txBody>
      </p:sp>
      <p:pic>
        <p:nvPicPr>
          <p:cNvPr id="120" name="Google Shape;120;p23"/>
          <p:cNvPicPr preferRelativeResize="0"/>
          <p:nvPr/>
        </p:nvPicPr>
        <p:blipFill rotWithShape="1">
          <a:blip r:embed="rId3">
            <a:alphaModFix/>
          </a:blip>
          <a:srcRect b="9623" l="0" r="74475" t="25394"/>
          <a:stretch/>
        </p:blipFill>
        <p:spPr>
          <a:xfrm>
            <a:off x="6587625" y="511263"/>
            <a:ext cx="2244677" cy="4120975"/>
          </a:xfrm>
          <a:prstGeom prst="rect">
            <a:avLst/>
          </a:prstGeom>
          <a:noFill/>
          <a:ln>
            <a:noFill/>
          </a:ln>
        </p:spPr>
      </p:pic>
      <p:pic>
        <p:nvPicPr>
          <p:cNvPr id="121" name="Google Shape;121;p23"/>
          <p:cNvPicPr preferRelativeResize="0"/>
          <p:nvPr/>
        </p:nvPicPr>
        <p:blipFill>
          <a:blip r:embed="rId4">
            <a:alphaModFix/>
          </a:blip>
          <a:stretch>
            <a:fillRect/>
          </a:stretch>
        </p:blipFill>
        <p:spPr>
          <a:xfrm>
            <a:off x="3261050" y="973413"/>
            <a:ext cx="2707125" cy="2704551"/>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1226100" y="486825"/>
            <a:ext cx="7941900" cy="41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used one dataset with a demographic from the US, obtained from Kaggle. It has </a:t>
            </a:r>
            <a:r>
              <a:rPr b="1" lang="en" sz="1800"/>
              <a:t>601 numbers of observations and 9 variables</a:t>
            </a:r>
            <a:r>
              <a:rPr lang="en" sz="1800"/>
              <a:t>. A detailed description of the dataset is provided as</a:t>
            </a:r>
            <a:r>
              <a:rPr lang="en" sz="1800">
                <a:latin typeface="Times New Roman"/>
                <a:ea typeface="Times New Roman"/>
                <a:cs typeface="Times New Roman"/>
                <a:sym typeface="Times New Roman"/>
              </a:rPr>
              <a:t> </a:t>
            </a:r>
            <a:r>
              <a:rPr lang="en" sz="1800"/>
              <a:t> </a:t>
            </a:r>
            <a:r>
              <a:rPr lang="en" sz="1800" u="sng">
                <a:solidFill>
                  <a:schemeClr val="hlink"/>
                </a:solidFill>
                <a:hlinkClick r:id="rId3"/>
              </a:rPr>
              <a:t>follows</a:t>
            </a:r>
            <a:r>
              <a:rPr lang="en" sz="1800"/>
              <a:t>.:</a:t>
            </a:r>
            <a:endParaRPr sz="1800"/>
          </a:p>
          <a:p>
            <a:pPr indent="-330200" lvl="0" marL="457200" rtl="0" algn="l">
              <a:lnSpc>
                <a:spcPct val="150000"/>
              </a:lnSpc>
              <a:spcBef>
                <a:spcPts val="1600"/>
              </a:spcBef>
              <a:spcAft>
                <a:spcPts val="0"/>
              </a:spcAft>
              <a:buSzPts val="1600"/>
              <a:buChar char="●"/>
            </a:pPr>
            <a:r>
              <a:rPr lang="en" sz="1600"/>
              <a:t>When preparing the data we </a:t>
            </a:r>
            <a:r>
              <a:rPr b="1" lang="en" sz="1600"/>
              <a:t>Loaded </a:t>
            </a:r>
            <a:r>
              <a:rPr lang="en" sz="1600"/>
              <a:t>it to google colab and </a:t>
            </a:r>
            <a:r>
              <a:rPr b="1" lang="en" sz="1600"/>
              <a:t>cleaned </a:t>
            </a:r>
            <a:r>
              <a:rPr lang="en" sz="1600"/>
              <a:t>it using pandas library.The dataset did not have any missing values.</a:t>
            </a:r>
            <a:endParaRPr sz="1600"/>
          </a:p>
          <a:p>
            <a:pPr indent="-330200" lvl="0" marL="457200" rtl="0" algn="l">
              <a:lnSpc>
                <a:spcPct val="150000"/>
              </a:lnSpc>
              <a:spcBef>
                <a:spcPts val="0"/>
              </a:spcBef>
              <a:spcAft>
                <a:spcPts val="0"/>
              </a:spcAft>
              <a:buSzPts val="1600"/>
              <a:buChar char="●"/>
            </a:pPr>
            <a:r>
              <a:rPr lang="en" sz="1600"/>
              <a:t> There were also </a:t>
            </a:r>
            <a:r>
              <a:rPr b="1" lang="en" sz="1600"/>
              <a:t>no known data errors</a:t>
            </a:r>
            <a:r>
              <a:rPr lang="en" sz="1600"/>
              <a:t> in the dataset.</a:t>
            </a:r>
            <a:endParaRPr sz="1600"/>
          </a:p>
          <a:p>
            <a:pPr indent="-330200" lvl="0" marL="457200" rtl="0" algn="l">
              <a:lnSpc>
                <a:spcPct val="150000"/>
              </a:lnSpc>
              <a:spcBef>
                <a:spcPts val="0"/>
              </a:spcBef>
              <a:spcAft>
                <a:spcPts val="0"/>
              </a:spcAft>
              <a:buSzPts val="1600"/>
              <a:buChar char="●"/>
            </a:pPr>
            <a:r>
              <a:rPr lang="en" sz="1600"/>
              <a:t>Our data had </a:t>
            </a:r>
            <a:r>
              <a:rPr b="1" lang="en" sz="1600"/>
              <a:t>three numerical variables</a:t>
            </a:r>
            <a:r>
              <a:rPr lang="en" sz="1600"/>
              <a:t>: Affairs, Age, and years married</a:t>
            </a:r>
            <a:endParaRPr sz="1600"/>
          </a:p>
          <a:p>
            <a:pPr indent="-330200" lvl="0" marL="457200" rtl="0" algn="l">
              <a:lnSpc>
                <a:spcPct val="150000"/>
              </a:lnSpc>
              <a:spcBef>
                <a:spcPts val="0"/>
              </a:spcBef>
              <a:spcAft>
                <a:spcPts val="0"/>
              </a:spcAft>
              <a:buSzPts val="1600"/>
              <a:buChar char="●"/>
            </a:pPr>
            <a:r>
              <a:rPr lang="en" sz="1600"/>
              <a:t>It had</a:t>
            </a:r>
            <a:r>
              <a:rPr b="1" lang="en" sz="1600"/>
              <a:t> five categorical variables</a:t>
            </a:r>
            <a:r>
              <a:rPr lang="en" sz="1600"/>
              <a:t>: Gender, Children, Religiousness, Education, and Occupation</a:t>
            </a:r>
            <a:endParaRPr sz="1600"/>
          </a:p>
          <a:p>
            <a:pPr indent="-330200" lvl="0" marL="457200" rtl="0" algn="l">
              <a:lnSpc>
                <a:spcPct val="150000"/>
              </a:lnSpc>
              <a:spcBef>
                <a:spcPts val="0"/>
              </a:spcBef>
              <a:spcAft>
                <a:spcPts val="0"/>
              </a:spcAft>
              <a:buSzPts val="1600"/>
              <a:buChar char="●"/>
            </a:pPr>
            <a:r>
              <a:rPr lang="en" sz="1600"/>
              <a:t>Data </a:t>
            </a:r>
            <a:r>
              <a:rPr lang="en" sz="1600"/>
              <a:t>construction; we</a:t>
            </a:r>
            <a:r>
              <a:rPr lang="en" sz="1600"/>
              <a:t> gathered </a:t>
            </a:r>
            <a:r>
              <a:rPr b="1" lang="en" sz="1600"/>
              <a:t>data on income and feature engineered it into the dataset</a:t>
            </a:r>
            <a:r>
              <a:rPr lang="en" sz="1600"/>
              <a:t>.</a:t>
            </a:r>
            <a:endParaRPr sz="1600"/>
          </a:p>
          <a:p>
            <a:pPr indent="0" lvl="0" marL="457200" rtl="0" algn="l">
              <a:spcBef>
                <a:spcPts val="1600"/>
              </a:spcBef>
              <a:spcAft>
                <a:spcPts val="1600"/>
              </a:spcAft>
              <a:buNone/>
            </a:pPr>
            <a:r>
              <a:t/>
            </a:r>
            <a:endParaRPr/>
          </a:p>
        </p:txBody>
      </p:sp>
      <p:pic>
        <p:nvPicPr>
          <p:cNvPr id="127" name="Google Shape;127;p24"/>
          <p:cNvPicPr preferRelativeResize="0"/>
          <p:nvPr/>
        </p:nvPicPr>
        <p:blipFill>
          <a:blip r:embed="rId4">
            <a:alphaModFix/>
          </a:blip>
          <a:stretch>
            <a:fillRect/>
          </a:stretch>
        </p:blipFill>
        <p:spPr>
          <a:xfrm>
            <a:off x="60575" y="48125"/>
            <a:ext cx="1284725" cy="12847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Analysis</a:t>
            </a:r>
            <a:endParaRPr/>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6"/>
          <p:cNvPicPr preferRelativeResize="0"/>
          <p:nvPr/>
        </p:nvPicPr>
        <p:blipFill>
          <a:blip r:embed="rId3">
            <a:alphaModFix/>
          </a:blip>
          <a:stretch>
            <a:fillRect/>
          </a:stretch>
        </p:blipFill>
        <p:spPr>
          <a:xfrm>
            <a:off x="5799675" y="888162"/>
            <a:ext cx="3023775" cy="2180125"/>
          </a:xfrm>
          <a:prstGeom prst="rect">
            <a:avLst/>
          </a:prstGeom>
          <a:noFill/>
          <a:ln>
            <a:noFill/>
          </a:ln>
        </p:spPr>
      </p:pic>
      <p:pic>
        <p:nvPicPr>
          <p:cNvPr id="138" name="Google Shape;138;p26"/>
          <p:cNvPicPr preferRelativeResize="0"/>
          <p:nvPr/>
        </p:nvPicPr>
        <p:blipFill rotWithShape="1">
          <a:blip r:embed="rId4">
            <a:alphaModFix/>
          </a:blip>
          <a:srcRect b="0" l="9784" r="12684" t="0"/>
          <a:stretch/>
        </p:blipFill>
        <p:spPr>
          <a:xfrm>
            <a:off x="389537" y="1056288"/>
            <a:ext cx="3023775" cy="2151889"/>
          </a:xfrm>
          <a:prstGeom prst="rect">
            <a:avLst/>
          </a:prstGeom>
          <a:noFill/>
          <a:ln>
            <a:noFill/>
          </a:ln>
        </p:spPr>
      </p:pic>
      <p:sp>
        <p:nvSpPr>
          <p:cNvPr id="139" name="Google Shape;139;p26"/>
          <p:cNvSpPr txBox="1"/>
          <p:nvPr/>
        </p:nvSpPr>
        <p:spPr>
          <a:xfrm>
            <a:off x="705125" y="98050"/>
            <a:ext cx="7508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latin typeface="Old Standard TT"/>
                <a:ea typeface="Old Standard TT"/>
                <a:cs typeface="Old Standard TT"/>
                <a:sym typeface="Old Standard TT"/>
              </a:rPr>
              <a:t>Univariate Analysis</a:t>
            </a:r>
            <a:endParaRPr b="1" sz="2100">
              <a:solidFill>
                <a:schemeClr val="lt1"/>
              </a:solidFill>
              <a:latin typeface="Old Standard TT"/>
              <a:ea typeface="Old Standard TT"/>
              <a:cs typeface="Old Standard TT"/>
              <a:sym typeface="Old Standard TT"/>
            </a:endParaRPr>
          </a:p>
        </p:txBody>
      </p:sp>
      <p:sp>
        <p:nvSpPr>
          <p:cNvPr id="140" name="Google Shape;140;p26"/>
          <p:cNvSpPr txBox="1"/>
          <p:nvPr/>
        </p:nvSpPr>
        <p:spPr>
          <a:xfrm>
            <a:off x="246938" y="1128900"/>
            <a:ext cx="3393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a:solidFill>
                  <a:schemeClr val="lt1"/>
                </a:solidFill>
                <a:latin typeface="Old Standard TT"/>
                <a:ea typeface="Old Standard TT"/>
                <a:cs typeface="Old Standard TT"/>
                <a:sym typeface="Old Standard TT"/>
              </a:rPr>
              <a:t>Out of the 601 responses received:</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a:solidFill>
                  <a:schemeClr val="lt1"/>
                </a:solidFill>
                <a:latin typeface="Old Standard TT"/>
                <a:ea typeface="Old Standard TT"/>
                <a:cs typeface="Old Standard TT"/>
                <a:sym typeface="Old Standard TT"/>
              </a:rPr>
              <a:t>71.7% of the respondents have no children, while 28.3% do have children.</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141" name="Google Shape;141;p26"/>
          <p:cNvSpPr txBox="1"/>
          <p:nvPr/>
        </p:nvSpPr>
        <p:spPr>
          <a:xfrm>
            <a:off x="5799675" y="3541000"/>
            <a:ext cx="306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ld Standard TT"/>
                <a:ea typeface="Old Standard TT"/>
                <a:cs typeface="Old Standard TT"/>
                <a:sym typeface="Old Standard TT"/>
              </a:rPr>
              <a:t>It was noted to have more female than male respondents</a:t>
            </a:r>
            <a:endParaRPr>
              <a:solidFill>
                <a:schemeClr val="lt1"/>
              </a:solidFill>
              <a:latin typeface="Old Standard TT"/>
              <a:ea typeface="Old Standard TT"/>
              <a:cs typeface="Old Standard TT"/>
              <a:sym typeface="Old Standard TT"/>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000"/>
                                        <p:tgtEl>
                                          <p:spTgt spid="13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7"/>
          <p:cNvPicPr preferRelativeResize="0"/>
          <p:nvPr/>
        </p:nvPicPr>
        <p:blipFill rotWithShape="1">
          <a:blip r:embed="rId3">
            <a:alphaModFix/>
          </a:blip>
          <a:srcRect b="0" l="0" r="-6067" t="-6067"/>
          <a:stretch/>
        </p:blipFill>
        <p:spPr>
          <a:xfrm>
            <a:off x="195550" y="241175"/>
            <a:ext cx="5060850" cy="4661000"/>
          </a:xfrm>
          <a:prstGeom prst="rect">
            <a:avLst/>
          </a:prstGeom>
          <a:noFill/>
          <a:ln>
            <a:noFill/>
          </a:ln>
        </p:spPr>
      </p:pic>
      <p:sp>
        <p:nvSpPr>
          <p:cNvPr id="147" name="Google Shape;147;p27"/>
          <p:cNvSpPr txBox="1"/>
          <p:nvPr/>
        </p:nvSpPr>
        <p:spPr>
          <a:xfrm>
            <a:off x="5761975" y="576200"/>
            <a:ext cx="26130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Old Standard TT"/>
                <a:ea typeface="Old Standard TT"/>
                <a:cs typeface="Old Standard TT"/>
                <a:sym typeface="Old Standard TT"/>
              </a:rPr>
              <a:t>Number of years married:</a:t>
            </a:r>
            <a:endParaRPr sz="17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sz="1700">
              <a:solidFill>
                <a:schemeClr val="lt1"/>
              </a:solidFill>
              <a:latin typeface="Old Standard TT"/>
              <a:ea typeface="Old Standard TT"/>
              <a:cs typeface="Old Standard TT"/>
              <a:sym typeface="Old Standard TT"/>
            </a:endParaRPr>
          </a:p>
          <a:p>
            <a:pPr indent="0" lvl="0" marL="0" rtl="0" algn="ctr">
              <a:spcBef>
                <a:spcPts val="0"/>
              </a:spcBef>
              <a:spcAft>
                <a:spcPts val="0"/>
              </a:spcAft>
              <a:buClr>
                <a:schemeClr val="dk1"/>
              </a:buClr>
              <a:buSzPts val="1100"/>
              <a:buFont typeface="Arial"/>
              <a:buNone/>
            </a:pPr>
            <a:r>
              <a:rPr lang="en" sz="1700">
                <a:solidFill>
                  <a:schemeClr val="lt1"/>
                </a:solidFill>
                <a:latin typeface="Old Standard TT"/>
                <a:ea typeface="Old Standard TT"/>
                <a:cs typeface="Old Standard TT"/>
                <a:sym typeface="Old Standard TT"/>
              </a:rPr>
              <a:t>Key: </a:t>
            </a:r>
            <a:endParaRPr sz="17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700">
                <a:solidFill>
                  <a:schemeClr val="lt1"/>
                </a:solidFill>
                <a:latin typeface="Old Standard TT"/>
                <a:ea typeface="Old Standard TT"/>
                <a:cs typeface="Old Standard TT"/>
                <a:sym typeface="Old Standard TT"/>
              </a:rPr>
              <a:t>0.125= 3 months or less </a:t>
            </a:r>
            <a:endParaRPr sz="17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700">
                <a:solidFill>
                  <a:schemeClr val="lt1"/>
                </a:solidFill>
                <a:latin typeface="Old Standard TT"/>
                <a:ea typeface="Old Standard TT"/>
                <a:cs typeface="Old Standard TT"/>
                <a:sym typeface="Old Standard TT"/>
              </a:rPr>
              <a:t>0.417= 4 - 6 months </a:t>
            </a:r>
            <a:endParaRPr sz="17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700">
                <a:solidFill>
                  <a:schemeClr val="lt1"/>
                </a:solidFill>
                <a:latin typeface="Old Standard TT"/>
                <a:ea typeface="Old Standard TT"/>
                <a:cs typeface="Old Standard TT"/>
                <a:sym typeface="Old Standard TT"/>
              </a:rPr>
              <a:t>0.75= 6 months - 1 year</a:t>
            </a:r>
            <a:endParaRPr sz="17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700">
                <a:solidFill>
                  <a:schemeClr val="lt1"/>
                </a:solidFill>
                <a:latin typeface="Old Standard TT"/>
                <a:ea typeface="Old Standard TT"/>
                <a:cs typeface="Old Standard TT"/>
                <a:sym typeface="Old Standard TT"/>
              </a:rPr>
              <a:t>1.5= 1 - 2years </a:t>
            </a:r>
            <a:endParaRPr sz="17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700">
                <a:solidFill>
                  <a:schemeClr val="lt1"/>
                </a:solidFill>
                <a:latin typeface="Old Standard TT"/>
                <a:ea typeface="Old Standard TT"/>
                <a:cs typeface="Old Standard TT"/>
                <a:sym typeface="Old Standard TT"/>
              </a:rPr>
              <a:t>4.0= 3 - 5 years</a:t>
            </a:r>
            <a:endParaRPr sz="17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700">
                <a:solidFill>
                  <a:schemeClr val="lt1"/>
                </a:solidFill>
                <a:latin typeface="Old Standard TT"/>
                <a:ea typeface="Old Standard TT"/>
                <a:cs typeface="Old Standard TT"/>
                <a:sym typeface="Old Standard TT"/>
              </a:rPr>
              <a:t>7.0= 6 - 8 years </a:t>
            </a:r>
            <a:endParaRPr sz="17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700">
                <a:solidFill>
                  <a:schemeClr val="lt1"/>
                </a:solidFill>
                <a:latin typeface="Old Standard TT"/>
                <a:ea typeface="Old Standard TT"/>
                <a:cs typeface="Old Standard TT"/>
                <a:sym typeface="Old Standard TT"/>
              </a:rPr>
              <a:t>10.0= 9 -11  yrs </a:t>
            </a:r>
            <a:endParaRPr sz="17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700">
                <a:solidFill>
                  <a:schemeClr val="lt1"/>
                </a:solidFill>
                <a:latin typeface="Old Standard TT"/>
                <a:ea typeface="Old Standard TT"/>
                <a:cs typeface="Old Standard TT"/>
                <a:sym typeface="Old Standard TT"/>
              </a:rPr>
              <a:t>15.0= 12 or more years</a:t>
            </a:r>
            <a:endParaRPr sz="17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sz="17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sz="1700">
              <a:solidFill>
                <a:schemeClr val="lt1"/>
              </a:solidFill>
              <a:latin typeface="Old Standard TT"/>
              <a:ea typeface="Old Standard TT"/>
              <a:cs typeface="Old Standard TT"/>
              <a:sym typeface="Old Standard TT"/>
            </a:endParaRPr>
          </a:p>
        </p:txBody>
      </p:sp>
      <p:sp>
        <p:nvSpPr>
          <p:cNvPr id="148" name="Google Shape;148;p27"/>
          <p:cNvSpPr txBox="1"/>
          <p:nvPr/>
        </p:nvSpPr>
        <p:spPr>
          <a:xfrm>
            <a:off x="705125" y="0"/>
            <a:ext cx="7508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latin typeface="Old Standard TT"/>
                <a:ea typeface="Old Standard TT"/>
                <a:cs typeface="Old Standard TT"/>
                <a:sym typeface="Old Standard TT"/>
              </a:rPr>
              <a:t>Univariate Analysis</a:t>
            </a:r>
            <a:endParaRPr b="1" sz="2100">
              <a:solidFill>
                <a:schemeClr val="lt1"/>
              </a:solidFill>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nvSpPr>
        <p:spPr>
          <a:xfrm>
            <a:off x="989575" y="306925"/>
            <a:ext cx="7359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latin typeface="Old Standard TT"/>
                <a:ea typeface="Old Standard TT"/>
                <a:cs typeface="Old Standard TT"/>
                <a:sym typeface="Old Standard TT"/>
              </a:rPr>
              <a:t>Count plot of Respondents’ marriage rating and Number of Affairs</a:t>
            </a:r>
            <a:endParaRPr b="1" sz="1900">
              <a:solidFill>
                <a:schemeClr val="lt1"/>
              </a:solidFill>
              <a:latin typeface="Old Standard TT"/>
              <a:ea typeface="Old Standard TT"/>
              <a:cs typeface="Old Standard TT"/>
              <a:sym typeface="Old Standard TT"/>
            </a:endParaRPr>
          </a:p>
        </p:txBody>
      </p:sp>
      <p:pic>
        <p:nvPicPr>
          <p:cNvPr id="154" name="Google Shape;154;p28"/>
          <p:cNvPicPr preferRelativeResize="0"/>
          <p:nvPr/>
        </p:nvPicPr>
        <p:blipFill rotWithShape="1">
          <a:blip r:embed="rId3">
            <a:alphaModFix/>
          </a:blip>
          <a:srcRect b="2685" l="2999" r="-2650" t="0"/>
          <a:stretch/>
        </p:blipFill>
        <p:spPr>
          <a:xfrm>
            <a:off x="1322300" y="734975"/>
            <a:ext cx="6150851" cy="2443475"/>
          </a:xfrm>
          <a:prstGeom prst="rect">
            <a:avLst/>
          </a:prstGeom>
          <a:noFill/>
          <a:ln>
            <a:noFill/>
          </a:ln>
        </p:spPr>
      </p:pic>
      <p:sp>
        <p:nvSpPr>
          <p:cNvPr id="155" name="Google Shape;155;p28"/>
          <p:cNvSpPr txBox="1"/>
          <p:nvPr/>
        </p:nvSpPr>
        <p:spPr>
          <a:xfrm>
            <a:off x="721275" y="3323400"/>
            <a:ext cx="2939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Old Standard TT"/>
                <a:ea typeface="Old Standard TT"/>
                <a:cs typeface="Old Standard TT"/>
                <a:sym typeface="Old Standard TT"/>
              </a:rPr>
              <a:t>a</a:t>
            </a:r>
            <a:r>
              <a:rPr b="1" lang="en">
                <a:solidFill>
                  <a:schemeClr val="lt1"/>
                </a:solidFill>
                <a:latin typeface="Old Standard TT"/>
                <a:ea typeface="Old Standard TT"/>
                <a:cs typeface="Old Standard TT"/>
                <a:sym typeface="Old Standard TT"/>
              </a:rPr>
              <a:t>ffairs</a:t>
            </a:r>
            <a:r>
              <a:rPr lang="en">
                <a:solidFill>
                  <a:schemeClr val="lt1"/>
                </a:solidFill>
                <a:latin typeface="Old Standard TT"/>
                <a:ea typeface="Old Standard TT"/>
                <a:cs typeface="Old Standard TT"/>
                <a:sym typeface="Old Standard TT"/>
              </a:rPr>
              <a:t>: Number of affairs</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0 = none</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1 = once</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2 = twice</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3 = 3 times</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7 = 4-10 times</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12 = daily-monthly </a:t>
            </a:r>
            <a:endParaRPr>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a:solidFill>
                <a:schemeClr val="lt1"/>
              </a:solidFill>
              <a:latin typeface="Old Standard TT"/>
              <a:ea typeface="Old Standard TT"/>
              <a:cs typeface="Old Standard TT"/>
              <a:sym typeface="Old Standard TT"/>
            </a:endParaRPr>
          </a:p>
        </p:txBody>
      </p:sp>
      <p:sp>
        <p:nvSpPr>
          <p:cNvPr id="156" name="Google Shape;156;p28"/>
          <p:cNvSpPr txBox="1"/>
          <p:nvPr/>
        </p:nvSpPr>
        <p:spPr>
          <a:xfrm>
            <a:off x="4572000" y="3323400"/>
            <a:ext cx="2731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lt1"/>
                </a:solidFill>
                <a:latin typeface="Old Standard TT"/>
                <a:ea typeface="Old Standard TT"/>
                <a:cs typeface="Old Standard TT"/>
                <a:sym typeface="Old Standard TT"/>
              </a:rPr>
              <a:t>rating </a:t>
            </a:r>
            <a:r>
              <a:rPr lang="en">
                <a:solidFill>
                  <a:schemeClr val="lt1"/>
                </a:solidFill>
                <a:latin typeface="Old Standard TT"/>
                <a:ea typeface="Old Standard TT"/>
                <a:cs typeface="Old Standard TT"/>
                <a:sym typeface="Old Standard TT"/>
              </a:rPr>
              <a:t>: How they rate marriage</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1 = very poor</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2 = poor</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3 = fair</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4 = good</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5 = very good </a:t>
            </a:r>
            <a:endParaRPr>
              <a:latin typeface="Old Standard TT"/>
              <a:ea typeface="Old Standard TT"/>
              <a:cs typeface="Old Standard TT"/>
              <a:sym typeface="Old Standard TT"/>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nvSpPr>
        <p:spPr>
          <a:xfrm>
            <a:off x="1662250" y="2125"/>
            <a:ext cx="6054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Old Standard TT"/>
                <a:ea typeface="Old Standard TT"/>
                <a:cs typeface="Old Standard TT"/>
                <a:sym typeface="Old Standard TT"/>
              </a:rPr>
              <a:t>Count of Respondents’ Education Level and Occupation</a:t>
            </a:r>
            <a:endParaRPr sz="1900">
              <a:solidFill>
                <a:schemeClr val="lt1"/>
              </a:solidFill>
              <a:latin typeface="Old Standard TT"/>
              <a:ea typeface="Old Standard TT"/>
              <a:cs typeface="Old Standard TT"/>
              <a:sym typeface="Old Standard TT"/>
            </a:endParaRPr>
          </a:p>
        </p:txBody>
      </p:sp>
      <p:pic>
        <p:nvPicPr>
          <p:cNvPr id="162" name="Google Shape;162;p29"/>
          <p:cNvPicPr preferRelativeResize="0"/>
          <p:nvPr/>
        </p:nvPicPr>
        <p:blipFill rotWithShape="1">
          <a:blip r:embed="rId3">
            <a:alphaModFix/>
          </a:blip>
          <a:srcRect b="0" l="2458" r="0" t="0"/>
          <a:stretch/>
        </p:blipFill>
        <p:spPr>
          <a:xfrm>
            <a:off x="495675" y="531475"/>
            <a:ext cx="7942776" cy="2632300"/>
          </a:xfrm>
          <a:prstGeom prst="rect">
            <a:avLst/>
          </a:prstGeom>
          <a:noFill/>
          <a:ln>
            <a:noFill/>
          </a:ln>
        </p:spPr>
      </p:pic>
      <p:sp>
        <p:nvSpPr>
          <p:cNvPr id="163" name="Google Shape;163;p29"/>
          <p:cNvSpPr txBox="1"/>
          <p:nvPr/>
        </p:nvSpPr>
        <p:spPr>
          <a:xfrm>
            <a:off x="4691950" y="3050900"/>
            <a:ext cx="3746400" cy="20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lt1"/>
                </a:solidFill>
                <a:latin typeface="Old Standard TT"/>
                <a:ea typeface="Old Standard TT"/>
                <a:cs typeface="Old Standard TT"/>
                <a:sym typeface="Old Standard TT"/>
              </a:rPr>
              <a:t>occupation </a:t>
            </a:r>
            <a:r>
              <a:rPr lang="en" sz="1200">
                <a:solidFill>
                  <a:schemeClr val="lt1"/>
                </a:solidFill>
                <a:latin typeface="Old Standard TT"/>
                <a:ea typeface="Old Standard TT"/>
                <a:cs typeface="Old Standard TT"/>
                <a:sym typeface="Old Standard TT"/>
              </a:rPr>
              <a:t>: Level of occupation</a:t>
            </a:r>
            <a:endParaRPr sz="1200">
              <a:solidFill>
                <a:schemeClr val="lt1"/>
              </a:solidFill>
              <a:latin typeface="Old Standard TT"/>
              <a:ea typeface="Old Standard TT"/>
              <a:cs typeface="Old Standard TT"/>
              <a:sym typeface="Old Standard TT"/>
            </a:endParaRPr>
          </a:p>
          <a:p>
            <a:pPr indent="-304800" lvl="0" marL="457200" rtl="0" algn="l">
              <a:lnSpc>
                <a:spcPct val="115000"/>
              </a:lnSpc>
              <a:spcBef>
                <a:spcPts val="0"/>
              </a:spcBef>
              <a:spcAft>
                <a:spcPts val="0"/>
              </a:spcAft>
              <a:buClr>
                <a:schemeClr val="lt1"/>
              </a:buClr>
              <a:buSzPts val="1200"/>
              <a:buFont typeface="Old Standard TT"/>
              <a:buChar char="●"/>
            </a:pPr>
            <a:r>
              <a:rPr lang="en" sz="1200">
                <a:solidFill>
                  <a:schemeClr val="lt1"/>
                </a:solidFill>
                <a:latin typeface="Old Standard TT"/>
                <a:ea typeface="Old Standard TT"/>
                <a:cs typeface="Old Standard TT"/>
                <a:sym typeface="Old Standard TT"/>
              </a:rPr>
              <a:t>1 = student</a:t>
            </a:r>
            <a:endParaRPr sz="1200">
              <a:solidFill>
                <a:schemeClr val="lt1"/>
              </a:solidFill>
              <a:latin typeface="Old Standard TT"/>
              <a:ea typeface="Old Standard TT"/>
              <a:cs typeface="Old Standard TT"/>
              <a:sym typeface="Old Standard TT"/>
            </a:endParaRPr>
          </a:p>
          <a:p>
            <a:pPr indent="-304800" lvl="0" marL="457200" rtl="0" algn="l">
              <a:lnSpc>
                <a:spcPct val="115000"/>
              </a:lnSpc>
              <a:spcBef>
                <a:spcPts val="0"/>
              </a:spcBef>
              <a:spcAft>
                <a:spcPts val="0"/>
              </a:spcAft>
              <a:buClr>
                <a:schemeClr val="lt1"/>
              </a:buClr>
              <a:buSzPts val="1200"/>
              <a:buFont typeface="Old Standard TT"/>
              <a:buChar char="●"/>
            </a:pPr>
            <a:r>
              <a:rPr lang="en" sz="1200">
                <a:solidFill>
                  <a:schemeClr val="lt1"/>
                </a:solidFill>
                <a:latin typeface="Old Standard TT"/>
                <a:ea typeface="Old Standard TT"/>
                <a:cs typeface="Old Standard TT"/>
                <a:sym typeface="Old Standard TT"/>
              </a:rPr>
              <a:t>2 = farming,agriculture semi-skilled, or unskilled worker</a:t>
            </a:r>
            <a:endParaRPr sz="1200">
              <a:solidFill>
                <a:schemeClr val="lt1"/>
              </a:solidFill>
              <a:latin typeface="Old Standard TT"/>
              <a:ea typeface="Old Standard TT"/>
              <a:cs typeface="Old Standard TT"/>
              <a:sym typeface="Old Standard TT"/>
            </a:endParaRPr>
          </a:p>
          <a:p>
            <a:pPr indent="-304800" lvl="0" marL="457200" rtl="0" algn="l">
              <a:lnSpc>
                <a:spcPct val="115000"/>
              </a:lnSpc>
              <a:spcBef>
                <a:spcPts val="0"/>
              </a:spcBef>
              <a:spcAft>
                <a:spcPts val="0"/>
              </a:spcAft>
              <a:buClr>
                <a:schemeClr val="lt1"/>
              </a:buClr>
              <a:buSzPts val="1200"/>
              <a:buFont typeface="Old Standard TT"/>
              <a:buChar char="●"/>
            </a:pPr>
            <a:r>
              <a:rPr lang="en" sz="1200">
                <a:solidFill>
                  <a:schemeClr val="lt1"/>
                </a:solidFill>
                <a:latin typeface="Old Standard TT"/>
                <a:ea typeface="Old Standard TT"/>
                <a:cs typeface="Old Standard TT"/>
                <a:sym typeface="Old Standard TT"/>
              </a:rPr>
              <a:t>3 = white-collar</a:t>
            </a:r>
            <a:endParaRPr sz="1200">
              <a:solidFill>
                <a:schemeClr val="lt1"/>
              </a:solidFill>
              <a:latin typeface="Old Standard TT"/>
              <a:ea typeface="Old Standard TT"/>
              <a:cs typeface="Old Standard TT"/>
              <a:sym typeface="Old Standard TT"/>
            </a:endParaRPr>
          </a:p>
          <a:p>
            <a:pPr indent="-304800" lvl="0" marL="457200" rtl="0" algn="l">
              <a:lnSpc>
                <a:spcPct val="115000"/>
              </a:lnSpc>
              <a:spcBef>
                <a:spcPts val="0"/>
              </a:spcBef>
              <a:spcAft>
                <a:spcPts val="0"/>
              </a:spcAft>
              <a:buClr>
                <a:schemeClr val="lt1"/>
              </a:buClr>
              <a:buSzPts val="1200"/>
              <a:buFont typeface="Old Standard TT"/>
              <a:buChar char="●"/>
            </a:pPr>
            <a:r>
              <a:rPr lang="en" sz="1200">
                <a:solidFill>
                  <a:schemeClr val="lt1"/>
                </a:solidFill>
                <a:latin typeface="Old Standard TT"/>
                <a:ea typeface="Old Standard TT"/>
                <a:cs typeface="Old Standard TT"/>
                <a:sym typeface="Old Standard TT"/>
              </a:rPr>
              <a:t>4 = teacher, counselor, social worker, nurse; artist,writers;technician, skilled worker</a:t>
            </a:r>
            <a:endParaRPr sz="1200">
              <a:solidFill>
                <a:schemeClr val="lt1"/>
              </a:solidFill>
              <a:latin typeface="Old Standard TT"/>
              <a:ea typeface="Old Standard TT"/>
              <a:cs typeface="Old Standard TT"/>
              <a:sym typeface="Old Standard TT"/>
            </a:endParaRPr>
          </a:p>
          <a:p>
            <a:pPr indent="-304800" lvl="0" marL="457200" rtl="0" algn="l">
              <a:lnSpc>
                <a:spcPct val="115000"/>
              </a:lnSpc>
              <a:spcBef>
                <a:spcPts val="0"/>
              </a:spcBef>
              <a:spcAft>
                <a:spcPts val="0"/>
              </a:spcAft>
              <a:buClr>
                <a:schemeClr val="lt1"/>
              </a:buClr>
              <a:buSzPts val="1200"/>
              <a:buFont typeface="Old Standard TT"/>
              <a:buChar char="●"/>
            </a:pPr>
            <a:r>
              <a:rPr lang="en" sz="1200">
                <a:solidFill>
                  <a:schemeClr val="lt1"/>
                </a:solidFill>
                <a:latin typeface="Old Standard TT"/>
                <a:ea typeface="Old Standard TT"/>
                <a:cs typeface="Old Standard TT"/>
                <a:sym typeface="Old Standard TT"/>
              </a:rPr>
              <a:t>5 = managerial, administrative, business</a:t>
            </a:r>
            <a:endParaRPr sz="1200">
              <a:solidFill>
                <a:schemeClr val="lt1"/>
              </a:solidFill>
              <a:latin typeface="Old Standard TT"/>
              <a:ea typeface="Old Standard TT"/>
              <a:cs typeface="Old Standard TT"/>
              <a:sym typeface="Old Standard TT"/>
            </a:endParaRPr>
          </a:p>
          <a:p>
            <a:pPr indent="-304800" lvl="0" marL="457200" rtl="0" algn="l">
              <a:lnSpc>
                <a:spcPct val="115000"/>
              </a:lnSpc>
              <a:spcBef>
                <a:spcPts val="0"/>
              </a:spcBef>
              <a:spcAft>
                <a:spcPts val="0"/>
              </a:spcAft>
              <a:buClr>
                <a:schemeClr val="lt1"/>
              </a:buClr>
              <a:buSzPts val="1200"/>
              <a:buFont typeface="Old Standard TT"/>
              <a:buChar char="●"/>
            </a:pPr>
            <a:r>
              <a:rPr lang="en" sz="1200">
                <a:solidFill>
                  <a:schemeClr val="lt1"/>
                </a:solidFill>
                <a:latin typeface="Old Standard TT"/>
                <a:ea typeface="Old Standard TT"/>
                <a:cs typeface="Old Standard TT"/>
                <a:sym typeface="Old Standard TT"/>
              </a:rPr>
              <a:t>6 = professional with advanced degree</a:t>
            </a:r>
            <a:endParaRPr sz="1200">
              <a:solidFill>
                <a:schemeClr val="lt1"/>
              </a:solidFill>
              <a:latin typeface="Old Standard TT"/>
              <a:ea typeface="Old Standard TT"/>
              <a:cs typeface="Old Standard TT"/>
              <a:sym typeface="Old Standard TT"/>
            </a:endParaRPr>
          </a:p>
        </p:txBody>
      </p:sp>
      <p:sp>
        <p:nvSpPr>
          <p:cNvPr id="164" name="Google Shape;164;p29"/>
          <p:cNvSpPr txBox="1"/>
          <p:nvPr/>
        </p:nvSpPr>
        <p:spPr>
          <a:xfrm>
            <a:off x="557400" y="3245550"/>
            <a:ext cx="3958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lt1"/>
                </a:solidFill>
                <a:latin typeface="Old Standard TT"/>
                <a:ea typeface="Old Standard TT"/>
                <a:cs typeface="Old Standard TT"/>
                <a:sym typeface="Old Standard TT"/>
              </a:rPr>
              <a:t>education</a:t>
            </a:r>
            <a:r>
              <a:rPr lang="en">
                <a:solidFill>
                  <a:schemeClr val="lt1"/>
                </a:solidFill>
                <a:latin typeface="Old Standard TT"/>
                <a:ea typeface="Old Standard TT"/>
                <a:cs typeface="Old Standard TT"/>
                <a:sym typeface="Old Standard TT"/>
              </a:rPr>
              <a:t>: Level of education</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9 = grade school</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12 = high school</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14 = some college</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16 = college graduate</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17 = some graduate school</a:t>
            </a:r>
            <a:endParaRPr>
              <a:solidFill>
                <a:schemeClr val="lt1"/>
              </a:solidFill>
              <a:latin typeface="Old Standard TT"/>
              <a:ea typeface="Old Standard TT"/>
              <a:cs typeface="Old Standard TT"/>
              <a:sym typeface="Old Standard TT"/>
            </a:endParaRPr>
          </a:p>
          <a:p>
            <a:pPr indent="-317500" lvl="0" marL="457200" rtl="0" algn="l">
              <a:spcBef>
                <a:spcPts val="0"/>
              </a:spcBef>
              <a:spcAft>
                <a:spcPts val="0"/>
              </a:spcAft>
              <a:buClr>
                <a:schemeClr val="lt1"/>
              </a:buClr>
              <a:buSzPts val="1400"/>
              <a:buFont typeface="Old Standard TT"/>
              <a:buChar char="●"/>
            </a:pPr>
            <a:r>
              <a:rPr lang="en">
                <a:solidFill>
                  <a:schemeClr val="lt1"/>
                </a:solidFill>
                <a:latin typeface="Old Standard TT"/>
                <a:ea typeface="Old Standard TT"/>
                <a:cs typeface="Old Standard TT"/>
                <a:sym typeface="Old Standard TT"/>
              </a:rPr>
              <a:t> 20 = advanced degree</a:t>
            </a:r>
            <a:endParaRPr>
              <a:latin typeface="Old Standard TT"/>
              <a:ea typeface="Old Standard TT"/>
              <a:cs typeface="Old Standard TT"/>
              <a:sym typeface="Old Standard TT"/>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nvSpPr>
        <p:spPr>
          <a:xfrm>
            <a:off x="613825" y="684400"/>
            <a:ext cx="7662300" cy="34017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lt1"/>
              </a:buClr>
              <a:buSzPts val="1800"/>
              <a:buFont typeface="Old Standard TT"/>
              <a:buChar char="●"/>
            </a:pPr>
            <a:r>
              <a:rPr lang="en" sz="1800">
                <a:solidFill>
                  <a:schemeClr val="lt1"/>
                </a:solidFill>
                <a:latin typeface="Old Standard TT"/>
                <a:ea typeface="Old Standard TT"/>
                <a:cs typeface="Old Standard TT"/>
                <a:sym typeface="Old Standard TT"/>
              </a:rPr>
              <a:t>Respondents with some college education are the majority </a:t>
            </a:r>
            <a:endParaRPr sz="1800">
              <a:solidFill>
                <a:schemeClr val="lt1"/>
              </a:solidFill>
              <a:latin typeface="Old Standard TT"/>
              <a:ea typeface="Old Standard TT"/>
              <a:cs typeface="Old Standard TT"/>
              <a:sym typeface="Old Standard TT"/>
            </a:endParaRPr>
          </a:p>
          <a:p>
            <a:pPr indent="-342900" lvl="0" marL="457200" rtl="0" algn="l">
              <a:lnSpc>
                <a:spcPct val="150000"/>
              </a:lnSpc>
              <a:spcBef>
                <a:spcPts val="0"/>
              </a:spcBef>
              <a:spcAft>
                <a:spcPts val="0"/>
              </a:spcAft>
              <a:buClr>
                <a:schemeClr val="lt1"/>
              </a:buClr>
              <a:buSzPts val="1800"/>
              <a:buFont typeface="Old Standard TT"/>
              <a:buChar char="●"/>
            </a:pPr>
            <a:r>
              <a:rPr lang="en" sz="1800">
                <a:solidFill>
                  <a:schemeClr val="lt1"/>
                </a:solidFill>
                <a:latin typeface="Old Standard TT"/>
                <a:ea typeface="Old Standard TT"/>
                <a:cs typeface="Old Standard TT"/>
                <a:sym typeface="Old Standard TT"/>
              </a:rPr>
              <a:t>The least being those with grade school as their highest education level </a:t>
            </a:r>
            <a:endParaRPr b="1" sz="1800">
              <a:solidFill>
                <a:schemeClr val="lt1"/>
              </a:solidFill>
              <a:latin typeface="Old Standard TT"/>
              <a:ea typeface="Old Standard TT"/>
              <a:cs typeface="Old Standard TT"/>
              <a:sym typeface="Old Standard TT"/>
            </a:endParaRPr>
          </a:p>
          <a:p>
            <a:pPr indent="-342900" lvl="0" marL="457200" rtl="0" algn="l">
              <a:lnSpc>
                <a:spcPct val="150000"/>
              </a:lnSpc>
              <a:spcBef>
                <a:spcPts val="0"/>
              </a:spcBef>
              <a:spcAft>
                <a:spcPts val="0"/>
              </a:spcAft>
              <a:buClr>
                <a:schemeClr val="lt1"/>
              </a:buClr>
              <a:buSzPts val="1800"/>
              <a:buFont typeface="Old Standard TT"/>
              <a:buChar char="●"/>
            </a:pPr>
            <a:r>
              <a:rPr lang="en" sz="1800">
                <a:solidFill>
                  <a:schemeClr val="lt1"/>
                </a:solidFill>
                <a:latin typeface="Old Standard TT"/>
                <a:ea typeface="Old Standard TT"/>
                <a:cs typeface="Old Standard TT"/>
                <a:sym typeface="Old Standard TT"/>
              </a:rPr>
              <a:t>most of the respondents are in managerial and administrative positions as well as business personnel </a:t>
            </a:r>
            <a:endParaRPr sz="1800">
              <a:solidFill>
                <a:schemeClr val="lt1"/>
              </a:solidFill>
              <a:latin typeface="Old Standard TT"/>
              <a:ea typeface="Old Standard TT"/>
              <a:cs typeface="Old Standard TT"/>
              <a:sym typeface="Old Standard TT"/>
            </a:endParaRPr>
          </a:p>
          <a:p>
            <a:pPr indent="-342900" lvl="0" marL="457200" rtl="0" algn="l">
              <a:lnSpc>
                <a:spcPct val="150000"/>
              </a:lnSpc>
              <a:spcBef>
                <a:spcPts val="0"/>
              </a:spcBef>
              <a:spcAft>
                <a:spcPts val="0"/>
              </a:spcAft>
              <a:buClr>
                <a:schemeClr val="lt1"/>
              </a:buClr>
              <a:buSzPts val="1800"/>
              <a:buFont typeface="Old Standard TT"/>
              <a:buChar char="●"/>
            </a:pPr>
            <a:r>
              <a:rPr lang="en" sz="1800">
                <a:solidFill>
                  <a:schemeClr val="lt1"/>
                </a:solidFill>
                <a:latin typeface="Old Standard TT"/>
                <a:ea typeface="Old Standard TT"/>
                <a:cs typeface="Old Standard TT"/>
                <a:sym typeface="Old Standard TT"/>
              </a:rPr>
              <a:t>The second largest portion of the respondents are professionals with advanced degree This discovery suggests that majority of the respondents are literate</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sz="2000">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88050" y="695700"/>
            <a:ext cx="6053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rPr>
              <a:t>Our conclusion from the correlation matrix</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323850" lvl="0" marL="457200" rtl="0" algn="l">
              <a:spcBef>
                <a:spcPts val="0"/>
              </a:spcBef>
              <a:spcAft>
                <a:spcPts val="0"/>
              </a:spcAft>
              <a:buClr>
                <a:schemeClr val="lt1"/>
              </a:buClr>
              <a:buSzPts val="1500"/>
              <a:buFont typeface="Old Standard TT"/>
              <a:buChar char="●"/>
            </a:pPr>
            <a:r>
              <a:rPr lang="en" sz="1500">
                <a:solidFill>
                  <a:schemeClr val="lt1"/>
                </a:solidFill>
              </a:rPr>
              <a:t>"yearsmarried" and "age" are moderately correlated with r = .78 </a:t>
            </a:r>
            <a:endParaRPr sz="1500">
              <a:solidFill>
                <a:schemeClr val="lt1"/>
              </a:solidFill>
            </a:endParaRPr>
          </a:p>
          <a:p>
            <a:pPr indent="0" lvl="0" marL="457200" rtl="0" algn="l">
              <a:spcBef>
                <a:spcPts val="0"/>
              </a:spcBef>
              <a:spcAft>
                <a:spcPts val="0"/>
              </a:spcAft>
              <a:buNone/>
            </a:pPr>
            <a:r>
              <a:t/>
            </a:r>
            <a:endParaRPr sz="1500">
              <a:solidFill>
                <a:schemeClr val="lt1"/>
              </a:solidFill>
            </a:endParaRPr>
          </a:p>
          <a:p>
            <a:pPr indent="-323850" lvl="0" marL="457200" rtl="0" algn="l">
              <a:spcBef>
                <a:spcPts val="0"/>
              </a:spcBef>
              <a:spcAft>
                <a:spcPts val="0"/>
              </a:spcAft>
              <a:buClr>
                <a:schemeClr val="lt1"/>
              </a:buClr>
              <a:buSzPts val="1500"/>
              <a:buFont typeface="Old Standard TT"/>
              <a:buChar char="●"/>
            </a:pPr>
            <a:r>
              <a:rPr lang="en" sz="1500">
                <a:solidFill>
                  <a:schemeClr val="lt1"/>
                </a:solidFill>
              </a:rPr>
              <a:t>"education" and "occupation" are also moderately correlated with r = .53 </a:t>
            </a:r>
            <a:endParaRPr sz="1500">
              <a:solidFill>
                <a:schemeClr val="lt1"/>
              </a:solidFill>
            </a:endParaRPr>
          </a:p>
          <a:p>
            <a:pPr indent="0" lvl="0" marL="457200" rtl="0" algn="l">
              <a:spcBef>
                <a:spcPts val="0"/>
              </a:spcBef>
              <a:spcAft>
                <a:spcPts val="0"/>
              </a:spcAft>
              <a:buNone/>
            </a:pPr>
            <a:r>
              <a:t/>
            </a:r>
            <a:endParaRPr sz="1500">
              <a:solidFill>
                <a:schemeClr val="lt1"/>
              </a:solidFill>
            </a:endParaRPr>
          </a:p>
          <a:p>
            <a:pPr indent="-323850" lvl="0" marL="457200" rtl="0" algn="l">
              <a:spcBef>
                <a:spcPts val="0"/>
              </a:spcBef>
              <a:spcAft>
                <a:spcPts val="0"/>
              </a:spcAft>
              <a:buClr>
                <a:schemeClr val="lt1"/>
              </a:buClr>
              <a:buSzPts val="1500"/>
              <a:buFont typeface="Old Standard TT"/>
              <a:buChar char="●"/>
            </a:pPr>
            <a:r>
              <a:rPr lang="en" sz="1500">
                <a:solidFill>
                  <a:schemeClr val="lt1"/>
                </a:solidFill>
              </a:rPr>
              <a:t>We also look at "affairs" which is not or weakly correlated to the other variables</a:t>
            </a:r>
            <a:endParaRPr sz="1500">
              <a:solidFill>
                <a:schemeClr val="lt1"/>
              </a:solidFill>
            </a:endParaRPr>
          </a:p>
          <a:p>
            <a:pPr indent="0" lvl="0" marL="914400" rtl="0" algn="l">
              <a:lnSpc>
                <a:spcPct val="115000"/>
              </a:lnSpc>
              <a:spcBef>
                <a:spcPts val="0"/>
              </a:spcBef>
              <a:spcAft>
                <a:spcPts val="0"/>
              </a:spcAft>
              <a:buNone/>
            </a:pPr>
            <a:r>
              <a:t/>
            </a:r>
            <a:endParaRPr b="1" sz="1900">
              <a:solidFill>
                <a:schemeClr val="lt1"/>
              </a:solidFill>
              <a:latin typeface="Times New Roman"/>
              <a:ea typeface="Times New Roman"/>
              <a:cs typeface="Times New Roman"/>
              <a:sym typeface="Times New Roman"/>
            </a:endParaRPr>
          </a:p>
        </p:txBody>
      </p:sp>
      <p:sp>
        <p:nvSpPr>
          <p:cNvPr id="175" name="Google Shape;175;p31"/>
          <p:cNvSpPr txBox="1"/>
          <p:nvPr/>
        </p:nvSpPr>
        <p:spPr>
          <a:xfrm>
            <a:off x="165850" y="237300"/>
            <a:ext cx="8714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lt1"/>
                </a:solidFill>
                <a:latin typeface="Old Standard TT"/>
                <a:ea typeface="Old Standard TT"/>
                <a:cs typeface="Old Standard TT"/>
                <a:sym typeface="Old Standard TT"/>
              </a:rPr>
              <a:t>Bivariate Analysis</a:t>
            </a:r>
            <a:endParaRPr b="1" sz="2200">
              <a:solidFill>
                <a:schemeClr val="lt1"/>
              </a:solidFill>
              <a:latin typeface="Old Standard TT"/>
              <a:ea typeface="Old Standard TT"/>
              <a:cs typeface="Old Standard TT"/>
              <a:sym typeface="Old Standard TT"/>
            </a:endParaRPr>
          </a:p>
        </p:txBody>
      </p:sp>
      <p:pic>
        <p:nvPicPr>
          <p:cNvPr id="176" name="Google Shape;176;p31"/>
          <p:cNvPicPr preferRelativeResize="0"/>
          <p:nvPr/>
        </p:nvPicPr>
        <p:blipFill>
          <a:blip r:embed="rId3">
            <a:alphaModFix/>
          </a:blip>
          <a:stretch>
            <a:fillRect/>
          </a:stretch>
        </p:blipFill>
        <p:spPr>
          <a:xfrm>
            <a:off x="6441850" y="809475"/>
            <a:ext cx="2438400" cy="409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1000"/>
                                        <p:tgtEl>
                                          <p:spTgt spid="175"/>
                                        </p:tgtEl>
                                        <p:attrNameLst>
                                          <p:attrName>ppt_w</p:attrName>
                                        </p:attrNameLst>
                                      </p:cBhvr>
                                      <p:tavLst>
                                        <p:tav fmla="" tm="0">
                                          <p:val>
                                            <p:strVal val="0"/>
                                          </p:val>
                                        </p:tav>
                                        <p:tav fmla="" tm="100000">
                                          <p:val>
                                            <p:strVal val="#ppt_w"/>
                                          </p:val>
                                        </p:tav>
                                      </p:tavLst>
                                    </p:anim>
                                    <p:anim calcmode="lin" valueType="num">
                                      <p:cBhvr additive="base">
                                        <p:cTn dur="1000"/>
                                        <p:tgtEl>
                                          <p:spTgt spid="17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1901425"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Which</a:t>
            </a:r>
            <a:r>
              <a:rPr lang="en" sz="4800"/>
              <a:t> factors contribute to the </a:t>
            </a:r>
            <a:r>
              <a:rPr lang="en" sz="4800"/>
              <a:t>occurrence</a:t>
            </a:r>
            <a:r>
              <a:rPr lang="en" sz="4800"/>
              <a:t> of an </a:t>
            </a:r>
            <a:r>
              <a:rPr lang="en" sz="4800"/>
              <a:t>extramarital</a:t>
            </a:r>
            <a:r>
              <a:rPr lang="en" sz="4800"/>
              <a:t> affair within a marriage?</a:t>
            </a:r>
            <a:endParaRPr sz="4800"/>
          </a:p>
        </p:txBody>
      </p:sp>
      <p:pic>
        <p:nvPicPr>
          <p:cNvPr id="68" name="Google Shape;68;p14"/>
          <p:cNvPicPr preferRelativeResize="0"/>
          <p:nvPr/>
        </p:nvPicPr>
        <p:blipFill>
          <a:blip r:embed="rId3">
            <a:alphaModFix/>
          </a:blip>
          <a:stretch>
            <a:fillRect/>
          </a:stretch>
        </p:blipFill>
        <p:spPr>
          <a:xfrm>
            <a:off x="0" y="42475"/>
            <a:ext cx="2229175" cy="2229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000"/>
                                        <p:tgtEl>
                                          <p:spTgt spid="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490250" y="1212150"/>
            <a:ext cx="8401800" cy="3648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2100">
              <a:solidFill>
                <a:schemeClr val="lt1"/>
              </a:solidFill>
            </a:endParaRPr>
          </a:p>
          <a:p>
            <a:pPr indent="0" lvl="0" marL="457200" rtl="0" algn="l">
              <a:lnSpc>
                <a:spcPct val="115000"/>
              </a:lnSpc>
              <a:spcBef>
                <a:spcPts val="0"/>
              </a:spcBef>
              <a:spcAft>
                <a:spcPts val="0"/>
              </a:spcAft>
              <a:buClr>
                <a:schemeClr val="dk1"/>
              </a:buClr>
              <a:buSzPts val="1100"/>
              <a:buFont typeface="Arial"/>
              <a:buNone/>
            </a:pPr>
            <a:r>
              <a:rPr lang="en" sz="1700">
                <a:solidFill>
                  <a:schemeClr val="lt1"/>
                </a:solidFill>
              </a:rPr>
              <a:t>To describe the analysis of data that has multiple variables or observations for each unit or category, we use Multivariate analysis.</a:t>
            </a:r>
            <a:endParaRPr sz="1700">
              <a:solidFill>
                <a:schemeClr val="lt1"/>
              </a:solidFill>
            </a:endParaRPr>
          </a:p>
          <a:p>
            <a:pPr indent="0" lvl="0" marL="457200" rtl="0" algn="l">
              <a:lnSpc>
                <a:spcPct val="115000"/>
              </a:lnSpc>
              <a:spcBef>
                <a:spcPts val="0"/>
              </a:spcBef>
              <a:spcAft>
                <a:spcPts val="0"/>
              </a:spcAft>
              <a:buClr>
                <a:schemeClr val="dk1"/>
              </a:buClr>
              <a:buSzPts val="1100"/>
              <a:buFont typeface="Arial"/>
              <a:buNone/>
            </a:pPr>
            <a:r>
              <a:t/>
            </a:r>
            <a:endParaRPr sz="1700">
              <a:solidFill>
                <a:schemeClr val="lt1"/>
              </a:solidFill>
            </a:endParaRPr>
          </a:p>
          <a:p>
            <a:pPr indent="-336550" lvl="0" marL="457200" rtl="0" algn="l">
              <a:lnSpc>
                <a:spcPct val="115000"/>
              </a:lnSpc>
              <a:spcBef>
                <a:spcPts val="0"/>
              </a:spcBef>
              <a:spcAft>
                <a:spcPts val="0"/>
              </a:spcAft>
              <a:buClr>
                <a:schemeClr val="lt1"/>
              </a:buClr>
              <a:buSzPts val="1700"/>
              <a:buChar char="●"/>
            </a:pPr>
            <a:r>
              <a:rPr lang="en" sz="1700">
                <a:solidFill>
                  <a:schemeClr val="lt1"/>
                </a:solidFill>
              </a:rPr>
              <a:t>First, we treated all the values into categorical variables except the age category.</a:t>
            </a:r>
            <a:endParaRPr sz="1700">
              <a:solidFill>
                <a:schemeClr val="lt1"/>
              </a:solidFill>
            </a:endParaRPr>
          </a:p>
          <a:p>
            <a:pPr indent="0" lvl="0" marL="457200" rtl="0" algn="l">
              <a:lnSpc>
                <a:spcPct val="115000"/>
              </a:lnSpc>
              <a:spcBef>
                <a:spcPts val="0"/>
              </a:spcBef>
              <a:spcAft>
                <a:spcPts val="0"/>
              </a:spcAft>
              <a:buNone/>
            </a:pPr>
            <a:r>
              <a:t/>
            </a:r>
            <a:endParaRPr sz="1700">
              <a:solidFill>
                <a:schemeClr val="lt1"/>
              </a:solidFill>
            </a:endParaRPr>
          </a:p>
          <a:p>
            <a:pPr indent="-336550" lvl="0" marL="457200" rtl="0" algn="l">
              <a:lnSpc>
                <a:spcPct val="115000"/>
              </a:lnSpc>
              <a:spcBef>
                <a:spcPts val="0"/>
              </a:spcBef>
              <a:spcAft>
                <a:spcPts val="0"/>
              </a:spcAft>
              <a:buClr>
                <a:schemeClr val="lt1"/>
              </a:buClr>
              <a:buSzPts val="1700"/>
              <a:buChar char="●"/>
            </a:pPr>
            <a:r>
              <a:rPr lang="en" sz="1700">
                <a:solidFill>
                  <a:schemeClr val="lt1"/>
                </a:solidFill>
              </a:rPr>
              <a:t>Our target variable “</a:t>
            </a:r>
            <a:r>
              <a:rPr i="1" lang="en" sz="1700">
                <a:solidFill>
                  <a:schemeClr val="lt1"/>
                </a:solidFill>
              </a:rPr>
              <a:t>affairs</a:t>
            </a:r>
            <a:r>
              <a:rPr lang="en" sz="1700">
                <a:solidFill>
                  <a:schemeClr val="lt1"/>
                </a:solidFill>
              </a:rPr>
              <a:t>” was changed into a binary variable stored in the “</a:t>
            </a:r>
            <a:r>
              <a:rPr i="1" lang="en" sz="1700">
                <a:solidFill>
                  <a:schemeClr val="lt1"/>
                </a:solidFill>
              </a:rPr>
              <a:t>affairs_bin</a:t>
            </a:r>
            <a:r>
              <a:rPr lang="en" sz="1700">
                <a:solidFill>
                  <a:schemeClr val="lt1"/>
                </a:solidFill>
              </a:rPr>
              <a:t>” column, where ‘0’ represented no extramarital affair and ‘1’ represents presence of an affair regardless of the number of times the affair occurred.</a:t>
            </a:r>
            <a:endParaRPr sz="1700">
              <a:solidFill>
                <a:schemeClr val="lt1"/>
              </a:solidFill>
            </a:endParaRPr>
          </a:p>
          <a:p>
            <a:pPr indent="0" lvl="0" marL="457200" rtl="0" algn="l">
              <a:lnSpc>
                <a:spcPct val="115000"/>
              </a:lnSpc>
              <a:spcBef>
                <a:spcPts val="0"/>
              </a:spcBef>
              <a:spcAft>
                <a:spcPts val="0"/>
              </a:spcAft>
              <a:buNone/>
            </a:pPr>
            <a:r>
              <a:t/>
            </a:r>
            <a:endParaRPr sz="1700">
              <a:solidFill>
                <a:schemeClr val="lt1"/>
              </a:solidFill>
            </a:endParaRPr>
          </a:p>
          <a:p>
            <a:pPr indent="-336550" lvl="0" marL="457200" rtl="0" algn="l">
              <a:lnSpc>
                <a:spcPct val="115000"/>
              </a:lnSpc>
              <a:spcBef>
                <a:spcPts val="0"/>
              </a:spcBef>
              <a:spcAft>
                <a:spcPts val="0"/>
              </a:spcAft>
              <a:buClr>
                <a:schemeClr val="lt1"/>
              </a:buClr>
              <a:buSzPts val="1700"/>
              <a:buChar char="●"/>
            </a:pPr>
            <a:r>
              <a:rPr lang="en" sz="1700">
                <a:solidFill>
                  <a:schemeClr val="lt1"/>
                </a:solidFill>
              </a:rPr>
              <a:t>The </a:t>
            </a:r>
            <a:r>
              <a:rPr i="1" lang="en" sz="1700">
                <a:solidFill>
                  <a:schemeClr val="lt1"/>
                </a:solidFill>
              </a:rPr>
              <a:t>“affairs”</a:t>
            </a:r>
            <a:r>
              <a:rPr lang="en" sz="1700">
                <a:solidFill>
                  <a:schemeClr val="lt1"/>
                </a:solidFill>
              </a:rPr>
              <a:t> column was thereafter dropped</a:t>
            </a:r>
            <a:endParaRPr sz="1700">
              <a:solidFill>
                <a:schemeClr val="lt1"/>
              </a:solidFill>
            </a:endParaRPr>
          </a:p>
          <a:p>
            <a:pPr indent="0" lvl="0" marL="457200" rtl="0" algn="l">
              <a:lnSpc>
                <a:spcPct val="115000"/>
              </a:lnSpc>
              <a:spcBef>
                <a:spcPts val="0"/>
              </a:spcBef>
              <a:spcAft>
                <a:spcPts val="0"/>
              </a:spcAft>
              <a:buNone/>
            </a:pPr>
            <a:r>
              <a:t/>
            </a:r>
            <a:endParaRPr sz="1700">
              <a:solidFill>
                <a:schemeClr val="lt1"/>
              </a:solidFill>
            </a:endParaRPr>
          </a:p>
          <a:p>
            <a:pPr indent="-336550" lvl="0" marL="457200" rtl="0" algn="l">
              <a:lnSpc>
                <a:spcPct val="115000"/>
              </a:lnSpc>
              <a:spcBef>
                <a:spcPts val="0"/>
              </a:spcBef>
              <a:spcAft>
                <a:spcPts val="0"/>
              </a:spcAft>
              <a:buClr>
                <a:schemeClr val="lt1"/>
              </a:buClr>
              <a:buSzPts val="1700"/>
              <a:buChar char="●"/>
            </a:pPr>
            <a:r>
              <a:rPr lang="en" sz="1700">
                <a:solidFill>
                  <a:schemeClr val="lt1"/>
                </a:solidFill>
              </a:rPr>
              <a:t>Dependent and Independent variables were created, i.e</a:t>
            </a:r>
            <a:endParaRPr sz="1700">
              <a:solidFill>
                <a:schemeClr val="lt1"/>
              </a:solidFill>
            </a:endParaRPr>
          </a:p>
          <a:p>
            <a:pPr indent="-336550" lvl="0" marL="1371600" rtl="0" algn="l">
              <a:lnSpc>
                <a:spcPct val="115000"/>
              </a:lnSpc>
              <a:spcBef>
                <a:spcPts val="0"/>
              </a:spcBef>
              <a:spcAft>
                <a:spcPts val="0"/>
              </a:spcAft>
              <a:buClr>
                <a:schemeClr val="lt1"/>
              </a:buClr>
              <a:buSzPts val="1700"/>
              <a:buChar char="-"/>
            </a:pPr>
            <a:r>
              <a:rPr lang="en" sz="1700">
                <a:solidFill>
                  <a:schemeClr val="lt1"/>
                </a:solidFill>
              </a:rPr>
              <a:t>Dependent Variable = “affairs_bin”</a:t>
            </a:r>
            <a:endParaRPr sz="1700">
              <a:solidFill>
                <a:schemeClr val="lt1"/>
              </a:solidFill>
            </a:endParaRPr>
          </a:p>
          <a:p>
            <a:pPr indent="-336550" lvl="0" marL="1371600" rtl="0" algn="l">
              <a:lnSpc>
                <a:spcPct val="115000"/>
              </a:lnSpc>
              <a:spcBef>
                <a:spcPts val="0"/>
              </a:spcBef>
              <a:spcAft>
                <a:spcPts val="0"/>
              </a:spcAft>
              <a:buClr>
                <a:schemeClr val="lt1"/>
              </a:buClr>
              <a:buSzPts val="1700"/>
              <a:buChar char="-"/>
            </a:pPr>
            <a:r>
              <a:rPr lang="en" sz="1700">
                <a:solidFill>
                  <a:schemeClr val="lt1"/>
                </a:solidFill>
              </a:rPr>
              <a:t>Independent Variables =  all other columns</a:t>
            </a:r>
            <a:endParaRPr sz="1700">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82" name="Google Shape;182;p32"/>
          <p:cNvSpPr txBox="1"/>
          <p:nvPr/>
        </p:nvSpPr>
        <p:spPr>
          <a:xfrm>
            <a:off x="1029000" y="24475"/>
            <a:ext cx="63969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2100">
                <a:solidFill>
                  <a:schemeClr val="lt1"/>
                </a:solidFill>
                <a:latin typeface="Old Standard TT"/>
                <a:ea typeface="Old Standard TT"/>
                <a:cs typeface="Old Standard TT"/>
                <a:sym typeface="Old Standard TT"/>
              </a:rPr>
              <a:t>Multivariate Analysis</a:t>
            </a:r>
            <a:endParaRPr>
              <a:latin typeface="Old Standard TT"/>
              <a:ea typeface="Old Standard TT"/>
              <a:cs typeface="Old Standard TT"/>
              <a:sym typeface="Old Standard TT"/>
            </a:endParaRPr>
          </a:p>
        </p:txBody>
      </p:sp>
      <p:pic>
        <p:nvPicPr>
          <p:cNvPr id="183" name="Google Shape;183;p32"/>
          <p:cNvPicPr preferRelativeResize="0"/>
          <p:nvPr/>
        </p:nvPicPr>
        <p:blipFill>
          <a:blip r:embed="rId3">
            <a:alphaModFix/>
          </a:blip>
          <a:stretch>
            <a:fillRect/>
          </a:stretch>
        </p:blipFill>
        <p:spPr>
          <a:xfrm>
            <a:off x="7442950" y="3625900"/>
            <a:ext cx="1596250" cy="1517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490250" y="803200"/>
            <a:ext cx="4081800" cy="4185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lt1"/>
                </a:solidFill>
              </a:rPr>
              <a:t>Logistic Regression is one of the models used for multivariate analysis used when it comes to predicting a binary outcome based on prior observations of a dataset. It predicts a dependent data variable by analyzing the relationship between one or more existing independent variables.</a:t>
            </a:r>
            <a:endParaRPr sz="1800">
              <a:solidFill>
                <a:schemeClr val="lt1"/>
              </a:solidFill>
            </a:endParaRPr>
          </a:p>
          <a:p>
            <a:pPr indent="0" lvl="0" marL="0" rtl="0" algn="l">
              <a:spcBef>
                <a:spcPts val="0"/>
              </a:spcBef>
              <a:spcAft>
                <a:spcPts val="0"/>
              </a:spcAft>
              <a:buNone/>
            </a:pPr>
            <a:r>
              <a:t/>
            </a:r>
            <a:endParaRPr sz="5300"/>
          </a:p>
        </p:txBody>
      </p:sp>
      <p:sp>
        <p:nvSpPr>
          <p:cNvPr id="189" name="Google Shape;189;p33"/>
          <p:cNvSpPr txBox="1"/>
          <p:nvPr/>
        </p:nvSpPr>
        <p:spPr>
          <a:xfrm>
            <a:off x="814825" y="94525"/>
            <a:ext cx="6869700" cy="523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2200">
                <a:solidFill>
                  <a:schemeClr val="lt1"/>
                </a:solidFill>
                <a:latin typeface="Times New Roman"/>
                <a:ea typeface="Times New Roman"/>
                <a:cs typeface="Times New Roman"/>
                <a:sym typeface="Times New Roman"/>
              </a:rPr>
              <a:t>Logistic Regression</a:t>
            </a:r>
            <a:endParaRPr>
              <a:latin typeface="Old Standard TT"/>
              <a:ea typeface="Old Standard TT"/>
              <a:cs typeface="Old Standard TT"/>
              <a:sym typeface="Old Standard TT"/>
            </a:endParaRPr>
          </a:p>
        </p:txBody>
      </p:sp>
      <p:sp>
        <p:nvSpPr>
          <p:cNvPr id="190" name="Google Shape;190;p33"/>
          <p:cNvSpPr txBox="1"/>
          <p:nvPr/>
        </p:nvSpPr>
        <p:spPr>
          <a:xfrm>
            <a:off x="4636175" y="528575"/>
            <a:ext cx="4309500" cy="450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lt1"/>
                </a:solidFill>
                <a:latin typeface="Old Standard TT"/>
                <a:ea typeface="Old Standard TT"/>
                <a:cs typeface="Old Standard TT"/>
                <a:sym typeface="Old Standard TT"/>
              </a:rPr>
              <a:t>STEPS TAKEN</a:t>
            </a:r>
            <a:endParaRPr b="1" sz="1800">
              <a:solidFill>
                <a:schemeClr val="lt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en" sz="1800">
                <a:solidFill>
                  <a:schemeClr val="lt1"/>
                </a:solidFill>
                <a:latin typeface="Old Standard TT"/>
                <a:ea typeface="Old Standard TT"/>
                <a:cs typeface="Old Standard TT"/>
                <a:sym typeface="Old Standard TT"/>
              </a:rPr>
              <a:t>Step 1: Splitting the dataset to train and test set</a:t>
            </a:r>
            <a:endParaRPr sz="1800">
              <a:solidFill>
                <a:schemeClr val="lt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en" sz="1800">
                <a:solidFill>
                  <a:schemeClr val="lt1"/>
                </a:solidFill>
                <a:latin typeface="Old Standard TT"/>
                <a:ea typeface="Old Standard TT"/>
                <a:cs typeface="Old Standard TT"/>
                <a:sym typeface="Old Standard TT"/>
              </a:rPr>
              <a:t>Step 2:  Building the logistic regression model</a:t>
            </a:r>
            <a:endParaRPr sz="1800">
              <a:solidFill>
                <a:schemeClr val="lt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en" sz="1800">
                <a:solidFill>
                  <a:schemeClr val="lt1"/>
                </a:solidFill>
                <a:latin typeface="Old Standard TT"/>
                <a:ea typeface="Old Standard TT"/>
                <a:cs typeface="Old Standard TT"/>
                <a:sym typeface="Old Standard TT"/>
              </a:rPr>
              <a:t>Step 3: Creating predictions on the test dataset</a:t>
            </a:r>
            <a:endParaRPr sz="1800">
              <a:solidFill>
                <a:schemeClr val="lt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en" sz="1800">
                <a:solidFill>
                  <a:schemeClr val="lt1"/>
                </a:solidFill>
                <a:latin typeface="Old Standard TT"/>
                <a:ea typeface="Old Standard TT"/>
                <a:cs typeface="Old Standard TT"/>
                <a:sym typeface="Old Standard TT"/>
              </a:rPr>
              <a:t>Step 4: Checking the accuracy of the logistic model</a:t>
            </a:r>
            <a:endParaRPr sz="1800">
              <a:solidFill>
                <a:schemeClr val="lt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t/>
            </a:r>
            <a:endParaRPr sz="1800">
              <a:solidFill>
                <a:schemeClr val="lt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lang="en" sz="1800">
                <a:solidFill>
                  <a:schemeClr val="lt1"/>
                </a:solidFill>
                <a:latin typeface="Old Standard TT"/>
                <a:ea typeface="Old Standard TT"/>
                <a:cs typeface="Old Standard TT"/>
                <a:sym typeface="Old Standard TT"/>
              </a:rPr>
              <a:t>Accuracy:</a:t>
            </a:r>
            <a:endParaRPr sz="1800">
              <a:solidFill>
                <a:schemeClr val="lt1"/>
              </a:solidFill>
              <a:latin typeface="Old Standard TT"/>
              <a:ea typeface="Old Standard TT"/>
              <a:cs typeface="Old Standard TT"/>
              <a:sym typeface="Old Standard TT"/>
            </a:endParaRPr>
          </a:p>
          <a:p>
            <a:pPr indent="0" lvl="0" marL="0" rtl="0" algn="l">
              <a:lnSpc>
                <a:spcPct val="115000"/>
              </a:lnSpc>
              <a:spcBef>
                <a:spcPts val="0"/>
              </a:spcBef>
              <a:spcAft>
                <a:spcPts val="0"/>
              </a:spcAft>
              <a:buNone/>
            </a:pPr>
            <a:r>
              <a:rPr b="1" lang="en" sz="1700">
                <a:solidFill>
                  <a:schemeClr val="lt1"/>
                </a:solidFill>
                <a:latin typeface="Old Standard TT"/>
                <a:ea typeface="Old Standard TT"/>
                <a:cs typeface="Old Standard TT"/>
                <a:sym typeface="Old Standard TT"/>
              </a:rPr>
              <a:t>train set accuracy score :  0.75</a:t>
            </a:r>
            <a:endParaRPr b="1" sz="1700">
              <a:solidFill>
                <a:schemeClr val="lt1"/>
              </a:solidFill>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b="1" lang="en" sz="1700">
                <a:solidFill>
                  <a:schemeClr val="lt1"/>
                </a:solidFill>
                <a:latin typeface="Old Standard TT"/>
                <a:ea typeface="Old Standard TT"/>
                <a:cs typeface="Old Standard TT"/>
                <a:sym typeface="Old Standard TT"/>
              </a:rPr>
              <a:t>test set accuracy score : 0.76</a:t>
            </a:r>
            <a:endParaRPr b="1"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Sampling</a:t>
            </a:r>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000"/>
                                        <p:tgtEl>
                                          <p:spTgt spid="195"/>
                                        </p:tgtEl>
                                        <p:attrNameLst>
                                          <p:attrName>ppt_w</p:attrName>
                                        </p:attrNameLst>
                                      </p:cBhvr>
                                      <p:tavLst>
                                        <p:tav fmla="" tm="0">
                                          <p:val>
                                            <p:strVal val="0"/>
                                          </p:val>
                                        </p:tav>
                                        <p:tav fmla="" tm="100000">
                                          <p:val>
                                            <p:strVal val="#ppt_w"/>
                                          </p:val>
                                        </p:tav>
                                      </p:tavLst>
                                    </p:anim>
                                    <p:anim calcmode="lin" valueType="num">
                                      <p:cBhvr additive="base">
                                        <p:cTn dur="1000"/>
                                        <p:tgtEl>
                                          <p:spTgt spid="19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106625" y="803575"/>
            <a:ext cx="4775700" cy="4090800"/>
          </a:xfrm>
          <a:prstGeom prst="rect">
            <a:avLst/>
          </a:prstGeom>
        </p:spPr>
        <p:txBody>
          <a:bodyPr anchorCtr="0" anchor="ctr" bIns="91425" lIns="91425" spcFirstLastPara="1" rIns="91425" wrap="square" tIns="91425">
            <a:noAutofit/>
          </a:bodyPr>
          <a:lstStyle/>
          <a:p>
            <a:pPr indent="0" lvl="0" marL="457200" rtl="0" algn="ctr">
              <a:lnSpc>
                <a:spcPct val="200000"/>
              </a:lnSpc>
              <a:spcBef>
                <a:spcPts val="0"/>
              </a:spcBef>
              <a:spcAft>
                <a:spcPts val="0"/>
              </a:spcAft>
              <a:buClr>
                <a:schemeClr val="dk1"/>
              </a:buClr>
              <a:buSzPts val="1100"/>
              <a:buFont typeface="Arial"/>
              <a:buNone/>
            </a:pPr>
            <a:r>
              <a:rPr b="1" lang="en" sz="1900">
                <a:solidFill>
                  <a:schemeClr val="lt1"/>
                </a:solidFill>
                <a:latin typeface="Times New Roman"/>
                <a:ea typeface="Times New Roman"/>
                <a:cs typeface="Times New Roman"/>
                <a:sym typeface="Times New Roman"/>
              </a:rPr>
              <a:t>Sampling Technique</a:t>
            </a:r>
            <a:endParaRPr b="1" sz="1900">
              <a:solidFill>
                <a:schemeClr val="lt1"/>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The sampling technique we employed was </a:t>
            </a:r>
            <a:r>
              <a:rPr lang="en" sz="1700" u="sng">
                <a:solidFill>
                  <a:srgbClr val="F4CCCC"/>
                </a:solidFill>
                <a:latin typeface="Times New Roman"/>
                <a:ea typeface="Times New Roman"/>
                <a:cs typeface="Times New Roman"/>
                <a:sym typeface="Times New Roman"/>
                <a:hlinkClick r:id="rId3">
                  <a:extLst>
                    <a:ext uri="{A12FA001-AC4F-418D-AE19-62706E023703}">
                      <ahyp:hlinkClr val="tx"/>
                    </a:ext>
                  </a:extLst>
                </a:hlinkClick>
              </a:rPr>
              <a:t>stratified</a:t>
            </a:r>
            <a:r>
              <a:rPr lang="en" sz="1700">
                <a:solidFill>
                  <a:schemeClr val="lt1"/>
                </a:solidFill>
                <a:latin typeface="Times New Roman"/>
                <a:ea typeface="Times New Roman"/>
                <a:cs typeface="Times New Roman"/>
                <a:sym typeface="Times New Roman"/>
              </a:rPr>
              <a:t> sampling and the strata was based on gender. </a:t>
            </a:r>
            <a:endParaRPr sz="1700">
              <a:solidFill>
                <a:schemeClr val="lt1"/>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Therefore we had to perform stratified random sampling to avoid bias and give an equal representative sample of both males and females who had affairs since there are more female respondents than male </a:t>
            </a:r>
            <a:endParaRPr b="1" sz="1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201" name="Google Shape;201;p35"/>
          <p:cNvPicPr preferRelativeResize="0"/>
          <p:nvPr/>
        </p:nvPicPr>
        <p:blipFill>
          <a:blip r:embed="rId4">
            <a:alphaModFix/>
          </a:blip>
          <a:stretch>
            <a:fillRect/>
          </a:stretch>
        </p:blipFill>
        <p:spPr>
          <a:xfrm>
            <a:off x="5348100" y="670275"/>
            <a:ext cx="3525250" cy="3817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603325" y="450150"/>
            <a:ext cx="77448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rgbClr val="F4CCCC"/>
                </a:solidFill>
              </a:rPr>
              <a:t>Ho: p_male_affairs = p_female_affairs</a:t>
            </a:r>
            <a:endParaRPr sz="3200">
              <a:solidFill>
                <a:srgbClr val="F4CCCC"/>
              </a:solidFill>
            </a:endParaRPr>
          </a:p>
          <a:p>
            <a:pPr indent="0" lvl="0" marL="0" rtl="0" algn="ctr">
              <a:spcBef>
                <a:spcPts val="0"/>
              </a:spcBef>
              <a:spcAft>
                <a:spcPts val="0"/>
              </a:spcAft>
              <a:buClr>
                <a:schemeClr val="dk1"/>
              </a:buClr>
              <a:buSzPts val="1100"/>
              <a:buFont typeface="Arial"/>
              <a:buNone/>
            </a:pPr>
            <a:r>
              <a:t/>
            </a:r>
            <a:endParaRPr sz="3200">
              <a:solidFill>
                <a:srgbClr val="F4CCCC"/>
              </a:solidFill>
            </a:endParaRPr>
          </a:p>
          <a:p>
            <a:pPr indent="0" lvl="0" marL="0" rtl="0" algn="ctr">
              <a:spcBef>
                <a:spcPts val="0"/>
              </a:spcBef>
              <a:spcAft>
                <a:spcPts val="0"/>
              </a:spcAft>
              <a:buNone/>
            </a:pPr>
            <a:r>
              <a:rPr lang="en" sz="3200">
                <a:solidFill>
                  <a:srgbClr val="F4CCCC"/>
                </a:solidFill>
              </a:rPr>
              <a:t>H1: p_male_affairs ≠ p_female_affairs</a:t>
            </a:r>
            <a:r>
              <a:rPr lang="en" sz="3200">
                <a:solidFill>
                  <a:srgbClr val="F4CCCC"/>
                </a:solidFill>
              </a:rPr>
              <a:t> </a:t>
            </a:r>
            <a:endParaRPr sz="3200">
              <a:solidFill>
                <a:srgbClr val="F4CCCC"/>
              </a:solidFill>
              <a:latin typeface="Times New Roman"/>
              <a:ea typeface="Times New Roman"/>
              <a:cs typeface="Times New Roman"/>
              <a:sym typeface="Times New Roman"/>
            </a:endParaRPr>
          </a:p>
          <a:p>
            <a:pPr indent="0" lvl="0" marL="457200" rtl="0" algn="l">
              <a:lnSpc>
                <a:spcPct val="2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We think the proportion of females having affairs is equal to proportion of males having affairs because…</a:t>
            </a:r>
            <a:endParaRPr b="1" sz="1800"/>
          </a:p>
          <a:p>
            <a:pPr indent="-330200" lvl="0" marL="457200" rtl="0" algn="l">
              <a:spcBef>
                <a:spcPts val="1600"/>
              </a:spcBef>
              <a:spcAft>
                <a:spcPts val="0"/>
              </a:spcAft>
              <a:buSzPts val="1600"/>
              <a:buChar char="●"/>
            </a:pPr>
            <a:r>
              <a:rPr lang="en" sz="1600"/>
              <a:t>It is always assumed that the number of males that engage in extramarital affairs is not equal to females engaging in the same.</a:t>
            </a:r>
            <a:endParaRPr sz="1600"/>
          </a:p>
          <a:p>
            <a:pPr indent="0" lvl="0" marL="45720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217" name="Google Shape;217;p38"/>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The v</a:t>
            </a:r>
            <a:r>
              <a:rPr b="1" lang="en" sz="1800"/>
              <a:t>ariables that  affect the outcome...</a:t>
            </a:r>
            <a:endParaRPr sz="1600"/>
          </a:p>
          <a:p>
            <a:pPr indent="-330200" lvl="0" marL="457200" rtl="0" algn="l">
              <a:spcBef>
                <a:spcPts val="1600"/>
              </a:spcBef>
              <a:spcAft>
                <a:spcPts val="0"/>
              </a:spcAft>
              <a:buSzPts val="1600"/>
              <a:buChar char="●"/>
            </a:pPr>
            <a:r>
              <a:rPr lang="en" sz="1600"/>
              <a:t>Age</a:t>
            </a:r>
            <a:endParaRPr sz="1600"/>
          </a:p>
          <a:p>
            <a:pPr indent="-330200" lvl="0" marL="457200" rtl="0" algn="l">
              <a:spcBef>
                <a:spcPts val="0"/>
              </a:spcBef>
              <a:spcAft>
                <a:spcPts val="0"/>
              </a:spcAft>
              <a:buSzPts val="1600"/>
              <a:buChar char="●"/>
            </a:pPr>
            <a:r>
              <a:rPr lang="en" sz="1600"/>
              <a:t>Gender</a:t>
            </a:r>
            <a:endParaRPr sz="1600"/>
          </a:p>
          <a:p>
            <a:pPr indent="-330200" lvl="0" marL="457200" rtl="0" algn="l">
              <a:spcBef>
                <a:spcPts val="0"/>
              </a:spcBef>
              <a:spcAft>
                <a:spcPts val="0"/>
              </a:spcAft>
              <a:buSzPts val="1600"/>
              <a:buChar char="●"/>
            </a:pPr>
            <a:r>
              <a:rPr lang="en" sz="1600"/>
              <a:t>Number of years married</a:t>
            </a:r>
            <a:endParaRPr sz="1600"/>
          </a:p>
          <a:p>
            <a:pPr indent="-330200" lvl="0" marL="457200" rtl="0" algn="l">
              <a:spcBef>
                <a:spcPts val="0"/>
              </a:spcBef>
              <a:spcAft>
                <a:spcPts val="0"/>
              </a:spcAft>
              <a:buSzPts val="1600"/>
              <a:buChar char="●"/>
            </a:pPr>
            <a:r>
              <a:rPr lang="en" sz="1600"/>
              <a:t>Number of Children</a:t>
            </a:r>
            <a:endParaRPr sz="1600"/>
          </a:p>
          <a:p>
            <a:pPr indent="-330200" lvl="0" marL="457200" rtl="0" algn="l">
              <a:spcBef>
                <a:spcPts val="0"/>
              </a:spcBef>
              <a:spcAft>
                <a:spcPts val="0"/>
              </a:spcAft>
              <a:buSzPts val="1600"/>
              <a:buChar char="●"/>
            </a:pPr>
            <a:r>
              <a:rPr lang="en" sz="1600"/>
              <a:t>Religious</a:t>
            </a:r>
            <a:r>
              <a:rPr lang="en" sz="1600"/>
              <a:t> status</a:t>
            </a:r>
            <a:endParaRPr sz="1600"/>
          </a:p>
          <a:p>
            <a:pPr indent="-330200" lvl="0" marL="457200" rtl="0" algn="l">
              <a:spcBef>
                <a:spcPts val="0"/>
              </a:spcBef>
              <a:spcAft>
                <a:spcPts val="0"/>
              </a:spcAft>
              <a:buSzPts val="1600"/>
              <a:buChar char="●"/>
            </a:pPr>
            <a:r>
              <a:rPr lang="en" sz="1600"/>
              <a:t>Education Level</a:t>
            </a:r>
            <a:endParaRPr sz="1600"/>
          </a:p>
          <a:p>
            <a:pPr indent="-330200" lvl="0" marL="457200" rtl="0" algn="l">
              <a:spcBef>
                <a:spcPts val="0"/>
              </a:spcBef>
              <a:spcAft>
                <a:spcPts val="0"/>
              </a:spcAft>
              <a:buSzPts val="1600"/>
              <a:buChar char="●"/>
            </a:pPr>
            <a:r>
              <a:rPr lang="en" sz="1600"/>
              <a:t>Occupation</a:t>
            </a:r>
            <a:endParaRPr sz="1600"/>
          </a:p>
        </p:txBody>
      </p:sp>
      <p:sp>
        <p:nvSpPr>
          <p:cNvPr id="218" name="Google Shape;218;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support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 Results</a:t>
            </a:r>
            <a:endParaRPr/>
          </a:p>
        </p:txBody>
      </p:sp>
      <p:sp>
        <p:nvSpPr>
          <p:cNvPr id="224" name="Google Shape;224;p39"/>
          <p:cNvSpPr txBox="1"/>
          <p:nvPr>
            <p:ph idx="1" type="body"/>
          </p:nvPr>
        </p:nvSpPr>
        <p:spPr>
          <a:xfrm>
            <a:off x="311700" y="1171675"/>
            <a:ext cx="79071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95% level of confidence, there is not enough evidence to reject the null hypothesis.</a:t>
            </a:r>
            <a:endParaRPr/>
          </a:p>
          <a:p>
            <a:pPr indent="0" lvl="0" marL="0" rtl="0" algn="l">
              <a:spcBef>
                <a:spcPts val="1600"/>
              </a:spcBef>
              <a:spcAft>
                <a:spcPts val="1600"/>
              </a:spcAft>
              <a:buNone/>
            </a:pPr>
            <a:r>
              <a:rPr lang="en"/>
              <a:t>There is not a significant difference between the male proportion that have extramarital affairs and the female proportion that have extramarital affairs.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idx="1" type="body"/>
          </p:nvPr>
        </p:nvSpPr>
        <p:spPr>
          <a:xfrm>
            <a:off x="0" y="5230675"/>
            <a:ext cx="5998800" cy="42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40"/>
          <p:cNvPicPr preferRelativeResize="0"/>
          <p:nvPr/>
        </p:nvPicPr>
        <p:blipFill>
          <a:blip r:embed="rId3">
            <a:alphaModFix/>
          </a:blip>
          <a:stretch>
            <a:fillRect/>
          </a:stretch>
        </p:blipFill>
        <p:spPr>
          <a:xfrm>
            <a:off x="152400" y="152400"/>
            <a:ext cx="4482574" cy="2283175"/>
          </a:xfrm>
          <a:prstGeom prst="rect">
            <a:avLst/>
          </a:prstGeom>
          <a:noFill/>
          <a:ln>
            <a:noFill/>
          </a:ln>
        </p:spPr>
      </p:pic>
      <p:pic>
        <p:nvPicPr>
          <p:cNvPr id="231" name="Google Shape;231;p40"/>
          <p:cNvPicPr preferRelativeResize="0"/>
          <p:nvPr/>
        </p:nvPicPr>
        <p:blipFill>
          <a:blip r:embed="rId4">
            <a:alphaModFix/>
          </a:blip>
          <a:stretch>
            <a:fillRect/>
          </a:stretch>
        </p:blipFill>
        <p:spPr>
          <a:xfrm>
            <a:off x="4721475" y="115164"/>
            <a:ext cx="4102350" cy="2418900"/>
          </a:xfrm>
          <a:prstGeom prst="rect">
            <a:avLst/>
          </a:prstGeom>
          <a:noFill/>
          <a:ln>
            <a:noFill/>
          </a:ln>
        </p:spPr>
      </p:pic>
      <p:pic>
        <p:nvPicPr>
          <p:cNvPr id="232" name="Google Shape;232;p40"/>
          <p:cNvPicPr preferRelativeResize="0"/>
          <p:nvPr/>
        </p:nvPicPr>
        <p:blipFill rotWithShape="1">
          <a:blip r:embed="rId5">
            <a:alphaModFix/>
          </a:blip>
          <a:srcRect b="0" l="5150" r="0" t="0"/>
          <a:stretch/>
        </p:blipFill>
        <p:spPr>
          <a:xfrm>
            <a:off x="4933650" y="2685825"/>
            <a:ext cx="3890950" cy="2292050"/>
          </a:xfrm>
          <a:prstGeom prst="rect">
            <a:avLst/>
          </a:prstGeom>
          <a:noFill/>
          <a:ln>
            <a:noFill/>
          </a:ln>
        </p:spPr>
      </p:pic>
      <p:pic>
        <p:nvPicPr>
          <p:cNvPr id="233" name="Google Shape;233;p40"/>
          <p:cNvPicPr preferRelativeResize="0"/>
          <p:nvPr/>
        </p:nvPicPr>
        <p:blipFill>
          <a:blip r:embed="rId6">
            <a:alphaModFix/>
          </a:blip>
          <a:stretch>
            <a:fillRect/>
          </a:stretch>
        </p:blipFill>
        <p:spPr>
          <a:xfrm>
            <a:off x="152400" y="2572200"/>
            <a:ext cx="4569075" cy="24189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idx="1" type="body"/>
          </p:nvPr>
        </p:nvSpPr>
        <p:spPr>
          <a:xfrm>
            <a:off x="-1380675" y="4447425"/>
            <a:ext cx="850200" cy="33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9" name="Google Shape;239;p41"/>
          <p:cNvPicPr preferRelativeResize="0"/>
          <p:nvPr/>
        </p:nvPicPr>
        <p:blipFill>
          <a:blip r:embed="rId3">
            <a:alphaModFix/>
          </a:blip>
          <a:stretch>
            <a:fillRect/>
          </a:stretch>
        </p:blipFill>
        <p:spPr>
          <a:xfrm>
            <a:off x="229850" y="1678850"/>
            <a:ext cx="8839200" cy="1569052"/>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rotWithShape="1">
          <a:blip r:embed="rId3">
            <a:alphaModFix/>
          </a:blip>
          <a:srcRect b="9918" l="0" r="0" t="0"/>
          <a:stretch/>
        </p:blipFill>
        <p:spPr>
          <a:xfrm>
            <a:off x="126025" y="315050"/>
            <a:ext cx="5734750" cy="4358975"/>
          </a:xfrm>
          <a:prstGeom prst="rect">
            <a:avLst/>
          </a:prstGeom>
          <a:noFill/>
          <a:ln>
            <a:noFill/>
          </a:ln>
        </p:spPr>
      </p:pic>
      <p:sp>
        <p:nvSpPr>
          <p:cNvPr id="74" name="Google Shape;74;p15"/>
          <p:cNvSpPr txBox="1"/>
          <p:nvPr/>
        </p:nvSpPr>
        <p:spPr>
          <a:xfrm>
            <a:off x="6066075" y="278025"/>
            <a:ext cx="28734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Old Standard TT"/>
              <a:buChar char="●"/>
            </a:pPr>
            <a:r>
              <a:rPr lang="en" sz="1700">
                <a:solidFill>
                  <a:schemeClr val="lt1"/>
                </a:solidFill>
                <a:latin typeface="Old Standard TT"/>
                <a:ea typeface="Old Standard TT"/>
                <a:cs typeface="Old Standard TT"/>
                <a:sym typeface="Old Standard TT"/>
              </a:rPr>
              <a:t>This</a:t>
            </a:r>
            <a:r>
              <a:rPr lang="en" sz="1700">
                <a:solidFill>
                  <a:schemeClr val="lt1"/>
                </a:solidFill>
                <a:latin typeface="Old Standard TT"/>
                <a:ea typeface="Old Standard TT"/>
                <a:cs typeface="Old Standard TT"/>
                <a:sym typeface="Old Standard TT"/>
              </a:rPr>
              <a:t> line graph is based on data collected from adults who are either currently married or have been married before</a:t>
            </a:r>
            <a:endParaRPr sz="170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700">
              <a:solidFill>
                <a:schemeClr val="lt1"/>
              </a:solidFill>
              <a:latin typeface="Old Standard TT"/>
              <a:ea typeface="Old Standard TT"/>
              <a:cs typeface="Old Standard TT"/>
              <a:sym typeface="Old Standard TT"/>
            </a:endParaRPr>
          </a:p>
          <a:p>
            <a:pPr indent="-336550" lvl="0" marL="457200" rtl="0" algn="l">
              <a:spcBef>
                <a:spcPts val="0"/>
              </a:spcBef>
              <a:spcAft>
                <a:spcPts val="0"/>
              </a:spcAft>
              <a:buClr>
                <a:schemeClr val="lt1"/>
              </a:buClr>
              <a:buSzPts val="1700"/>
              <a:buFont typeface="Old Standard TT"/>
              <a:buChar char="●"/>
            </a:pPr>
            <a:r>
              <a:rPr lang="en" sz="1700">
                <a:solidFill>
                  <a:schemeClr val="lt1"/>
                </a:solidFill>
                <a:latin typeface="Old Standard TT"/>
                <a:ea typeface="Old Standard TT"/>
                <a:cs typeface="Old Standard TT"/>
                <a:sym typeface="Old Standard TT"/>
              </a:rPr>
              <a:t>The general social survey was done from 2010 to 2016</a:t>
            </a:r>
            <a:endParaRPr sz="1700">
              <a:solidFill>
                <a:schemeClr val="lt1"/>
              </a:solidFill>
              <a:latin typeface="Old Standard TT"/>
              <a:ea typeface="Old Standard TT"/>
              <a:cs typeface="Old Standard TT"/>
              <a:sym typeface="Old Standard TT"/>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45" name="Google Shape;245;p42"/>
          <p:cNvSpPr txBox="1"/>
          <p:nvPr>
            <p:ph idx="1" type="body"/>
          </p:nvPr>
        </p:nvSpPr>
        <p:spPr>
          <a:xfrm>
            <a:off x="452800" y="1541325"/>
            <a:ext cx="8520600" cy="1372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a:solidFill>
                  <a:srgbClr val="202124"/>
                </a:solidFill>
              </a:rPr>
              <a:t>As per our objectives we can conclude that:</a:t>
            </a:r>
            <a:endParaRPr>
              <a:solidFill>
                <a:srgbClr val="202124"/>
              </a:solidFill>
            </a:endParaRPr>
          </a:p>
          <a:p>
            <a:pPr indent="-342900" lvl="0" marL="457200" rtl="0" algn="l">
              <a:lnSpc>
                <a:spcPct val="200000"/>
              </a:lnSpc>
              <a:spcBef>
                <a:spcPts val="0"/>
              </a:spcBef>
              <a:spcAft>
                <a:spcPts val="0"/>
              </a:spcAft>
              <a:buClr>
                <a:srgbClr val="202124"/>
              </a:buClr>
              <a:buSzPts val="1800"/>
              <a:buChar char="●"/>
            </a:pPr>
            <a:r>
              <a:rPr lang="en">
                <a:solidFill>
                  <a:srgbClr val="202124"/>
                </a:solidFill>
              </a:rPr>
              <a:t>There is no significant difference between the male proportion that have extramarital affairs and the female proportion that have extramarital affairs </a:t>
            </a:r>
            <a:r>
              <a:rPr lang="en">
                <a:solidFill>
                  <a:srgbClr val="202124"/>
                </a:solidFill>
              </a:rPr>
              <a:t>at 51% </a:t>
            </a:r>
            <a:r>
              <a:rPr lang="en"/>
              <a:t>in the last 12 months.</a:t>
            </a:r>
            <a:endParaRPr/>
          </a:p>
          <a:p>
            <a:pPr indent="0" lvl="0" marL="0" rtl="0" algn="l">
              <a:lnSpc>
                <a:spcPct val="200000"/>
              </a:lnSpc>
              <a:spcBef>
                <a:spcPts val="0"/>
              </a:spcBef>
              <a:spcAft>
                <a:spcPts val="0"/>
              </a:spcAft>
              <a:buNone/>
            </a:pPr>
            <a:r>
              <a:t/>
            </a:r>
            <a:endParaRPr sz="2000"/>
          </a:p>
          <a:p>
            <a:pPr indent="0" lvl="0" marL="0" rtl="0" algn="l">
              <a:lnSpc>
                <a:spcPct val="200000"/>
              </a:lnSpc>
              <a:spcBef>
                <a:spcPts val="1600"/>
              </a:spcBef>
              <a:spcAft>
                <a:spcPts val="0"/>
              </a:spcAft>
              <a:buNone/>
            </a:pPr>
            <a:r>
              <a:t/>
            </a:r>
            <a:endParaRPr sz="2000"/>
          </a:p>
          <a:p>
            <a:pPr indent="0" lvl="0" marL="457200" rtl="0" algn="l">
              <a:lnSpc>
                <a:spcPct val="200000"/>
              </a:lnSpc>
              <a:spcBef>
                <a:spcPts val="1600"/>
              </a:spcBef>
              <a:spcAft>
                <a:spcPts val="0"/>
              </a:spcAft>
              <a:buClr>
                <a:schemeClr val="dk1"/>
              </a:buClr>
              <a:buSzPts val="1100"/>
              <a:buFont typeface="Arial"/>
              <a:buNone/>
            </a:pPr>
            <a:r>
              <a:t/>
            </a:r>
            <a:endParaRPr sz="2000"/>
          </a:p>
          <a:p>
            <a:pPr indent="0" lvl="0" marL="0" rtl="0" algn="l">
              <a:lnSpc>
                <a:spcPct val="200000"/>
              </a:lnSpc>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lnSpc>
                <a:spcPct val="200000"/>
              </a:lnSpc>
              <a:spcBef>
                <a:spcPts val="1600"/>
              </a:spcBef>
              <a:spcAft>
                <a:spcPts val="1600"/>
              </a:spcAft>
              <a:buNone/>
            </a:pPr>
            <a:r>
              <a:t/>
            </a:r>
            <a:endParaRPr sz="20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Recommendations</a:t>
            </a:r>
            <a:endParaRPr sz="4200"/>
          </a:p>
        </p:txBody>
      </p:sp>
      <p:sp>
        <p:nvSpPr>
          <p:cNvPr id="251" name="Google Shape;251;p4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More data should be collected on extramarital affairs to aid in future analysis.</a:t>
            </a:r>
            <a:endParaRPr/>
          </a:p>
          <a:p>
            <a:pPr indent="-342900" lvl="0" marL="457200" rtl="0" algn="l">
              <a:lnSpc>
                <a:spcPct val="150000"/>
              </a:lnSpc>
              <a:spcBef>
                <a:spcPts val="0"/>
              </a:spcBef>
              <a:spcAft>
                <a:spcPts val="0"/>
              </a:spcAft>
              <a:buSzPts val="1800"/>
              <a:buChar char="●"/>
            </a:pPr>
            <a:r>
              <a:rPr lang="en"/>
              <a:t> Data from other parts of the world other than the USA should be collected to provide a broader analysis and insight on extramarital affairs. </a:t>
            </a:r>
            <a:endParaRPr/>
          </a:p>
          <a:p>
            <a:pPr indent="-342900" lvl="0" marL="457200" rtl="0" algn="l">
              <a:lnSpc>
                <a:spcPct val="150000"/>
              </a:lnSpc>
              <a:spcBef>
                <a:spcPts val="0"/>
              </a:spcBef>
              <a:spcAft>
                <a:spcPts val="0"/>
              </a:spcAft>
              <a:buSzPts val="1800"/>
              <a:buChar char="●"/>
            </a:pPr>
            <a:r>
              <a:rPr lang="en"/>
              <a:t>Partners who choose to rebuild their relationship after an affair may consider therapy.</a:t>
            </a:r>
            <a:endParaRPr/>
          </a:p>
          <a:p>
            <a:pPr indent="-342900" lvl="0" marL="457200" rtl="0" algn="l">
              <a:lnSpc>
                <a:spcPct val="150000"/>
              </a:lnSpc>
              <a:spcBef>
                <a:spcPts val="0"/>
              </a:spcBef>
              <a:spcAft>
                <a:spcPts val="0"/>
              </a:spcAft>
              <a:buSzPts val="1800"/>
              <a:buChar char="●"/>
            </a:pPr>
            <a:r>
              <a:rPr lang="en"/>
              <a:t> Infidelity therapists should use an integrative approach best suited to the couple seeking help from them.</a:t>
            </a:r>
            <a:endParaRPr/>
          </a:p>
        </p:txBody>
      </p:sp>
      <p:pic>
        <p:nvPicPr>
          <p:cNvPr id="252" name="Google Shape;252;p43"/>
          <p:cNvPicPr preferRelativeResize="0"/>
          <p:nvPr/>
        </p:nvPicPr>
        <p:blipFill>
          <a:blip r:embed="rId3">
            <a:alphaModFix/>
          </a:blip>
          <a:stretch>
            <a:fillRect/>
          </a:stretch>
        </p:blipFill>
        <p:spPr>
          <a:xfrm>
            <a:off x="7295800" y="3181750"/>
            <a:ext cx="1848200" cy="18482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541950" y="272825"/>
            <a:ext cx="8212500" cy="4090800"/>
          </a:xfrm>
          <a:prstGeom prst="rect">
            <a:avLst/>
          </a:prstGeom>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rPr lang="en" sz="1800"/>
              <a:t>According to the study, </a:t>
            </a:r>
            <a:r>
              <a:rPr lang="en" sz="1800" u="sng">
                <a:solidFill>
                  <a:srgbClr val="F4CCCC"/>
                </a:solidFill>
                <a:hlinkClick r:id="rId3">
                  <a:extLst>
                    <a:ext uri="{A12FA001-AC4F-418D-AE19-62706E023703}">
                      <ahyp:hlinkClr val="tx"/>
                    </a:ext>
                  </a:extLst>
                </a:hlinkClick>
              </a:rPr>
              <a:t>American’s Generation Gap in Extramarital Affairs</a:t>
            </a:r>
            <a:r>
              <a:rPr lang="en" sz="1800"/>
              <a:t>,</a:t>
            </a:r>
            <a:endParaRPr sz="1800"/>
          </a:p>
          <a:p>
            <a:pPr indent="-342900" lvl="0" marL="457200" rtl="0" algn="l">
              <a:lnSpc>
                <a:spcPct val="200000"/>
              </a:lnSpc>
              <a:spcBef>
                <a:spcPts val="0"/>
              </a:spcBef>
              <a:spcAft>
                <a:spcPts val="0"/>
              </a:spcAft>
              <a:buSzPts val="1800"/>
              <a:buChar char="●"/>
            </a:pPr>
            <a:r>
              <a:rPr lang="en" sz="1800"/>
              <a:t>20% of older couples noted that they had cheated during their marriage. </a:t>
            </a:r>
            <a:endParaRPr sz="1800"/>
          </a:p>
          <a:p>
            <a:pPr indent="-342900" lvl="0" marL="457200" rtl="0" algn="l">
              <a:lnSpc>
                <a:spcPct val="200000"/>
              </a:lnSpc>
              <a:spcBef>
                <a:spcPts val="0"/>
              </a:spcBef>
              <a:spcAft>
                <a:spcPts val="0"/>
              </a:spcAft>
              <a:buSzPts val="1800"/>
              <a:buChar char="●"/>
            </a:pPr>
            <a:r>
              <a:rPr lang="en" sz="1800"/>
              <a:t>About 14% of couples under the age of 55 reported adultery in their marriage. </a:t>
            </a:r>
            <a:endParaRPr sz="1800"/>
          </a:p>
          <a:p>
            <a:pPr indent="-342900" lvl="0" marL="457200" rtl="0" algn="l">
              <a:lnSpc>
                <a:spcPct val="200000"/>
              </a:lnSpc>
              <a:spcBef>
                <a:spcPts val="0"/>
              </a:spcBef>
              <a:spcAft>
                <a:spcPts val="0"/>
              </a:spcAft>
              <a:buSzPts val="1800"/>
              <a:buChar char="●"/>
            </a:pPr>
            <a:r>
              <a:rPr lang="en" sz="1800"/>
              <a:t>Most people who cheat have been married for 20 to 30 years and are between the age of 50 and 60.</a:t>
            </a:r>
            <a:endParaRPr sz="1800"/>
          </a:p>
        </p:txBody>
      </p:sp>
      <p:pic>
        <p:nvPicPr>
          <p:cNvPr id="80" name="Google Shape;80;p16"/>
          <p:cNvPicPr preferRelativeResize="0"/>
          <p:nvPr/>
        </p:nvPicPr>
        <p:blipFill>
          <a:blip r:embed="rId4">
            <a:alphaModFix/>
          </a:blip>
          <a:stretch>
            <a:fillRect/>
          </a:stretch>
        </p:blipFill>
        <p:spPr>
          <a:xfrm>
            <a:off x="6927200" y="3024550"/>
            <a:ext cx="2140600" cy="214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490250" y="1359325"/>
            <a:ext cx="7976100" cy="2004600"/>
          </a:xfrm>
          <a:prstGeom prst="rect">
            <a:avLst/>
          </a:prstGeom>
        </p:spPr>
        <p:txBody>
          <a:bodyPr anchorCtr="0" anchor="ctr" bIns="91425" lIns="91425" spcFirstLastPara="1" rIns="91425" wrap="square" tIns="91425">
            <a:noAutofit/>
          </a:bodyPr>
          <a:lstStyle/>
          <a:p>
            <a:pPr indent="0" lvl="0" marL="457200" rtl="0" algn="l">
              <a:lnSpc>
                <a:spcPct val="200000"/>
              </a:lnSpc>
              <a:spcBef>
                <a:spcPts val="0"/>
              </a:spcBef>
              <a:spcAft>
                <a:spcPts val="0"/>
              </a:spcAft>
              <a:buClr>
                <a:schemeClr val="dk1"/>
              </a:buClr>
              <a:buSzPts val="1100"/>
              <a:buFont typeface="Arial"/>
              <a:buNone/>
            </a:pPr>
            <a:r>
              <a:rPr lang="en" sz="1800">
                <a:solidFill>
                  <a:schemeClr val="lt1"/>
                </a:solidFill>
              </a:rPr>
              <a:t>When a person engages in extramarital affairs, irrespective of the length of involvement in such an activity and whether or not the spouse is aware of it, the mutual 'trust' in 'sexual fidelity' takes an intrinsic blow. However, most people are unaware of the factors that most contribute to infidelity. This </a:t>
            </a:r>
            <a:r>
              <a:rPr lang="en" sz="1800">
                <a:solidFill>
                  <a:schemeClr val="lt1"/>
                </a:solidFill>
              </a:rPr>
              <a:t>investigation</a:t>
            </a:r>
            <a:r>
              <a:rPr lang="en" sz="1800">
                <a:solidFill>
                  <a:schemeClr val="lt1"/>
                </a:solidFill>
              </a:rPr>
              <a:t> seeks to enlighten people on the same.</a:t>
            </a:r>
            <a:endParaRPr b="1" sz="1700">
              <a:solidFill>
                <a:schemeClr val="lt1"/>
              </a:solidFill>
            </a:endParaRPr>
          </a:p>
          <a:p>
            <a:pPr indent="0" lvl="0" marL="0" rtl="0" algn="l">
              <a:spcBef>
                <a:spcPts val="0"/>
              </a:spcBef>
              <a:spcAft>
                <a:spcPts val="0"/>
              </a:spcAft>
              <a:buNone/>
            </a:pPr>
            <a:r>
              <a:t/>
            </a:r>
            <a:endParaRPr/>
          </a:p>
        </p:txBody>
      </p:sp>
      <p:pic>
        <p:nvPicPr>
          <p:cNvPr id="86" name="Google Shape;86;p17"/>
          <p:cNvPicPr preferRelativeResize="0"/>
          <p:nvPr/>
        </p:nvPicPr>
        <p:blipFill>
          <a:blip r:embed="rId3">
            <a:alphaModFix/>
          </a:blip>
          <a:stretch>
            <a:fillRect/>
          </a:stretch>
        </p:blipFill>
        <p:spPr>
          <a:xfrm>
            <a:off x="152400" y="3144600"/>
            <a:ext cx="1997650" cy="184650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490250" y="526350"/>
            <a:ext cx="7573800" cy="40908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1600"/>
              </a:spcBef>
              <a:spcAft>
                <a:spcPts val="0"/>
              </a:spcAft>
              <a:buClr>
                <a:schemeClr val="dk1"/>
              </a:buClr>
              <a:buSzPts val="1100"/>
              <a:buFont typeface="Arial"/>
              <a:buNone/>
            </a:pPr>
            <a:r>
              <a:rPr b="1" lang="en" sz="1800">
                <a:solidFill>
                  <a:schemeClr val="lt1"/>
                </a:solidFill>
              </a:rPr>
              <a:t>General Objective</a:t>
            </a:r>
            <a:endParaRPr b="1" sz="1800">
              <a:solidFill>
                <a:schemeClr val="lt1"/>
              </a:solidFill>
            </a:endParaRPr>
          </a:p>
          <a:p>
            <a:pPr indent="0" lvl="0" marL="457200" rtl="0" algn="l">
              <a:lnSpc>
                <a:spcPct val="115000"/>
              </a:lnSpc>
              <a:spcBef>
                <a:spcPts val="400"/>
              </a:spcBef>
              <a:spcAft>
                <a:spcPts val="0"/>
              </a:spcAft>
              <a:buClr>
                <a:schemeClr val="dk1"/>
              </a:buClr>
              <a:buSzPts val="1100"/>
              <a:buFont typeface="Arial"/>
              <a:buNone/>
            </a:pPr>
            <a:r>
              <a:rPr lang="en" sz="1500">
                <a:solidFill>
                  <a:schemeClr val="lt1"/>
                </a:solidFill>
              </a:rPr>
              <a:t>To determine what factor(s) contribute(s) to an individual having an extramarital affair.</a:t>
            </a:r>
            <a:endParaRPr sz="1500">
              <a:solidFill>
                <a:schemeClr val="lt1"/>
              </a:solidFill>
            </a:endParaRPr>
          </a:p>
          <a:p>
            <a:pPr indent="0" lvl="0" marL="457200" rtl="0" algn="l">
              <a:lnSpc>
                <a:spcPct val="115000"/>
              </a:lnSpc>
              <a:spcBef>
                <a:spcPts val="0"/>
              </a:spcBef>
              <a:spcAft>
                <a:spcPts val="0"/>
              </a:spcAft>
              <a:buClr>
                <a:schemeClr val="dk1"/>
              </a:buClr>
              <a:buSzPts val="1100"/>
              <a:buFont typeface="Arial"/>
              <a:buNone/>
            </a:pPr>
            <a:r>
              <a:t/>
            </a:r>
            <a:endParaRPr sz="1500">
              <a:solidFill>
                <a:schemeClr val="lt1"/>
              </a:solidFill>
            </a:endParaRPr>
          </a:p>
          <a:p>
            <a:pPr indent="0" lvl="0" marL="457200" rtl="0" algn="ctr">
              <a:lnSpc>
                <a:spcPct val="115000"/>
              </a:lnSpc>
              <a:spcBef>
                <a:spcPts val="0"/>
              </a:spcBef>
              <a:spcAft>
                <a:spcPts val="0"/>
              </a:spcAft>
              <a:buClr>
                <a:schemeClr val="dk1"/>
              </a:buClr>
              <a:buSzPts val="1100"/>
              <a:buFont typeface="Arial"/>
              <a:buNone/>
            </a:pPr>
            <a:r>
              <a:rPr b="1" lang="en" sz="1800">
                <a:solidFill>
                  <a:schemeClr val="lt1"/>
                </a:solidFill>
              </a:rPr>
              <a:t>Specific Objectives</a:t>
            </a:r>
            <a:endParaRPr b="1" sz="1800">
              <a:solidFill>
                <a:schemeClr val="lt1"/>
              </a:solidFill>
            </a:endParaRPr>
          </a:p>
          <a:p>
            <a:pPr indent="-323850" lvl="0" marL="457200" rtl="0" algn="l">
              <a:lnSpc>
                <a:spcPct val="200000"/>
              </a:lnSpc>
              <a:spcBef>
                <a:spcPts val="0"/>
              </a:spcBef>
              <a:spcAft>
                <a:spcPts val="0"/>
              </a:spcAft>
              <a:buClr>
                <a:schemeClr val="lt1"/>
              </a:buClr>
              <a:buSzPts val="1500"/>
              <a:buAutoNum type="arabicPeriod"/>
            </a:pPr>
            <a:r>
              <a:rPr lang="en" sz="1500">
                <a:solidFill>
                  <a:schemeClr val="lt1"/>
                </a:solidFill>
              </a:rPr>
              <a:t>To </a:t>
            </a:r>
            <a:r>
              <a:rPr b="1" lang="en" sz="1500">
                <a:solidFill>
                  <a:schemeClr val="lt1"/>
                </a:solidFill>
              </a:rPr>
              <a:t>build a model that predicts the state </a:t>
            </a:r>
            <a:r>
              <a:rPr lang="en" sz="1500">
                <a:solidFill>
                  <a:schemeClr val="lt1"/>
                </a:solidFill>
              </a:rPr>
              <a:t>of an extramarital affair.</a:t>
            </a:r>
            <a:endParaRPr sz="1500">
              <a:solidFill>
                <a:schemeClr val="lt1"/>
              </a:solidFill>
            </a:endParaRPr>
          </a:p>
          <a:p>
            <a:pPr indent="-323850" lvl="0" marL="457200" rtl="0" algn="l">
              <a:lnSpc>
                <a:spcPct val="200000"/>
              </a:lnSpc>
              <a:spcBef>
                <a:spcPts val="0"/>
              </a:spcBef>
              <a:spcAft>
                <a:spcPts val="0"/>
              </a:spcAft>
              <a:buClr>
                <a:schemeClr val="lt1"/>
              </a:buClr>
              <a:buSzPts val="1500"/>
              <a:buAutoNum type="arabicPeriod"/>
            </a:pPr>
            <a:r>
              <a:rPr lang="en" sz="1500">
                <a:solidFill>
                  <a:schemeClr val="lt1"/>
                </a:solidFill>
              </a:rPr>
              <a:t>To</a:t>
            </a:r>
            <a:r>
              <a:rPr b="1" lang="en" sz="1500">
                <a:solidFill>
                  <a:schemeClr val="lt1"/>
                </a:solidFill>
              </a:rPr>
              <a:t> determine if the proportion of males</a:t>
            </a:r>
            <a:r>
              <a:rPr lang="en" sz="1500">
                <a:solidFill>
                  <a:schemeClr val="lt1"/>
                </a:solidFill>
              </a:rPr>
              <a:t> who have extramarital affairs is equal to the proportion of females who have extramarital affairs in the last 12 months.</a:t>
            </a:r>
            <a:endParaRPr sz="1500">
              <a:solidFill>
                <a:schemeClr val="lt1"/>
              </a:solidFill>
            </a:endParaRPr>
          </a:p>
          <a:p>
            <a:pPr indent="-323850" lvl="0" marL="457200" rtl="0" algn="l">
              <a:lnSpc>
                <a:spcPct val="200000"/>
              </a:lnSpc>
              <a:spcBef>
                <a:spcPts val="0"/>
              </a:spcBef>
              <a:spcAft>
                <a:spcPts val="0"/>
              </a:spcAft>
              <a:buClr>
                <a:schemeClr val="lt1"/>
              </a:buClr>
              <a:buSzPts val="1500"/>
              <a:buAutoNum type="arabicPeriod"/>
            </a:pPr>
            <a:r>
              <a:rPr lang="en" sz="1500">
                <a:solidFill>
                  <a:schemeClr val="lt1"/>
                </a:solidFill>
              </a:rPr>
              <a:t>To </a:t>
            </a:r>
            <a:r>
              <a:rPr b="1" lang="en" sz="1500">
                <a:solidFill>
                  <a:schemeClr val="lt1"/>
                </a:solidFill>
              </a:rPr>
              <a:t>determine which age/age bracket</a:t>
            </a:r>
            <a:r>
              <a:rPr lang="en" sz="1500">
                <a:solidFill>
                  <a:schemeClr val="lt1"/>
                </a:solidFill>
              </a:rPr>
              <a:t> has more extramarital affairs.</a:t>
            </a:r>
            <a:endParaRPr sz="1500">
              <a:solidFill>
                <a:schemeClr val="lt1"/>
              </a:solidFill>
            </a:endParaRPr>
          </a:p>
          <a:p>
            <a:pPr indent="-323850" lvl="0" marL="457200" rtl="0" algn="l">
              <a:lnSpc>
                <a:spcPct val="200000"/>
              </a:lnSpc>
              <a:spcBef>
                <a:spcPts val="0"/>
              </a:spcBef>
              <a:spcAft>
                <a:spcPts val="0"/>
              </a:spcAft>
              <a:buClr>
                <a:schemeClr val="lt1"/>
              </a:buClr>
              <a:buSzPts val="1500"/>
              <a:buAutoNum type="arabicPeriod"/>
            </a:pPr>
            <a:r>
              <a:rPr lang="en" sz="1500">
                <a:solidFill>
                  <a:schemeClr val="lt1"/>
                </a:solidFill>
              </a:rPr>
              <a:t>To</a:t>
            </a:r>
            <a:r>
              <a:rPr b="1" lang="en" sz="1500">
                <a:solidFill>
                  <a:schemeClr val="lt1"/>
                </a:solidFill>
              </a:rPr>
              <a:t> </a:t>
            </a:r>
            <a:r>
              <a:rPr lang="en" sz="1500">
                <a:solidFill>
                  <a:schemeClr val="lt1"/>
                </a:solidFill>
              </a:rPr>
              <a:t>investigate</a:t>
            </a:r>
            <a:r>
              <a:rPr b="1" lang="en" sz="1500">
                <a:solidFill>
                  <a:schemeClr val="lt1"/>
                </a:solidFill>
              </a:rPr>
              <a:t> which occupation level </a:t>
            </a:r>
            <a:r>
              <a:rPr lang="en" sz="1500">
                <a:solidFill>
                  <a:schemeClr val="lt1"/>
                </a:solidFill>
              </a:rPr>
              <a:t>has the highest number of extramarital affairs.</a:t>
            </a:r>
            <a:endParaRPr sz="1500">
              <a:solidFill>
                <a:schemeClr val="lt1"/>
              </a:solidFill>
            </a:endParaRPr>
          </a:p>
          <a:p>
            <a:pPr indent="-323850" lvl="0" marL="457200" rtl="0" algn="l">
              <a:lnSpc>
                <a:spcPct val="200000"/>
              </a:lnSpc>
              <a:spcBef>
                <a:spcPts val="0"/>
              </a:spcBef>
              <a:spcAft>
                <a:spcPts val="0"/>
              </a:spcAft>
              <a:buClr>
                <a:schemeClr val="lt1"/>
              </a:buClr>
              <a:buSzPts val="1500"/>
              <a:buAutoNum type="arabicPeriod"/>
            </a:pPr>
            <a:r>
              <a:rPr lang="en" sz="1500">
                <a:solidFill>
                  <a:schemeClr val="lt1"/>
                </a:solidFill>
              </a:rPr>
              <a:t>To investigate</a:t>
            </a:r>
            <a:r>
              <a:rPr b="1" lang="en" sz="1500">
                <a:solidFill>
                  <a:schemeClr val="lt1"/>
                </a:solidFill>
              </a:rPr>
              <a:t> which education level</a:t>
            </a:r>
            <a:r>
              <a:rPr lang="en" sz="1500">
                <a:solidFill>
                  <a:schemeClr val="lt1"/>
                </a:solidFill>
              </a:rPr>
              <a:t> has the highest number of extramarital affairs.</a:t>
            </a:r>
            <a:endParaRPr sz="15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44300" y="2458375"/>
            <a:ext cx="7691100" cy="1257300"/>
          </a:xfrm>
          <a:prstGeom prst="rect">
            <a:avLst/>
          </a:prstGeom>
        </p:spPr>
        <p:txBody>
          <a:bodyPr anchorCtr="0" anchor="b"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determine what factor(s) contribute(s) to an individual having an extramarital affair.</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determine what factor(s) contribute(s) to an individual having an extramarital affair.</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determine what factor(s) contribute(s) to an individual having an extramarital affair.</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sz="6200">
                <a:solidFill>
                  <a:schemeClr val="lt1"/>
                </a:solidFill>
                <a:latin typeface="Times New Roman"/>
                <a:ea typeface="Times New Roman"/>
                <a:cs typeface="Times New Roman"/>
                <a:sym typeface="Times New Roman"/>
              </a:rPr>
              <a:t>The Investigation</a:t>
            </a:r>
            <a:endParaRPr sz="6200">
              <a:solidFill>
                <a:schemeClr val="lt1"/>
              </a:solidFill>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ppt_w</p:attrName>
                                        </p:attrNameLst>
                                      </p:cBhvr>
                                      <p:tavLst>
                                        <p:tav fmla="" tm="0">
                                          <p:val>
                                            <p:strVal val="0"/>
                                          </p:val>
                                        </p:tav>
                                        <p:tav fmla="" tm="100000">
                                          <p:val>
                                            <p:strVal val="#ppt_w"/>
                                          </p:val>
                                        </p:tav>
                                      </p:tavLst>
                                    </p:anim>
                                    <p:anim calcmode="lin" valueType="num">
                                      <p:cBhvr additive="base">
                                        <p:cTn dur="1000"/>
                                        <p:tgtEl>
                                          <p:spTgt spid="9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490250" y="526350"/>
            <a:ext cx="77133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lt1"/>
                </a:solidFill>
              </a:rPr>
              <a:t>Our Investigation involved sourcing data after which we used to come up with statistical information on how much the various variables contribute towards the outcome(an extramarital affair) as well as challenge the information on the article from Lovetoknow. Lovetoknow Corporation operates as an online media company. It provides information and resources on various topics such as beauty and style, business and technology.</a:t>
            </a:r>
            <a:r>
              <a:rPr lang="en" sz="1400">
                <a:solidFill>
                  <a:schemeClr val="dk1"/>
                </a:solidFill>
              </a:rPr>
              <a:t> </a:t>
            </a:r>
            <a:r>
              <a:rPr lang="en" sz="1800" u="sng">
                <a:solidFill>
                  <a:srgbClr val="FCE5CD"/>
                </a:solidFill>
                <a:hlinkClick r:id="rId3">
                  <a:extLst>
                    <a:ext uri="{A12FA001-AC4F-418D-AE19-62706E023703}">
                      <ahyp:hlinkClr val="tx"/>
                    </a:ext>
                  </a:extLst>
                </a:hlinkClick>
              </a:rPr>
              <a:t>More information</a:t>
            </a:r>
            <a:endParaRPr sz="5800">
              <a:solidFill>
                <a:srgbClr val="FCE5CD"/>
              </a:solidFill>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490250" y="526350"/>
            <a:ext cx="7341600" cy="40908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1600"/>
              </a:spcBef>
              <a:spcAft>
                <a:spcPts val="0"/>
              </a:spcAft>
              <a:buClr>
                <a:schemeClr val="dk1"/>
              </a:buClr>
              <a:buSzPts val="1100"/>
              <a:buFont typeface="Arial"/>
              <a:buNone/>
            </a:pPr>
            <a:r>
              <a:rPr b="1" lang="en" sz="1900">
                <a:solidFill>
                  <a:schemeClr val="lt1"/>
                </a:solidFill>
              </a:rPr>
              <a:t>Research Questions</a:t>
            </a:r>
            <a:endParaRPr b="1" sz="1900">
              <a:solidFill>
                <a:schemeClr val="lt1"/>
              </a:solidFill>
            </a:endParaRPr>
          </a:p>
          <a:p>
            <a:pPr indent="-336550" lvl="0" marL="457200" rtl="0" algn="l">
              <a:lnSpc>
                <a:spcPct val="200000"/>
              </a:lnSpc>
              <a:spcBef>
                <a:spcPts val="400"/>
              </a:spcBef>
              <a:spcAft>
                <a:spcPts val="0"/>
              </a:spcAft>
              <a:buClr>
                <a:schemeClr val="lt1"/>
              </a:buClr>
              <a:buSzPts val="1700"/>
              <a:buAutoNum type="arabicPeriod"/>
            </a:pPr>
            <a:r>
              <a:rPr b="1" lang="en" sz="1700">
                <a:solidFill>
                  <a:schemeClr val="lt1"/>
                </a:solidFill>
              </a:rPr>
              <a:t>Is our model accurate</a:t>
            </a:r>
            <a:r>
              <a:rPr lang="en" sz="1700">
                <a:solidFill>
                  <a:schemeClr val="lt1"/>
                </a:solidFill>
              </a:rPr>
              <a:t> in predicting the state of an extramarital affair?</a:t>
            </a:r>
            <a:endParaRPr sz="1700">
              <a:solidFill>
                <a:schemeClr val="lt1"/>
              </a:solidFill>
            </a:endParaRPr>
          </a:p>
          <a:p>
            <a:pPr indent="-336550" lvl="0" marL="457200" rtl="0" algn="l">
              <a:lnSpc>
                <a:spcPct val="200000"/>
              </a:lnSpc>
              <a:spcBef>
                <a:spcPts val="0"/>
              </a:spcBef>
              <a:spcAft>
                <a:spcPts val="0"/>
              </a:spcAft>
              <a:buClr>
                <a:schemeClr val="lt1"/>
              </a:buClr>
              <a:buSzPts val="1700"/>
              <a:buAutoNum type="arabicPeriod"/>
            </a:pPr>
            <a:r>
              <a:rPr b="1" lang="en" sz="1700">
                <a:solidFill>
                  <a:schemeClr val="lt1"/>
                </a:solidFill>
              </a:rPr>
              <a:t>Is the proportion of males </a:t>
            </a:r>
            <a:r>
              <a:rPr lang="en" sz="1700">
                <a:solidFill>
                  <a:schemeClr val="lt1"/>
                </a:solidFill>
              </a:rPr>
              <a:t>who had extramarital affairs equal to the proportion of females who had extramarital affairs in the last 12 months?</a:t>
            </a:r>
            <a:endParaRPr sz="1700">
              <a:solidFill>
                <a:schemeClr val="lt1"/>
              </a:solidFill>
            </a:endParaRPr>
          </a:p>
          <a:p>
            <a:pPr indent="-336550" lvl="0" marL="457200" rtl="0" algn="l">
              <a:lnSpc>
                <a:spcPct val="200000"/>
              </a:lnSpc>
              <a:spcBef>
                <a:spcPts val="0"/>
              </a:spcBef>
              <a:spcAft>
                <a:spcPts val="0"/>
              </a:spcAft>
              <a:buClr>
                <a:schemeClr val="lt1"/>
              </a:buClr>
              <a:buSzPts val="1700"/>
              <a:buAutoNum type="arabicPeriod"/>
            </a:pPr>
            <a:r>
              <a:rPr b="1" lang="en" sz="1700">
                <a:solidFill>
                  <a:schemeClr val="lt1"/>
                </a:solidFill>
              </a:rPr>
              <a:t>Which age/age bracket </a:t>
            </a:r>
            <a:r>
              <a:rPr lang="en" sz="1700">
                <a:solidFill>
                  <a:schemeClr val="lt1"/>
                </a:solidFill>
              </a:rPr>
              <a:t>has more extramarital affairs?</a:t>
            </a:r>
            <a:endParaRPr sz="1700">
              <a:solidFill>
                <a:schemeClr val="lt1"/>
              </a:solidFill>
            </a:endParaRPr>
          </a:p>
          <a:p>
            <a:pPr indent="-336550" lvl="0" marL="457200" rtl="0" algn="l">
              <a:lnSpc>
                <a:spcPct val="200000"/>
              </a:lnSpc>
              <a:spcBef>
                <a:spcPts val="0"/>
              </a:spcBef>
              <a:spcAft>
                <a:spcPts val="0"/>
              </a:spcAft>
              <a:buClr>
                <a:schemeClr val="lt1"/>
              </a:buClr>
              <a:buSzPts val="1700"/>
              <a:buAutoNum type="arabicPeriod"/>
            </a:pPr>
            <a:r>
              <a:rPr b="1" lang="en" sz="1700">
                <a:solidFill>
                  <a:schemeClr val="lt1"/>
                </a:solidFill>
              </a:rPr>
              <a:t>Which occupation level</a:t>
            </a:r>
            <a:r>
              <a:rPr lang="en" sz="1700">
                <a:solidFill>
                  <a:schemeClr val="lt1"/>
                </a:solidFill>
              </a:rPr>
              <a:t> has the highest number of extramarital affairs?</a:t>
            </a:r>
            <a:endParaRPr sz="1700">
              <a:solidFill>
                <a:schemeClr val="lt1"/>
              </a:solidFill>
            </a:endParaRPr>
          </a:p>
          <a:p>
            <a:pPr indent="-336550" lvl="0" marL="457200" rtl="0" algn="l">
              <a:lnSpc>
                <a:spcPct val="200000"/>
              </a:lnSpc>
              <a:spcBef>
                <a:spcPts val="0"/>
              </a:spcBef>
              <a:spcAft>
                <a:spcPts val="0"/>
              </a:spcAft>
              <a:buClr>
                <a:schemeClr val="lt1"/>
              </a:buClr>
              <a:buSzPts val="1700"/>
              <a:buAutoNum type="arabicPeriod"/>
            </a:pPr>
            <a:r>
              <a:rPr b="1" lang="en" sz="1700">
                <a:solidFill>
                  <a:schemeClr val="lt1"/>
                </a:solidFill>
              </a:rPr>
              <a:t>Which education level </a:t>
            </a:r>
            <a:r>
              <a:rPr lang="en" sz="1700">
                <a:solidFill>
                  <a:schemeClr val="lt1"/>
                </a:solidFill>
              </a:rPr>
              <a:t>has the highest number of extramarital affairs?</a:t>
            </a:r>
            <a:endParaRPr sz="1700">
              <a:solidFill>
                <a:schemeClr val="lt1"/>
              </a:solidFil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