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48" r:id="rId1"/>
  </p:sldMasterIdLst>
  <p:notesMasterIdLst>
    <p:notesMasterId r:id="rId4"/>
  </p:notesMasterIdLst>
  <p:sldIdLst>
    <p:sldId id="279" r:id="rId3"/>
    <p:sldId id="259" r:id="rId5"/>
    <p:sldId id="372" r:id="rId6"/>
    <p:sldId id="300" r:id="rId7"/>
    <p:sldId id="321" r:id="rId8"/>
    <p:sldId id="322" r:id="rId9"/>
    <p:sldId id="323" r:id="rId10"/>
    <p:sldId id="324" r:id="rId11"/>
    <p:sldId id="373" r:id="rId12"/>
    <p:sldId id="282" r:id="rId13"/>
    <p:sldId id="345" r:id="rId14"/>
    <p:sldId id="347" r:id="rId15"/>
    <p:sldId id="348" r:id="rId16"/>
    <p:sldId id="401" r:id="rId17"/>
    <p:sldId id="402" r:id="rId18"/>
    <p:sldId id="403" r:id="rId19"/>
    <p:sldId id="404" r:id="rId20"/>
    <p:sldId id="405" r:id="rId21"/>
    <p:sldId id="406" r:id="rId22"/>
    <p:sldId id="407" r:id="rId23"/>
    <p:sldId id="408" r:id="rId24"/>
    <p:sldId id="409" r:id="rId25"/>
    <p:sldId id="410" r:id="rId26"/>
    <p:sldId id="411" r:id="rId27"/>
    <p:sldId id="412" r:id="rId28"/>
    <p:sldId id="413" r:id="rId29"/>
    <p:sldId id="414" r:id="rId30"/>
    <p:sldId id="374" r:id="rId31"/>
    <p:sldId id="370" r:id="rId32"/>
    <p:sldId id="371" r:id="rId33"/>
    <p:sldId id="376" r:id="rId34"/>
    <p:sldId id="377" r:id="rId35"/>
    <p:sldId id="378" r:id="rId36"/>
    <p:sldId id="379" r:id="rId37"/>
    <p:sldId id="380" r:id="rId38"/>
    <p:sldId id="381" r:id="rId39"/>
    <p:sldId id="382" r:id="rId40"/>
    <p:sldId id="383" r:id="rId41"/>
    <p:sldId id="384" r:id="rId42"/>
    <p:sldId id="385" r:id="rId43"/>
    <p:sldId id="386" r:id="rId44"/>
    <p:sldId id="298"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8E8E"/>
    <a:srgbClr val="38599E"/>
    <a:srgbClr val="103288"/>
    <a:srgbClr val="0D36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23" autoAdjust="0"/>
    <p:restoredTop sz="88453" autoAdjust="0"/>
  </p:normalViewPr>
  <p:slideViewPr>
    <p:cSldViewPr snapToGrid="0">
      <p:cViewPr varScale="1">
        <p:scale>
          <a:sx n="89" d="100"/>
          <a:sy n="89" d="100"/>
        </p:scale>
        <p:origin x="610" y="59"/>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8" d="100"/>
          <a:sy n="98" d="100"/>
        </p:scale>
        <p:origin x="3594"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FC42C-1269-4A1A-B2D0-AFD9082533A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299BE6-A4A4-4972-B065-45638F56D42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900" b="1" kern="1300" dirty="0">
              <a:solidFill>
                <a:srgbClr val="38599E"/>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5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5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5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5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5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66299BE6-A4A4-4972-B065-45638F56D42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8C4A051-0831-4A47-94A3-25496D034B6A}"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1797A5-B765-4DF6-BEA8-22C9579B7E1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7ED71F-088A-47D2-A49F-147C9EBE167C}"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1797A5-B765-4DF6-BEA8-22C9579B7E1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326633A-D922-43E7-B6B5-C7AA98C9FBCD}"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1797A5-B765-4DF6-BEA8-22C9579B7E1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3A56DA1-B994-4F34-AB13-8D5E0E128226}"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1797A5-B765-4DF6-BEA8-22C9579B7E1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07A4ACE-19E6-4419-98BB-A95ADE4EF25F}"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1797A5-B765-4DF6-BEA8-22C9579B7E1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283FC4D-AADC-4199-8B77-E20FC47A35DA}"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1797A5-B765-4DF6-BEA8-22C9579B7E1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29A85F3-3899-4AB0-A818-3080E729DCEE}"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A1797A5-B765-4DF6-BEA8-22C9579B7E1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67BB20A-A7CC-418A-B930-F6EBB88E0374}"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1797A5-B765-4DF6-BEA8-22C9579B7E1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F1EA633-D0EC-4C9A-B715-CF8410EAEF1D}"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873D085-DBA8-436D-8F74-AA2496089D12}"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1797A5-B765-4DF6-BEA8-22C9579B7E1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8A93780-EC9E-41D2-85F9-8FC1576DF02C}"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1797A5-B765-4DF6-BEA8-22C9579B7E1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2BAF2-761D-43FD-9BAD-9DAC56484CFA}"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1797A5-B765-4DF6-BEA8-22C9579B7E1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6.xml"/><Relationship Id="rId2" Type="http://schemas.openxmlformats.org/officeDocument/2006/relationships/image" Target="../media/image13.png"/><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6.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6.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image" Target="../media/image2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image" Target="../media/image27.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alphaModFix amt="55000"/>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921726" y="1969005"/>
            <a:ext cx="10338088" cy="755650"/>
          </a:xfrm>
          <a:prstGeom prst="rect">
            <a:avLst/>
          </a:prstGeom>
        </p:spPr>
        <p:txBody>
          <a:bodyPr wrap="square">
            <a:spAutoFit/>
          </a:bodyPr>
          <a:lstStyle/>
          <a:p>
            <a:pPr algn="ctr">
              <a:lnSpc>
                <a:spcPct val="120000"/>
              </a:lnSpc>
            </a:pPr>
            <a:r>
              <a:rPr lang="en-US" altLang="zh-CN" sz="3600" b="1" kern="1300" spc="100" dirty="0">
                <a:solidFill>
                  <a:srgbClr val="103288"/>
                </a:solidFill>
                <a:latin typeface="Times New Roman" panose="02020603050405020304" pitchFamily="18" charset="0"/>
                <a:cs typeface="Times New Roman" panose="02020603050405020304" pitchFamily="18" charset="0"/>
              </a:rPr>
              <a:t>Ultrafast imaging in biomedical ultrasound</a:t>
            </a:r>
            <a:endParaRPr lang="en-US" altLang="zh-CN" sz="3600" b="1" kern="1300" spc="100" dirty="0">
              <a:solidFill>
                <a:srgbClr val="103288"/>
              </a:solidFill>
              <a:latin typeface="Times New Roman" panose="02020603050405020304" pitchFamily="18" charset="0"/>
              <a:cs typeface="Times New Roman" panose="02020603050405020304" pitchFamily="18" charset="0"/>
            </a:endParaRPr>
          </a:p>
        </p:txBody>
      </p:sp>
      <p:sp>
        <p:nvSpPr>
          <p:cNvPr id="7" name="矩形 6"/>
          <p:cNvSpPr/>
          <p:nvPr/>
        </p:nvSpPr>
        <p:spPr>
          <a:xfrm>
            <a:off x="7214554" y="4612252"/>
            <a:ext cx="2388094" cy="337185"/>
          </a:xfrm>
          <a:prstGeom prst="rect">
            <a:avLst/>
          </a:prstGeom>
        </p:spPr>
        <p:txBody>
          <a:bodyPr wrap="square">
            <a:spAutoFit/>
          </a:bodyPr>
          <a:lstStyle/>
          <a:p>
            <a:r>
              <a:rPr lang="en-US" altLang="zh-CN" sz="1600" dirty="0" smtClean="0">
                <a:solidFill>
                  <a:srgbClr val="231F20"/>
                </a:solidFill>
                <a:latin typeface="Times-Roman"/>
              </a:rPr>
              <a:t>Reporter: Renxin Zhuang</a:t>
            </a:r>
            <a:endParaRPr lang="zh-CN" altLang="en-US" sz="1600" dirty="0"/>
          </a:p>
        </p:txBody>
      </p:sp>
      <p:sp>
        <p:nvSpPr>
          <p:cNvPr id="3" name="矩形 2"/>
          <p:cNvSpPr/>
          <p:nvPr/>
        </p:nvSpPr>
        <p:spPr>
          <a:xfrm>
            <a:off x="6249488" y="247877"/>
            <a:ext cx="5840060" cy="230832"/>
          </a:xfrm>
          <a:prstGeom prst="rect">
            <a:avLst/>
          </a:prstGeom>
        </p:spPr>
        <p:txBody>
          <a:bodyPr wrap="none">
            <a:spAutoFit/>
          </a:bodyPr>
          <a:lstStyle/>
          <a:p>
            <a:r>
              <a:rPr lang="en-US" altLang="zh-CN" sz="900" dirty="0">
                <a:solidFill>
                  <a:srgbClr val="231F20"/>
                </a:solidFill>
                <a:latin typeface="Times-Roman"/>
              </a:rPr>
              <a:t>IEEE TRANSACTIONS ON ULTRASONICS, FERROELECTRICS, AND FREQUENCY CONTROL, VOL. 65, NO. 7, JULY 2018</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slow" p14:dur="2000" advTm="10656"/>
    </mc:Choice>
    <mc:Fallback>
      <p:transition spd="slow" advTm="10656"/>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2" name="矩形 1"/>
          <p:cNvSpPr/>
          <p:nvPr/>
        </p:nvSpPr>
        <p:spPr>
          <a:xfrm>
            <a:off x="1220121" y="1698318"/>
            <a:ext cx="9727758" cy="2738120"/>
          </a:xfrm>
          <a:prstGeom prst="rect">
            <a:avLst/>
          </a:prstGeom>
        </p:spPr>
        <p:txBody>
          <a:bodyPr wrap="square">
            <a:spAutoFit/>
          </a:bodyPr>
          <a:lstStyle/>
          <a:p>
            <a:pPr algn="just">
              <a:lnSpc>
                <a:spcPct val="150000"/>
              </a:lnSpc>
            </a:pPr>
            <a:r>
              <a:rPr lang="en-US" altLang="zh-CN" sz="2400" b="1" dirty="0" smtClean="0">
                <a:solidFill>
                  <a:srgbClr val="0070C0"/>
                </a:solidFill>
                <a:latin typeface="Times New Roman" panose="02020603050405020304" pitchFamily="18" charset="0"/>
                <a:cs typeface="Times New Roman" panose="02020603050405020304" pitchFamily="18" charset="0"/>
              </a:rPr>
              <a:t>Difference between plane-wave imaging and conventional imaging with focused beam </a:t>
            </a:r>
            <a:endParaRPr lang="en-US" altLang="zh-CN" sz="22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 conventional imaging, both transmit focusing and receive focusing are present.</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 single plane-wave imaging, there is only focusing in the reveive mode. So the quality of the image is degraded in terms of contrast and resolution.</a:t>
            </a:r>
            <a:endParaRPr lang="en-US" sz="2000" dirty="0" smtClean="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6564630" cy="583565"/>
          </a:xfrm>
          <a:prstGeom prst="rect">
            <a:avLst/>
          </a:prstGeom>
          <a:noFill/>
        </p:spPr>
        <p:txBody>
          <a:bodyPr wrap="none" rtlCol="0">
            <a:spAutoFit/>
          </a:bodyPr>
          <a:lstStyle/>
          <a:p>
            <a:pPr algn="l"/>
            <a:r>
              <a:rPr lang="en-US" altLang="zh-CN" sz="3200" b="1" dirty="0">
                <a:solidFill>
                  <a:srgbClr val="0D3688"/>
                </a:solidFill>
                <a:latin typeface="Times New Roman" panose="02020603050405020304" pitchFamily="18" charset="0"/>
                <a:cs typeface="Times New Roman" panose="02020603050405020304" pitchFamily="18" charset="0"/>
              </a:rPr>
              <a:t>Coherent Plane-Wave Compounding</a:t>
            </a:r>
            <a:endParaRPr lang="en-US" altLang="zh-CN" sz="3200" b="1" dirty="0">
              <a:solidFill>
                <a:srgbClr val="0D3688"/>
              </a:solidFill>
              <a:latin typeface="Times New Roman" panose="02020603050405020304" pitchFamily="18" charset="0"/>
              <a:cs typeface="Times New Roman" panose="02020603050405020304" pitchFamily="18" charset="0"/>
            </a:endParaRPr>
          </a:p>
        </p:txBody>
      </p:sp>
    </p:spTree>
  </p:cSld>
  <p:clrMapOvr>
    <a:masterClrMapping/>
  </p:clrMapOvr>
  <p:transition advTm="26156"/>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2" name="矩形 1"/>
          <p:cNvSpPr/>
          <p:nvPr/>
        </p:nvSpPr>
        <p:spPr>
          <a:xfrm>
            <a:off x="1220121" y="1128088"/>
            <a:ext cx="9727758" cy="5123180"/>
          </a:xfrm>
          <a:prstGeom prst="rect">
            <a:avLst/>
          </a:prstGeom>
        </p:spPr>
        <p:txBody>
          <a:bodyPr wrap="square">
            <a:spAutoFit/>
          </a:bodyPr>
          <a:lstStyle/>
          <a:p>
            <a:pPr algn="just">
              <a:lnSpc>
                <a:spcPct val="150000"/>
              </a:lnSpc>
            </a:pPr>
            <a:r>
              <a:rPr lang="en-US" altLang="zh-CN" sz="2400" b="1" dirty="0" smtClean="0">
                <a:solidFill>
                  <a:srgbClr val="0070C0"/>
                </a:solidFill>
                <a:latin typeface="Times New Roman" panose="02020603050405020304" pitchFamily="18" charset="0"/>
                <a:cs typeface="Times New Roman" panose="02020603050405020304" pitchFamily="18" charset="0"/>
              </a:rPr>
              <a:t>Difference between single plane-wave imaging and coherent plane wave compounding </a:t>
            </a:r>
            <a:endParaRPr lang="en-US" altLang="zh-CN" sz="22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Coherent compounding of ultrasonic images acquired with different plane waves at tilted angles virtually rebuild the transmit focusing process for conventional imaging.</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Note that the </a:t>
            </a:r>
            <a:r>
              <a:rPr lang="en-US" sz="2000" dirty="0" smtClean="0">
                <a:latin typeface="Times New Roman" panose="02020603050405020304" pitchFamily="18" charset="0"/>
                <a:cs typeface="Times New Roman" panose="02020603050405020304" pitchFamily="18" charset="0"/>
                <a:sym typeface="+mn-ea"/>
              </a:rPr>
              <a:t>compounding </a:t>
            </a:r>
            <a:r>
              <a:rPr lang="en-US" sz="2000" dirty="0" smtClean="0">
                <a:latin typeface="Times New Roman" panose="02020603050405020304" pitchFamily="18" charset="0"/>
                <a:cs typeface="Times New Roman" panose="02020603050405020304" pitchFamily="18" charset="0"/>
              </a:rPr>
              <a:t>is produced without taking the envelope of the beamformed signals or any other nonlinear procedure to ensure a coherent addition.</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Relying on dynamic focusing in both transmit and receive modes, this coherent compounding process allowed for better image quality in plane-wave compounding compared with conventional ultrasound </a:t>
            </a:r>
            <a:r>
              <a:rPr lang="en-US" sz="2000" b="1" dirty="0" smtClean="0">
                <a:latin typeface="Times New Roman" panose="02020603050405020304" pitchFamily="18" charset="0"/>
                <a:cs typeface="Times New Roman" panose="02020603050405020304" pitchFamily="18" charset="0"/>
              </a:rPr>
              <a:t>without compromising the ultrafast frame rate.(See Fig. 1)</a:t>
            </a:r>
            <a:endParaRPr lang="en-US" sz="2000" b="1" dirty="0" smtClean="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6564630" cy="583565"/>
          </a:xfrm>
          <a:prstGeom prst="rect">
            <a:avLst/>
          </a:prstGeom>
          <a:noFill/>
        </p:spPr>
        <p:txBody>
          <a:bodyPr wrap="none" rtlCol="0">
            <a:spAutoFit/>
          </a:bodyPr>
          <a:lstStyle/>
          <a:p>
            <a:pPr algn="l"/>
            <a:r>
              <a:rPr lang="en-US" altLang="zh-CN" sz="3200" b="1" dirty="0">
                <a:solidFill>
                  <a:srgbClr val="0D3688"/>
                </a:solidFill>
                <a:latin typeface="Times New Roman" panose="02020603050405020304" pitchFamily="18" charset="0"/>
                <a:cs typeface="Times New Roman" panose="02020603050405020304" pitchFamily="18" charset="0"/>
              </a:rPr>
              <a:t>Coherent Plane-Wave Compounding</a:t>
            </a:r>
            <a:endParaRPr lang="en-US" altLang="zh-CN" sz="3200" b="1" dirty="0">
              <a:solidFill>
                <a:srgbClr val="0D3688"/>
              </a:solidFill>
              <a:latin typeface="Times New Roman" panose="02020603050405020304" pitchFamily="18" charset="0"/>
              <a:cs typeface="Times New Roman" panose="02020603050405020304" pitchFamily="18" charset="0"/>
            </a:endParaRPr>
          </a:p>
        </p:txBody>
      </p:sp>
    </p:spTree>
  </p:cSld>
  <p:clrMapOvr>
    <a:masterClrMapping/>
  </p:clrMapOvr>
  <p:transition advTm="59969"/>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6564630" cy="583565"/>
          </a:xfrm>
          <a:prstGeom prst="rect">
            <a:avLst/>
          </a:prstGeom>
          <a:noFill/>
        </p:spPr>
        <p:txBody>
          <a:bodyPr wrap="none" rtlCol="0">
            <a:spAutoFit/>
          </a:bodyPr>
          <a:lstStyle/>
          <a:p>
            <a:pPr algn="l"/>
            <a:r>
              <a:rPr lang="en-US" altLang="zh-CN" sz="3200" b="1" dirty="0">
                <a:solidFill>
                  <a:srgbClr val="0D3688"/>
                </a:solidFill>
                <a:latin typeface="Times New Roman" panose="02020603050405020304" pitchFamily="18" charset="0"/>
                <a:cs typeface="Times New Roman" panose="02020603050405020304" pitchFamily="18" charset="0"/>
              </a:rPr>
              <a:t>Coherent Plane-Wave Compounding</a:t>
            </a:r>
            <a:endParaRPr lang="en-US" altLang="zh-CN" sz="3200" b="1" dirty="0">
              <a:solidFill>
                <a:srgbClr val="0D3688"/>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2185035" y="1247140"/>
            <a:ext cx="7400925" cy="4552950"/>
          </a:xfrm>
          <a:prstGeom prst="rect">
            <a:avLst/>
          </a:prstGeom>
        </p:spPr>
      </p:pic>
      <p:sp>
        <p:nvSpPr>
          <p:cNvPr id="5" name="文本框 4"/>
          <p:cNvSpPr txBox="1"/>
          <p:nvPr/>
        </p:nvSpPr>
        <p:spPr>
          <a:xfrm>
            <a:off x="651510" y="5909310"/>
            <a:ext cx="11285855" cy="737235"/>
          </a:xfrm>
          <a:prstGeom prst="rect">
            <a:avLst/>
          </a:prstGeom>
          <a:noFill/>
        </p:spPr>
        <p:txBody>
          <a:bodyPr wrap="square" rtlCol="0" anchor="t">
            <a:spAutoFit/>
          </a:bodyPr>
          <a:p>
            <a:r>
              <a:rPr lang="zh-CN" altLang="en-US" sz="1400"/>
              <a:t>Fig. </a:t>
            </a:r>
            <a:r>
              <a:rPr lang="en-US" altLang="zh-CN" sz="1400"/>
              <a:t>1</a:t>
            </a:r>
            <a:r>
              <a:rPr lang="zh-CN" altLang="en-US" sz="1400"/>
              <a:t>. conventional focused and ultrafast ultrasound imaging sequences for a typical medical imaging setup (4-cm deep region of interest): (a)</a:t>
            </a:r>
            <a:endParaRPr lang="zh-CN" altLang="en-US" sz="1400"/>
          </a:p>
          <a:p>
            <a:r>
              <a:rPr lang="zh-CN" altLang="en-US" sz="1400"/>
              <a:t>conventional focused imaging (128 focused beams and 4 focal depths leading to ~25 fps), (b) plane-wave imaging (~18000 fps), (c) plane-wave compounding with 17 angles (~1000 fps), and (d) plane-wave compounding with 40 angles (~350 fps).</a:t>
            </a:r>
            <a:endParaRPr lang="zh-CN" altLang="en-US" sz="1400"/>
          </a:p>
        </p:txBody>
      </p:sp>
    </p:spTree>
  </p:cSld>
  <p:clrMapOvr>
    <a:masterClrMapping/>
  </p:clrMapOvr>
  <p:transition advTm="3875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6564630" cy="583565"/>
          </a:xfrm>
          <a:prstGeom prst="rect">
            <a:avLst/>
          </a:prstGeom>
          <a:noFill/>
        </p:spPr>
        <p:txBody>
          <a:bodyPr wrap="none" rtlCol="0">
            <a:spAutoFit/>
          </a:bodyPr>
          <a:lstStyle/>
          <a:p>
            <a:pPr algn="l"/>
            <a:r>
              <a:rPr lang="en-US" altLang="zh-CN" sz="3200" b="1" dirty="0">
                <a:solidFill>
                  <a:srgbClr val="0D3688"/>
                </a:solidFill>
                <a:latin typeface="Times New Roman" panose="02020603050405020304" pitchFamily="18" charset="0"/>
                <a:cs typeface="Times New Roman" panose="02020603050405020304" pitchFamily="18" charset="0"/>
              </a:rPr>
              <a:t>Coherent Plane-Wave Compounding</a:t>
            </a:r>
            <a:endParaRPr lang="en-US" altLang="zh-CN" sz="3200" b="1" dirty="0">
              <a:solidFill>
                <a:srgbClr val="0D3688"/>
              </a:solidFill>
              <a:latin typeface="Times New Roman" panose="02020603050405020304" pitchFamily="18" charset="0"/>
              <a:cs typeface="Times New Roman" panose="02020603050405020304" pitchFamily="18" charset="0"/>
            </a:endParaRPr>
          </a:p>
        </p:txBody>
      </p:sp>
      <p:sp>
        <p:nvSpPr>
          <p:cNvPr id="3" name="矩形 2"/>
          <p:cNvSpPr/>
          <p:nvPr/>
        </p:nvSpPr>
        <p:spPr>
          <a:xfrm>
            <a:off x="1220121" y="1613622"/>
            <a:ext cx="9727758" cy="1353185"/>
          </a:xfrm>
          <a:prstGeom prst="rect">
            <a:avLst/>
          </a:prstGeom>
        </p:spPr>
        <p:txBody>
          <a:bodyPr wrap="square">
            <a:spAutoFit/>
          </a:bodyPr>
          <a:p>
            <a:pPr marL="342900" lvl="1" indent="-342900" algn="just">
              <a:lnSpc>
                <a:spcPct val="120000"/>
              </a:lnSpc>
              <a:spcBef>
                <a:spcPts val="12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Theoretically, to obtain the same focusing quality as the optimal multifocus with 12 focal depths, it requires 71 plane waves insonifications. </a:t>
            </a:r>
            <a:endParaRPr lang="en-US" altLang="zh-CN" sz="2000" dirty="0" smtClean="0">
              <a:latin typeface="Times New Roman" panose="02020603050405020304" pitchFamily="18" charset="0"/>
              <a:cs typeface="Times New Roman" panose="02020603050405020304" pitchFamily="18" charset="0"/>
            </a:endParaRPr>
          </a:p>
          <a:p>
            <a:pPr marL="342900" lvl="1" indent="-342900" algn="just">
              <a:lnSpc>
                <a:spcPct val="120000"/>
              </a:lnSpc>
              <a:spcBef>
                <a:spcPts val="1200"/>
              </a:spcBef>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Experimentally, Table I summarizes the comparison between different imaging methods.</a:t>
            </a:r>
            <a:endParaRPr lang="en-US" altLang="zh-CN" sz="2000" dirty="0" smtClean="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2221230" y="3374390"/>
            <a:ext cx="7724775" cy="2200275"/>
          </a:xfrm>
          <a:prstGeom prst="rect">
            <a:avLst/>
          </a:prstGeom>
        </p:spPr>
      </p:pic>
      <p:sp>
        <p:nvSpPr>
          <p:cNvPr id="6" name="文本框 5"/>
          <p:cNvSpPr txBox="1"/>
          <p:nvPr/>
        </p:nvSpPr>
        <p:spPr>
          <a:xfrm>
            <a:off x="1219835" y="5824220"/>
            <a:ext cx="9406890" cy="645160"/>
          </a:xfrm>
          <a:prstGeom prst="rect">
            <a:avLst/>
          </a:prstGeom>
          <a:noFill/>
        </p:spPr>
        <p:txBody>
          <a:bodyPr wrap="square" rtlCol="0" anchor="t">
            <a:spAutoFit/>
          </a:bodyPr>
          <a:p>
            <a:r>
              <a:rPr lang="zh-CN" altLang="en-US"/>
              <a:t>We demonstrated here that the coherent compounding approach performs as well as the optimal multifocus image but with a signifcantly higher frame rate.</a:t>
            </a:r>
            <a:endParaRPr lang="zh-CN" altLang="en-US"/>
          </a:p>
        </p:txBody>
      </p:sp>
    </p:spTree>
  </p:cSld>
  <p:clrMapOvr>
    <a:masterClrMapping/>
  </p:clrMapOvr>
  <p:transition advTm="57562"/>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p:nvPr/>
        </p:nvSpPr>
        <p:spPr>
          <a:xfrm>
            <a:off x="1502410" y="2030095"/>
            <a:ext cx="10253345" cy="416750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20000"/>
              </a:lnSpc>
              <a:buClr>
                <a:srgbClr val="0D3688"/>
              </a:buClr>
              <a:buFont typeface="Wingdings" panose="05000000000000000000" pitchFamily="2" charset="2"/>
              <a:buChar char="l"/>
            </a:pPr>
            <a:r>
              <a:rPr lang="en-US" altLang="zh-CN" b="1" cap="small" dirty="0" smtClean="0">
                <a:effectLst>
                  <a:outerShdw sx="0" sy="0">
                    <a:srgbClr val="000000"/>
                  </a:outerShdw>
                </a:effectLst>
              </a:rPr>
              <a:t> </a:t>
            </a:r>
            <a:r>
              <a:rPr lang="en-US" altLang="zh-CN" b="1" cap="small" dirty="0" smtClean="0">
                <a:solidFill>
                  <a:schemeClr val="bg1">
                    <a:lumMod val="85000"/>
                  </a:schemeClr>
                </a:solidFill>
                <a:effectLst>
                  <a:outerShdw sx="0" sy="0">
                    <a:srgbClr val="000000"/>
                  </a:outerShdw>
                </a:effectLst>
                <a:uFillTx/>
              </a:rPr>
              <a:t>Review(2014)</a:t>
            </a:r>
            <a:endParaRPr lang="zh-CN" altLang="zh-CN" b="1" cap="small" dirty="0" smtClean="0">
              <a:solidFill>
                <a:schemeClr val="bg1">
                  <a:lumMod val="85000"/>
                </a:schemeClr>
              </a:solidFill>
              <a:effectLst>
                <a:outerShdw sx="0" sy="0">
                  <a:srgbClr val="000000"/>
                </a:outerShdw>
              </a:effectLst>
              <a:uFillTx/>
            </a:endParaRPr>
          </a:p>
          <a:p>
            <a:pPr fontAlgn="base">
              <a:lnSpc>
                <a:spcPct val="120000"/>
              </a:lnSpc>
              <a:buClr>
                <a:srgbClr val="0D3688"/>
              </a:buClr>
              <a:buFont typeface="Wingdings" panose="05000000000000000000" pitchFamily="2" charset="2"/>
              <a:buChar char="l"/>
            </a:pPr>
            <a:r>
              <a:rPr lang="en-US" altLang="zh-CN" b="1" cap="small" dirty="0" smtClean="0">
                <a:solidFill>
                  <a:schemeClr val="bg1">
                    <a:lumMod val="85000"/>
                  </a:schemeClr>
                </a:solidFill>
                <a:effectLst>
                  <a:outerShdw sx="0" sy="0">
                    <a:srgbClr val="000000"/>
                  </a:outerShdw>
                </a:effectLst>
                <a:uFillTx/>
              </a:rPr>
              <a:t> Coherent Plane-Wave Compounding for Very High Frame Rate Ultrasonography and Transient Elastography(2009)</a:t>
            </a:r>
            <a:endParaRPr lang="en-US" altLang="zh-CN" b="1" cap="small" dirty="0" smtClean="0">
              <a:effectLst>
                <a:outerShdw sx="0" sy="0">
                  <a:srgbClr val="000000"/>
                </a:outerShdw>
              </a:effectLst>
            </a:endParaRPr>
          </a:p>
          <a:p>
            <a:pPr fontAlgn="base">
              <a:lnSpc>
                <a:spcPct val="120000"/>
              </a:lnSpc>
              <a:buClr>
                <a:srgbClr val="0D3688"/>
              </a:buClr>
              <a:buFont typeface="Wingdings" panose="05000000000000000000" pitchFamily="2" charset="2"/>
              <a:buChar char="l"/>
            </a:pPr>
            <a:r>
              <a:rPr lang="en-US" altLang="zh-CN" b="1" cap="small" dirty="0" smtClean="0">
                <a:effectLst>
                  <a:outerShdw sx="0" sy="0">
                    <a:srgbClr val="000000"/>
                  </a:outerShdw>
                </a:effectLst>
              </a:rPr>
              <a:t> Ultrafast Ultrasound Imaging Using Combined Transmissions With Cross-Coherence-Based Reconstruction(2018)</a:t>
            </a:r>
            <a:endParaRPr lang="en-US" altLang="zh-CN" b="1" cap="small" dirty="0" smtClean="0">
              <a:effectLst>
                <a:outerShdw sx="0" sy="0">
                  <a:srgbClr val="000000"/>
                </a:outerShdw>
              </a:effectLst>
            </a:endParaRPr>
          </a:p>
          <a:p>
            <a:pPr fontAlgn="base">
              <a:lnSpc>
                <a:spcPct val="120000"/>
              </a:lnSpc>
              <a:buClr>
                <a:srgbClr val="0D3688"/>
              </a:buClr>
              <a:buFont typeface="Wingdings" panose="05000000000000000000" pitchFamily="2" charset="2"/>
              <a:buChar char="l"/>
            </a:pPr>
            <a:r>
              <a:rPr lang="en-US" altLang="zh-CN" b="1" cap="small" dirty="0" smtClean="0">
                <a:effectLst>
                  <a:outerShdw sx="0" sy="0">
                    <a:srgbClr val="000000"/>
                  </a:outerShdw>
                </a:effectLst>
              </a:rPr>
              <a:t> </a:t>
            </a:r>
            <a:r>
              <a:rPr lang="en-US" altLang="zh-CN" b="1" cap="small" dirty="0">
                <a:solidFill>
                  <a:schemeClr val="bg1">
                    <a:lumMod val="85000"/>
                  </a:schemeClr>
                </a:solidFill>
                <a:effectLst>
                  <a:outerShdw sx="0" sy="0">
                    <a:srgbClr val="000000"/>
                  </a:outerShdw>
                </a:effectLst>
                <a:uFillTx/>
              </a:rPr>
              <a:t>Ultrafast Ultrasound Imaging With Cascaded Dual-Polarity Waves(2018)</a:t>
            </a:r>
            <a:endParaRPr lang="en-US" altLang="zh-CN" b="1" cap="small" dirty="0">
              <a:solidFill>
                <a:schemeClr val="bg1">
                  <a:lumMod val="85000"/>
                </a:schemeClr>
              </a:solidFill>
              <a:effectLst>
                <a:outerShdw sx="0" sy="0">
                  <a:srgbClr val="000000"/>
                </a:outerShdw>
              </a:effectLst>
              <a:uFillTx/>
            </a:endParaRPr>
          </a:p>
        </p:txBody>
      </p:sp>
      <p:grpSp>
        <p:nvGrpSpPr>
          <p:cNvPr id="10" name="组合 9"/>
          <p:cNvGrpSpPr/>
          <p:nvPr/>
        </p:nvGrpSpPr>
        <p:grpSpPr>
          <a:xfrm>
            <a:off x="428626" y="314325"/>
            <a:ext cx="3676652" cy="1348591"/>
            <a:chOff x="345288" y="419101"/>
            <a:chExt cx="3561455" cy="1247774"/>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5288" y="419101"/>
              <a:ext cx="3178963" cy="1247774"/>
            </a:xfrm>
            <a:prstGeom prst="rect">
              <a:avLst/>
            </a:prstGeom>
          </p:spPr>
        </p:pic>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l="40490"/>
            <a:stretch>
              <a:fillRect/>
            </a:stretch>
          </p:blipFill>
          <p:spPr>
            <a:xfrm>
              <a:off x="1630268" y="419101"/>
              <a:ext cx="2276475" cy="1247774"/>
            </a:xfrm>
            <a:prstGeom prst="rect">
              <a:avLst/>
            </a:prstGeom>
          </p:spPr>
        </p:pic>
      </p:grpSp>
      <p:sp>
        <p:nvSpPr>
          <p:cNvPr id="7" name="文本框 6"/>
          <p:cNvSpPr txBox="1"/>
          <p:nvPr/>
        </p:nvSpPr>
        <p:spPr>
          <a:xfrm>
            <a:off x="1824153" y="681308"/>
            <a:ext cx="1838965" cy="707886"/>
          </a:xfrm>
          <a:prstGeom prst="rect">
            <a:avLst/>
          </a:prstGeom>
          <a:noFill/>
        </p:spPr>
        <p:txBody>
          <a:bodyPr wrap="none" rtlCol="0">
            <a:spAutoFit/>
          </a:bodyPr>
          <a:lstStyle/>
          <a:p>
            <a:r>
              <a:rPr lang="en-US" altLang="zh-CN" sz="4000" b="1" smtClean="0">
                <a:solidFill>
                  <a:srgbClr val="0D3688"/>
                </a:solidFill>
                <a:latin typeface="Times New Roman" panose="02020603050405020304" pitchFamily="18" charset="0"/>
                <a:cs typeface="Times New Roman" panose="02020603050405020304" pitchFamily="18" charset="0"/>
              </a:rPr>
              <a:t>Outline</a:t>
            </a:r>
            <a:endParaRPr lang="zh-CN" altLang="en-US" sz="4000" b="1">
              <a:solidFill>
                <a:srgbClr val="0D3688"/>
              </a:solidFill>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9A1797A5-B765-4DF6-BEA8-22C9579B7E1C}" type="slidenum">
              <a:rPr lang="zh-CN" altLang="en-US" smtClean="0"/>
            </a:fld>
            <a:endParaRPr lang="zh-CN" altLang="en-US"/>
          </a:p>
        </p:txBody>
      </p:sp>
    </p:spTree>
  </p:cSld>
  <p:clrMapOvr>
    <a:masterClrMapping/>
  </p:clrMapOvr>
  <p:transition advTm="9828"/>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10966450" cy="521970"/>
          </a:xfrm>
          <a:prstGeom prst="rect">
            <a:avLst/>
          </a:prstGeom>
          <a:noFill/>
        </p:spPr>
        <p:txBody>
          <a:bodyPr wrap="none" rtlCol="0">
            <a:spAutoFit/>
          </a:bodyPr>
          <a:lstStyle/>
          <a:p>
            <a:pPr algn="l"/>
            <a:r>
              <a:rPr lang="en-US" altLang="zh-CN" sz="2800" b="1" dirty="0">
                <a:solidFill>
                  <a:srgbClr val="0D3688"/>
                </a:solidFill>
                <a:latin typeface="Times New Roman" panose="02020603050405020304" pitchFamily="18" charset="0"/>
                <a:cs typeface="Times New Roman" panose="02020603050405020304" pitchFamily="18" charset="0"/>
              </a:rPr>
              <a:t>Combined Transmissions With Cross-Coherence-Based Reconstruction</a:t>
            </a:r>
            <a:endParaRPr lang="en-US" altLang="zh-CN" sz="2800" b="1" dirty="0">
              <a:solidFill>
                <a:srgbClr val="0D3688"/>
              </a:solidFill>
              <a:latin typeface="Times New Roman" panose="02020603050405020304" pitchFamily="18" charset="0"/>
              <a:cs typeface="Times New Roman" panose="02020603050405020304" pitchFamily="18" charset="0"/>
            </a:endParaRPr>
          </a:p>
        </p:txBody>
      </p:sp>
      <p:sp>
        <p:nvSpPr>
          <p:cNvPr id="2" name="矩形 1"/>
          <p:cNvSpPr/>
          <p:nvPr/>
        </p:nvSpPr>
        <p:spPr>
          <a:xfrm>
            <a:off x="1220121" y="1128088"/>
            <a:ext cx="9727758" cy="5107940"/>
          </a:xfrm>
          <a:prstGeom prst="rect">
            <a:avLst/>
          </a:prstGeom>
        </p:spPr>
        <p:txBody>
          <a:bodyPr wrap="square">
            <a:spAutoFit/>
          </a:bodyPr>
          <a:p>
            <a:pPr algn="just">
              <a:lnSpc>
                <a:spcPct val="150000"/>
              </a:lnSpc>
            </a:pPr>
            <a:r>
              <a:rPr lang="en-US" altLang="zh-CN" sz="2400" b="1" dirty="0" smtClean="0">
                <a:solidFill>
                  <a:srgbClr val="0070C0"/>
                </a:solidFill>
                <a:latin typeface="Times New Roman" panose="02020603050405020304" pitchFamily="18" charset="0"/>
                <a:cs typeface="Times New Roman" panose="02020603050405020304" pitchFamily="18" charset="0"/>
              </a:rPr>
              <a:t>Motivation and Contribution</a:t>
            </a:r>
            <a:endParaRPr lang="en-US" altLang="zh-CN" sz="22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CPWC and SA imaging are not capable of suppressing the axial ghost artifact and side lobes.</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authors proposed a new ultrafast imaging framework. In transmission, combined transmissions with a PW illumination by full aperture and two diverging spherical waves by </a:t>
            </a:r>
            <a:r>
              <a:rPr lang="en-US" sz="2000" b="1" dirty="0" smtClean="0">
                <a:latin typeface="Times New Roman" panose="02020603050405020304" pitchFamily="18" charset="0"/>
                <a:cs typeface="Times New Roman" panose="02020603050405020304" pitchFamily="18" charset="0"/>
              </a:rPr>
              <a:t>edge array elements</a:t>
            </a:r>
            <a:r>
              <a:rPr lang="en-US" sz="2000" dirty="0" smtClean="0">
                <a:latin typeface="Times New Roman" panose="02020603050405020304" pitchFamily="18" charset="0"/>
                <a:cs typeface="Times New Roman" panose="02020603050405020304" pitchFamily="18" charset="0"/>
              </a:rPr>
              <a:t> are exploited to ensure the ultrafast acquisitions. </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b="1" dirty="0" smtClean="0">
                <a:latin typeface="Times New Roman" panose="02020603050405020304" pitchFamily="18" charset="0"/>
                <a:cs typeface="Times New Roman" panose="02020603050405020304" pitchFamily="18" charset="0"/>
              </a:rPr>
              <a:t>ghost echoes</a:t>
            </a:r>
            <a:r>
              <a:rPr lang="en-US" sz="2000" dirty="0" smtClean="0">
                <a:latin typeface="Times New Roman" panose="02020603050405020304" pitchFamily="18" charset="0"/>
                <a:cs typeface="Times New Roman" panose="02020603050405020304" pitchFamily="18" charset="0"/>
              </a:rPr>
              <a:t> in the backscattered signals by PW transmissions are reduced with the combined diverging SW transmissions.</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 new cross-coherence factor (CCF) is devised with delayed backscattered signals by combined transmissions to reduce </a:t>
            </a:r>
            <a:r>
              <a:rPr lang="en-US" sz="2000" b="1" dirty="0" smtClean="0">
                <a:latin typeface="Times New Roman" panose="02020603050405020304" pitchFamily="18" charset="0"/>
                <a:cs typeface="Times New Roman" panose="02020603050405020304" pitchFamily="18" charset="0"/>
              </a:rPr>
              <a:t>side lobe</a:t>
            </a:r>
            <a:r>
              <a:rPr lang="en-US" sz="2000" dirty="0" smtClean="0">
                <a:latin typeface="Times New Roman" panose="02020603050405020304" pitchFamily="18" charset="0"/>
                <a:cs typeface="Times New Roman" panose="02020603050405020304" pitchFamily="18" charset="0"/>
              </a:rPr>
              <a:t> artifacts.</a:t>
            </a: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transition advTm="5825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10966450" cy="521970"/>
          </a:xfrm>
          <a:prstGeom prst="rect">
            <a:avLst/>
          </a:prstGeom>
          <a:noFill/>
        </p:spPr>
        <p:txBody>
          <a:bodyPr wrap="none" rtlCol="0">
            <a:spAutoFit/>
          </a:bodyPr>
          <a:lstStyle/>
          <a:p>
            <a:pPr algn="l"/>
            <a:r>
              <a:rPr lang="en-US" altLang="zh-CN" sz="2800" b="1" dirty="0">
                <a:solidFill>
                  <a:srgbClr val="0D3688"/>
                </a:solidFill>
                <a:latin typeface="Times New Roman" panose="02020603050405020304" pitchFamily="18" charset="0"/>
                <a:cs typeface="Times New Roman" panose="02020603050405020304" pitchFamily="18" charset="0"/>
              </a:rPr>
              <a:t>Combined Transmissions With Cross-Coherence-Based Reconstruction</a:t>
            </a:r>
            <a:endParaRPr lang="en-US" altLang="zh-CN" sz="2800" b="1" dirty="0">
              <a:solidFill>
                <a:srgbClr val="0D3688"/>
              </a:solidFill>
              <a:latin typeface="Times New Roman" panose="02020603050405020304" pitchFamily="18" charset="0"/>
              <a:cs typeface="Times New Roman" panose="02020603050405020304" pitchFamily="18" charset="0"/>
            </a:endParaRPr>
          </a:p>
        </p:txBody>
      </p:sp>
      <p:sp>
        <p:nvSpPr>
          <p:cNvPr id="2" name="矩形 1"/>
          <p:cNvSpPr/>
          <p:nvPr/>
        </p:nvSpPr>
        <p:spPr>
          <a:xfrm>
            <a:off x="1220121" y="1128088"/>
            <a:ext cx="9727758" cy="1645285"/>
          </a:xfrm>
          <a:prstGeom prst="rect">
            <a:avLst/>
          </a:prstGeom>
        </p:spPr>
        <p:txBody>
          <a:bodyPr wrap="square">
            <a:spAutoFit/>
          </a:bodyPr>
          <a:p>
            <a:pPr algn="just">
              <a:lnSpc>
                <a:spcPct val="150000"/>
              </a:lnSpc>
            </a:pPr>
            <a:r>
              <a:rPr lang="en-US" altLang="zh-CN" sz="2400" b="1" dirty="0" smtClean="0">
                <a:solidFill>
                  <a:srgbClr val="0070C0"/>
                </a:solidFill>
                <a:latin typeface="Times New Roman" panose="02020603050405020304" pitchFamily="18" charset="0"/>
                <a:cs typeface="Times New Roman" panose="02020603050405020304" pitchFamily="18" charset="0"/>
              </a:rPr>
              <a:t>Methods: reduction of axial ghost artifact</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amplitude and phase of the ghost echoes by PW were found to be comparable to those of the echoes by averaged SWs(Fig. 2 (b)). </a:t>
            </a:r>
            <a:endParaRPr lang="en-US" sz="2000" dirty="0" smtClean="0">
              <a:latin typeface="Times New Roman" panose="02020603050405020304" pitchFamily="18" charset="0"/>
              <a:cs typeface="Times New Roman" panose="02020603050405020304" pitchFamily="18" charset="0"/>
            </a:endParaRPr>
          </a:p>
        </p:txBody>
      </p:sp>
      <p:sp>
        <p:nvSpPr>
          <p:cNvPr id="5" name="文本框 4"/>
          <p:cNvSpPr txBox="1"/>
          <p:nvPr/>
        </p:nvSpPr>
        <p:spPr>
          <a:xfrm>
            <a:off x="466725" y="6170295"/>
            <a:ext cx="11532870" cy="645160"/>
          </a:xfrm>
          <a:prstGeom prst="rect">
            <a:avLst/>
          </a:prstGeom>
          <a:noFill/>
        </p:spPr>
        <p:txBody>
          <a:bodyPr wrap="square" rtlCol="0" anchor="t">
            <a:spAutoFit/>
          </a:bodyPr>
          <a:p>
            <a:r>
              <a:rPr lang="zh-CN" altLang="en-US" sz="1200"/>
              <a:t>Fig. 2. Axial ghost echoes and axial lobe artifacts for centered (top panel) and off-centered (bottom panel) point targets: (a) the location of the axial lobe artifact in plane-wave (PW) imaging; (b) backscattered signals by PW and two averaged spherical-wave (SW) transmissions; (c) backscattered signals with suppressed ghost echoes. </a:t>
            </a:r>
            <a:r>
              <a:rPr lang="zh-CN" altLang="en-US" sz="1200" b="1"/>
              <a:t>PPW denotes the preprocessed backscattered signal by PW</a:t>
            </a:r>
            <a:r>
              <a:rPr lang="zh-CN" altLang="en-US" sz="1200"/>
              <a:t>.</a:t>
            </a:r>
            <a:endParaRPr lang="zh-CN" altLang="en-US" sz="1200"/>
          </a:p>
        </p:txBody>
      </p:sp>
      <p:pic>
        <p:nvPicPr>
          <p:cNvPr id="6" name="图片 5"/>
          <p:cNvPicPr>
            <a:picLocks noChangeAspect="1"/>
          </p:cNvPicPr>
          <p:nvPr/>
        </p:nvPicPr>
        <p:blipFill>
          <a:blip r:embed="rId1"/>
          <a:stretch>
            <a:fillRect/>
          </a:stretch>
        </p:blipFill>
        <p:spPr>
          <a:xfrm>
            <a:off x="2362835" y="2773680"/>
            <a:ext cx="7740650" cy="3371850"/>
          </a:xfrm>
          <a:prstGeom prst="rect">
            <a:avLst/>
          </a:prstGeom>
        </p:spPr>
      </p:pic>
    </p:spTree>
  </p:cSld>
  <p:clrMapOvr>
    <a:masterClrMapping/>
  </p:clrMapOvr>
  <p:transition advTm="33641"/>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10966450" cy="521970"/>
          </a:xfrm>
          <a:prstGeom prst="rect">
            <a:avLst/>
          </a:prstGeom>
          <a:noFill/>
        </p:spPr>
        <p:txBody>
          <a:bodyPr wrap="none" rtlCol="0">
            <a:spAutoFit/>
          </a:bodyPr>
          <a:lstStyle/>
          <a:p>
            <a:pPr algn="l"/>
            <a:r>
              <a:rPr lang="en-US" altLang="zh-CN" sz="2800" b="1" dirty="0">
                <a:solidFill>
                  <a:srgbClr val="0D3688"/>
                </a:solidFill>
                <a:latin typeface="Times New Roman" panose="02020603050405020304" pitchFamily="18" charset="0"/>
                <a:cs typeface="Times New Roman" panose="02020603050405020304" pitchFamily="18" charset="0"/>
              </a:rPr>
              <a:t>Combined Transmissions With Cross-Coherence-Based Reconstruction</a:t>
            </a:r>
            <a:endParaRPr lang="en-US" altLang="zh-CN" sz="2800" b="1" dirty="0">
              <a:solidFill>
                <a:srgbClr val="0D3688"/>
              </a:solidFill>
              <a:latin typeface="Times New Roman" panose="02020603050405020304" pitchFamily="18" charset="0"/>
              <a:cs typeface="Times New Roman" panose="02020603050405020304" pitchFamily="18" charset="0"/>
            </a:endParaRPr>
          </a:p>
        </p:txBody>
      </p:sp>
      <p:sp>
        <p:nvSpPr>
          <p:cNvPr id="2" name="矩形 1"/>
          <p:cNvSpPr/>
          <p:nvPr/>
        </p:nvSpPr>
        <p:spPr>
          <a:xfrm>
            <a:off x="1220121" y="1128088"/>
            <a:ext cx="9727758" cy="5569585"/>
          </a:xfrm>
          <a:prstGeom prst="rect">
            <a:avLst/>
          </a:prstGeom>
        </p:spPr>
        <p:txBody>
          <a:bodyPr wrap="square">
            <a:spAutoFit/>
          </a:bodyPr>
          <a:p>
            <a:pPr algn="just">
              <a:lnSpc>
                <a:spcPct val="150000"/>
              </a:lnSpc>
            </a:pPr>
            <a:r>
              <a:rPr lang="en-US" altLang="zh-CN" sz="2400" b="1" dirty="0" smtClean="0">
                <a:solidFill>
                  <a:srgbClr val="0070C0"/>
                </a:solidFill>
                <a:latin typeface="Times New Roman" panose="02020603050405020304" pitchFamily="18" charset="0"/>
                <a:cs typeface="Times New Roman" panose="02020603050405020304" pitchFamily="18" charset="0"/>
              </a:rPr>
              <a:t>Methods: reduction of axial ghost artifact</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Based on the high similarity between the PW ghost echoes and the averaged SWs, a </a:t>
            </a:r>
            <a:r>
              <a:rPr lang="en-US" sz="2000" b="1" dirty="0" smtClean="0">
                <a:latin typeface="Times New Roman" panose="02020603050405020304" pitchFamily="18" charset="0"/>
                <a:cs typeface="Times New Roman" panose="02020603050405020304" pitchFamily="18" charset="0"/>
              </a:rPr>
              <a:t>correlation coefficient</a:t>
            </a:r>
            <a:r>
              <a:rPr lang="en-US" sz="2000" dirty="0" smtClean="0">
                <a:latin typeface="Times New Roman" panose="02020603050405020304" pitchFamily="18" charset="0"/>
                <a:cs typeface="Times New Roman" panose="02020603050405020304" pitchFamily="18" charset="0"/>
              </a:rPr>
              <a:t> is calculated for every sample in the backscattered signals of each channel using </a:t>
            </a:r>
            <a:r>
              <a:rPr lang="en-US" sz="2000" b="1" dirty="0" smtClean="0">
                <a:latin typeface="Times New Roman" panose="02020603050405020304" pitchFamily="18" charset="0"/>
                <a:cs typeface="Times New Roman" panose="02020603050405020304" pitchFamily="18" charset="0"/>
              </a:rPr>
              <a:t>segments of backscattered signals between </a:t>
            </a:r>
            <a:r>
              <a:rPr lang="en-US" sz="2000" b="1" dirty="0" smtClean="0">
                <a:latin typeface="Times New Roman" panose="02020603050405020304" pitchFamily="18" charset="0"/>
                <a:cs typeface="Times New Roman" panose="02020603050405020304" pitchFamily="18" charset="0"/>
                <a:sym typeface="+mn-ea"/>
              </a:rPr>
              <a:t>two adjacent zero-crossing points</a:t>
            </a:r>
            <a:r>
              <a:rPr lang="en-US" sz="2000" dirty="0" smtClean="0">
                <a:latin typeface="Times New Roman" panose="02020603050405020304" pitchFamily="18" charset="0"/>
                <a:cs typeface="Times New Roman" panose="02020603050405020304" pitchFamily="18" charset="0"/>
              </a:rPr>
              <a:t>, as follows:</a:t>
            </a: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where n</a:t>
            </a:r>
            <a:r>
              <a:rPr lang="en-US" sz="2000" baseline="-25000" dirty="0" smtClean="0">
                <a:uFillTx/>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and n</a:t>
            </a:r>
            <a:r>
              <a:rPr lang="en-US" sz="2000" baseline="-25000" dirty="0" smtClean="0">
                <a:uFillTx/>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are two adjacent zero-crossing points, index n indicates the n-th sample in the backscattered signals of the m-th channel, s</a:t>
            </a:r>
            <a:r>
              <a:rPr lang="en-US" sz="2000" baseline="-25000" dirty="0" smtClean="0">
                <a:solidFill>
                  <a:schemeClr val="tx1"/>
                </a:solidFill>
                <a:uFillTx/>
                <a:latin typeface="Times New Roman" panose="02020603050405020304" pitchFamily="18" charset="0"/>
                <a:cs typeface="Times New Roman" panose="02020603050405020304" pitchFamily="18" charset="0"/>
              </a:rPr>
              <a:t>lr</a:t>
            </a:r>
            <a:r>
              <a:rPr lang="en-US" sz="2000" dirty="0" smtClean="0">
                <a:latin typeface="Times New Roman" panose="02020603050405020304" pitchFamily="18" charset="0"/>
                <a:cs typeface="Times New Roman" panose="02020603050405020304" pitchFamily="18" charset="0"/>
              </a:rPr>
              <a:t> (m, n) is the averaged backscattered signal by two SWs, s</a:t>
            </a:r>
            <a:r>
              <a:rPr lang="en-US" sz="2000" baseline="-25000" dirty="0" smtClean="0">
                <a:uFillTx/>
                <a:latin typeface="Times New Roman" panose="02020603050405020304" pitchFamily="18" charset="0"/>
                <a:cs typeface="Times New Roman" panose="02020603050405020304" pitchFamily="18" charset="0"/>
              </a:rPr>
              <a:t>p</a:t>
            </a:r>
            <a:r>
              <a:rPr lang="en-US" sz="2000" dirty="0" smtClean="0">
                <a:latin typeface="Times New Roman" panose="02020603050405020304" pitchFamily="18" charset="0"/>
                <a:cs typeface="Times New Roman" panose="02020603050405020304" pitchFamily="18" charset="0"/>
              </a:rPr>
              <a:t>(m, n) is the backscattered signal by PW, and μ</a:t>
            </a:r>
            <a:r>
              <a:rPr lang="en-US" sz="2000" baseline="-25000" dirty="0" smtClean="0">
                <a:uFillTx/>
                <a:latin typeface="Times New Roman" panose="02020603050405020304" pitchFamily="18" charset="0"/>
                <a:cs typeface="Times New Roman" panose="02020603050405020304" pitchFamily="18" charset="0"/>
              </a:rPr>
              <a:t>lr</a:t>
            </a:r>
            <a:r>
              <a:rPr lang="en-US" sz="2000" dirty="0" smtClean="0">
                <a:latin typeface="Times New Roman" panose="02020603050405020304" pitchFamily="18" charset="0"/>
                <a:cs typeface="Times New Roman" panose="02020603050405020304" pitchFamily="18" charset="0"/>
              </a:rPr>
              <a:t> and μ</a:t>
            </a:r>
            <a:r>
              <a:rPr lang="en-US" sz="2000" baseline="-25000" dirty="0" smtClean="0">
                <a:uFillTx/>
                <a:latin typeface="Times New Roman" panose="02020603050405020304" pitchFamily="18" charset="0"/>
                <a:cs typeface="Times New Roman" panose="02020603050405020304" pitchFamily="18" charset="0"/>
              </a:rPr>
              <a:t>p</a:t>
            </a:r>
            <a:r>
              <a:rPr lang="en-US" sz="2000" dirty="0" smtClean="0">
                <a:latin typeface="Times New Roman" panose="02020603050405020304" pitchFamily="18" charset="0"/>
                <a:cs typeface="Times New Roman" panose="02020603050405020304" pitchFamily="18" charset="0"/>
              </a:rPr>
              <a:t> are the average values of the backscattered signals by SW and PW, respectively.</a:t>
            </a:r>
            <a:endParaRPr lang="en-US" sz="2000" dirty="0" smtClean="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3669030" y="3730625"/>
            <a:ext cx="4829175" cy="933450"/>
          </a:xfrm>
          <a:prstGeom prst="rect">
            <a:avLst/>
          </a:prstGeom>
        </p:spPr>
      </p:pic>
    </p:spTree>
  </p:cSld>
  <p:clrMapOvr>
    <a:masterClrMapping/>
  </p:clrMapOvr>
  <p:transition advTm="453"/>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10966450" cy="521970"/>
          </a:xfrm>
          <a:prstGeom prst="rect">
            <a:avLst/>
          </a:prstGeom>
          <a:noFill/>
        </p:spPr>
        <p:txBody>
          <a:bodyPr wrap="none" rtlCol="0">
            <a:spAutoFit/>
          </a:bodyPr>
          <a:lstStyle/>
          <a:p>
            <a:pPr algn="l"/>
            <a:r>
              <a:rPr lang="en-US" altLang="zh-CN" sz="2800" b="1" dirty="0">
                <a:solidFill>
                  <a:srgbClr val="0D3688"/>
                </a:solidFill>
                <a:latin typeface="Times New Roman" panose="02020603050405020304" pitchFamily="18" charset="0"/>
                <a:cs typeface="Times New Roman" panose="02020603050405020304" pitchFamily="18" charset="0"/>
              </a:rPr>
              <a:t>Combined Transmissions With Cross-Coherence-Based Reconstruction</a:t>
            </a:r>
            <a:endParaRPr lang="en-US" altLang="zh-CN" sz="2800" b="1" dirty="0">
              <a:solidFill>
                <a:srgbClr val="0D3688"/>
              </a:solidFill>
              <a:latin typeface="Times New Roman" panose="02020603050405020304" pitchFamily="18" charset="0"/>
              <a:cs typeface="Times New Roman" panose="02020603050405020304" pitchFamily="18" charset="0"/>
            </a:endParaRPr>
          </a:p>
        </p:txBody>
      </p:sp>
      <p:sp>
        <p:nvSpPr>
          <p:cNvPr id="2" name="矩形 1"/>
          <p:cNvSpPr/>
          <p:nvPr/>
        </p:nvSpPr>
        <p:spPr>
          <a:xfrm>
            <a:off x="1220121" y="1128088"/>
            <a:ext cx="9727758" cy="3799840"/>
          </a:xfrm>
          <a:prstGeom prst="rect">
            <a:avLst/>
          </a:prstGeom>
        </p:spPr>
        <p:txBody>
          <a:bodyPr wrap="square">
            <a:spAutoFit/>
          </a:bodyPr>
          <a:p>
            <a:pPr algn="just">
              <a:lnSpc>
                <a:spcPct val="150000"/>
              </a:lnSpc>
            </a:pPr>
            <a:r>
              <a:rPr lang="en-US" altLang="zh-CN" sz="2400" b="1" dirty="0" smtClean="0">
                <a:solidFill>
                  <a:srgbClr val="0070C0"/>
                </a:solidFill>
                <a:latin typeface="Times New Roman" panose="02020603050405020304" pitchFamily="18" charset="0"/>
                <a:cs typeface="Times New Roman" panose="02020603050405020304" pitchFamily="18" charset="0"/>
              </a:rPr>
              <a:t>Methods: reduction of axial ghost artifact</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energy ratio between backscattered signals by PW and SW was</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final coefficient λ is then given by</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preprocessed backscattered signal </a:t>
            </a:r>
            <a:r>
              <a:rPr lang="en-US" sz="2000" b="1" dirty="0" smtClean="0">
                <a:latin typeface="Times New Roman" panose="02020603050405020304" pitchFamily="18" charset="0"/>
                <a:cs typeface="Times New Roman" panose="02020603050405020304" pitchFamily="18" charset="0"/>
              </a:rPr>
              <a:t>by PW</a:t>
            </a:r>
            <a:r>
              <a:rPr lang="en-US" sz="2000" dirty="0" smtClean="0">
                <a:latin typeface="Times New Roman" panose="02020603050405020304" pitchFamily="18" charset="0"/>
                <a:cs typeface="Times New Roman" panose="02020603050405020304" pitchFamily="18" charset="0"/>
              </a:rPr>
              <a:t> was the multiplication of the coefficient λ and the original signal.</a:t>
            </a:r>
            <a:endParaRPr lang="en-US" sz="2000" dirty="0" smtClean="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4692650" y="2335530"/>
            <a:ext cx="2781300" cy="619125"/>
          </a:xfrm>
          <a:prstGeom prst="rect">
            <a:avLst/>
          </a:prstGeom>
        </p:spPr>
      </p:pic>
      <p:pic>
        <p:nvPicPr>
          <p:cNvPr id="6" name="图片 5"/>
          <p:cNvPicPr>
            <a:picLocks noChangeAspect="1"/>
          </p:cNvPicPr>
          <p:nvPr/>
        </p:nvPicPr>
        <p:blipFill>
          <a:blip r:embed="rId2"/>
          <a:stretch>
            <a:fillRect/>
          </a:stretch>
        </p:blipFill>
        <p:spPr>
          <a:xfrm>
            <a:off x="4940300" y="3388360"/>
            <a:ext cx="2286000" cy="647700"/>
          </a:xfrm>
          <a:prstGeom prst="rect">
            <a:avLst/>
          </a:prstGeom>
        </p:spPr>
      </p:pic>
    </p:spTree>
  </p:cSld>
  <p:clrMapOvr>
    <a:masterClrMapping/>
  </p:clrMapOvr>
  <p:transition advTm="641"/>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10966450" cy="521970"/>
          </a:xfrm>
          <a:prstGeom prst="rect">
            <a:avLst/>
          </a:prstGeom>
          <a:noFill/>
        </p:spPr>
        <p:txBody>
          <a:bodyPr wrap="none" rtlCol="0">
            <a:spAutoFit/>
          </a:bodyPr>
          <a:lstStyle/>
          <a:p>
            <a:pPr algn="l"/>
            <a:r>
              <a:rPr lang="en-US" altLang="zh-CN" sz="2800" b="1" dirty="0">
                <a:solidFill>
                  <a:srgbClr val="0D3688"/>
                </a:solidFill>
                <a:latin typeface="Times New Roman" panose="02020603050405020304" pitchFamily="18" charset="0"/>
                <a:cs typeface="Times New Roman" panose="02020603050405020304" pitchFamily="18" charset="0"/>
              </a:rPr>
              <a:t>Combined Transmissions With Cross-Coherence-Based Reconstruction</a:t>
            </a:r>
            <a:endParaRPr lang="en-US" altLang="zh-CN" sz="2800" b="1" dirty="0">
              <a:solidFill>
                <a:srgbClr val="0D3688"/>
              </a:solidFill>
              <a:latin typeface="Times New Roman" panose="02020603050405020304" pitchFamily="18" charset="0"/>
              <a:cs typeface="Times New Roman" panose="02020603050405020304" pitchFamily="18" charset="0"/>
            </a:endParaRPr>
          </a:p>
        </p:txBody>
      </p:sp>
      <p:sp>
        <p:nvSpPr>
          <p:cNvPr id="2" name="矩形 1"/>
          <p:cNvSpPr/>
          <p:nvPr/>
        </p:nvSpPr>
        <p:spPr>
          <a:xfrm>
            <a:off x="1220121" y="1128088"/>
            <a:ext cx="9727758" cy="5107940"/>
          </a:xfrm>
          <a:prstGeom prst="rect">
            <a:avLst/>
          </a:prstGeom>
        </p:spPr>
        <p:txBody>
          <a:bodyPr wrap="square">
            <a:spAutoFit/>
          </a:bodyPr>
          <a:p>
            <a:pPr algn="just">
              <a:lnSpc>
                <a:spcPct val="150000"/>
              </a:lnSpc>
            </a:pPr>
            <a:r>
              <a:rPr lang="en-US" altLang="zh-CN" sz="2400" b="1" dirty="0" smtClean="0">
                <a:solidFill>
                  <a:srgbClr val="0070C0"/>
                </a:solidFill>
                <a:latin typeface="Times New Roman" panose="02020603050405020304" pitchFamily="18" charset="0"/>
                <a:cs typeface="Times New Roman" panose="02020603050405020304" pitchFamily="18" charset="0"/>
              </a:rPr>
              <a:t>Methods: reduction of side lobe artifact</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Side lobe artifacts are caused by the interference signal from the off-focus target. This type of artifact exists on the left and right sides of the imaging target as shown in Fig. 2(a).</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varied interference signal from off-focus target </a:t>
            </a:r>
            <a:r>
              <a:rPr lang="en-US" sz="2000" b="1" dirty="0" smtClean="0">
                <a:latin typeface="Times New Roman" panose="02020603050405020304" pitchFamily="18" charset="0"/>
                <a:cs typeface="Times New Roman" panose="02020603050405020304" pitchFamily="18" charset="0"/>
              </a:rPr>
              <a:t>leads to the diversity</a:t>
            </a:r>
            <a:r>
              <a:rPr lang="en-US" sz="2000" dirty="0" smtClean="0">
                <a:latin typeface="Times New Roman" panose="02020603050405020304" pitchFamily="18" charset="0"/>
                <a:cs typeface="Times New Roman" panose="02020603050405020304" pitchFamily="18" charset="0"/>
              </a:rPr>
              <a:t> of the aperture data from multiple transmissions. So the authors designed a new factor, cross-coherence factor (CCF), to evaluate the similarity or the diversity of the aperture data from multiple transmissions.</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larger the diversity is of the multiple aperture data, the smaller is the CCF.</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b="1" dirty="0" smtClean="0">
                <a:latin typeface="Times New Roman" panose="02020603050405020304" pitchFamily="18" charset="0"/>
                <a:cs typeface="Times New Roman" panose="02020603050405020304" pitchFamily="18" charset="0"/>
              </a:rPr>
              <a:t>aperture data</a:t>
            </a:r>
            <a:r>
              <a:rPr lang="en-US" sz="2000" dirty="0" smtClean="0">
                <a:latin typeface="Times New Roman" panose="02020603050405020304" pitchFamily="18" charset="0"/>
                <a:cs typeface="Times New Roman" panose="02020603050405020304" pitchFamily="18" charset="0"/>
              </a:rPr>
              <a:t> refer to the data received by each array channel after the focusing delays are applied.</a:t>
            </a: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transition advTm="100234"/>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p:nvPr/>
        </p:nvSpPr>
        <p:spPr>
          <a:xfrm>
            <a:off x="1502410" y="2030095"/>
            <a:ext cx="10253345" cy="416750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20000"/>
              </a:lnSpc>
              <a:buClr>
                <a:srgbClr val="0D3688"/>
              </a:buClr>
              <a:buFont typeface="Wingdings" panose="05000000000000000000" pitchFamily="2" charset="2"/>
              <a:buChar char="l"/>
            </a:pPr>
            <a:r>
              <a:rPr lang="en-US" altLang="zh-CN" b="1" cap="small" dirty="0" smtClean="0">
                <a:effectLst>
                  <a:outerShdw sx="0" sy="0">
                    <a:srgbClr val="000000"/>
                  </a:outerShdw>
                </a:effectLst>
              </a:rPr>
              <a:t> Review(2014)</a:t>
            </a:r>
            <a:endParaRPr lang="zh-CN" altLang="zh-CN" b="1" cap="small" dirty="0" smtClean="0">
              <a:effectLst>
                <a:outerShdw sx="0" sy="0">
                  <a:srgbClr val="000000"/>
                </a:outerShdw>
              </a:effectLst>
            </a:endParaRPr>
          </a:p>
          <a:p>
            <a:pPr fontAlgn="base">
              <a:lnSpc>
                <a:spcPct val="120000"/>
              </a:lnSpc>
              <a:buClr>
                <a:srgbClr val="0D3688"/>
              </a:buClr>
              <a:buFont typeface="Wingdings" panose="05000000000000000000" pitchFamily="2" charset="2"/>
              <a:buChar char="l"/>
            </a:pPr>
            <a:r>
              <a:rPr lang="en-US" altLang="zh-CN" b="1" cap="small" dirty="0" smtClean="0">
                <a:effectLst>
                  <a:outerShdw sx="0" sy="0">
                    <a:srgbClr val="000000"/>
                  </a:outerShdw>
                </a:effectLst>
              </a:rPr>
              <a:t> Coherent Plane-Wave Compounding for Very High Frame Rate Ultrasonography and Transient Elastography(2009)</a:t>
            </a:r>
            <a:endParaRPr lang="en-US" altLang="zh-CN" b="1" cap="small" dirty="0" smtClean="0">
              <a:effectLst>
                <a:outerShdw sx="0" sy="0">
                  <a:srgbClr val="000000"/>
                </a:outerShdw>
              </a:effectLst>
            </a:endParaRPr>
          </a:p>
          <a:p>
            <a:pPr fontAlgn="base">
              <a:lnSpc>
                <a:spcPct val="120000"/>
              </a:lnSpc>
              <a:buClr>
                <a:srgbClr val="0D3688"/>
              </a:buClr>
              <a:buFont typeface="Wingdings" panose="05000000000000000000" pitchFamily="2" charset="2"/>
              <a:buChar char="l"/>
            </a:pPr>
            <a:r>
              <a:rPr lang="en-US" altLang="zh-CN" b="1" cap="small" dirty="0" smtClean="0">
                <a:effectLst>
                  <a:outerShdw sx="0" sy="0">
                    <a:srgbClr val="000000"/>
                  </a:outerShdw>
                </a:effectLst>
              </a:rPr>
              <a:t> Ultrafast Ultrasound Imaging Using Combined Transmissions With Cross-Coherence-Based Reconstruction(2018)</a:t>
            </a:r>
            <a:endParaRPr lang="en-US" altLang="zh-CN" b="1" cap="small" dirty="0" smtClean="0">
              <a:effectLst>
                <a:outerShdw sx="0" sy="0">
                  <a:srgbClr val="000000"/>
                </a:outerShdw>
              </a:effectLst>
            </a:endParaRPr>
          </a:p>
          <a:p>
            <a:pPr fontAlgn="base">
              <a:lnSpc>
                <a:spcPct val="120000"/>
              </a:lnSpc>
              <a:buClr>
                <a:srgbClr val="0D3688"/>
              </a:buClr>
              <a:buFont typeface="Wingdings" panose="05000000000000000000" pitchFamily="2" charset="2"/>
              <a:buChar char="l"/>
            </a:pPr>
            <a:r>
              <a:rPr lang="en-US" altLang="zh-CN" b="1" cap="small" dirty="0" smtClean="0">
                <a:effectLst>
                  <a:outerShdw sx="0" sy="0">
                    <a:srgbClr val="000000"/>
                  </a:outerShdw>
                </a:effectLst>
              </a:rPr>
              <a:t> </a:t>
            </a:r>
            <a:r>
              <a:rPr lang="en-US" altLang="zh-CN" b="1" cap="small" dirty="0">
                <a:effectLst>
                  <a:outerShdw sx="0" sy="0">
                    <a:srgbClr val="000000"/>
                  </a:outerShdw>
                </a:effectLst>
              </a:rPr>
              <a:t>Ultrafast Ultrasound Imaging With Cascaded Dual-Polarity Waves(2018)</a:t>
            </a:r>
            <a:endParaRPr lang="zh-CN" altLang="zh-CN" b="1" cap="small" dirty="0">
              <a:effectLst>
                <a:outerShdw sx="0" sy="0">
                  <a:srgbClr val="000000"/>
                </a:outerShdw>
              </a:effectLst>
            </a:endParaRPr>
          </a:p>
        </p:txBody>
      </p:sp>
      <p:grpSp>
        <p:nvGrpSpPr>
          <p:cNvPr id="10" name="组合 9"/>
          <p:cNvGrpSpPr/>
          <p:nvPr/>
        </p:nvGrpSpPr>
        <p:grpSpPr>
          <a:xfrm>
            <a:off x="428626" y="314325"/>
            <a:ext cx="3676652" cy="1348591"/>
            <a:chOff x="345288" y="419101"/>
            <a:chExt cx="3561455" cy="1247774"/>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5288" y="419101"/>
              <a:ext cx="3178963" cy="1247774"/>
            </a:xfrm>
            <a:prstGeom prst="rect">
              <a:avLst/>
            </a:prstGeom>
          </p:spPr>
        </p:pic>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l="40490"/>
            <a:stretch>
              <a:fillRect/>
            </a:stretch>
          </p:blipFill>
          <p:spPr>
            <a:xfrm>
              <a:off x="1630268" y="419101"/>
              <a:ext cx="2276475" cy="1247774"/>
            </a:xfrm>
            <a:prstGeom prst="rect">
              <a:avLst/>
            </a:prstGeom>
          </p:spPr>
        </p:pic>
      </p:grpSp>
      <p:sp>
        <p:nvSpPr>
          <p:cNvPr id="7" name="文本框 6"/>
          <p:cNvSpPr txBox="1"/>
          <p:nvPr/>
        </p:nvSpPr>
        <p:spPr>
          <a:xfrm>
            <a:off x="1824153" y="681308"/>
            <a:ext cx="1838965" cy="707886"/>
          </a:xfrm>
          <a:prstGeom prst="rect">
            <a:avLst/>
          </a:prstGeom>
          <a:noFill/>
        </p:spPr>
        <p:txBody>
          <a:bodyPr wrap="none" rtlCol="0">
            <a:spAutoFit/>
          </a:bodyPr>
          <a:lstStyle/>
          <a:p>
            <a:r>
              <a:rPr lang="en-US" altLang="zh-CN" sz="4000" b="1" smtClean="0">
                <a:solidFill>
                  <a:srgbClr val="0D3688"/>
                </a:solidFill>
                <a:latin typeface="Times New Roman" panose="02020603050405020304" pitchFamily="18" charset="0"/>
                <a:cs typeface="Times New Roman" panose="02020603050405020304" pitchFamily="18" charset="0"/>
              </a:rPr>
              <a:t>Outline</a:t>
            </a:r>
            <a:endParaRPr lang="zh-CN" altLang="en-US" sz="4000" b="1">
              <a:solidFill>
                <a:srgbClr val="0D3688"/>
              </a:solidFill>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9A1797A5-B765-4DF6-BEA8-22C9579B7E1C}" type="slidenum">
              <a:rPr lang="zh-CN" altLang="en-US" smtClean="0"/>
            </a:fld>
            <a:endParaRPr lang="zh-CN" altLang="en-US"/>
          </a:p>
        </p:txBody>
      </p:sp>
    </p:spTree>
  </p:cSld>
  <p:clrMapOvr>
    <a:masterClrMapping/>
  </p:clrMapOvr>
  <p:transition advTm="42609"/>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10966450" cy="521970"/>
          </a:xfrm>
          <a:prstGeom prst="rect">
            <a:avLst/>
          </a:prstGeom>
          <a:noFill/>
        </p:spPr>
        <p:txBody>
          <a:bodyPr wrap="none" rtlCol="0">
            <a:spAutoFit/>
          </a:bodyPr>
          <a:lstStyle/>
          <a:p>
            <a:pPr algn="l"/>
            <a:r>
              <a:rPr lang="en-US" altLang="zh-CN" sz="2800" b="1" dirty="0">
                <a:solidFill>
                  <a:srgbClr val="0D3688"/>
                </a:solidFill>
                <a:latin typeface="Times New Roman" panose="02020603050405020304" pitchFamily="18" charset="0"/>
                <a:cs typeface="Times New Roman" panose="02020603050405020304" pitchFamily="18" charset="0"/>
              </a:rPr>
              <a:t>Combined Transmissions With Cross-Coherence-Based Reconstruction</a:t>
            </a:r>
            <a:endParaRPr lang="en-US" altLang="zh-CN" sz="2800" b="1" dirty="0">
              <a:solidFill>
                <a:srgbClr val="0D3688"/>
              </a:solidFill>
              <a:latin typeface="Times New Roman" panose="02020603050405020304" pitchFamily="18" charset="0"/>
              <a:cs typeface="Times New Roman" panose="02020603050405020304" pitchFamily="18" charset="0"/>
            </a:endParaRPr>
          </a:p>
        </p:txBody>
      </p:sp>
      <p:sp>
        <p:nvSpPr>
          <p:cNvPr id="2" name="矩形 1"/>
          <p:cNvSpPr/>
          <p:nvPr/>
        </p:nvSpPr>
        <p:spPr>
          <a:xfrm>
            <a:off x="1220121" y="1128088"/>
            <a:ext cx="9727758" cy="4415790"/>
          </a:xfrm>
          <a:prstGeom prst="rect">
            <a:avLst/>
          </a:prstGeom>
        </p:spPr>
        <p:txBody>
          <a:bodyPr wrap="square">
            <a:spAutoFit/>
          </a:bodyPr>
          <a:p>
            <a:pPr algn="just">
              <a:lnSpc>
                <a:spcPct val="150000"/>
              </a:lnSpc>
            </a:pPr>
            <a:r>
              <a:rPr lang="en-US" altLang="zh-CN" sz="2400" b="1" dirty="0" smtClean="0">
                <a:solidFill>
                  <a:srgbClr val="0070C0"/>
                </a:solidFill>
                <a:latin typeface="Times New Roman" panose="02020603050405020304" pitchFamily="18" charset="0"/>
                <a:cs typeface="Times New Roman" panose="02020603050405020304" pitchFamily="18" charset="0"/>
              </a:rPr>
              <a:t>Methods: reduction of side lobe artifact</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To measure the diversity of two aperture data, x and y, the formula is </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where N is the number of samples</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It can be simplified as</a:t>
            </a:r>
            <a:endParaRPr lang="en-US" sz="2000" dirty="0" smtClean="0">
              <a:latin typeface="Times New Roman" panose="02020603050405020304" pitchFamily="18" charset="0"/>
              <a:cs typeface="Times New Roman" panose="02020603050405020304" pitchFamily="18" charset="0"/>
            </a:endParaRPr>
          </a:p>
          <a:p>
            <a:pPr marL="457200" lvl="2" indent="0" algn="just">
              <a:lnSpc>
                <a:spcPct val="150000"/>
              </a:lnSpc>
              <a:spcBef>
                <a:spcPts val="600"/>
              </a:spcBef>
              <a:buFont typeface="Wingdings" panose="05000000000000000000" pitchFamily="2" charset="2"/>
              <a:buNone/>
            </a:pP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where μ</a:t>
            </a:r>
            <a:r>
              <a:rPr lang="en-US" sz="2000" baseline="-25000" dirty="0" smtClean="0">
                <a:solidFill>
                  <a:schemeClr val="tx1"/>
                </a:solidFill>
                <a:uFillTx/>
                <a:latin typeface="Times New Roman" panose="02020603050405020304" pitchFamily="18" charset="0"/>
                <a:cs typeface="Times New Roman" panose="02020603050405020304" pitchFamily="18" charset="0"/>
              </a:rPr>
              <a:t>x</a:t>
            </a:r>
            <a:r>
              <a:rPr lang="en-US" sz="2000" dirty="0" smtClean="0">
                <a:latin typeface="Times New Roman" panose="02020603050405020304" pitchFamily="18" charset="0"/>
                <a:cs typeface="Times New Roman" panose="02020603050405020304" pitchFamily="18" charset="0"/>
              </a:rPr>
              <a:t> and μ</a:t>
            </a:r>
            <a:r>
              <a:rPr lang="en-US" sz="2000" baseline="-25000" dirty="0" smtClean="0">
                <a:uFillTx/>
                <a:latin typeface="Times New Roman" panose="02020603050405020304" pitchFamily="18" charset="0"/>
                <a:cs typeface="Times New Roman" panose="02020603050405020304" pitchFamily="18" charset="0"/>
              </a:rPr>
              <a:t>y</a:t>
            </a:r>
            <a:r>
              <a:rPr lang="en-US" sz="2000" dirty="0" smtClean="0">
                <a:latin typeface="Times New Roman" panose="02020603050405020304" pitchFamily="18" charset="0"/>
                <a:cs typeface="Times New Roman" panose="02020603050405020304" pitchFamily="18" charset="0"/>
              </a:rPr>
              <a:t> are the mean values, and σ</a:t>
            </a:r>
            <a:r>
              <a:rPr lang="en-US" sz="2000" baseline="-25000" dirty="0" smtClean="0">
                <a:uFillTx/>
                <a:latin typeface="Times New Roman" panose="02020603050405020304" pitchFamily="18" charset="0"/>
                <a:cs typeface="Times New Roman" panose="02020603050405020304" pitchFamily="18" charset="0"/>
              </a:rPr>
              <a:t>x</a:t>
            </a:r>
            <a:r>
              <a:rPr lang="en-US" sz="2000" dirty="0" smtClean="0">
                <a:latin typeface="Times New Roman" panose="02020603050405020304" pitchFamily="18" charset="0"/>
                <a:cs typeface="Times New Roman" panose="02020603050405020304" pitchFamily="18" charset="0"/>
              </a:rPr>
              <a:t> and σ</a:t>
            </a:r>
            <a:r>
              <a:rPr lang="en-US" sz="2000" baseline="-25000" dirty="0" smtClean="0">
                <a:uFillTx/>
                <a:latin typeface="Times New Roman" panose="02020603050405020304" pitchFamily="18" charset="0"/>
                <a:cs typeface="Times New Roman" panose="02020603050405020304" pitchFamily="18" charset="0"/>
              </a:rPr>
              <a:t>y</a:t>
            </a:r>
            <a:r>
              <a:rPr lang="en-US" sz="2000" dirty="0" smtClean="0">
                <a:latin typeface="Times New Roman" panose="02020603050405020304" pitchFamily="18" charset="0"/>
                <a:cs typeface="Times New Roman" panose="02020603050405020304" pitchFamily="18" charset="0"/>
              </a:rPr>
              <a:t> are the standard deviations. </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4902200" y="3955415"/>
            <a:ext cx="2362200" cy="466725"/>
          </a:xfrm>
          <a:prstGeom prst="rect">
            <a:avLst/>
          </a:prstGeom>
        </p:spPr>
      </p:pic>
      <p:pic>
        <p:nvPicPr>
          <p:cNvPr id="6" name="图片 5"/>
          <p:cNvPicPr>
            <a:picLocks noChangeAspect="1"/>
          </p:cNvPicPr>
          <p:nvPr/>
        </p:nvPicPr>
        <p:blipFill>
          <a:blip r:embed="rId2"/>
          <a:stretch>
            <a:fillRect/>
          </a:stretch>
        </p:blipFill>
        <p:spPr>
          <a:xfrm>
            <a:off x="4867275" y="2371090"/>
            <a:ext cx="2457450" cy="495300"/>
          </a:xfrm>
          <a:prstGeom prst="rect">
            <a:avLst/>
          </a:prstGeom>
        </p:spPr>
      </p:pic>
    </p:spTree>
  </p:cSld>
  <p:clrMapOvr>
    <a:masterClrMapping/>
  </p:clrMapOvr>
  <p:transition advTm="24719"/>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10966450" cy="521970"/>
          </a:xfrm>
          <a:prstGeom prst="rect">
            <a:avLst/>
          </a:prstGeom>
          <a:noFill/>
        </p:spPr>
        <p:txBody>
          <a:bodyPr wrap="none" rtlCol="0">
            <a:spAutoFit/>
          </a:bodyPr>
          <a:lstStyle/>
          <a:p>
            <a:pPr algn="l"/>
            <a:r>
              <a:rPr lang="en-US" altLang="zh-CN" sz="2800" b="1" dirty="0">
                <a:solidFill>
                  <a:srgbClr val="0D3688"/>
                </a:solidFill>
                <a:latin typeface="Times New Roman" panose="02020603050405020304" pitchFamily="18" charset="0"/>
                <a:cs typeface="Times New Roman" panose="02020603050405020304" pitchFamily="18" charset="0"/>
              </a:rPr>
              <a:t>Combined Transmissions With Cross-Coherence-Based Reconstruction</a:t>
            </a:r>
            <a:endParaRPr lang="en-US" altLang="zh-CN" sz="2800" b="1" dirty="0">
              <a:solidFill>
                <a:srgbClr val="0D3688"/>
              </a:solidFill>
              <a:latin typeface="Times New Roman" panose="02020603050405020304" pitchFamily="18" charset="0"/>
              <a:cs typeface="Times New Roman" panose="02020603050405020304" pitchFamily="18" charset="0"/>
            </a:endParaRPr>
          </a:p>
        </p:txBody>
      </p:sp>
      <p:sp>
        <p:nvSpPr>
          <p:cNvPr id="2" name="矩形 1"/>
          <p:cNvSpPr/>
          <p:nvPr/>
        </p:nvSpPr>
        <p:spPr>
          <a:xfrm>
            <a:off x="1220121" y="1128088"/>
            <a:ext cx="9727758" cy="4338320"/>
          </a:xfrm>
          <a:prstGeom prst="rect">
            <a:avLst/>
          </a:prstGeom>
        </p:spPr>
        <p:txBody>
          <a:bodyPr wrap="square">
            <a:spAutoFit/>
          </a:bodyPr>
          <a:p>
            <a:pPr algn="just">
              <a:lnSpc>
                <a:spcPct val="150000"/>
              </a:lnSpc>
            </a:pPr>
            <a:r>
              <a:rPr lang="en-US" altLang="zh-CN" sz="2400" b="1" dirty="0" smtClean="0">
                <a:solidFill>
                  <a:srgbClr val="0070C0"/>
                </a:solidFill>
                <a:latin typeface="Times New Roman" panose="02020603050405020304" pitchFamily="18" charset="0"/>
                <a:cs typeface="Times New Roman" panose="02020603050405020304" pitchFamily="18" charset="0"/>
              </a:rPr>
              <a:t>Methods: reduction of side lobe artifact</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Since we have three aperture data, three factors can be obtained from </a:t>
            </a:r>
            <a:r>
              <a:rPr lang="en-US" sz="2000" b="1" dirty="0" smtClean="0">
                <a:latin typeface="Times New Roman" panose="02020603050405020304" pitchFamily="18" charset="0"/>
                <a:cs typeface="Times New Roman" panose="02020603050405020304" pitchFamily="18" charset="0"/>
              </a:rPr>
              <a:t>each pair</a:t>
            </a:r>
            <a:r>
              <a:rPr lang="en-US" sz="2000" dirty="0" smtClean="0">
                <a:latin typeface="Times New Roman" panose="02020603050405020304" pitchFamily="18" charset="0"/>
                <a:cs typeface="Times New Roman" panose="02020603050405020304" pitchFamily="18" charset="0"/>
              </a:rPr>
              <a:t>. We can write a matrix as</a:t>
            </a: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Then, the final coefficient can be obtained by</a:t>
            </a:r>
            <a:endParaRPr lang="en-US" sz="2000" dirty="0" smtClean="0">
              <a:latin typeface="Times New Roman" panose="02020603050405020304" pitchFamily="18" charset="0"/>
              <a:cs typeface="Times New Roman" panose="02020603050405020304" pitchFamily="18" charset="0"/>
            </a:endParaRPr>
          </a:p>
          <a:p>
            <a:pPr marL="457200" lvl="2" indent="0" algn="just">
              <a:lnSpc>
                <a:spcPct val="150000"/>
              </a:lnSpc>
              <a:spcBef>
                <a:spcPts val="600"/>
              </a:spcBef>
              <a:buFont typeface="Wingdings" panose="05000000000000000000" pitchFamily="2" charset="2"/>
              <a:buNone/>
            </a:pP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5205095" y="2872740"/>
            <a:ext cx="1781175" cy="723900"/>
          </a:xfrm>
          <a:prstGeom prst="rect">
            <a:avLst/>
          </a:prstGeom>
        </p:spPr>
      </p:pic>
      <p:pic>
        <p:nvPicPr>
          <p:cNvPr id="8" name="图片 7"/>
          <p:cNvPicPr>
            <a:picLocks noChangeAspect="1"/>
          </p:cNvPicPr>
          <p:nvPr/>
        </p:nvPicPr>
        <p:blipFill>
          <a:blip r:embed="rId2"/>
          <a:stretch>
            <a:fillRect/>
          </a:stretch>
        </p:blipFill>
        <p:spPr>
          <a:xfrm>
            <a:off x="5348605" y="4653915"/>
            <a:ext cx="1495425" cy="314325"/>
          </a:xfrm>
          <a:prstGeom prst="rect">
            <a:avLst/>
          </a:prstGeom>
        </p:spPr>
      </p:pic>
    </p:spTree>
  </p:cSld>
  <p:clrMapOvr>
    <a:masterClrMapping/>
  </p:clrMapOvr>
  <p:transition advTm="13453"/>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10966450" cy="521970"/>
          </a:xfrm>
          <a:prstGeom prst="rect">
            <a:avLst/>
          </a:prstGeom>
          <a:noFill/>
        </p:spPr>
        <p:txBody>
          <a:bodyPr wrap="none" rtlCol="0">
            <a:spAutoFit/>
          </a:bodyPr>
          <a:lstStyle/>
          <a:p>
            <a:pPr algn="l"/>
            <a:r>
              <a:rPr lang="en-US" altLang="zh-CN" sz="2800" b="1" dirty="0">
                <a:solidFill>
                  <a:srgbClr val="0D3688"/>
                </a:solidFill>
                <a:latin typeface="Times New Roman" panose="02020603050405020304" pitchFamily="18" charset="0"/>
                <a:cs typeface="Times New Roman" panose="02020603050405020304" pitchFamily="18" charset="0"/>
              </a:rPr>
              <a:t>Combined Transmissions With Cross-Coherence-Based Reconstruction</a:t>
            </a:r>
            <a:endParaRPr lang="en-US" altLang="zh-CN" sz="2800" b="1" dirty="0">
              <a:solidFill>
                <a:srgbClr val="0D3688"/>
              </a:solidFill>
              <a:latin typeface="Times New Roman" panose="02020603050405020304" pitchFamily="18" charset="0"/>
              <a:cs typeface="Times New Roman" panose="02020603050405020304" pitchFamily="18" charset="0"/>
            </a:endParaRPr>
          </a:p>
        </p:txBody>
      </p:sp>
      <p:sp>
        <p:nvSpPr>
          <p:cNvPr id="2" name="矩形 1"/>
          <p:cNvSpPr/>
          <p:nvPr/>
        </p:nvSpPr>
        <p:spPr>
          <a:xfrm>
            <a:off x="1220121" y="1128088"/>
            <a:ext cx="9727758" cy="3723005"/>
          </a:xfrm>
          <a:prstGeom prst="rect">
            <a:avLst/>
          </a:prstGeom>
        </p:spPr>
        <p:txBody>
          <a:bodyPr wrap="square">
            <a:spAutoFit/>
          </a:bodyPr>
          <a:p>
            <a:pPr algn="just">
              <a:lnSpc>
                <a:spcPct val="150000"/>
              </a:lnSpc>
            </a:pPr>
            <a:r>
              <a:rPr lang="en-US" altLang="zh-CN" sz="2400" b="1" dirty="0" smtClean="0">
                <a:solidFill>
                  <a:srgbClr val="0070C0"/>
                </a:solidFill>
                <a:latin typeface="Times New Roman" panose="02020603050405020304" pitchFamily="18" charset="0"/>
                <a:cs typeface="Times New Roman" panose="02020603050405020304" pitchFamily="18" charset="0"/>
              </a:rPr>
              <a:t>Methods: reduction of side lobe artifact</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Finally, the square root of the derived coefficient is used as the multiplex factor for the sum of the respective averages of the three aperture data, to obtain final beamformed RF data for </a:t>
            </a:r>
            <a:r>
              <a:rPr lang="en-US" sz="2000" b="1" dirty="0" smtClean="0">
                <a:latin typeface="Times New Roman" panose="02020603050405020304" pitchFamily="18" charset="0"/>
                <a:cs typeface="Times New Roman" panose="02020603050405020304" pitchFamily="18" charset="0"/>
              </a:rPr>
              <a:t>each pixel</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457200" lvl="2" indent="0" algn="just">
              <a:lnSpc>
                <a:spcPct val="15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where A</a:t>
            </a:r>
            <a:r>
              <a:rPr lang="en-US" sz="2000" baseline="-25000" dirty="0" smtClean="0">
                <a:solidFill>
                  <a:schemeClr val="tx1"/>
                </a:solidFill>
                <a:uFillTx/>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A</a:t>
            </a:r>
            <a:r>
              <a:rPr lang="en-US" sz="2000" baseline="-25000" dirty="0" smtClean="0">
                <a:uFillTx/>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and A</a:t>
            </a:r>
            <a:r>
              <a:rPr lang="en-US" sz="2000" baseline="-25000" dirty="0" smtClean="0">
                <a:uFillTx/>
                <a:latin typeface="Times New Roman" panose="02020603050405020304" pitchFamily="18" charset="0"/>
                <a:cs typeface="Times New Roman" panose="02020603050405020304" pitchFamily="18" charset="0"/>
              </a:rPr>
              <a:t>3</a:t>
            </a:r>
            <a:r>
              <a:rPr lang="en-US" sz="2000" dirty="0" smtClean="0">
                <a:latin typeface="Times New Roman" panose="02020603050405020304" pitchFamily="18" charset="0"/>
                <a:cs typeface="Times New Roman" panose="02020603050405020304" pitchFamily="18" charset="0"/>
              </a:rPr>
              <a:t> are the respective averages of the three aperture data.</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Beamformed RF data are envelope-detected to yield a B-mode image.</a:t>
            </a:r>
            <a:endParaRPr lang="en-US" sz="2000" dirty="0" smtClean="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4743450" y="3248025"/>
            <a:ext cx="2705100" cy="361950"/>
          </a:xfrm>
          <a:prstGeom prst="rect">
            <a:avLst/>
          </a:prstGeom>
        </p:spPr>
      </p:pic>
    </p:spTree>
  </p:cSld>
  <p:clrMapOvr>
    <a:masterClrMapping/>
  </p:clrMapOvr>
  <p:transition advTm="41906"/>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10966450" cy="521970"/>
          </a:xfrm>
          <a:prstGeom prst="rect">
            <a:avLst/>
          </a:prstGeom>
          <a:noFill/>
        </p:spPr>
        <p:txBody>
          <a:bodyPr wrap="none" rtlCol="0">
            <a:spAutoFit/>
          </a:bodyPr>
          <a:lstStyle/>
          <a:p>
            <a:pPr algn="l"/>
            <a:r>
              <a:rPr lang="en-US" altLang="zh-CN" sz="2800" b="1" dirty="0">
                <a:solidFill>
                  <a:srgbClr val="0D3688"/>
                </a:solidFill>
                <a:latin typeface="Times New Roman" panose="02020603050405020304" pitchFamily="18" charset="0"/>
                <a:cs typeface="Times New Roman" panose="02020603050405020304" pitchFamily="18" charset="0"/>
              </a:rPr>
              <a:t>Combined Transmissions With Cross-Coherence-Based Reconstruction</a:t>
            </a:r>
            <a:endParaRPr lang="en-US" altLang="zh-CN" sz="2800" b="1" dirty="0">
              <a:solidFill>
                <a:srgbClr val="0D3688"/>
              </a:solidFill>
              <a:latin typeface="Times New Roman" panose="02020603050405020304" pitchFamily="18" charset="0"/>
              <a:cs typeface="Times New Roman" panose="02020603050405020304" pitchFamily="18" charset="0"/>
            </a:endParaRPr>
          </a:p>
        </p:txBody>
      </p:sp>
      <p:sp>
        <p:nvSpPr>
          <p:cNvPr id="2" name="矩形 1"/>
          <p:cNvSpPr/>
          <p:nvPr/>
        </p:nvSpPr>
        <p:spPr>
          <a:xfrm>
            <a:off x="1220121" y="1128088"/>
            <a:ext cx="9727758" cy="2106930"/>
          </a:xfrm>
          <a:prstGeom prst="rect">
            <a:avLst/>
          </a:prstGeom>
        </p:spPr>
        <p:txBody>
          <a:bodyPr wrap="square">
            <a:spAutoFit/>
          </a:bodyPr>
          <a:p>
            <a:pPr algn="just">
              <a:lnSpc>
                <a:spcPct val="150000"/>
              </a:lnSpc>
            </a:pPr>
            <a:r>
              <a:rPr lang="en-US" altLang="zh-CN" sz="2400" b="1" dirty="0" smtClean="0">
                <a:solidFill>
                  <a:srgbClr val="0070C0"/>
                </a:solidFill>
                <a:latin typeface="Times New Roman" panose="02020603050405020304" pitchFamily="18" charset="0"/>
                <a:cs typeface="Times New Roman" panose="02020603050405020304" pitchFamily="18" charset="0"/>
              </a:rPr>
              <a:t>Experiment: Simulation</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Figure 3 shows the B-mode images of a simulated point target phantom using CPWC(3 PWs), CSWC(3 SWs), and the proposed US-CTCC method(ε</a:t>
            </a:r>
            <a:r>
              <a:rPr lang="en-US" sz="2000" baseline="-25000" dirty="0" smtClean="0">
                <a:solidFill>
                  <a:schemeClr val="tx1"/>
                </a:solidFill>
                <a:uFillTx/>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 0.1, </a:t>
            </a:r>
            <a:r>
              <a:rPr lang="en-US" sz="2000" dirty="0" smtClean="0">
                <a:latin typeface="Times New Roman" panose="02020603050405020304" pitchFamily="18" charset="0"/>
                <a:cs typeface="Times New Roman" panose="02020603050405020304" pitchFamily="18" charset="0"/>
                <a:sym typeface="+mn-ea"/>
              </a:rPr>
              <a:t>ε</a:t>
            </a:r>
            <a:r>
              <a:rPr lang="en-US" sz="2000" baseline="-25000" dirty="0" smtClean="0">
                <a:uFillTx/>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 10, and μ = 0.02). </a:t>
            </a:r>
            <a:endParaRPr lang="en-US" sz="2000" dirty="0" smtClean="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1437005" y="3235325"/>
            <a:ext cx="2849245" cy="2876550"/>
          </a:xfrm>
          <a:prstGeom prst="rect">
            <a:avLst/>
          </a:prstGeom>
        </p:spPr>
      </p:pic>
      <p:pic>
        <p:nvPicPr>
          <p:cNvPr id="8" name="图片 7"/>
          <p:cNvPicPr>
            <a:picLocks noChangeAspect="1"/>
          </p:cNvPicPr>
          <p:nvPr/>
        </p:nvPicPr>
        <p:blipFill>
          <a:blip r:embed="rId2"/>
          <a:stretch>
            <a:fillRect/>
          </a:stretch>
        </p:blipFill>
        <p:spPr>
          <a:xfrm>
            <a:off x="4286250" y="3230245"/>
            <a:ext cx="2789555" cy="2881630"/>
          </a:xfrm>
          <a:prstGeom prst="rect">
            <a:avLst/>
          </a:prstGeom>
        </p:spPr>
      </p:pic>
      <p:pic>
        <p:nvPicPr>
          <p:cNvPr id="9" name="图片 8"/>
          <p:cNvPicPr>
            <a:picLocks noChangeAspect="1"/>
          </p:cNvPicPr>
          <p:nvPr/>
        </p:nvPicPr>
        <p:blipFill>
          <a:blip r:embed="rId3"/>
          <a:stretch>
            <a:fillRect/>
          </a:stretch>
        </p:blipFill>
        <p:spPr>
          <a:xfrm>
            <a:off x="7075805" y="3177540"/>
            <a:ext cx="2717165" cy="2934335"/>
          </a:xfrm>
          <a:prstGeom prst="rect">
            <a:avLst/>
          </a:prstGeom>
        </p:spPr>
      </p:pic>
      <p:sp>
        <p:nvSpPr>
          <p:cNvPr id="11" name="文本框 10"/>
          <p:cNvSpPr txBox="1"/>
          <p:nvPr/>
        </p:nvSpPr>
        <p:spPr>
          <a:xfrm>
            <a:off x="749935" y="6111875"/>
            <a:ext cx="11029315" cy="645160"/>
          </a:xfrm>
          <a:prstGeom prst="rect">
            <a:avLst/>
          </a:prstGeom>
          <a:noFill/>
        </p:spPr>
        <p:txBody>
          <a:bodyPr wrap="square" rtlCol="0" anchor="t">
            <a:spAutoFit/>
          </a:bodyPr>
          <a:p>
            <a:r>
              <a:rPr lang="zh-CN" altLang="en-US" sz="1200"/>
              <a:t>Fig. </a:t>
            </a:r>
            <a:r>
              <a:rPr lang="en-US" altLang="zh-CN" sz="1200"/>
              <a:t>3</a:t>
            </a:r>
            <a:r>
              <a:rPr lang="zh-CN" altLang="en-US" sz="1200"/>
              <a:t>. Images of four point targets with a 50 dB dynamic range by (a) coherent compounding with three plane waves (3 PWs) at −7 degrees, 0 degrees, and 7 degrees, (b) coherent compounding with three spherical waves (3 SWs) from the leftmost, center, and rightmost elements, and (c) our proposed method with combined transmissions (US-CTCC).</a:t>
            </a:r>
            <a:endParaRPr lang="zh-CN" altLang="en-US" sz="1200"/>
          </a:p>
        </p:txBody>
      </p:sp>
    </p:spTree>
  </p:cSld>
  <p:clrMapOvr>
    <a:masterClrMapping/>
  </p:clrMapOvr>
  <p:transition advTm="69594"/>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10966450" cy="521970"/>
          </a:xfrm>
          <a:prstGeom prst="rect">
            <a:avLst/>
          </a:prstGeom>
          <a:noFill/>
        </p:spPr>
        <p:txBody>
          <a:bodyPr wrap="none" rtlCol="0">
            <a:spAutoFit/>
          </a:bodyPr>
          <a:lstStyle/>
          <a:p>
            <a:pPr algn="l"/>
            <a:r>
              <a:rPr lang="en-US" altLang="zh-CN" sz="2800" b="1" dirty="0">
                <a:solidFill>
                  <a:srgbClr val="0D3688"/>
                </a:solidFill>
                <a:latin typeface="Times New Roman" panose="02020603050405020304" pitchFamily="18" charset="0"/>
                <a:cs typeface="Times New Roman" panose="02020603050405020304" pitchFamily="18" charset="0"/>
              </a:rPr>
              <a:t>Combined Transmissions With Cross-Coherence-Based Reconstruction</a:t>
            </a:r>
            <a:endParaRPr lang="en-US" altLang="zh-CN" sz="2800" b="1" dirty="0">
              <a:solidFill>
                <a:srgbClr val="0D3688"/>
              </a:solidFill>
              <a:latin typeface="Times New Roman" panose="02020603050405020304" pitchFamily="18" charset="0"/>
              <a:cs typeface="Times New Roman" panose="02020603050405020304" pitchFamily="18" charset="0"/>
            </a:endParaRPr>
          </a:p>
        </p:txBody>
      </p:sp>
      <p:sp>
        <p:nvSpPr>
          <p:cNvPr id="2" name="矩形 1"/>
          <p:cNvSpPr/>
          <p:nvPr/>
        </p:nvSpPr>
        <p:spPr>
          <a:xfrm>
            <a:off x="1220121" y="1128088"/>
            <a:ext cx="9727758" cy="2106930"/>
          </a:xfrm>
          <a:prstGeom prst="rect">
            <a:avLst/>
          </a:prstGeom>
        </p:spPr>
        <p:txBody>
          <a:bodyPr wrap="square">
            <a:spAutoFit/>
          </a:bodyPr>
          <a:p>
            <a:pPr algn="just">
              <a:lnSpc>
                <a:spcPct val="150000"/>
              </a:lnSpc>
            </a:pPr>
            <a:r>
              <a:rPr lang="en-US" altLang="zh-CN" sz="2400" b="1" dirty="0" smtClean="0">
                <a:solidFill>
                  <a:srgbClr val="0070C0"/>
                </a:solidFill>
                <a:latin typeface="Times New Roman" panose="02020603050405020304" pitchFamily="18" charset="0"/>
                <a:cs typeface="Times New Roman" panose="02020603050405020304" pitchFamily="18" charset="0"/>
              </a:rPr>
              <a:t>Experiment: Phantom</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images and profiles of the simulated hollow cylindrical phantom in the longitudinal and transverse views are shown in Fig. 4. The reduction of artifacts in the lumen of</a:t>
            </a:r>
            <a:r>
              <a:rPr lang="zh-CN" altLang="en-US" sz="2000" dirty="0" smtClean="0">
                <a:latin typeface="Times New Roman" panose="02020603050405020304" pitchFamily="18" charset="0"/>
                <a:cs typeface="Times New Roman" panose="02020603050405020304" pitchFamily="18" charset="0"/>
              </a:rPr>
              <a:t>（在管腔里）</a:t>
            </a:r>
            <a:r>
              <a:rPr lang="en-US" sz="2000" dirty="0" smtClean="0">
                <a:latin typeface="Times New Roman" panose="02020603050405020304" pitchFamily="18" charset="0"/>
                <a:cs typeface="Times New Roman" panose="02020603050405020304" pitchFamily="18" charset="0"/>
              </a:rPr>
              <a:t> the phantom by our proposed method was observed. </a:t>
            </a:r>
            <a:endParaRPr lang="en-US" sz="2000" dirty="0" smtClean="0">
              <a:latin typeface="Times New Roman" panose="02020603050405020304" pitchFamily="18" charset="0"/>
              <a:cs typeface="Times New Roman" panose="02020603050405020304" pitchFamily="18" charset="0"/>
            </a:endParaRPr>
          </a:p>
        </p:txBody>
      </p:sp>
      <p:sp>
        <p:nvSpPr>
          <p:cNvPr id="11" name="文本框 10"/>
          <p:cNvSpPr txBox="1"/>
          <p:nvPr/>
        </p:nvSpPr>
        <p:spPr>
          <a:xfrm>
            <a:off x="749935" y="6111875"/>
            <a:ext cx="11029315" cy="645160"/>
          </a:xfrm>
          <a:prstGeom prst="rect">
            <a:avLst/>
          </a:prstGeom>
          <a:noFill/>
        </p:spPr>
        <p:txBody>
          <a:bodyPr wrap="square" rtlCol="0" anchor="t">
            <a:spAutoFit/>
          </a:bodyPr>
          <a:p>
            <a:r>
              <a:rPr sz="1200"/>
              <a:t>Fig. </a:t>
            </a:r>
            <a:r>
              <a:rPr lang="en-US" sz="1200"/>
              <a:t>4</a:t>
            </a:r>
            <a:r>
              <a:rPr sz="1200"/>
              <a:t>. Images of a simulated hollow cylindrical phantom in </a:t>
            </a:r>
            <a:r>
              <a:rPr sz="1200" b="1"/>
              <a:t>(a) the longitudinal view and (b) the transverse view</a:t>
            </a:r>
            <a:r>
              <a:rPr sz="1200"/>
              <a:t> displayed with a 60 dB dynamic range by (top) coherent compounding with three plane waves (3 PWs) at −7 degrees, 0 degrees, and 7 degrees, (middle) coherent compounding with three spherical waves (3 SWs) from the leftmost, center, and rightmost elements, and (bottom) our proposed method with combined transmissions (US-CTCC). </a:t>
            </a:r>
            <a:endParaRPr sz="1200"/>
          </a:p>
        </p:txBody>
      </p:sp>
      <p:pic>
        <p:nvPicPr>
          <p:cNvPr id="3" name="图片 2"/>
          <p:cNvPicPr>
            <a:picLocks noChangeAspect="1"/>
          </p:cNvPicPr>
          <p:nvPr/>
        </p:nvPicPr>
        <p:blipFill>
          <a:blip r:embed="rId1"/>
          <a:stretch>
            <a:fillRect/>
          </a:stretch>
        </p:blipFill>
        <p:spPr>
          <a:xfrm>
            <a:off x="4284980" y="3141345"/>
            <a:ext cx="3597275" cy="2921635"/>
          </a:xfrm>
          <a:prstGeom prst="rect">
            <a:avLst/>
          </a:prstGeom>
        </p:spPr>
      </p:pic>
    </p:spTree>
  </p:cSld>
  <p:clrMapOvr>
    <a:masterClrMapping/>
  </p:clrMapOvr>
  <p:transition advTm="4625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10966450" cy="521970"/>
          </a:xfrm>
          <a:prstGeom prst="rect">
            <a:avLst/>
          </a:prstGeom>
          <a:noFill/>
        </p:spPr>
        <p:txBody>
          <a:bodyPr wrap="none" rtlCol="0">
            <a:spAutoFit/>
          </a:bodyPr>
          <a:lstStyle/>
          <a:p>
            <a:pPr algn="l"/>
            <a:r>
              <a:rPr lang="en-US" altLang="zh-CN" sz="2800" b="1" dirty="0">
                <a:solidFill>
                  <a:srgbClr val="0D3688"/>
                </a:solidFill>
                <a:latin typeface="Times New Roman" panose="02020603050405020304" pitchFamily="18" charset="0"/>
                <a:cs typeface="Times New Roman" panose="02020603050405020304" pitchFamily="18" charset="0"/>
              </a:rPr>
              <a:t>Combined Transmissions With Cross-Coherence-Based Reconstruction</a:t>
            </a:r>
            <a:endParaRPr lang="en-US" altLang="zh-CN" sz="2800" b="1" dirty="0">
              <a:solidFill>
                <a:srgbClr val="0D3688"/>
              </a:solidFill>
              <a:latin typeface="Times New Roman" panose="02020603050405020304" pitchFamily="18" charset="0"/>
              <a:cs typeface="Times New Roman" panose="02020603050405020304" pitchFamily="18" charset="0"/>
            </a:endParaRPr>
          </a:p>
        </p:txBody>
      </p:sp>
      <p:sp>
        <p:nvSpPr>
          <p:cNvPr id="2" name="矩形 1"/>
          <p:cNvSpPr/>
          <p:nvPr/>
        </p:nvSpPr>
        <p:spPr>
          <a:xfrm>
            <a:off x="1220121" y="1128088"/>
            <a:ext cx="9727758" cy="1645285"/>
          </a:xfrm>
          <a:prstGeom prst="rect">
            <a:avLst/>
          </a:prstGeom>
        </p:spPr>
        <p:txBody>
          <a:bodyPr wrap="square">
            <a:spAutoFit/>
          </a:bodyPr>
          <a:p>
            <a:pPr algn="just">
              <a:lnSpc>
                <a:spcPct val="150000"/>
              </a:lnSpc>
            </a:pPr>
            <a:r>
              <a:rPr lang="en-US" altLang="zh-CN" sz="2400" b="1" dirty="0" smtClean="0">
                <a:solidFill>
                  <a:srgbClr val="0070C0"/>
                </a:solidFill>
                <a:latin typeface="Times New Roman" panose="02020603050405020304" pitchFamily="18" charset="0"/>
                <a:cs typeface="Times New Roman" panose="02020603050405020304" pitchFamily="18" charset="0"/>
              </a:rPr>
              <a:t>Experiment: Ex Vivo Porcine Aorta</a:t>
            </a:r>
            <a:r>
              <a:rPr lang="zh-CN" altLang="en-US" sz="2400" b="1" dirty="0" smtClean="0">
                <a:solidFill>
                  <a:srgbClr val="0070C0"/>
                </a:solidFill>
                <a:latin typeface="Times New Roman" panose="02020603050405020304" pitchFamily="18" charset="0"/>
                <a:cs typeface="Times New Roman" panose="02020603050405020304" pitchFamily="18" charset="0"/>
              </a:rPr>
              <a:t>（猪主动脉）</a:t>
            </a:r>
            <a:endParaRPr lang="en-US" altLang="zh-CN" sz="2400" b="1" dirty="0" smtClean="0">
              <a:solidFill>
                <a:srgbClr val="0070C0"/>
              </a:solidFill>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images of the proposed method show </a:t>
            </a:r>
            <a:r>
              <a:rPr lang="en-US" sz="2000" b="1" dirty="0" smtClean="0">
                <a:latin typeface="Times New Roman" panose="02020603050405020304" pitchFamily="18" charset="0"/>
                <a:cs typeface="Times New Roman" panose="02020603050405020304" pitchFamily="18" charset="0"/>
              </a:rPr>
              <a:t>better boundary delineation</a:t>
            </a:r>
            <a:r>
              <a:rPr lang="en-US" sz="2000" dirty="0" smtClean="0">
                <a:latin typeface="Times New Roman" panose="02020603050405020304" pitchFamily="18" charset="0"/>
                <a:cs typeface="Times New Roman" panose="02020603050405020304" pitchFamily="18" charset="0"/>
              </a:rPr>
              <a:t> than those by CPWC and CSWC imaging in both the longitudinal and transverse views. </a:t>
            </a:r>
            <a:endParaRPr lang="en-US" sz="2000" dirty="0" smtClean="0">
              <a:latin typeface="Times New Roman" panose="02020603050405020304" pitchFamily="18" charset="0"/>
              <a:cs typeface="Times New Roman" panose="02020603050405020304" pitchFamily="18" charset="0"/>
            </a:endParaRPr>
          </a:p>
        </p:txBody>
      </p:sp>
      <p:sp>
        <p:nvSpPr>
          <p:cNvPr id="11" name="文本框 10"/>
          <p:cNvSpPr txBox="1"/>
          <p:nvPr/>
        </p:nvSpPr>
        <p:spPr>
          <a:xfrm>
            <a:off x="749935" y="6111875"/>
            <a:ext cx="11029315" cy="645160"/>
          </a:xfrm>
          <a:prstGeom prst="rect">
            <a:avLst/>
          </a:prstGeom>
          <a:noFill/>
        </p:spPr>
        <p:txBody>
          <a:bodyPr wrap="square" rtlCol="0" anchor="t">
            <a:spAutoFit/>
          </a:bodyPr>
          <a:p>
            <a:r>
              <a:rPr sz="1200"/>
              <a:t>Fig. </a:t>
            </a:r>
            <a:r>
              <a:rPr lang="en-US" sz="1200"/>
              <a:t>5</a:t>
            </a:r>
            <a:r>
              <a:rPr sz="1200"/>
              <a:t>. Images of an excised porcine aorta with a 50 dB dynamic range </a:t>
            </a:r>
            <a:r>
              <a:rPr sz="1200" b="1"/>
              <a:t>in the longitudinal (top) and transverse (</a:t>
            </a:r>
            <a:r>
              <a:rPr lang="en-US" sz="1200" b="1"/>
              <a:t>bottom</a:t>
            </a:r>
            <a:r>
              <a:rPr sz="1200" b="1"/>
              <a:t>) views</a:t>
            </a:r>
            <a:r>
              <a:rPr sz="1200"/>
              <a:t>: (a) coherent compounding with three plane waves (3 PWs) at −7 degrees, 0 degrees, and 7 degrees, (b) coherent compounding with three spherical waves (3 SWs) from the leftmost, center, and rightmost elements, and (c) our proposed method with combined transmissions (US-CTCC).</a:t>
            </a:r>
            <a:endParaRPr sz="1200"/>
          </a:p>
        </p:txBody>
      </p:sp>
      <p:pic>
        <p:nvPicPr>
          <p:cNvPr id="5" name="图片 4"/>
          <p:cNvPicPr>
            <a:picLocks noChangeAspect="1"/>
          </p:cNvPicPr>
          <p:nvPr/>
        </p:nvPicPr>
        <p:blipFill>
          <a:blip r:embed="rId1"/>
          <a:stretch>
            <a:fillRect/>
          </a:stretch>
        </p:blipFill>
        <p:spPr>
          <a:xfrm>
            <a:off x="4449445" y="2773680"/>
            <a:ext cx="3566795" cy="3282950"/>
          </a:xfrm>
          <a:prstGeom prst="rect">
            <a:avLst/>
          </a:prstGeom>
        </p:spPr>
      </p:pic>
    </p:spTree>
  </p:cSld>
  <p:clrMapOvr>
    <a:masterClrMapping/>
  </p:clrMapOvr>
  <p:transition advTm="36453"/>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10966450" cy="521970"/>
          </a:xfrm>
          <a:prstGeom prst="rect">
            <a:avLst/>
          </a:prstGeom>
          <a:noFill/>
        </p:spPr>
        <p:txBody>
          <a:bodyPr wrap="none" rtlCol="0">
            <a:spAutoFit/>
          </a:bodyPr>
          <a:lstStyle/>
          <a:p>
            <a:pPr algn="l"/>
            <a:r>
              <a:rPr lang="en-US" altLang="zh-CN" sz="2800" b="1" dirty="0">
                <a:solidFill>
                  <a:srgbClr val="0D3688"/>
                </a:solidFill>
                <a:latin typeface="Times New Roman" panose="02020603050405020304" pitchFamily="18" charset="0"/>
                <a:cs typeface="Times New Roman" panose="02020603050405020304" pitchFamily="18" charset="0"/>
              </a:rPr>
              <a:t>Combined Transmissions With Cross-Coherence-Based Reconstruction</a:t>
            </a:r>
            <a:endParaRPr lang="en-US" altLang="zh-CN" sz="2800" b="1" dirty="0">
              <a:solidFill>
                <a:srgbClr val="0D3688"/>
              </a:solidFill>
              <a:latin typeface="Times New Roman" panose="02020603050405020304" pitchFamily="18" charset="0"/>
              <a:cs typeface="Times New Roman" panose="02020603050405020304" pitchFamily="18" charset="0"/>
            </a:endParaRPr>
          </a:p>
        </p:txBody>
      </p:sp>
      <p:sp>
        <p:nvSpPr>
          <p:cNvPr id="2" name="矩形 1"/>
          <p:cNvSpPr/>
          <p:nvPr/>
        </p:nvSpPr>
        <p:spPr>
          <a:xfrm>
            <a:off x="1220121" y="1128088"/>
            <a:ext cx="9727758" cy="2106930"/>
          </a:xfrm>
          <a:prstGeom prst="rect">
            <a:avLst/>
          </a:prstGeom>
        </p:spPr>
        <p:txBody>
          <a:bodyPr wrap="square">
            <a:spAutoFit/>
          </a:bodyPr>
          <a:p>
            <a:pPr algn="just">
              <a:lnSpc>
                <a:spcPct val="150000"/>
              </a:lnSpc>
            </a:pPr>
            <a:r>
              <a:rPr lang="en-US" altLang="zh-CN" sz="2400" b="1" dirty="0" smtClean="0">
                <a:solidFill>
                  <a:srgbClr val="0070C0"/>
                </a:solidFill>
                <a:latin typeface="Times New Roman" panose="02020603050405020304" pitchFamily="18" charset="0"/>
                <a:cs typeface="Times New Roman" panose="02020603050405020304" pitchFamily="18" charset="0"/>
              </a:rPr>
              <a:t>Experiment: In Vivo Porcine Heart</a:t>
            </a:r>
            <a:r>
              <a:rPr lang="zh-CN" altLang="en-US" sz="2400" b="1" dirty="0" smtClean="0">
                <a:solidFill>
                  <a:srgbClr val="0070C0"/>
                </a:solidFill>
                <a:latin typeface="Times New Roman" panose="02020603050405020304" pitchFamily="18" charset="0"/>
                <a:cs typeface="Times New Roman" panose="02020603050405020304" pitchFamily="18" charset="0"/>
              </a:rPr>
              <a:t>（猪心脏）</a:t>
            </a:r>
            <a:endParaRPr lang="en-US" altLang="zh-CN" sz="2400" b="1" dirty="0" smtClean="0">
              <a:solidFill>
                <a:srgbClr val="0070C0"/>
              </a:solidFill>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proposed US-CTCC shows </a:t>
            </a:r>
            <a:r>
              <a:rPr lang="en-US" sz="2000" b="1" dirty="0" smtClean="0">
                <a:latin typeface="Times New Roman" panose="02020603050405020304" pitchFamily="18" charset="0"/>
                <a:cs typeface="Times New Roman" panose="02020603050405020304" pitchFamily="18" charset="0"/>
              </a:rPr>
              <a:t>better boundary delineation</a:t>
            </a:r>
            <a:r>
              <a:rPr lang="en-US" sz="2000" dirty="0" smtClean="0">
                <a:latin typeface="Times New Roman" panose="02020603050405020304" pitchFamily="18" charset="0"/>
                <a:cs typeface="Times New Roman" panose="02020603050405020304" pitchFamily="18" charset="0"/>
              </a:rPr>
              <a:t> of the left ventricular</a:t>
            </a:r>
            <a:r>
              <a:rPr lang="zh-CN" altLang="en-US" sz="2000" dirty="0" smtClean="0">
                <a:latin typeface="Times New Roman" panose="02020603050405020304" pitchFamily="18" charset="0"/>
                <a:cs typeface="Times New Roman" panose="02020603050405020304" pitchFamily="18" charset="0"/>
              </a:rPr>
              <a:t>（左心室）</a:t>
            </a:r>
            <a:r>
              <a:rPr lang="en-US" sz="2000" dirty="0" smtClean="0">
                <a:latin typeface="Times New Roman" panose="02020603050405020304" pitchFamily="18" charset="0"/>
                <a:cs typeface="Times New Roman" panose="02020603050405020304" pitchFamily="18" charset="0"/>
              </a:rPr>
              <a:t> wall than CPWC. In addition, US-CTCC shows a better reduction of artifacts in the cavity</a:t>
            </a:r>
            <a:r>
              <a:rPr lang="zh-CN" altLang="en-US" sz="2000" dirty="0" smtClean="0">
                <a:latin typeface="Times New Roman" panose="02020603050405020304" pitchFamily="18" charset="0"/>
                <a:cs typeface="Times New Roman" panose="02020603050405020304" pitchFamily="18" charset="0"/>
              </a:rPr>
              <a:t>（在腔里）</a:t>
            </a:r>
            <a:r>
              <a:rPr lang="en-US" sz="2000" dirty="0" smtClean="0">
                <a:latin typeface="Times New Roman" panose="02020603050405020304" pitchFamily="18" charset="0"/>
                <a:cs typeface="Times New Roman" panose="02020603050405020304" pitchFamily="18" charset="0"/>
              </a:rPr>
              <a:t> than CPWC. </a:t>
            </a:r>
            <a:endParaRPr lang="en-US" sz="2000" dirty="0" smtClean="0">
              <a:latin typeface="Times New Roman" panose="02020603050405020304" pitchFamily="18" charset="0"/>
              <a:cs typeface="Times New Roman" panose="02020603050405020304" pitchFamily="18" charset="0"/>
            </a:endParaRPr>
          </a:p>
        </p:txBody>
      </p:sp>
      <p:sp>
        <p:nvSpPr>
          <p:cNvPr id="11" name="文本框 10"/>
          <p:cNvSpPr txBox="1"/>
          <p:nvPr/>
        </p:nvSpPr>
        <p:spPr>
          <a:xfrm>
            <a:off x="749935" y="6261100"/>
            <a:ext cx="11029315" cy="460375"/>
          </a:xfrm>
          <a:prstGeom prst="rect">
            <a:avLst/>
          </a:prstGeom>
          <a:noFill/>
        </p:spPr>
        <p:txBody>
          <a:bodyPr wrap="square" rtlCol="0" anchor="t">
            <a:spAutoFit/>
          </a:bodyPr>
          <a:p>
            <a:r>
              <a:rPr sz="1200"/>
              <a:t>Fig. </a:t>
            </a:r>
            <a:r>
              <a:rPr lang="en-US" sz="1200"/>
              <a:t>6</a:t>
            </a:r>
            <a:r>
              <a:rPr sz="1200"/>
              <a:t>. Images of an in vivo porcine heart displayed with a 70 dB dynamic range </a:t>
            </a:r>
            <a:r>
              <a:rPr sz="1200" b="1"/>
              <a:t>in the long-axis view</a:t>
            </a:r>
            <a:r>
              <a:rPr sz="1200"/>
              <a:t>: (a) in systole with </a:t>
            </a:r>
            <a:r>
              <a:rPr sz="1200" b="1"/>
              <a:t>CPWC (top)</a:t>
            </a:r>
            <a:r>
              <a:rPr sz="1200"/>
              <a:t> and </a:t>
            </a:r>
            <a:r>
              <a:rPr sz="1200" b="1"/>
              <a:t>USCTCC (bottom)</a:t>
            </a:r>
            <a:r>
              <a:rPr sz="1200"/>
              <a:t>, (b) in diastole with </a:t>
            </a:r>
            <a:r>
              <a:rPr sz="1200" b="1"/>
              <a:t>CPWC (top)</a:t>
            </a:r>
            <a:r>
              <a:rPr sz="1200"/>
              <a:t> and </a:t>
            </a:r>
            <a:r>
              <a:rPr sz="1200" b="1"/>
              <a:t>US-CTCC (bottom)</a:t>
            </a:r>
            <a:r>
              <a:rPr sz="1200"/>
              <a:t>, and </a:t>
            </a:r>
            <a:r>
              <a:rPr sz="1200" b="1"/>
              <a:t>the short-axis view</a:t>
            </a:r>
            <a:r>
              <a:rPr sz="1200"/>
              <a:t>: (c) in systole with </a:t>
            </a:r>
            <a:r>
              <a:rPr sz="1200" b="1"/>
              <a:t>CPWC (top)</a:t>
            </a:r>
            <a:r>
              <a:rPr sz="1200"/>
              <a:t> and </a:t>
            </a:r>
            <a:r>
              <a:rPr sz="1200" b="1"/>
              <a:t>US-CTCC (bottom)</a:t>
            </a:r>
            <a:r>
              <a:rPr sz="1200"/>
              <a:t>, and (d) in diastole with </a:t>
            </a:r>
            <a:r>
              <a:rPr sz="1200" b="1"/>
              <a:t>CPWC (top)</a:t>
            </a:r>
            <a:r>
              <a:rPr sz="1200"/>
              <a:t> and </a:t>
            </a:r>
            <a:r>
              <a:rPr sz="1200" b="1"/>
              <a:t>US-CTCC (bottom)</a:t>
            </a:r>
            <a:r>
              <a:rPr sz="1200"/>
              <a:t>.</a:t>
            </a:r>
            <a:endParaRPr sz="1200"/>
          </a:p>
        </p:txBody>
      </p:sp>
      <p:pic>
        <p:nvPicPr>
          <p:cNvPr id="3" name="图片 2"/>
          <p:cNvPicPr>
            <a:picLocks noChangeAspect="1"/>
          </p:cNvPicPr>
          <p:nvPr/>
        </p:nvPicPr>
        <p:blipFill>
          <a:blip r:embed="rId1"/>
          <a:stretch>
            <a:fillRect/>
          </a:stretch>
        </p:blipFill>
        <p:spPr>
          <a:xfrm>
            <a:off x="4246880" y="3154045"/>
            <a:ext cx="3971925" cy="3152775"/>
          </a:xfrm>
          <a:prstGeom prst="rect">
            <a:avLst/>
          </a:prstGeom>
        </p:spPr>
      </p:pic>
    </p:spTree>
  </p:cSld>
  <p:clrMapOvr>
    <a:masterClrMapping/>
  </p:clrMapOvr>
  <p:transition advTm="90594"/>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10966450" cy="521970"/>
          </a:xfrm>
          <a:prstGeom prst="rect">
            <a:avLst/>
          </a:prstGeom>
          <a:noFill/>
        </p:spPr>
        <p:txBody>
          <a:bodyPr wrap="none" rtlCol="0">
            <a:spAutoFit/>
          </a:bodyPr>
          <a:lstStyle/>
          <a:p>
            <a:pPr algn="l"/>
            <a:r>
              <a:rPr lang="en-US" altLang="zh-CN" sz="2800" b="1" dirty="0">
                <a:solidFill>
                  <a:srgbClr val="0D3688"/>
                </a:solidFill>
                <a:latin typeface="Times New Roman" panose="02020603050405020304" pitchFamily="18" charset="0"/>
                <a:cs typeface="Times New Roman" panose="02020603050405020304" pitchFamily="18" charset="0"/>
              </a:rPr>
              <a:t>Combined Transmissions With Cross-Coherence-Based Reconstruction</a:t>
            </a:r>
            <a:endParaRPr lang="en-US" altLang="zh-CN" sz="2800" b="1" dirty="0">
              <a:solidFill>
                <a:srgbClr val="0D3688"/>
              </a:solidFill>
              <a:latin typeface="Times New Roman" panose="02020603050405020304" pitchFamily="18" charset="0"/>
              <a:cs typeface="Times New Roman" panose="02020603050405020304" pitchFamily="18" charset="0"/>
            </a:endParaRPr>
          </a:p>
        </p:txBody>
      </p:sp>
      <p:sp>
        <p:nvSpPr>
          <p:cNvPr id="2" name="矩形 1"/>
          <p:cNvSpPr/>
          <p:nvPr/>
        </p:nvSpPr>
        <p:spPr>
          <a:xfrm>
            <a:off x="1220121" y="1128088"/>
            <a:ext cx="9727758" cy="4646295"/>
          </a:xfrm>
          <a:prstGeom prst="rect">
            <a:avLst/>
          </a:prstGeom>
        </p:spPr>
        <p:txBody>
          <a:bodyPr wrap="square">
            <a:spAutoFit/>
          </a:bodyPr>
          <a:p>
            <a:pPr algn="just">
              <a:lnSpc>
                <a:spcPct val="150000"/>
              </a:lnSpc>
            </a:pPr>
            <a:r>
              <a:rPr lang="en-US" sz="2400" b="1" dirty="0" smtClean="0">
                <a:solidFill>
                  <a:srgbClr val="0070C0"/>
                </a:solidFill>
                <a:latin typeface="Times New Roman" panose="02020603050405020304" pitchFamily="18" charset="0"/>
                <a:cs typeface="Times New Roman" panose="02020603050405020304" pitchFamily="18" charset="0"/>
              </a:rPr>
              <a:t>Limitations</a:t>
            </a:r>
            <a:endParaRPr lang="en-US" altLang="zh-CN" sz="2400" b="1" dirty="0" smtClean="0">
              <a:solidFill>
                <a:srgbClr val="0070C0"/>
              </a:solidFill>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sz="2000" dirty="0" smtClean="0">
                <a:latin typeface="Times New Roman" panose="02020603050405020304" pitchFamily="18" charset="0"/>
                <a:cs typeface="Times New Roman" panose="02020603050405020304" pitchFamily="18" charset="0"/>
              </a:rPr>
              <a:t>A relatively low sonographic SNR (SNRs) of the backscattered signals by </a:t>
            </a:r>
            <a:r>
              <a:rPr sz="2000" b="1" dirty="0" smtClean="0">
                <a:latin typeface="Times New Roman" panose="02020603050405020304" pitchFamily="18" charset="0"/>
                <a:cs typeface="Times New Roman" panose="02020603050405020304" pitchFamily="18" charset="0"/>
              </a:rPr>
              <a:t>SW</a:t>
            </a:r>
            <a:r>
              <a:rPr sz="2000" dirty="0" smtClean="0">
                <a:latin typeface="Times New Roman" panose="02020603050405020304" pitchFamily="18" charset="0"/>
                <a:cs typeface="Times New Roman" panose="02020603050405020304" pitchFamily="18" charset="0"/>
              </a:rPr>
              <a:t>s from edge array elements was noted.</a:t>
            </a:r>
            <a:endParaRPr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sz="2000" dirty="0" smtClean="0">
                <a:latin typeface="Times New Roman" panose="02020603050405020304" pitchFamily="18" charset="0"/>
                <a:cs typeface="Times New Roman" panose="02020603050405020304" pitchFamily="18" charset="0"/>
              </a:rPr>
              <a:t>Despite the improved contrast between the vessel wall and lumen, the CNR was compromised by the increased standard deviation of the signal intensity</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added computational cost from the preprocess procedure and the calculation of the CCF for each pixel might be a potential concern in real-time ultrafast imaging.</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 theory, the framework is expected to work as well with more than three transmissions (i.e., multiple tilted plane waves with two SWs by edge array elements).</a:t>
            </a: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transition advTm="6325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p:nvPr/>
        </p:nvSpPr>
        <p:spPr>
          <a:xfrm>
            <a:off x="1502410" y="2030095"/>
            <a:ext cx="10253345" cy="416750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20000"/>
              </a:lnSpc>
              <a:buClr>
                <a:srgbClr val="0D3688"/>
              </a:buClr>
              <a:buFont typeface="Wingdings" panose="05000000000000000000" pitchFamily="2" charset="2"/>
              <a:buChar char="l"/>
            </a:pPr>
            <a:r>
              <a:rPr lang="en-US" altLang="zh-CN" b="1" cap="small" dirty="0" smtClean="0">
                <a:effectLst>
                  <a:outerShdw sx="0" sy="0">
                    <a:srgbClr val="000000"/>
                  </a:outerShdw>
                </a:effectLst>
              </a:rPr>
              <a:t> </a:t>
            </a:r>
            <a:r>
              <a:rPr lang="en-US" altLang="zh-CN" b="1" cap="small" dirty="0" smtClean="0">
                <a:solidFill>
                  <a:schemeClr val="bg1">
                    <a:lumMod val="85000"/>
                  </a:schemeClr>
                </a:solidFill>
                <a:effectLst>
                  <a:outerShdw sx="0" sy="0">
                    <a:srgbClr val="000000"/>
                  </a:outerShdw>
                </a:effectLst>
                <a:uFillTx/>
              </a:rPr>
              <a:t>Review(2014)</a:t>
            </a:r>
            <a:endParaRPr lang="zh-CN" altLang="zh-CN" b="1" cap="small" dirty="0" smtClean="0">
              <a:solidFill>
                <a:schemeClr val="bg1">
                  <a:lumMod val="85000"/>
                </a:schemeClr>
              </a:solidFill>
              <a:effectLst>
                <a:outerShdw sx="0" sy="0">
                  <a:srgbClr val="000000"/>
                </a:outerShdw>
              </a:effectLst>
              <a:uFillTx/>
            </a:endParaRPr>
          </a:p>
          <a:p>
            <a:pPr fontAlgn="base">
              <a:lnSpc>
                <a:spcPct val="120000"/>
              </a:lnSpc>
              <a:buClr>
                <a:srgbClr val="0D3688"/>
              </a:buClr>
              <a:buFont typeface="Wingdings" panose="05000000000000000000" pitchFamily="2" charset="2"/>
              <a:buChar char="l"/>
            </a:pPr>
            <a:r>
              <a:rPr lang="en-US" altLang="zh-CN" b="1" cap="small" dirty="0" smtClean="0">
                <a:solidFill>
                  <a:schemeClr val="bg1">
                    <a:lumMod val="85000"/>
                  </a:schemeClr>
                </a:solidFill>
                <a:effectLst>
                  <a:outerShdw sx="0" sy="0">
                    <a:srgbClr val="000000"/>
                  </a:outerShdw>
                </a:effectLst>
                <a:uFillTx/>
              </a:rPr>
              <a:t> Coherent Plane-Wave Compounding for Very High Frame Rate Ultrasonography and Transient Elastography(2009)</a:t>
            </a:r>
            <a:endParaRPr lang="en-US" altLang="zh-CN" b="1" cap="small" dirty="0" smtClean="0">
              <a:effectLst>
                <a:outerShdw sx="0" sy="0">
                  <a:srgbClr val="000000"/>
                </a:outerShdw>
              </a:effectLst>
            </a:endParaRPr>
          </a:p>
          <a:p>
            <a:pPr fontAlgn="base">
              <a:lnSpc>
                <a:spcPct val="120000"/>
              </a:lnSpc>
              <a:buClr>
                <a:srgbClr val="0D3688"/>
              </a:buClr>
              <a:buFont typeface="Wingdings" panose="05000000000000000000" pitchFamily="2" charset="2"/>
              <a:buChar char="l"/>
            </a:pPr>
            <a:r>
              <a:rPr lang="en-US" altLang="zh-CN" b="1" cap="small" dirty="0" smtClean="0">
                <a:effectLst>
                  <a:outerShdw sx="0" sy="0">
                    <a:srgbClr val="000000"/>
                  </a:outerShdw>
                </a:effectLst>
              </a:rPr>
              <a:t> </a:t>
            </a:r>
            <a:r>
              <a:rPr lang="en-US" altLang="zh-CN" b="1" cap="small" dirty="0" smtClean="0">
                <a:solidFill>
                  <a:schemeClr val="bg1">
                    <a:lumMod val="85000"/>
                  </a:schemeClr>
                </a:solidFill>
                <a:effectLst>
                  <a:outerShdw sx="0" sy="0">
                    <a:srgbClr val="000000"/>
                  </a:outerShdw>
                </a:effectLst>
                <a:uFillTx/>
              </a:rPr>
              <a:t>Ultrafast Ultrasound Imaging Using Combined Transmissions With Cross-Coherence-Based Reconstruction(2018)</a:t>
            </a:r>
            <a:endParaRPr lang="en-US" altLang="zh-CN" b="1" cap="small" dirty="0" smtClean="0">
              <a:effectLst>
                <a:outerShdw sx="0" sy="0">
                  <a:srgbClr val="000000"/>
                </a:outerShdw>
              </a:effectLst>
            </a:endParaRPr>
          </a:p>
          <a:p>
            <a:pPr fontAlgn="base">
              <a:lnSpc>
                <a:spcPct val="120000"/>
              </a:lnSpc>
              <a:buClr>
                <a:srgbClr val="0D3688"/>
              </a:buClr>
              <a:buFont typeface="Wingdings" panose="05000000000000000000" pitchFamily="2" charset="2"/>
              <a:buChar char="l"/>
            </a:pPr>
            <a:r>
              <a:rPr lang="en-US" altLang="zh-CN" b="1" cap="small" dirty="0" smtClean="0">
                <a:effectLst>
                  <a:outerShdw sx="0" sy="0">
                    <a:srgbClr val="000000"/>
                  </a:outerShdw>
                </a:effectLst>
              </a:rPr>
              <a:t> </a:t>
            </a:r>
            <a:r>
              <a:rPr lang="en-US" altLang="zh-CN" b="1" cap="small" dirty="0">
                <a:effectLst>
                  <a:outerShdw sx="0" sy="0">
                    <a:srgbClr val="000000"/>
                  </a:outerShdw>
                </a:effectLst>
              </a:rPr>
              <a:t>Ultrafast Ultrasound Imaging With Cascaded Dual-Polarity Waves(2018)</a:t>
            </a:r>
            <a:endParaRPr lang="zh-CN" altLang="zh-CN" b="1" cap="small" dirty="0">
              <a:effectLst>
                <a:outerShdw sx="0" sy="0">
                  <a:srgbClr val="000000"/>
                </a:outerShdw>
              </a:effectLst>
            </a:endParaRPr>
          </a:p>
        </p:txBody>
      </p:sp>
      <p:grpSp>
        <p:nvGrpSpPr>
          <p:cNvPr id="10" name="组合 9"/>
          <p:cNvGrpSpPr/>
          <p:nvPr/>
        </p:nvGrpSpPr>
        <p:grpSpPr>
          <a:xfrm>
            <a:off x="428626" y="314325"/>
            <a:ext cx="3676652" cy="1348591"/>
            <a:chOff x="345288" y="419101"/>
            <a:chExt cx="3561455" cy="1247774"/>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5288" y="419101"/>
              <a:ext cx="3178963" cy="1247774"/>
            </a:xfrm>
            <a:prstGeom prst="rect">
              <a:avLst/>
            </a:prstGeom>
          </p:spPr>
        </p:pic>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l="40490"/>
            <a:stretch>
              <a:fillRect/>
            </a:stretch>
          </p:blipFill>
          <p:spPr>
            <a:xfrm>
              <a:off x="1630268" y="419101"/>
              <a:ext cx="2276475" cy="1247774"/>
            </a:xfrm>
            <a:prstGeom prst="rect">
              <a:avLst/>
            </a:prstGeom>
          </p:spPr>
        </p:pic>
      </p:grpSp>
      <p:sp>
        <p:nvSpPr>
          <p:cNvPr id="7" name="文本框 6"/>
          <p:cNvSpPr txBox="1"/>
          <p:nvPr/>
        </p:nvSpPr>
        <p:spPr>
          <a:xfrm>
            <a:off x="1824153" y="681308"/>
            <a:ext cx="1838965" cy="707886"/>
          </a:xfrm>
          <a:prstGeom prst="rect">
            <a:avLst/>
          </a:prstGeom>
          <a:noFill/>
        </p:spPr>
        <p:txBody>
          <a:bodyPr wrap="none" rtlCol="0">
            <a:spAutoFit/>
          </a:bodyPr>
          <a:lstStyle/>
          <a:p>
            <a:r>
              <a:rPr lang="en-US" altLang="zh-CN" sz="4000" b="1" smtClean="0">
                <a:solidFill>
                  <a:srgbClr val="0D3688"/>
                </a:solidFill>
                <a:latin typeface="Times New Roman" panose="02020603050405020304" pitchFamily="18" charset="0"/>
                <a:cs typeface="Times New Roman" panose="02020603050405020304" pitchFamily="18" charset="0"/>
              </a:rPr>
              <a:t>Outline</a:t>
            </a:r>
            <a:endParaRPr lang="zh-CN" altLang="en-US" sz="4000" b="1">
              <a:solidFill>
                <a:srgbClr val="0D3688"/>
              </a:solidFill>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9A1797A5-B765-4DF6-BEA8-22C9579B7E1C}" type="slidenum">
              <a:rPr lang="zh-CN" altLang="en-US" smtClean="0"/>
            </a:fld>
            <a:endParaRPr lang="zh-CN" altLang="en-US"/>
          </a:p>
        </p:txBody>
      </p:sp>
    </p:spTree>
  </p:cSld>
  <p:clrMapOvr>
    <a:masterClrMapping/>
  </p:clrMapOvr>
  <p:transition advTm="5297"/>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5547995" cy="583565"/>
          </a:xfrm>
          <a:prstGeom prst="rect">
            <a:avLst/>
          </a:prstGeom>
          <a:noFill/>
        </p:spPr>
        <p:txBody>
          <a:bodyPr wrap="none" rtlCol="0">
            <a:spAutoFit/>
          </a:bodyPr>
          <a:lstStyle/>
          <a:p>
            <a:pPr algn="l"/>
            <a:r>
              <a:rPr lang="en-US" altLang="zh-CN" sz="3200" b="1" dirty="0">
                <a:solidFill>
                  <a:srgbClr val="0D3688"/>
                </a:solidFill>
                <a:latin typeface="Times New Roman" panose="02020603050405020304" pitchFamily="18" charset="0"/>
                <a:cs typeface="Times New Roman" panose="02020603050405020304" pitchFamily="18" charset="0"/>
              </a:rPr>
              <a:t>Cascaded Dual-Polarity Waves</a:t>
            </a:r>
            <a:endParaRPr lang="en-US" altLang="zh-CN" sz="3200" b="1" dirty="0">
              <a:solidFill>
                <a:srgbClr val="0D3688"/>
              </a:solidFill>
              <a:latin typeface="Times New Roman" panose="02020603050405020304" pitchFamily="18" charset="0"/>
              <a:cs typeface="Times New Roman" panose="02020603050405020304" pitchFamily="18" charset="0"/>
            </a:endParaRPr>
          </a:p>
        </p:txBody>
      </p:sp>
      <p:sp>
        <p:nvSpPr>
          <p:cNvPr id="2" name="矩形 1"/>
          <p:cNvSpPr/>
          <p:nvPr/>
        </p:nvSpPr>
        <p:spPr>
          <a:xfrm>
            <a:off x="1220121" y="1128088"/>
            <a:ext cx="9727758" cy="5569585"/>
          </a:xfrm>
          <a:prstGeom prst="rect">
            <a:avLst/>
          </a:prstGeom>
        </p:spPr>
        <p:txBody>
          <a:bodyPr wrap="square">
            <a:spAutoFit/>
          </a:bodyPr>
          <a:p>
            <a:pPr algn="just">
              <a:lnSpc>
                <a:spcPct val="150000"/>
              </a:lnSpc>
            </a:pPr>
            <a:r>
              <a:rPr lang="en-US" altLang="zh-CN" sz="2400" b="1" dirty="0" smtClean="0">
                <a:solidFill>
                  <a:srgbClr val="0070C0"/>
                </a:solidFill>
                <a:latin typeface="Times New Roman" panose="02020603050405020304" pitchFamily="18" charset="0"/>
                <a:cs typeface="Times New Roman" panose="02020603050405020304" pitchFamily="18" charset="0"/>
              </a:rPr>
              <a:t>Motivation </a:t>
            </a:r>
            <a:endParaRPr lang="en-US" altLang="zh-CN" sz="22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ultrafast image </a:t>
            </a:r>
            <a:r>
              <a:rPr lang="en-US" sz="2000" b="1" dirty="0" smtClean="0">
                <a:latin typeface="Times New Roman" panose="02020603050405020304" pitchFamily="18" charset="0"/>
                <a:cs typeface="Times New Roman" panose="02020603050405020304" pitchFamily="18" charset="0"/>
              </a:rPr>
              <a:t>SNR</a:t>
            </a:r>
            <a:r>
              <a:rPr lang="en-US" sz="2000" dirty="0" smtClean="0">
                <a:latin typeface="Times New Roman" panose="02020603050405020304" pitchFamily="18" charset="0"/>
                <a:cs typeface="Times New Roman" panose="02020603050405020304" pitchFamily="18" charset="0"/>
              </a:rPr>
              <a:t> is limited due to the few number of unfocused wave transmissions.</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Both the frame rate and SNR are valuable for medical ultrasound imaging. Higher SNR enables deep tissue imaging and the use of higher frequencies, together yielding images with better resolution and constrast.</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Due to the </a:t>
            </a:r>
            <a:r>
              <a:rPr lang="en-US" sz="2000" b="1" dirty="0" smtClean="0">
                <a:latin typeface="Times New Roman" panose="02020603050405020304" pitchFamily="18" charset="0"/>
                <a:cs typeface="Times New Roman" panose="02020603050405020304" pitchFamily="18" charset="0"/>
              </a:rPr>
              <a:t>safety issues</a:t>
            </a:r>
            <a:r>
              <a:rPr lang="en-US" sz="2000" dirty="0" smtClean="0">
                <a:latin typeface="Times New Roman" panose="02020603050405020304" pitchFamily="18" charset="0"/>
                <a:cs typeface="Times New Roman" panose="02020603050405020304" pitchFamily="18" charset="0"/>
              </a:rPr>
              <a:t> of the medical ultrasound imaging, the maximum allowable Mechanical Index (MI) limits the maximum amplitude of the transmitted signals, thus limiting SNR.</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How to increase the SNR </a:t>
            </a:r>
            <a:r>
              <a:rPr lang="en-US" sz="2000" b="1" dirty="0" smtClean="0">
                <a:latin typeface="Times New Roman" panose="02020603050405020304" pitchFamily="18" charset="0"/>
                <a:cs typeface="Times New Roman" panose="02020603050405020304" pitchFamily="18" charset="0"/>
              </a:rPr>
              <a:t>without changing the amplitude of the transmitted signals</a:t>
            </a:r>
            <a:r>
              <a:rPr lang="en-US" sz="2000" dirty="0" smtClean="0">
                <a:latin typeface="Times New Roman" panose="02020603050405020304" pitchFamily="18" charset="0"/>
                <a:cs typeface="Times New Roman" panose="02020603050405020304" pitchFamily="18" charset="0"/>
              </a:rPr>
              <a:t> needs to be investigated. </a:t>
            </a: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transition advTm="49515"/>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p:nvPr/>
        </p:nvSpPr>
        <p:spPr>
          <a:xfrm>
            <a:off x="1502410" y="2030095"/>
            <a:ext cx="10253345" cy="4167505"/>
          </a:xfrm>
          <a:prstGeom prst="rect">
            <a:avLst/>
          </a:prstGeom>
          <a:effectLst>
            <a:outerShdw blurRad="25400" dist="50800" dir="5400000" algn="ctr" rotWithShape="0">
              <a:schemeClr val="bg1">
                <a:alpha val="100000"/>
              </a:schemeClr>
            </a:outerShdw>
          </a:effectLst>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20000"/>
              </a:lnSpc>
              <a:buClr>
                <a:srgbClr val="0D3688"/>
              </a:buClr>
              <a:buFont typeface="Wingdings" panose="05000000000000000000" pitchFamily="2" charset="2"/>
              <a:buChar char="l"/>
            </a:pPr>
            <a:r>
              <a:rPr lang="en-US" altLang="zh-CN" b="1" cap="small" dirty="0" smtClean="0">
                <a:effectLst>
                  <a:outerShdw sx="0" sy="0">
                    <a:srgbClr val="000000"/>
                  </a:outerShdw>
                </a:effectLst>
              </a:rPr>
              <a:t> Review(2014)</a:t>
            </a:r>
            <a:endParaRPr lang="zh-CN" altLang="zh-CN" b="1" cap="small" dirty="0" smtClean="0">
              <a:effectLst>
                <a:outerShdw sx="0" sy="0">
                  <a:srgbClr val="000000"/>
                </a:outerShdw>
              </a:effectLst>
            </a:endParaRPr>
          </a:p>
          <a:p>
            <a:pPr fontAlgn="base">
              <a:lnSpc>
                <a:spcPct val="120000"/>
              </a:lnSpc>
              <a:buClr>
                <a:srgbClr val="0D3688"/>
              </a:buClr>
              <a:buFont typeface="Wingdings" panose="05000000000000000000" pitchFamily="2" charset="2"/>
              <a:buChar char="l"/>
            </a:pPr>
            <a:r>
              <a:rPr lang="en-US" altLang="zh-CN" b="1" cap="small" dirty="0" smtClean="0">
                <a:effectLst>
                  <a:outerShdw sx="0" sy="0">
                    <a:srgbClr val="000000"/>
                  </a:outerShdw>
                </a:effectLst>
              </a:rPr>
              <a:t> </a:t>
            </a:r>
            <a:r>
              <a:rPr lang="en-US" altLang="zh-CN" sz="2800" b="1" cap="small" dirty="0" smtClean="0">
                <a:solidFill>
                  <a:schemeClr val="bg1">
                    <a:lumMod val="85000"/>
                  </a:schemeClr>
                </a:solidFill>
                <a:effectLst>
                  <a:outerShdw sx="0" sy="0">
                    <a:srgbClr val="000000"/>
                  </a:outerShdw>
                </a:effectLst>
                <a:uFillTx/>
              </a:rPr>
              <a:t>Coherent </a:t>
            </a:r>
            <a:r>
              <a:rPr lang="en-US" altLang="zh-CN" b="1" cap="small" dirty="0" smtClean="0">
                <a:solidFill>
                  <a:schemeClr val="bg1">
                    <a:lumMod val="85000"/>
                  </a:schemeClr>
                </a:solidFill>
                <a:effectLst>
                  <a:outerShdw sx="0" sy="0">
                    <a:srgbClr val="000000"/>
                  </a:outerShdw>
                </a:effectLst>
                <a:uFillTx/>
              </a:rPr>
              <a:t>Plane-Wave Compounding for Very High Frame Rate Ultrasonography and Transient Elastography(2009)</a:t>
            </a:r>
            <a:endParaRPr lang="en-US" altLang="zh-CN" b="1" cap="small" dirty="0" smtClean="0">
              <a:solidFill>
                <a:schemeClr val="bg1">
                  <a:lumMod val="85000"/>
                </a:schemeClr>
              </a:solidFill>
              <a:effectLst>
                <a:outerShdw sx="0" sy="0">
                  <a:srgbClr val="000000"/>
                </a:outerShdw>
              </a:effectLst>
              <a:uFillTx/>
            </a:endParaRPr>
          </a:p>
          <a:p>
            <a:pPr fontAlgn="base">
              <a:lnSpc>
                <a:spcPct val="120000"/>
              </a:lnSpc>
              <a:buClr>
                <a:srgbClr val="0D3688"/>
              </a:buClr>
              <a:buFont typeface="Wingdings" panose="05000000000000000000" pitchFamily="2" charset="2"/>
              <a:buChar char="l"/>
            </a:pPr>
            <a:r>
              <a:rPr lang="en-US" altLang="zh-CN" b="1" cap="small" dirty="0" smtClean="0">
                <a:solidFill>
                  <a:schemeClr val="bg1">
                    <a:lumMod val="85000"/>
                  </a:schemeClr>
                </a:solidFill>
                <a:effectLst>
                  <a:outerShdw sx="0" sy="0">
                    <a:srgbClr val="000000"/>
                  </a:outerShdw>
                </a:effectLst>
                <a:uFillTx/>
              </a:rPr>
              <a:t> Ultrafast Ultrasound Imaging Using Combined Transmissions With Cross-Coherence-Based Reconstruction(2018)</a:t>
            </a:r>
            <a:endParaRPr lang="en-US" altLang="zh-CN" b="1" cap="small" dirty="0" smtClean="0">
              <a:solidFill>
                <a:schemeClr val="bg1">
                  <a:lumMod val="85000"/>
                </a:schemeClr>
              </a:solidFill>
              <a:effectLst>
                <a:outerShdw sx="0" sy="0">
                  <a:srgbClr val="000000"/>
                </a:outerShdw>
              </a:effectLst>
              <a:uFillTx/>
            </a:endParaRPr>
          </a:p>
          <a:p>
            <a:pPr fontAlgn="base">
              <a:lnSpc>
                <a:spcPct val="120000"/>
              </a:lnSpc>
              <a:buClr>
                <a:srgbClr val="0D3688"/>
              </a:buClr>
              <a:buFont typeface="Wingdings" panose="05000000000000000000" pitchFamily="2" charset="2"/>
              <a:buChar char="l"/>
            </a:pPr>
            <a:r>
              <a:rPr lang="en-US" altLang="zh-CN" b="1" cap="small" dirty="0" smtClean="0">
                <a:solidFill>
                  <a:schemeClr val="bg1">
                    <a:lumMod val="85000"/>
                  </a:schemeClr>
                </a:solidFill>
                <a:effectLst>
                  <a:outerShdw sx="0" sy="0">
                    <a:srgbClr val="000000"/>
                  </a:outerShdw>
                </a:effectLst>
                <a:uFillTx/>
              </a:rPr>
              <a:t> </a:t>
            </a:r>
            <a:r>
              <a:rPr lang="en-US" altLang="zh-CN" b="1" cap="small" dirty="0">
                <a:solidFill>
                  <a:schemeClr val="bg1">
                    <a:lumMod val="85000"/>
                  </a:schemeClr>
                </a:solidFill>
                <a:effectLst>
                  <a:outerShdw sx="0" sy="0">
                    <a:srgbClr val="000000"/>
                  </a:outerShdw>
                </a:effectLst>
                <a:uFillTx/>
              </a:rPr>
              <a:t>Ultrafast Ultrasound Imaging With Cascaded Dual-Polarity Waves(2018)</a:t>
            </a:r>
            <a:endParaRPr lang="en-US" altLang="zh-CN" b="1" cap="small" dirty="0">
              <a:solidFill>
                <a:schemeClr val="bg1">
                  <a:lumMod val="85000"/>
                </a:schemeClr>
              </a:solidFill>
              <a:effectLst>
                <a:outerShdw sx="0" sy="0">
                  <a:srgbClr val="000000"/>
                </a:outerShdw>
              </a:effectLst>
              <a:uFillTx/>
            </a:endParaRPr>
          </a:p>
        </p:txBody>
      </p:sp>
      <p:grpSp>
        <p:nvGrpSpPr>
          <p:cNvPr id="10" name="组合 9"/>
          <p:cNvGrpSpPr/>
          <p:nvPr/>
        </p:nvGrpSpPr>
        <p:grpSpPr>
          <a:xfrm>
            <a:off x="428626" y="314325"/>
            <a:ext cx="3676652" cy="1348591"/>
            <a:chOff x="345288" y="419101"/>
            <a:chExt cx="3561455" cy="1247774"/>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5288" y="419101"/>
              <a:ext cx="3178963" cy="1247774"/>
            </a:xfrm>
            <a:prstGeom prst="rect">
              <a:avLst/>
            </a:prstGeom>
          </p:spPr>
        </p:pic>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l="40490"/>
            <a:stretch>
              <a:fillRect/>
            </a:stretch>
          </p:blipFill>
          <p:spPr>
            <a:xfrm>
              <a:off x="1630268" y="419101"/>
              <a:ext cx="2276475" cy="1247774"/>
            </a:xfrm>
            <a:prstGeom prst="rect">
              <a:avLst/>
            </a:prstGeom>
          </p:spPr>
        </p:pic>
      </p:grpSp>
      <p:sp>
        <p:nvSpPr>
          <p:cNvPr id="7" name="文本框 6"/>
          <p:cNvSpPr txBox="1"/>
          <p:nvPr/>
        </p:nvSpPr>
        <p:spPr>
          <a:xfrm>
            <a:off x="1824153" y="681308"/>
            <a:ext cx="1838965" cy="707886"/>
          </a:xfrm>
          <a:prstGeom prst="rect">
            <a:avLst/>
          </a:prstGeom>
          <a:noFill/>
        </p:spPr>
        <p:txBody>
          <a:bodyPr wrap="none" rtlCol="0">
            <a:spAutoFit/>
          </a:bodyPr>
          <a:lstStyle/>
          <a:p>
            <a:r>
              <a:rPr lang="en-US" altLang="zh-CN" sz="4000" b="1" smtClean="0">
                <a:solidFill>
                  <a:srgbClr val="0D3688"/>
                </a:solidFill>
                <a:latin typeface="Times New Roman" panose="02020603050405020304" pitchFamily="18" charset="0"/>
                <a:cs typeface="Times New Roman" panose="02020603050405020304" pitchFamily="18" charset="0"/>
              </a:rPr>
              <a:t>Outline</a:t>
            </a:r>
            <a:endParaRPr lang="zh-CN" altLang="en-US" sz="4000" b="1">
              <a:solidFill>
                <a:srgbClr val="0D3688"/>
              </a:solidFill>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9A1797A5-B765-4DF6-BEA8-22C9579B7E1C}" type="slidenum">
              <a:rPr lang="zh-CN" altLang="en-US" smtClean="0"/>
            </a:fld>
            <a:endParaRPr lang="zh-CN" altLang="en-US"/>
          </a:p>
        </p:txBody>
      </p:sp>
    </p:spTree>
  </p:cSld>
  <p:clrMapOvr>
    <a:masterClrMapping/>
  </p:clrMapOvr>
  <p:transition advTm="2532"/>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5547995" cy="583565"/>
          </a:xfrm>
          <a:prstGeom prst="rect">
            <a:avLst/>
          </a:prstGeom>
          <a:noFill/>
        </p:spPr>
        <p:txBody>
          <a:bodyPr wrap="none" rtlCol="0">
            <a:spAutoFit/>
          </a:bodyPr>
          <a:lstStyle/>
          <a:p>
            <a:pPr algn="l"/>
            <a:r>
              <a:rPr lang="en-US" altLang="zh-CN" sz="3200" b="1" dirty="0">
                <a:solidFill>
                  <a:srgbClr val="0D3688"/>
                </a:solidFill>
                <a:latin typeface="Times New Roman" panose="02020603050405020304" pitchFamily="18" charset="0"/>
                <a:cs typeface="Times New Roman" panose="02020603050405020304" pitchFamily="18" charset="0"/>
              </a:rPr>
              <a:t>Cascaded Dual-Polarity Waves</a:t>
            </a:r>
            <a:endParaRPr lang="en-US" altLang="zh-CN" sz="3200" b="1" dirty="0">
              <a:solidFill>
                <a:srgbClr val="0D3688"/>
              </a:solidFill>
              <a:latin typeface="Times New Roman" panose="02020603050405020304" pitchFamily="18" charset="0"/>
              <a:cs typeface="Times New Roman" panose="02020603050405020304" pitchFamily="18" charset="0"/>
            </a:endParaRPr>
          </a:p>
        </p:txBody>
      </p:sp>
      <p:sp>
        <p:nvSpPr>
          <p:cNvPr id="2" name="矩形 1"/>
          <p:cNvSpPr/>
          <p:nvPr/>
        </p:nvSpPr>
        <p:spPr>
          <a:xfrm>
            <a:off x="1220121" y="1128088"/>
            <a:ext cx="9727758" cy="5184775"/>
          </a:xfrm>
          <a:prstGeom prst="rect">
            <a:avLst/>
          </a:prstGeom>
        </p:spPr>
        <p:txBody>
          <a:bodyPr wrap="square">
            <a:spAutoFit/>
          </a:bodyPr>
          <a:p>
            <a:pPr algn="just">
              <a:lnSpc>
                <a:spcPct val="150000"/>
              </a:lnSpc>
            </a:pPr>
            <a:r>
              <a:rPr lang="en-US" altLang="zh-CN" sz="2400" b="1" dirty="0" smtClean="0">
                <a:solidFill>
                  <a:srgbClr val="0070C0"/>
                </a:solidFill>
                <a:latin typeface="Times New Roman" panose="02020603050405020304" pitchFamily="18" charset="0"/>
                <a:cs typeface="Times New Roman" panose="02020603050405020304" pitchFamily="18" charset="0"/>
              </a:rPr>
              <a:t>Theory:  Conventional Single-Wave Model</a:t>
            </a:r>
            <a:endParaRPr lang="en-US" altLang="zh-CN" sz="2400" b="1" dirty="0" smtClean="0">
              <a:solidFill>
                <a:srgbClr val="0070C0"/>
              </a:solidFill>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 all signal models, x(t) represents the transmitted signals. The transmitted signals will propagate and interact with soft tissues, and backscattered signals y(t) are recorded for each transmission-reception event.</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 conventional single wave transmission, the signals for </a:t>
            </a:r>
            <a:r>
              <a:rPr lang="en-US" sz="2000" b="1" dirty="0" smtClean="0">
                <a:latin typeface="Times New Roman" panose="02020603050405020304" pitchFamily="18" charset="0"/>
                <a:cs typeface="Times New Roman" panose="02020603050405020304" pitchFamily="18" charset="0"/>
              </a:rPr>
              <a:t>each pair</a:t>
            </a:r>
            <a:r>
              <a:rPr lang="en-US" sz="2000" dirty="0" smtClean="0">
                <a:latin typeface="Times New Roman" panose="02020603050405020304" pitchFamily="18" charset="0"/>
                <a:cs typeface="Times New Roman" panose="02020603050405020304" pitchFamily="18" charset="0"/>
              </a:rPr>
              <a:t> of successive transmissions are given by </a:t>
            </a: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x</a:t>
            </a:r>
            <a:r>
              <a:rPr lang="en-US" sz="2000" baseline="-25000" dirty="0" smtClean="0">
                <a:solidFill>
                  <a:schemeClr val="tx1"/>
                </a:solidFill>
                <a:uFillTx/>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(t) = a</a:t>
            </a:r>
            <a:r>
              <a:rPr lang="en-US" sz="2000" baseline="-25000" dirty="0" smtClean="0">
                <a:uFillTx/>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 s</a:t>
            </a:r>
            <a:r>
              <a:rPr lang="en-US" sz="2000" baseline="-25000" dirty="0" smtClean="0">
                <a:uFillTx/>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(t)</a:t>
            </a: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x</a:t>
            </a:r>
            <a:r>
              <a:rPr lang="en-US" sz="2000" baseline="-25000" dirty="0" smtClean="0">
                <a:uFillTx/>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(t) = a</a:t>
            </a:r>
            <a:r>
              <a:rPr lang="en-US" sz="2000" baseline="-25000" dirty="0" smtClean="0">
                <a:uFillTx/>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 s</a:t>
            </a:r>
            <a:r>
              <a:rPr lang="en-US" sz="2000" baseline="-25000" dirty="0" smtClean="0">
                <a:uFillTx/>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(t)</a:t>
            </a: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where s</a:t>
            </a:r>
            <a:r>
              <a:rPr lang="en-US" sz="2000" baseline="-25000" dirty="0" smtClean="0">
                <a:uFillTx/>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(t) and s</a:t>
            </a:r>
            <a:r>
              <a:rPr lang="en-US" sz="2000" baseline="-25000" dirty="0" smtClean="0">
                <a:uFillTx/>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(t) represent the source signals, and a</a:t>
            </a:r>
            <a:r>
              <a:rPr lang="en-US" sz="2000" baseline="-25000" dirty="0" smtClean="0">
                <a:uFillTx/>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and a</a:t>
            </a:r>
            <a:r>
              <a:rPr lang="en-US" sz="2000" baseline="-25000" dirty="0" smtClean="0">
                <a:uFillTx/>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represent the coefficients      of the signals with a given value of −1 or +1.</a:t>
            </a: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transition advTm="4561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5547995" cy="583565"/>
          </a:xfrm>
          <a:prstGeom prst="rect">
            <a:avLst/>
          </a:prstGeom>
          <a:noFill/>
        </p:spPr>
        <p:txBody>
          <a:bodyPr wrap="none" rtlCol="0">
            <a:spAutoFit/>
          </a:bodyPr>
          <a:lstStyle/>
          <a:p>
            <a:pPr algn="l"/>
            <a:r>
              <a:rPr lang="en-US" altLang="zh-CN" sz="3200" b="1" dirty="0">
                <a:solidFill>
                  <a:srgbClr val="0D3688"/>
                </a:solidFill>
                <a:latin typeface="Times New Roman" panose="02020603050405020304" pitchFamily="18" charset="0"/>
                <a:cs typeface="Times New Roman" panose="02020603050405020304" pitchFamily="18" charset="0"/>
              </a:rPr>
              <a:t>Cascaded Dual-Polarity Waves</a:t>
            </a:r>
            <a:endParaRPr lang="en-US" altLang="zh-CN" sz="3200" b="1" dirty="0">
              <a:solidFill>
                <a:srgbClr val="0D3688"/>
              </a:solidFill>
              <a:latin typeface="Times New Roman" panose="02020603050405020304" pitchFamily="18" charset="0"/>
              <a:cs typeface="Times New Roman" panose="02020603050405020304" pitchFamily="18" charset="0"/>
            </a:endParaRPr>
          </a:p>
        </p:txBody>
      </p:sp>
      <p:sp>
        <p:nvSpPr>
          <p:cNvPr id="2" name="矩形 1"/>
          <p:cNvSpPr/>
          <p:nvPr/>
        </p:nvSpPr>
        <p:spPr>
          <a:xfrm>
            <a:off x="1220121" y="1128088"/>
            <a:ext cx="9727758" cy="2799715"/>
          </a:xfrm>
          <a:prstGeom prst="rect">
            <a:avLst/>
          </a:prstGeom>
        </p:spPr>
        <p:txBody>
          <a:bodyPr wrap="square">
            <a:spAutoFit/>
          </a:bodyPr>
          <a:p>
            <a:pPr algn="just">
              <a:lnSpc>
                <a:spcPct val="150000"/>
              </a:lnSpc>
            </a:pPr>
            <a:r>
              <a:rPr lang="en-US" altLang="zh-CN" sz="2400" b="1" dirty="0" smtClean="0">
                <a:solidFill>
                  <a:srgbClr val="0070C0"/>
                </a:solidFill>
                <a:latin typeface="Times New Roman" panose="02020603050405020304" pitchFamily="18" charset="0"/>
                <a:cs typeface="Times New Roman" panose="02020603050405020304" pitchFamily="18" charset="0"/>
                <a:sym typeface="+mn-ea"/>
              </a:rPr>
              <a:t>Theory</a:t>
            </a:r>
            <a:r>
              <a:rPr lang="en-US" altLang="zh-CN" sz="2400" b="1" dirty="0" smtClean="0">
                <a:solidFill>
                  <a:srgbClr val="0070C0"/>
                </a:solidFill>
                <a:latin typeface="Times New Roman" panose="02020603050405020304" pitchFamily="18" charset="0"/>
                <a:cs typeface="Times New Roman" panose="02020603050405020304" pitchFamily="18" charset="0"/>
              </a:rPr>
              <a:t>:  Conventional Single-Wave Model</a:t>
            </a:r>
            <a:endParaRPr lang="en-US" altLang="zh-CN" sz="2400" b="1" dirty="0" smtClean="0">
              <a:solidFill>
                <a:srgbClr val="0070C0"/>
              </a:solidFill>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From each transmission, the noise-free received signals can be described by </a:t>
            </a: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y</a:t>
            </a:r>
            <a:r>
              <a:rPr lang="en-US" sz="2000" baseline="-25000" dirty="0" smtClean="0">
                <a:uFillTx/>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(t) = a</a:t>
            </a:r>
            <a:r>
              <a:rPr lang="en-US" sz="2000" baseline="-25000" dirty="0" smtClean="0">
                <a:uFillTx/>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 s</a:t>
            </a:r>
            <a:r>
              <a:rPr lang="en-US" sz="2000" baseline="-25000" dirty="0" smtClean="0">
                <a:uFillTx/>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(t) ∗ h(t)</a:t>
            </a: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y</a:t>
            </a:r>
            <a:r>
              <a:rPr lang="en-US" sz="2000" baseline="-25000" dirty="0" smtClean="0">
                <a:uFillTx/>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(t) = a</a:t>
            </a:r>
            <a:r>
              <a:rPr lang="en-US" sz="2000" baseline="-25000" dirty="0" smtClean="0">
                <a:uFillTx/>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 s</a:t>
            </a:r>
            <a:r>
              <a:rPr lang="en-US" sz="2000" baseline="-25000" dirty="0" smtClean="0">
                <a:uFillTx/>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(t) ∗ h(t)</a:t>
            </a: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where ∗denote the convolution operation and h(t) is the impulse response.</a:t>
            </a: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transition advTm="14703"/>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5547995" cy="583565"/>
          </a:xfrm>
          <a:prstGeom prst="rect">
            <a:avLst/>
          </a:prstGeom>
          <a:noFill/>
        </p:spPr>
        <p:txBody>
          <a:bodyPr wrap="none" rtlCol="0">
            <a:spAutoFit/>
          </a:bodyPr>
          <a:lstStyle/>
          <a:p>
            <a:pPr algn="l"/>
            <a:r>
              <a:rPr lang="en-US" altLang="zh-CN" sz="3200" b="1" dirty="0">
                <a:solidFill>
                  <a:srgbClr val="0D3688"/>
                </a:solidFill>
                <a:latin typeface="Times New Roman" panose="02020603050405020304" pitchFamily="18" charset="0"/>
                <a:cs typeface="Times New Roman" panose="02020603050405020304" pitchFamily="18" charset="0"/>
              </a:rPr>
              <a:t>Cascaded Dual-Polarity Waves</a:t>
            </a:r>
            <a:endParaRPr lang="en-US" altLang="zh-CN" sz="3200" b="1" dirty="0">
              <a:solidFill>
                <a:srgbClr val="0D3688"/>
              </a:solidFill>
              <a:latin typeface="Times New Roman" panose="02020603050405020304" pitchFamily="18" charset="0"/>
              <a:cs typeface="Times New Roman" panose="02020603050405020304" pitchFamily="18" charset="0"/>
            </a:endParaRPr>
          </a:p>
        </p:txBody>
      </p:sp>
      <p:sp>
        <p:nvSpPr>
          <p:cNvPr id="2" name="矩形 1"/>
          <p:cNvSpPr/>
          <p:nvPr/>
        </p:nvSpPr>
        <p:spPr>
          <a:xfrm>
            <a:off x="1220121" y="1128088"/>
            <a:ext cx="9727758" cy="4723130"/>
          </a:xfrm>
          <a:prstGeom prst="rect">
            <a:avLst/>
          </a:prstGeom>
        </p:spPr>
        <p:txBody>
          <a:bodyPr wrap="square">
            <a:spAutoFit/>
          </a:bodyPr>
          <a:p>
            <a:pPr algn="just">
              <a:lnSpc>
                <a:spcPct val="150000"/>
              </a:lnSpc>
            </a:pPr>
            <a:r>
              <a:rPr lang="en-US" altLang="zh-CN" sz="2400" b="1" dirty="0" smtClean="0">
                <a:solidFill>
                  <a:srgbClr val="0070C0"/>
                </a:solidFill>
                <a:latin typeface="Times New Roman" panose="02020603050405020304" pitchFamily="18" charset="0"/>
                <a:cs typeface="Times New Roman" panose="02020603050405020304" pitchFamily="18" charset="0"/>
                <a:sym typeface="+mn-ea"/>
              </a:rPr>
              <a:t>Theory</a:t>
            </a:r>
            <a:r>
              <a:rPr lang="en-US" altLang="zh-CN" sz="2400" b="1" dirty="0" smtClean="0">
                <a:solidFill>
                  <a:srgbClr val="0070C0"/>
                </a:solidFill>
                <a:latin typeface="Times New Roman" panose="02020603050405020304" pitchFamily="18" charset="0"/>
                <a:cs typeface="Times New Roman" panose="02020603050405020304" pitchFamily="18" charset="0"/>
              </a:rPr>
              <a:t>:  Multiplane Wave Model With Hadamard Matrix(MW)</a:t>
            </a:r>
            <a:endParaRPr lang="en-US" altLang="zh-CN" sz="2400" b="1" dirty="0" smtClean="0">
              <a:solidFill>
                <a:srgbClr val="0070C0"/>
              </a:solidFill>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b="1" dirty="0" smtClean="0">
                <a:latin typeface="Times New Roman" panose="02020603050405020304" pitchFamily="18" charset="0"/>
                <a:cs typeface="Times New Roman" panose="02020603050405020304" pitchFamily="18" charset="0"/>
              </a:rPr>
              <a:t>Hadamard encoding scheme</a:t>
            </a:r>
            <a:r>
              <a:rPr lang="en-US" sz="2000" dirty="0" smtClean="0">
                <a:latin typeface="Times New Roman" panose="02020603050405020304" pitchFamily="18" charset="0"/>
                <a:cs typeface="Times New Roman" panose="02020603050405020304" pitchFamily="18" charset="0"/>
              </a:rPr>
              <a:t> is the starting point of coded waves, in which the signals for each pair of successive transmissions are given by</a:t>
            </a: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x</a:t>
            </a:r>
            <a:r>
              <a:rPr lang="en-US" sz="2000" baseline="-25000" dirty="0" smtClean="0">
                <a:solidFill>
                  <a:schemeClr val="tx1"/>
                </a:solidFill>
                <a:uFillTx/>
                <a:latin typeface="Times New Roman" panose="02020603050405020304" pitchFamily="18" charset="0"/>
                <a:cs typeface="Times New Roman" panose="02020603050405020304" pitchFamily="18" charset="0"/>
              </a:rPr>
              <a:t>h1</a:t>
            </a:r>
            <a:r>
              <a:rPr lang="en-US" sz="2000" dirty="0" smtClean="0">
                <a:latin typeface="Times New Roman" panose="02020603050405020304" pitchFamily="18" charset="0"/>
                <a:cs typeface="Times New Roman" panose="02020603050405020304" pitchFamily="18" charset="0"/>
              </a:rPr>
              <a:t> (t) = a</a:t>
            </a:r>
            <a:r>
              <a:rPr lang="en-US" sz="2000" baseline="-25000" dirty="0" smtClean="0">
                <a:uFillTx/>
                <a:latin typeface="Times New Roman" panose="02020603050405020304" pitchFamily="18" charset="0"/>
                <a:cs typeface="Times New Roman" panose="02020603050405020304" pitchFamily="18" charset="0"/>
              </a:rPr>
              <a:t>11</a:t>
            </a:r>
            <a:r>
              <a:rPr lang="en-US" sz="2000" dirty="0" smtClean="0">
                <a:latin typeface="Times New Roman" panose="02020603050405020304" pitchFamily="18" charset="0"/>
                <a:cs typeface="Times New Roman" panose="02020603050405020304" pitchFamily="18" charset="0"/>
              </a:rPr>
              <a:t> · s</a:t>
            </a:r>
            <a:r>
              <a:rPr lang="en-US" sz="2000" baseline="-25000" dirty="0" smtClean="0">
                <a:uFillTx/>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(t) + a</a:t>
            </a:r>
            <a:r>
              <a:rPr lang="en-US" sz="2000" baseline="-25000" dirty="0" smtClean="0">
                <a:uFillTx/>
                <a:latin typeface="Times New Roman" panose="02020603050405020304" pitchFamily="18" charset="0"/>
                <a:cs typeface="Times New Roman" panose="02020603050405020304" pitchFamily="18" charset="0"/>
              </a:rPr>
              <a:t>12</a:t>
            </a:r>
            <a:r>
              <a:rPr lang="en-US" sz="2000" dirty="0" smtClean="0">
                <a:latin typeface="Times New Roman" panose="02020603050405020304" pitchFamily="18" charset="0"/>
                <a:cs typeface="Times New Roman" panose="02020603050405020304" pitchFamily="18" charset="0"/>
              </a:rPr>
              <a:t> · s</a:t>
            </a:r>
            <a:r>
              <a:rPr lang="en-US" sz="2000" baseline="-25000" dirty="0" smtClean="0">
                <a:uFillTx/>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(t) ∗ δ(t − τ)</a:t>
            </a: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x</a:t>
            </a:r>
            <a:r>
              <a:rPr lang="en-US" sz="2000" baseline="-25000" dirty="0" smtClean="0">
                <a:uFillTx/>
                <a:latin typeface="Times New Roman" panose="02020603050405020304" pitchFamily="18" charset="0"/>
                <a:cs typeface="Times New Roman" panose="02020603050405020304" pitchFamily="18" charset="0"/>
              </a:rPr>
              <a:t>h2</a:t>
            </a:r>
            <a:r>
              <a:rPr lang="en-US" sz="2000" dirty="0" smtClean="0">
                <a:latin typeface="Times New Roman" panose="02020603050405020304" pitchFamily="18" charset="0"/>
                <a:cs typeface="Times New Roman" panose="02020603050405020304" pitchFamily="18" charset="0"/>
              </a:rPr>
              <a:t> (t) = a</a:t>
            </a:r>
            <a:r>
              <a:rPr lang="en-US" sz="2000" baseline="-25000" dirty="0" smtClean="0">
                <a:uFillTx/>
                <a:latin typeface="Times New Roman" panose="02020603050405020304" pitchFamily="18" charset="0"/>
                <a:cs typeface="Times New Roman" panose="02020603050405020304" pitchFamily="18" charset="0"/>
              </a:rPr>
              <a:t>21</a:t>
            </a:r>
            <a:r>
              <a:rPr lang="en-US" sz="2000" dirty="0" smtClean="0">
                <a:latin typeface="Times New Roman" panose="02020603050405020304" pitchFamily="18" charset="0"/>
                <a:cs typeface="Times New Roman" panose="02020603050405020304" pitchFamily="18" charset="0"/>
              </a:rPr>
              <a:t> · s</a:t>
            </a:r>
            <a:r>
              <a:rPr lang="en-US" sz="2000" baseline="-25000" dirty="0" smtClean="0">
                <a:uFillTx/>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(t) + a</a:t>
            </a:r>
            <a:r>
              <a:rPr lang="en-US" sz="2000" baseline="-25000" dirty="0" smtClean="0">
                <a:uFillTx/>
                <a:latin typeface="Times New Roman" panose="02020603050405020304" pitchFamily="18" charset="0"/>
                <a:cs typeface="Times New Roman" panose="02020603050405020304" pitchFamily="18" charset="0"/>
              </a:rPr>
              <a:t>22</a:t>
            </a:r>
            <a:r>
              <a:rPr lang="en-US" sz="2000" dirty="0" smtClean="0">
                <a:latin typeface="Times New Roman" panose="02020603050405020304" pitchFamily="18" charset="0"/>
                <a:cs typeface="Times New Roman" panose="02020603050405020304" pitchFamily="18" charset="0"/>
              </a:rPr>
              <a:t> · s</a:t>
            </a:r>
            <a:r>
              <a:rPr lang="en-US" sz="2000" baseline="-25000" dirty="0" smtClean="0">
                <a:uFillTx/>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(t) ∗ δ(t − τ)</a:t>
            </a: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where x</a:t>
            </a:r>
            <a:r>
              <a:rPr lang="en-US" sz="2000" baseline="-25000" dirty="0" smtClean="0">
                <a:uFillTx/>
                <a:latin typeface="Times New Roman" panose="02020603050405020304" pitchFamily="18" charset="0"/>
                <a:cs typeface="Times New Roman" panose="02020603050405020304" pitchFamily="18" charset="0"/>
              </a:rPr>
              <a:t>h1</a:t>
            </a:r>
            <a:r>
              <a:rPr lang="en-US" sz="2000" dirty="0" smtClean="0">
                <a:latin typeface="Times New Roman" panose="02020603050405020304" pitchFamily="18" charset="0"/>
                <a:cs typeface="Times New Roman" panose="02020603050405020304" pitchFamily="18" charset="0"/>
              </a:rPr>
              <a:t>(t) is the first transmission, x</a:t>
            </a:r>
            <a:r>
              <a:rPr lang="en-US" sz="2000" baseline="-25000" dirty="0" smtClean="0">
                <a:uFillTx/>
                <a:latin typeface="Times New Roman" panose="02020603050405020304" pitchFamily="18" charset="0"/>
                <a:cs typeface="Times New Roman" panose="02020603050405020304" pitchFamily="18" charset="0"/>
              </a:rPr>
              <a:t>h2</a:t>
            </a:r>
            <a:r>
              <a:rPr lang="en-US" sz="2000" dirty="0" smtClean="0">
                <a:latin typeface="Times New Roman" panose="02020603050405020304" pitchFamily="18" charset="0"/>
                <a:cs typeface="Times New Roman" panose="02020603050405020304" pitchFamily="18" charset="0"/>
              </a:rPr>
              <a:t>(t) is the second transmission, τ is the preset delay added between the first wave s</a:t>
            </a:r>
            <a:r>
              <a:rPr lang="en-US" sz="2000" baseline="-25000" dirty="0" smtClean="0">
                <a:uFillTx/>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(t) and the second wave s</a:t>
            </a:r>
            <a:r>
              <a:rPr lang="en-US" sz="2000" baseline="-25000" dirty="0" smtClean="0">
                <a:uFillTx/>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(t), and a</a:t>
            </a:r>
            <a:r>
              <a:rPr lang="en-US" sz="2000" baseline="-25000" dirty="0" smtClean="0">
                <a:uFillTx/>
                <a:latin typeface="Times New Roman" panose="02020603050405020304" pitchFamily="18" charset="0"/>
                <a:cs typeface="Times New Roman" panose="02020603050405020304" pitchFamily="18" charset="0"/>
              </a:rPr>
              <a:t>11</a:t>
            </a:r>
            <a:r>
              <a:rPr lang="en-US" sz="2000" dirty="0" smtClean="0">
                <a:latin typeface="Times New Roman" panose="02020603050405020304" pitchFamily="18" charset="0"/>
                <a:cs typeface="Times New Roman" panose="02020603050405020304" pitchFamily="18" charset="0"/>
              </a:rPr>
              <a:t>, a</a:t>
            </a:r>
            <a:r>
              <a:rPr lang="en-US" sz="2000" baseline="-25000" dirty="0" smtClean="0">
                <a:uFillTx/>
                <a:latin typeface="Times New Roman" panose="02020603050405020304" pitchFamily="18" charset="0"/>
                <a:cs typeface="Times New Roman" panose="02020603050405020304" pitchFamily="18" charset="0"/>
              </a:rPr>
              <a:t>12</a:t>
            </a:r>
            <a:r>
              <a:rPr lang="en-US" sz="2000" dirty="0" smtClean="0">
                <a:latin typeface="Times New Roman" panose="02020603050405020304" pitchFamily="18" charset="0"/>
                <a:cs typeface="Times New Roman" panose="02020603050405020304" pitchFamily="18" charset="0"/>
              </a:rPr>
              <a:t>, a</a:t>
            </a:r>
            <a:r>
              <a:rPr lang="en-US" sz="2000" baseline="-25000" dirty="0" smtClean="0">
                <a:uFillTx/>
                <a:latin typeface="Times New Roman" panose="02020603050405020304" pitchFamily="18" charset="0"/>
                <a:cs typeface="Times New Roman" panose="02020603050405020304" pitchFamily="18" charset="0"/>
              </a:rPr>
              <a:t>21</a:t>
            </a:r>
            <a:r>
              <a:rPr lang="en-US" sz="2000" dirty="0" smtClean="0">
                <a:latin typeface="Times New Roman" panose="02020603050405020304" pitchFamily="18" charset="0"/>
                <a:cs typeface="Times New Roman" panose="02020603050405020304" pitchFamily="18" charset="0"/>
              </a:rPr>
              <a:t>, a</a:t>
            </a:r>
            <a:r>
              <a:rPr lang="en-US" sz="2000" baseline="-25000" dirty="0" smtClean="0">
                <a:uFillTx/>
                <a:latin typeface="Times New Roman" panose="02020603050405020304" pitchFamily="18" charset="0"/>
                <a:cs typeface="Times New Roman" panose="02020603050405020304" pitchFamily="18" charset="0"/>
              </a:rPr>
              <a:t>22</a:t>
            </a:r>
            <a:r>
              <a:rPr lang="en-US" sz="2000" dirty="0" smtClean="0">
                <a:latin typeface="Times New Roman" panose="02020603050405020304" pitchFamily="18" charset="0"/>
                <a:cs typeface="Times New Roman" panose="02020603050405020304" pitchFamily="18" charset="0"/>
              </a:rPr>
              <a:t> are the values of the Hadamard matrix of order 2, which is given by</a:t>
            </a: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endParaRPr lang="en-US" sz="2000" dirty="0" smtClean="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4664075" y="5416550"/>
            <a:ext cx="2838450" cy="714375"/>
          </a:xfrm>
          <a:prstGeom prst="rect">
            <a:avLst/>
          </a:prstGeom>
        </p:spPr>
      </p:pic>
    </p:spTree>
  </p:cSld>
  <p:clrMapOvr>
    <a:masterClrMapping/>
  </p:clrMapOvr>
  <p:transition advTm="44297"/>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5547995" cy="583565"/>
          </a:xfrm>
          <a:prstGeom prst="rect">
            <a:avLst/>
          </a:prstGeom>
          <a:noFill/>
        </p:spPr>
        <p:txBody>
          <a:bodyPr wrap="none" rtlCol="0">
            <a:spAutoFit/>
          </a:bodyPr>
          <a:lstStyle/>
          <a:p>
            <a:pPr algn="l"/>
            <a:r>
              <a:rPr lang="en-US" altLang="zh-CN" sz="3200" b="1" dirty="0">
                <a:solidFill>
                  <a:srgbClr val="0D3688"/>
                </a:solidFill>
                <a:latin typeface="Times New Roman" panose="02020603050405020304" pitchFamily="18" charset="0"/>
                <a:cs typeface="Times New Roman" panose="02020603050405020304" pitchFamily="18" charset="0"/>
              </a:rPr>
              <a:t>Cascaded Dual-Polarity Waves</a:t>
            </a:r>
            <a:endParaRPr lang="en-US" altLang="zh-CN" sz="3200" b="1" dirty="0">
              <a:solidFill>
                <a:srgbClr val="0D3688"/>
              </a:solidFill>
              <a:latin typeface="Times New Roman" panose="02020603050405020304" pitchFamily="18" charset="0"/>
              <a:cs typeface="Times New Roman" panose="02020603050405020304" pitchFamily="18" charset="0"/>
            </a:endParaRPr>
          </a:p>
        </p:txBody>
      </p:sp>
      <p:sp>
        <p:nvSpPr>
          <p:cNvPr id="2" name="矩形 1"/>
          <p:cNvSpPr/>
          <p:nvPr/>
        </p:nvSpPr>
        <p:spPr>
          <a:xfrm>
            <a:off x="1220121" y="1128088"/>
            <a:ext cx="9727758" cy="5415915"/>
          </a:xfrm>
          <a:prstGeom prst="rect">
            <a:avLst/>
          </a:prstGeom>
        </p:spPr>
        <p:txBody>
          <a:bodyPr wrap="square">
            <a:spAutoFit/>
          </a:bodyPr>
          <a:p>
            <a:pPr algn="just">
              <a:lnSpc>
                <a:spcPct val="150000"/>
              </a:lnSpc>
            </a:pPr>
            <a:r>
              <a:rPr lang="en-US" altLang="zh-CN" sz="2400" b="1" dirty="0" smtClean="0">
                <a:solidFill>
                  <a:srgbClr val="0070C0"/>
                </a:solidFill>
                <a:latin typeface="Times New Roman" panose="02020603050405020304" pitchFamily="18" charset="0"/>
                <a:cs typeface="Times New Roman" panose="02020603050405020304" pitchFamily="18" charset="0"/>
                <a:sym typeface="+mn-ea"/>
              </a:rPr>
              <a:t>Theory</a:t>
            </a:r>
            <a:r>
              <a:rPr lang="en-US" altLang="zh-CN" sz="2400" b="1" dirty="0" smtClean="0">
                <a:solidFill>
                  <a:srgbClr val="0070C0"/>
                </a:solidFill>
                <a:latin typeface="Times New Roman" panose="02020603050405020304" pitchFamily="18" charset="0"/>
                <a:cs typeface="Times New Roman" panose="02020603050405020304" pitchFamily="18" charset="0"/>
              </a:rPr>
              <a:t>:  Multiplane Wave Model With Hadamard Matrix</a:t>
            </a:r>
            <a:r>
              <a:rPr lang="en-US" altLang="zh-CN" sz="2400" b="1" dirty="0" smtClean="0">
                <a:solidFill>
                  <a:srgbClr val="0070C0"/>
                </a:solidFill>
                <a:latin typeface="Times New Roman" panose="02020603050405020304" pitchFamily="18" charset="0"/>
                <a:cs typeface="Times New Roman" panose="02020603050405020304" pitchFamily="18" charset="0"/>
                <a:sym typeface="+mn-ea"/>
              </a:rPr>
              <a:t>(MW)</a:t>
            </a:r>
            <a:endParaRPr lang="en-US" altLang="zh-CN" sz="2400" b="1" dirty="0" smtClean="0">
              <a:solidFill>
                <a:srgbClr val="0070C0"/>
              </a:solidFill>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received signals from each transmission can be written as</a:t>
            </a: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sym typeface="+mn-ea"/>
              </a:rPr>
              <a:t>y</a:t>
            </a:r>
            <a:r>
              <a:rPr lang="en-US" sz="2000" baseline="-25000" dirty="0" smtClean="0">
                <a:uFillTx/>
                <a:latin typeface="Times New Roman" panose="02020603050405020304" pitchFamily="18" charset="0"/>
                <a:cs typeface="Times New Roman" panose="02020603050405020304" pitchFamily="18" charset="0"/>
                <a:sym typeface="+mn-ea"/>
              </a:rPr>
              <a:t>h1</a:t>
            </a:r>
            <a:r>
              <a:rPr lang="en-US" sz="2000" dirty="0" smtClean="0">
                <a:latin typeface="Times New Roman" panose="02020603050405020304" pitchFamily="18" charset="0"/>
                <a:cs typeface="Times New Roman" panose="02020603050405020304" pitchFamily="18" charset="0"/>
                <a:sym typeface="+mn-ea"/>
              </a:rPr>
              <a:t> (t) = s</a:t>
            </a:r>
            <a:r>
              <a:rPr lang="en-US" sz="2000" baseline="-25000" dirty="0" smtClean="0">
                <a:uFillTx/>
                <a:latin typeface="Times New Roman" panose="02020603050405020304" pitchFamily="18" charset="0"/>
                <a:cs typeface="Times New Roman" panose="02020603050405020304" pitchFamily="18" charset="0"/>
                <a:sym typeface="+mn-ea"/>
              </a:rPr>
              <a:t>1</a:t>
            </a:r>
            <a:r>
              <a:rPr lang="en-US" sz="2000" dirty="0" smtClean="0">
                <a:latin typeface="Times New Roman" panose="02020603050405020304" pitchFamily="18" charset="0"/>
                <a:cs typeface="Times New Roman" panose="02020603050405020304" pitchFamily="18" charset="0"/>
                <a:sym typeface="+mn-ea"/>
              </a:rPr>
              <a:t> (t) ∗ h(t) + s</a:t>
            </a:r>
            <a:r>
              <a:rPr lang="en-US" sz="2000" baseline="-25000" dirty="0" smtClean="0">
                <a:uFillTx/>
                <a:latin typeface="Times New Roman" panose="02020603050405020304" pitchFamily="18" charset="0"/>
                <a:cs typeface="Times New Roman" panose="02020603050405020304" pitchFamily="18" charset="0"/>
                <a:sym typeface="+mn-ea"/>
              </a:rPr>
              <a:t>2</a:t>
            </a:r>
            <a:r>
              <a:rPr lang="en-US" sz="2000" dirty="0" smtClean="0">
                <a:latin typeface="Times New Roman" panose="02020603050405020304" pitchFamily="18" charset="0"/>
                <a:cs typeface="Times New Roman" panose="02020603050405020304" pitchFamily="18" charset="0"/>
                <a:sym typeface="+mn-ea"/>
              </a:rPr>
              <a:t> (t) ∗ δ(t − τ) ∗ h(t)</a:t>
            </a: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sym typeface="+mn-ea"/>
              </a:rPr>
              <a:t>	y</a:t>
            </a:r>
            <a:r>
              <a:rPr lang="en-US" sz="2000" baseline="-25000" dirty="0" smtClean="0">
                <a:uFillTx/>
                <a:latin typeface="Times New Roman" panose="02020603050405020304" pitchFamily="18" charset="0"/>
                <a:cs typeface="Times New Roman" panose="02020603050405020304" pitchFamily="18" charset="0"/>
                <a:sym typeface="+mn-ea"/>
              </a:rPr>
              <a:t>h2</a:t>
            </a:r>
            <a:r>
              <a:rPr lang="en-US" sz="2000" dirty="0" smtClean="0">
                <a:latin typeface="Times New Roman" panose="02020603050405020304" pitchFamily="18" charset="0"/>
                <a:cs typeface="Times New Roman" panose="02020603050405020304" pitchFamily="18" charset="0"/>
                <a:sym typeface="+mn-ea"/>
              </a:rPr>
              <a:t> (t) = s</a:t>
            </a:r>
            <a:r>
              <a:rPr lang="en-US" sz="2000" baseline="-25000" dirty="0" smtClean="0">
                <a:uFillTx/>
                <a:latin typeface="Times New Roman" panose="02020603050405020304" pitchFamily="18" charset="0"/>
                <a:cs typeface="Times New Roman" panose="02020603050405020304" pitchFamily="18" charset="0"/>
                <a:sym typeface="+mn-ea"/>
              </a:rPr>
              <a:t>1</a:t>
            </a:r>
            <a:r>
              <a:rPr lang="en-US" sz="2000" dirty="0" smtClean="0">
                <a:latin typeface="Times New Roman" panose="02020603050405020304" pitchFamily="18" charset="0"/>
                <a:cs typeface="Times New Roman" panose="02020603050405020304" pitchFamily="18" charset="0"/>
                <a:sym typeface="+mn-ea"/>
              </a:rPr>
              <a:t> (t) ∗ h(t) − s</a:t>
            </a:r>
            <a:r>
              <a:rPr lang="en-US" sz="2000" baseline="-25000" dirty="0" smtClean="0">
                <a:uFillTx/>
                <a:latin typeface="Times New Roman" panose="02020603050405020304" pitchFamily="18" charset="0"/>
                <a:cs typeface="Times New Roman" panose="02020603050405020304" pitchFamily="18" charset="0"/>
                <a:sym typeface="+mn-ea"/>
              </a:rPr>
              <a:t>2</a:t>
            </a:r>
            <a:r>
              <a:rPr lang="en-US" sz="2000" dirty="0" smtClean="0">
                <a:latin typeface="Times New Roman" panose="02020603050405020304" pitchFamily="18" charset="0"/>
                <a:cs typeface="Times New Roman" panose="02020603050405020304" pitchFamily="18" charset="0"/>
                <a:sym typeface="+mn-ea"/>
              </a:rPr>
              <a:t> (t) ∗ δ(t − τ) ∗ h(t)</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received signals with a 2-fold amplitude increase can be retrieved based on simple linear decoding as follows:</a:t>
            </a: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sym typeface="+mn-ea"/>
              </a:rPr>
              <a:t>y</a:t>
            </a:r>
            <a:r>
              <a:rPr lang="en-US" sz="2000" dirty="0" smtClean="0">
                <a:latin typeface="Arial" panose="020B0604020202020204" pitchFamily="34" charset="0"/>
                <a:cs typeface="Arial" panose="020B0604020202020204" pitchFamily="34" charset="0"/>
                <a:sym typeface="+mn-ea"/>
              </a:rPr>
              <a:t>′</a:t>
            </a:r>
            <a:r>
              <a:rPr lang="en-US" sz="2000" baseline="-25000" dirty="0" smtClean="0">
                <a:uFillTx/>
                <a:latin typeface="Times New Roman" panose="02020603050405020304" pitchFamily="18" charset="0"/>
                <a:cs typeface="Times New Roman" panose="02020603050405020304" pitchFamily="18" charset="0"/>
                <a:sym typeface="+mn-ea"/>
              </a:rPr>
              <a:t>h1</a:t>
            </a:r>
            <a:r>
              <a:rPr lang="en-US" sz="2000" dirty="0" smtClean="0">
                <a:latin typeface="Times New Roman" panose="02020603050405020304" pitchFamily="18" charset="0"/>
                <a:cs typeface="Times New Roman" panose="02020603050405020304" pitchFamily="18" charset="0"/>
                <a:sym typeface="+mn-ea"/>
              </a:rPr>
              <a:t> (t) = y</a:t>
            </a:r>
            <a:r>
              <a:rPr lang="en-US" sz="2000" baseline="-25000" dirty="0" smtClean="0">
                <a:uFillTx/>
                <a:latin typeface="Times New Roman" panose="02020603050405020304" pitchFamily="18" charset="0"/>
                <a:cs typeface="Times New Roman" panose="02020603050405020304" pitchFamily="18" charset="0"/>
                <a:sym typeface="+mn-ea"/>
              </a:rPr>
              <a:t>h1</a:t>
            </a:r>
            <a:r>
              <a:rPr lang="en-US" sz="2000" dirty="0" smtClean="0">
                <a:latin typeface="Times New Roman" panose="02020603050405020304" pitchFamily="18" charset="0"/>
                <a:cs typeface="Times New Roman" panose="02020603050405020304" pitchFamily="18" charset="0"/>
                <a:sym typeface="+mn-ea"/>
              </a:rPr>
              <a:t> (t) + y</a:t>
            </a:r>
            <a:r>
              <a:rPr lang="en-US" sz="2000" baseline="-25000" dirty="0" smtClean="0">
                <a:uFillTx/>
                <a:latin typeface="Times New Roman" panose="02020603050405020304" pitchFamily="18" charset="0"/>
                <a:cs typeface="Times New Roman" panose="02020603050405020304" pitchFamily="18" charset="0"/>
                <a:sym typeface="+mn-ea"/>
              </a:rPr>
              <a:t>h2</a:t>
            </a:r>
            <a:r>
              <a:rPr lang="en-US" sz="2000" dirty="0" smtClean="0">
                <a:latin typeface="Times New Roman" panose="02020603050405020304" pitchFamily="18" charset="0"/>
                <a:cs typeface="Times New Roman" panose="02020603050405020304" pitchFamily="18" charset="0"/>
                <a:sym typeface="+mn-ea"/>
              </a:rPr>
              <a:t> (t) =</a:t>
            </a:r>
            <a:r>
              <a:rPr lang="en-US" sz="2000" b="1" dirty="0" smtClean="0">
                <a:latin typeface="Times New Roman" panose="02020603050405020304" pitchFamily="18" charset="0"/>
                <a:cs typeface="Times New Roman" panose="02020603050405020304" pitchFamily="18" charset="0"/>
                <a:sym typeface="+mn-ea"/>
              </a:rPr>
              <a:t> 2 </a:t>
            </a:r>
            <a:r>
              <a:rPr lang="en-US" sz="2000" dirty="0" smtClean="0">
                <a:latin typeface="Times New Roman" panose="02020603050405020304" pitchFamily="18" charset="0"/>
                <a:cs typeface="Times New Roman" panose="02020603050405020304" pitchFamily="18" charset="0"/>
                <a:sym typeface="+mn-ea"/>
              </a:rPr>
              <a:t>· s</a:t>
            </a:r>
            <a:r>
              <a:rPr lang="en-US" sz="2000" baseline="-25000" dirty="0" smtClean="0">
                <a:uFillTx/>
                <a:latin typeface="Times New Roman" panose="02020603050405020304" pitchFamily="18" charset="0"/>
                <a:cs typeface="Times New Roman" panose="02020603050405020304" pitchFamily="18" charset="0"/>
                <a:sym typeface="+mn-ea"/>
              </a:rPr>
              <a:t>1</a:t>
            </a:r>
            <a:r>
              <a:rPr lang="en-US" sz="2000" dirty="0" smtClean="0">
                <a:latin typeface="Times New Roman" panose="02020603050405020304" pitchFamily="18" charset="0"/>
                <a:cs typeface="Times New Roman" panose="02020603050405020304" pitchFamily="18" charset="0"/>
                <a:sym typeface="+mn-ea"/>
              </a:rPr>
              <a:t> (t) ∗ h (t)</a:t>
            </a: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sym typeface="+mn-ea"/>
              </a:rPr>
              <a:t>	y</a:t>
            </a:r>
            <a:r>
              <a:rPr lang="en-US" sz="2000" dirty="0" smtClean="0">
                <a:latin typeface="Arial" panose="020B0604020202020204" pitchFamily="34" charset="0"/>
                <a:cs typeface="Arial" panose="020B0604020202020204" pitchFamily="34" charset="0"/>
                <a:sym typeface="+mn-ea"/>
              </a:rPr>
              <a:t>′</a:t>
            </a:r>
            <a:r>
              <a:rPr lang="en-US" sz="2000" baseline="-25000" dirty="0" smtClean="0">
                <a:uFillTx/>
                <a:latin typeface="Times New Roman" panose="02020603050405020304" pitchFamily="18" charset="0"/>
                <a:cs typeface="Times New Roman" panose="02020603050405020304" pitchFamily="18" charset="0"/>
                <a:sym typeface="+mn-ea"/>
              </a:rPr>
              <a:t>h2</a:t>
            </a:r>
            <a:r>
              <a:rPr lang="en-US" sz="2000" dirty="0" smtClean="0">
                <a:latin typeface="Times New Roman" panose="02020603050405020304" pitchFamily="18" charset="0"/>
                <a:cs typeface="Times New Roman" panose="02020603050405020304" pitchFamily="18" charset="0"/>
                <a:sym typeface="+mn-ea"/>
              </a:rPr>
              <a:t> (t) = y</a:t>
            </a:r>
            <a:r>
              <a:rPr lang="en-US" sz="2000" baseline="-25000" dirty="0" smtClean="0">
                <a:uFillTx/>
                <a:latin typeface="Times New Roman" panose="02020603050405020304" pitchFamily="18" charset="0"/>
                <a:cs typeface="Times New Roman" panose="02020603050405020304" pitchFamily="18" charset="0"/>
                <a:sym typeface="+mn-ea"/>
              </a:rPr>
              <a:t>h1</a:t>
            </a:r>
            <a:r>
              <a:rPr lang="en-US" sz="2000" dirty="0" smtClean="0">
                <a:latin typeface="Times New Roman" panose="02020603050405020304" pitchFamily="18" charset="0"/>
                <a:cs typeface="Times New Roman" panose="02020603050405020304" pitchFamily="18" charset="0"/>
                <a:sym typeface="+mn-ea"/>
              </a:rPr>
              <a:t> (t) − y</a:t>
            </a:r>
            <a:r>
              <a:rPr lang="en-US" sz="2000" baseline="-25000" dirty="0" smtClean="0">
                <a:uFillTx/>
                <a:latin typeface="Times New Roman" panose="02020603050405020304" pitchFamily="18" charset="0"/>
                <a:cs typeface="Times New Roman" panose="02020603050405020304" pitchFamily="18" charset="0"/>
                <a:sym typeface="+mn-ea"/>
              </a:rPr>
              <a:t>h2</a:t>
            </a:r>
            <a:r>
              <a:rPr lang="en-US" sz="2000" dirty="0" smtClean="0">
                <a:latin typeface="Times New Roman" panose="02020603050405020304" pitchFamily="18" charset="0"/>
                <a:cs typeface="Times New Roman" panose="02020603050405020304" pitchFamily="18" charset="0"/>
                <a:sym typeface="+mn-ea"/>
              </a:rPr>
              <a:t> (t) = </a:t>
            </a:r>
            <a:r>
              <a:rPr lang="en-US" sz="2000" b="1" dirty="0" smtClean="0">
                <a:latin typeface="Times New Roman" panose="02020603050405020304" pitchFamily="18" charset="0"/>
                <a:cs typeface="Times New Roman" panose="02020603050405020304" pitchFamily="18" charset="0"/>
                <a:sym typeface="+mn-ea"/>
              </a:rPr>
              <a:t>2 </a:t>
            </a:r>
            <a:r>
              <a:rPr lang="en-US" sz="2000" dirty="0" smtClean="0">
                <a:latin typeface="Times New Roman" panose="02020603050405020304" pitchFamily="18" charset="0"/>
                <a:cs typeface="Times New Roman" panose="02020603050405020304" pitchFamily="18" charset="0"/>
                <a:sym typeface="+mn-ea"/>
              </a:rPr>
              <a:t>· s</a:t>
            </a:r>
            <a:r>
              <a:rPr lang="en-US" sz="2000" baseline="-25000" dirty="0" smtClean="0">
                <a:uFillTx/>
                <a:latin typeface="Times New Roman" panose="02020603050405020304" pitchFamily="18" charset="0"/>
                <a:cs typeface="Times New Roman" panose="02020603050405020304" pitchFamily="18" charset="0"/>
                <a:sym typeface="+mn-ea"/>
              </a:rPr>
              <a:t>2</a:t>
            </a:r>
            <a:r>
              <a:rPr lang="en-US" sz="2000" dirty="0" smtClean="0">
                <a:latin typeface="Times New Roman" panose="02020603050405020304" pitchFamily="18" charset="0"/>
                <a:cs typeface="Times New Roman" panose="02020603050405020304" pitchFamily="18" charset="0"/>
                <a:sym typeface="+mn-ea"/>
              </a:rPr>
              <a:t> (t) ∗ δ(t − τ) ∗ h(t)</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delay τ is known, the second received signal, y</a:t>
            </a:r>
            <a:r>
              <a:rPr lang="en-US" sz="2000" dirty="0" smtClean="0">
                <a:latin typeface="Arial" panose="020B0604020202020204" pitchFamily="34" charset="0"/>
                <a:cs typeface="Arial" panose="020B0604020202020204" pitchFamily="34" charset="0"/>
                <a:sym typeface="+mn-ea"/>
              </a:rPr>
              <a:t>′</a:t>
            </a:r>
            <a:r>
              <a:rPr lang="en-US" sz="2000" baseline="-25000" dirty="0" smtClean="0">
                <a:uFillTx/>
                <a:latin typeface="Times New Roman" panose="02020603050405020304" pitchFamily="18" charset="0"/>
                <a:cs typeface="Times New Roman" panose="02020603050405020304" pitchFamily="18" charset="0"/>
              </a:rPr>
              <a:t>h2</a:t>
            </a:r>
            <a:r>
              <a:rPr lang="en-US" sz="2000" dirty="0" smtClean="0">
                <a:latin typeface="Times New Roman" panose="02020603050405020304" pitchFamily="18" charset="0"/>
                <a:cs typeface="Times New Roman" panose="02020603050405020304" pitchFamily="18" charset="0"/>
              </a:rPr>
              <a:t>(t), can be compensated as follows:</a:t>
            </a: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y</a:t>
            </a:r>
            <a:r>
              <a:rPr lang="en-US" sz="2000" dirty="0" smtClean="0">
                <a:latin typeface="Arial" panose="020B0604020202020204" pitchFamily="34" charset="0"/>
                <a:cs typeface="Arial" panose="020B0604020202020204" pitchFamily="34" charset="0"/>
                <a:sym typeface="+mn-ea"/>
              </a:rPr>
              <a:t>′′</a:t>
            </a:r>
            <a:r>
              <a:rPr lang="en-US" sz="2000" baseline="-25000" dirty="0" smtClean="0">
                <a:uFillTx/>
                <a:latin typeface="Times New Roman" panose="02020603050405020304" pitchFamily="18" charset="0"/>
                <a:cs typeface="Times New Roman" panose="02020603050405020304" pitchFamily="18" charset="0"/>
              </a:rPr>
              <a:t>h2</a:t>
            </a:r>
            <a:r>
              <a:rPr lang="en-US" sz="2000" dirty="0" smtClean="0">
                <a:latin typeface="Times New Roman" panose="02020603050405020304" pitchFamily="18" charset="0"/>
                <a:cs typeface="Times New Roman" panose="02020603050405020304" pitchFamily="18" charset="0"/>
              </a:rPr>
              <a:t> (t) = y</a:t>
            </a:r>
            <a:r>
              <a:rPr lang="en-US" sz="2000" dirty="0" smtClean="0">
                <a:latin typeface="Arial" panose="020B0604020202020204" pitchFamily="34" charset="0"/>
                <a:cs typeface="Arial" panose="020B0604020202020204" pitchFamily="34" charset="0"/>
                <a:sym typeface="+mn-ea"/>
              </a:rPr>
              <a:t>′</a:t>
            </a:r>
            <a:r>
              <a:rPr lang="en-US" sz="2000" baseline="-25000" dirty="0" smtClean="0">
                <a:uFillTx/>
                <a:latin typeface="Times New Roman" panose="02020603050405020304" pitchFamily="18" charset="0"/>
                <a:cs typeface="Times New Roman" panose="02020603050405020304" pitchFamily="18" charset="0"/>
              </a:rPr>
              <a:t>h2</a:t>
            </a:r>
            <a:r>
              <a:rPr lang="en-US" sz="2000" dirty="0" smtClean="0">
                <a:latin typeface="Times New Roman" panose="02020603050405020304" pitchFamily="18" charset="0"/>
                <a:cs typeface="Times New Roman" panose="02020603050405020304" pitchFamily="18" charset="0"/>
              </a:rPr>
              <a:t>(t) ∗ δ(t + τ) =</a:t>
            </a:r>
            <a:r>
              <a:rPr lang="en-US" sz="2000" b="1" dirty="0" smtClean="0">
                <a:latin typeface="Times New Roman" panose="02020603050405020304" pitchFamily="18" charset="0"/>
                <a:cs typeface="Times New Roman" panose="02020603050405020304" pitchFamily="18" charset="0"/>
              </a:rPr>
              <a:t> 2 </a:t>
            </a:r>
            <a:r>
              <a:rPr lang="en-US" sz="2000" dirty="0" smtClean="0">
                <a:latin typeface="Times New Roman" panose="02020603050405020304" pitchFamily="18" charset="0"/>
                <a:cs typeface="Times New Roman" panose="02020603050405020304" pitchFamily="18" charset="0"/>
              </a:rPr>
              <a:t>· s</a:t>
            </a:r>
            <a:r>
              <a:rPr lang="en-US" sz="2000" baseline="-25000" dirty="0" smtClean="0">
                <a:uFillTx/>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(t) ∗ h(t)</a:t>
            </a: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transition advTm="53062"/>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5547995" cy="583565"/>
          </a:xfrm>
          <a:prstGeom prst="rect">
            <a:avLst/>
          </a:prstGeom>
          <a:noFill/>
        </p:spPr>
        <p:txBody>
          <a:bodyPr wrap="none" rtlCol="0">
            <a:spAutoFit/>
          </a:bodyPr>
          <a:lstStyle/>
          <a:p>
            <a:pPr algn="l"/>
            <a:r>
              <a:rPr lang="en-US" altLang="zh-CN" sz="3200" b="1" dirty="0">
                <a:solidFill>
                  <a:srgbClr val="0D3688"/>
                </a:solidFill>
                <a:latin typeface="Times New Roman" panose="02020603050405020304" pitchFamily="18" charset="0"/>
                <a:cs typeface="Times New Roman" panose="02020603050405020304" pitchFamily="18" charset="0"/>
              </a:rPr>
              <a:t>Cascaded Dual-Polarity Waves</a:t>
            </a:r>
            <a:endParaRPr lang="en-US" altLang="zh-CN" sz="3200" b="1" dirty="0">
              <a:solidFill>
                <a:srgbClr val="0D3688"/>
              </a:solidFill>
              <a:latin typeface="Times New Roman" panose="02020603050405020304" pitchFamily="18" charset="0"/>
              <a:cs typeface="Times New Roman" panose="02020603050405020304" pitchFamily="18" charset="0"/>
            </a:endParaRPr>
          </a:p>
        </p:txBody>
      </p:sp>
      <p:sp>
        <p:nvSpPr>
          <p:cNvPr id="2" name="矩形 1"/>
          <p:cNvSpPr/>
          <p:nvPr/>
        </p:nvSpPr>
        <p:spPr>
          <a:xfrm>
            <a:off x="1220121" y="1128088"/>
            <a:ext cx="9727758" cy="5339080"/>
          </a:xfrm>
          <a:prstGeom prst="rect">
            <a:avLst/>
          </a:prstGeom>
        </p:spPr>
        <p:txBody>
          <a:bodyPr wrap="square">
            <a:spAutoFit/>
          </a:bodyPr>
          <a:p>
            <a:pPr algn="just">
              <a:lnSpc>
                <a:spcPct val="150000"/>
              </a:lnSpc>
            </a:pPr>
            <a:r>
              <a:rPr lang="en-US" altLang="zh-CN" sz="2400" b="1" dirty="0" smtClean="0">
                <a:solidFill>
                  <a:srgbClr val="0070C0"/>
                </a:solidFill>
                <a:latin typeface="Times New Roman" panose="02020603050405020304" pitchFamily="18" charset="0"/>
                <a:cs typeface="Times New Roman" panose="02020603050405020304" pitchFamily="18" charset="0"/>
                <a:sym typeface="+mn-ea"/>
              </a:rPr>
              <a:t>Theory</a:t>
            </a:r>
            <a:r>
              <a:rPr lang="en-US" altLang="zh-CN" sz="2400" b="1" dirty="0" smtClean="0">
                <a:solidFill>
                  <a:srgbClr val="0070C0"/>
                </a:solidFill>
                <a:latin typeface="Times New Roman" panose="02020603050405020304" pitchFamily="18" charset="0"/>
                <a:cs typeface="Times New Roman" panose="02020603050405020304" pitchFamily="18" charset="0"/>
              </a:rPr>
              <a:t>:  Proposed Cascaded Dual-Polarity Waves Model(CDW)</a:t>
            </a:r>
            <a:endParaRPr lang="en-US" altLang="zh-CN" sz="2400" b="1" dirty="0" smtClean="0">
              <a:solidFill>
                <a:srgbClr val="0070C0"/>
              </a:solidFill>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sym typeface="+mn-ea"/>
              </a:rPr>
              <a:t>The 2×2 CDW matrix is the same as Hadamard Matrix. </a:t>
            </a:r>
            <a:r>
              <a:rPr lang="en-US" sz="2000" dirty="0" smtClean="0">
                <a:latin typeface="Times New Roman" panose="02020603050405020304" pitchFamily="18" charset="0"/>
                <a:cs typeface="Times New Roman" panose="02020603050405020304" pitchFamily="18" charset="0"/>
              </a:rPr>
              <a:t>The 2×4 CDW matrix can be designed by the </a:t>
            </a:r>
            <a:r>
              <a:rPr lang="en-US" sz="2000" dirty="0" smtClean="0">
                <a:latin typeface="Times New Roman" panose="02020603050405020304" pitchFamily="18" charset="0"/>
                <a:cs typeface="Times New Roman" panose="02020603050405020304" pitchFamily="18" charset="0"/>
                <a:sym typeface="+mn-ea"/>
              </a:rPr>
              <a:t>2×2 matrix</a:t>
            </a:r>
            <a:endParaRPr lang="en-US" sz="2000" dirty="0" smtClean="0">
              <a:latin typeface="Times New Roman" panose="02020603050405020304" pitchFamily="18" charset="0"/>
              <a:cs typeface="Times New Roman" panose="02020603050405020304" pitchFamily="18" charset="0"/>
              <a:sym typeface="+mn-ea"/>
            </a:endParaRPr>
          </a:p>
          <a:p>
            <a:pPr marL="0" lvl="1" indent="0" algn="just">
              <a:lnSpc>
                <a:spcPct val="15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1) A 2-by-4 matrix is first written by repeating H</a:t>
            </a:r>
            <a:r>
              <a:rPr lang="en-US" sz="2000" baseline="-25000" dirty="0" smtClean="0">
                <a:solidFill>
                  <a:schemeClr val="tx1"/>
                </a:solidFill>
                <a:uFillTx/>
                <a:latin typeface="Times New Roman" panose="02020603050405020304" pitchFamily="18" charset="0"/>
                <a:cs typeface="Times New Roman" panose="02020603050405020304" pitchFamily="18" charset="0"/>
              </a:rPr>
              <a:t>2×2</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2) Another 2-by-4 matrix</a:t>
            </a: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3) The final 2-by-4 CDW matrix, C</a:t>
            </a:r>
            <a:r>
              <a:rPr lang="en-US" sz="2000" baseline="-25000" dirty="0" smtClean="0">
                <a:uFillTx/>
                <a:latin typeface="Times New Roman" panose="02020603050405020304" pitchFamily="18" charset="0"/>
                <a:cs typeface="Times New Roman" panose="02020603050405020304" pitchFamily="18" charset="0"/>
              </a:rPr>
              <a:t>2×4</a:t>
            </a:r>
            <a:r>
              <a:rPr lang="en-US" sz="2000" dirty="0" smtClean="0">
                <a:latin typeface="Times New Roman" panose="02020603050405020304" pitchFamily="18" charset="0"/>
                <a:cs typeface="Times New Roman" panose="02020603050405020304" pitchFamily="18" charset="0"/>
              </a:rPr>
              <a:t>, is obtained by the element-wise multiplication of C</a:t>
            </a:r>
            <a:r>
              <a:rPr lang="en-US" sz="2000" dirty="0" smtClean="0">
                <a:latin typeface="Arial" panose="020B0604020202020204" pitchFamily="34" charset="0"/>
                <a:cs typeface="Arial" panose="020B0604020202020204" pitchFamily="34" charset="0"/>
                <a:sym typeface="+mn-ea"/>
              </a:rPr>
              <a:t>′</a:t>
            </a:r>
            <a:r>
              <a:rPr lang="en-US" sz="2000" baseline="-25000" dirty="0" smtClean="0">
                <a:uFillTx/>
                <a:latin typeface="Times New Roman" panose="02020603050405020304" pitchFamily="18" charset="0"/>
                <a:cs typeface="Times New Roman" panose="02020603050405020304" pitchFamily="18" charset="0"/>
              </a:rPr>
              <a:t>2 ×4</a:t>
            </a:r>
            <a:r>
              <a:rPr lang="en-US" sz="2000" dirty="0" smtClean="0">
                <a:latin typeface="Times New Roman" panose="02020603050405020304" pitchFamily="18" charset="0"/>
                <a:cs typeface="Times New Roman" panose="02020603050405020304" pitchFamily="18" charset="0"/>
              </a:rPr>
              <a:t> and C</a:t>
            </a:r>
            <a:r>
              <a:rPr lang="en-US" sz="2000" dirty="0" smtClean="0">
                <a:latin typeface="Arial" panose="020B0604020202020204" pitchFamily="34" charset="0"/>
                <a:cs typeface="Arial" panose="020B0604020202020204" pitchFamily="34" charset="0"/>
                <a:sym typeface="+mn-ea"/>
              </a:rPr>
              <a:t>′′</a:t>
            </a:r>
            <a:r>
              <a:rPr lang="en-US" sz="2000" baseline="-25000" dirty="0" smtClean="0">
                <a:uFillTx/>
                <a:latin typeface="Times New Roman" panose="02020603050405020304" pitchFamily="18" charset="0"/>
                <a:cs typeface="Times New Roman" panose="02020603050405020304" pitchFamily="18" charset="0"/>
              </a:rPr>
              <a:t>2×4</a:t>
            </a:r>
            <a:r>
              <a:rPr lang="en-US" sz="2000" dirty="0" smtClean="0">
                <a:latin typeface="Times New Roman" panose="02020603050405020304" pitchFamily="18" charset="0"/>
                <a:cs typeface="Times New Roman" panose="02020603050405020304" pitchFamily="18" charset="0"/>
              </a:rPr>
              <a:t> as</a:t>
            </a: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endParaRPr lang="en-US" sz="2000" dirty="0" smtClean="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4145280" y="3319145"/>
            <a:ext cx="3876675" cy="542925"/>
          </a:xfrm>
          <a:prstGeom prst="rect">
            <a:avLst/>
          </a:prstGeom>
        </p:spPr>
      </p:pic>
      <p:pic>
        <p:nvPicPr>
          <p:cNvPr id="5" name="图片 4"/>
          <p:cNvPicPr>
            <a:picLocks noChangeAspect="1"/>
          </p:cNvPicPr>
          <p:nvPr/>
        </p:nvPicPr>
        <p:blipFill>
          <a:blip r:embed="rId2"/>
          <a:stretch>
            <a:fillRect/>
          </a:stretch>
        </p:blipFill>
        <p:spPr>
          <a:xfrm>
            <a:off x="4719955" y="4280535"/>
            <a:ext cx="2752725" cy="647700"/>
          </a:xfrm>
          <a:prstGeom prst="rect">
            <a:avLst/>
          </a:prstGeom>
        </p:spPr>
      </p:pic>
      <p:pic>
        <p:nvPicPr>
          <p:cNvPr id="6" name="图片 5"/>
          <p:cNvPicPr>
            <a:picLocks noChangeAspect="1"/>
          </p:cNvPicPr>
          <p:nvPr/>
        </p:nvPicPr>
        <p:blipFill>
          <a:blip r:embed="rId3"/>
          <a:stretch>
            <a:fillRect/>
          </a:stretch>
        </p:blipFill>
        <p:spPr>
          <a:xfrm>
            <a:off x="5269230" y="5975350"/>
            <a:ext cx="1628775" cy="581025"/>
          </a:xfrm>
          <a:prstGeom prst="rect">
            <a:avLst/>
          </a:prstGeom>
        </p:spPr>
      </p:pic>
    </p:spTree>
  </p:cSld>
  <p:clrMapOvr>
    <a:masterClrMapping/>
  </p:clrMapOvr>
  <p:transition advTm="65219"/>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5547995" cy="583565"/>
          </a:xfrm>
          <a:prstGeom prst="rect">
            <a:avLst/>
          </a:prstGeom>
          <a:noFill/>
        </p:spPr>
        <p:txBody>
          <a:bodyPr wrap="none" rtlCol="0">
            <a:spAutoFit/>
          </a:bodyPr>
          <a:lstStyle/>
          <a:p>
            <a:pPr algn="l"/>
            <a:r>
              <a:rPr lang="en-US" altLang="zh-CN" sz="3200" b="1" dirty="0">
                <a:solidFill>
                  <a:srgbClr val="0D3688"/>
                </a:solidFill>
                <a:latin typeface="Times New Roman" panose="02020603050405020304" pitchFamily="18" charset="0"/>
                <a:cs typeface="Times New Roman" panose="02020603050405020304" pitchFamily="18" charset="0"/>
              </a:rPr>
              <a:t>Cascaded Dual-Polarity Waves</a:t>
            </a:r>
            <a:endParaRPr lang="en-US" altLang="zh-CN" sz="3200" b="1" dirty="0">
              <a:solidFill>
                <a:srgbClr val="0D3688"/>
              </a:solidFill>
              <a:latin typeface="Times New Roman" panose="02020603050405020304" pitchFamily="18" charset="0"/>
              <a:cs typeface="Times New Roman" panose="02020603050405020304" pitchFamily="18" charset="0"/>
            </a:endParaRPr>
          </a:p>
        </p:txBody>
      </p:sp>
      <p:sp>
        <p:nvSpPr>
          <p:cNvPr id="2" name="矩形 1"/>
          <p:cNvSpPr/>
          <p:nvPr/>
        </p:nvSpPr>
        <p:spPr>
          <a:xfrm>
            <a:off x="1220121" y="1128088"/>
            <a:ext cx="9727758" cy="4261485"/>
          </a:xfrm>
          <a:prstGeom prst="rect">
            <a:avLst/>
          </a:prstGeom>
        </p:spPr>
        <p:txBody>
          <a:bodyPr wrap="square">
            <a:spAutoFit/>
          </a:bodyPr>
          <a:p>
            <a:pPr algn="just">
              <a:lnSpc>
                <a:spcPct val="150000"/>
              </a:lnSpc>
            </a:pPr>
            <a:r>
              <a:rPr lang="en-US" altLang="zh-CN" sz="2400" b="1" dirty="0" smtClean="0">
                <a:solidFill>
                  <a:srgbClr val="0070C0"/>
                </a:solidFill>
                <a:latin typeface="Times New Roman" panose="02020603050405020304" pitchFamily="18" charset="0"/>
                <a:cs typeface="Times New Roman" panose="02020603050405020304" pitchFamily="18" charset="0"/>
                <a:sym typeface="+mn-ea"/>
              </a:rPr>
              <a:t>Theory</a:t>
            </a:r>
            <a:r>
              <a:rPr lang="en-US" altLang="zh-CN" sz="2400" b="1" dirty="0" smtClean="0">
                <a:solidFill>
                  <a:srgbClr val="0070C0"/>
                </a:solidFill>
                <a:latin typeface="Times New Roman" panose="02020603050405020304" pitchFamily="18" charset="0"/>
                <a:cs typeface="Times New Roman" panose="02020603050405020304" pitchFamily="18" charset="0"/>
              </a:rPr>
              <a:t>:  Proposed Cascaded Dual-Polarity Waves Model</a:t>
            </a:r>
            <a:r>
              <a:rPr lang="en-US" altLang="zh-CN" sz="2400" b="1" dirty="0" smtClean="0">
                <a:solidFill>
                  <a:srgbClr val="0070C0"/>
                </a:solidFill>
                <a:latin typeface="Times New Roman" panose="02020603050405020304" pitchFamily="18" charset="0"/>
                <a:cs typeface="Times New Roman" panose="02020603050405020304" pitchFamily="18" charset="0"/>
                <a:sym typeface="+mn-ea"/>
              </a:rPr>
              <a:t>(CDW)</a:t>
            </a:r>
            <a:endParaRPr lang="en-US" altLang="zh-CN" sz="2400" b="1" dirty="0" smtClean="0">
              <a:solidFill>
                <a:srgbClr val="0070C0"/>
              </a:solidFill>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The first and second rows in C</a:t>
            </a:r>
            <a:r>
              <a:rPr lang="en-US" sz="2000" b="1" baseline="-25000" dirty="0" smtClean="0">
                <a:solidFill>
                  <a:schemeClr val="tx1"/>
                </a:solidFill>
                <a:uFillTx/>
                <a:latin typeface="Times New Roman" panose="02020603050405020304" pitchFamily="18" charset="0"/>
                <a:cs typeface="Times New Roman" panose="02020603050405020304" pitchFamily="18" charset="0"/>
              </a:rPr>
              <a:t>2×4</a:t>
            </a:r>
            <a:r>
              <a:rPr lang="en-US" sz="2000" b="1" dirty="0" smtClean="0">
                <a:latin typeface="Times New Roman" panose="02020603050405020304" pitchFamily="18" charset="0"/>
                <a:cs typeface="Times New Roman" panose="02020603050405020304" pitchFamily="18" charset="0"/>
              </a:rPr>
              <a:t> represent the first and second transmissions, respectively</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signals for each pair of successive transmissions with four waves can therefore be formulated as</a:t>
            </a: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sym typeface="+mn-ea"/>
              </a:rPr>
              <a:t>x</a:t>
            </a:r>
            <a:r>
              <a:rPr lang="en-US" sz="2000" baseline="-25000" dirty="0" smtClean="0">
                <a:uFillTx/>
                <a:latin typeface="Times New Roman" panose="02020603050405020304" pitchFamily="18" charset="0"/>
                <a:cs typeface="Times New Roman" panose="02020603050405020304" pitchFamily="18" charset="0"/>
                <a:sym typeface="+mn-ea"/>
              </a:rPr>
              <a:t>s1</a:t>
            </a:r>
            <a:r>
              <a:rPr lang="en-US" sz="2000" dirty="0" smtClean="0">
                <a:latin typeface="Times New Roman" panose="02020603050405020304" pitchFamily="18" charset="0"/>
                <a:cs typeface="Times New Roman" panose="02020603050405020304" pitchFamily="18" charset="0"/>
                <a:sym typeface="+mn-ea"/>
              </a:rPr>
              <a:t> (t) = s</a:t>
            </a:r>
            <a:r>
              <a:rPr lang="en-US" sz="2000" baseline="-25000" dirty="0" smtClean="0">
                <a:uFillTx/>
                <a:latin typeface="Times New Roman" panose="02020603050405020304" pitchFamily="18" charset="0"/>
                <a:cs typeface="Times New Roman" panose="02020603050405020304" pitchFamily="18" charset="0"/>
                <a:sym typeface="+mn-ea"/>
              </a:rPr>
              <a:t>1</a:t>
            </a:r>
            <a:r>
              <a:rPr lang="en-US" sz="2000" dirty="0" smtClean="0">
                <a:latin typeface="Times New Roman" panose="02020603050405020304" pitchFamily="18" charset="0"/>
                <a:cs typeface="Times New Roman" panose="02020603050405020304" pitchFamily="18" charset="0"/>
                <a:sym typeface="+mn-ea"/>
              </a:rPr>
              <a:t> (t) + s</a:t>
            </a:r>
            <a:r>
              <a:rPr lang="en-US" sz="2000" baseline="-25000" dirty="0" smtClean="0">
                <a:uFillTx/>
                <a:latin typeface="Times New Roman" panose="02020603050405020304" pitchFamily="18" charset="0"/>
                <a:cs typeface="Times New Roman" panose="02020603050405020304" pitchFamily="18" charset="0"/>
                <a:sym typeface="+mn-ea"/>
              </a:rPr>
              <a:t>1</a:t>
            </a:r>
            <a:r>
              <a:rPr lang="en-US" sz="2000" dirty="0" smtClean="0">
                <a:latin typeface="Times New Roman" panose="02020603050405020304" pitchFamily="18" charset="0"/>
                <a:cs typeface="Times New Roman" panose="02020603050405020304" pitchFamily="18" charset="0"/>
                <a:sym typeface="+mn-ea"/>
              </a:rPr>
              <a:t> (t) ∗ δ (t − τ) + s</a:t>
            </a:r>
            <a:r>
              <a:rPr lang="en-US" sz="2000" baseline="-25000" dirty="0" smtClean="0">
                <a:uFillTx/>
                <a:latin typeface="Times New Roman" panose="02020603050405020304" pitchFamily="18" charset="0"/>
                <a:cs typeface="Times New Roman" panose="02020603050405020304" pitchFamily="18" charset="0"/>
                <a:sym typeface="+mn-ea"/>
              </a:rPr>
              <a:t>2</a:t>
            </a:r>
            <a:r>
              <a:rPr lang="en-US" sz="2000" dirty="0" smtClean="0">
                <a:latin typeface="Times New Roman" panose="02020603050405020304" pitchFamily="18" charset="0"/>
                <a:cs typeface="Times New Roman" panose="02020603050405020304" pitchFamily="18" charset="0"/>
                <a:sym typeface="+mn-ea"/>
              </a:rPr>
              <a:t> (t) ∗ δ (t − 2τ) − s</a:t>
            </a:r>
            <a:r>
              <a:rPr lang="en-US" sz="2000" baseline="-25000" dirty="0" smtClean="0">
                <a:uFillTx/>
                <a:latin typeface="Times New Roman" panose="02020603050405020304" pitchFamily="18" charset="0"/>
                <a:cs typeface="Times New Roman" panose="02020603050405020304" pitchFamily="18" charset="0"/>
                <a:sym typeface="+mn-ea"/>
              </a:rPr>
              <a:t>2</a:t>
            </a:r>
            <a:r>
              <a:rPr lang="en-US" sz="2000" dirty="0" smtClean="0">
                <a:latin typeface="Times New Roman" panose="02020603050405020304" pitchFamily="18" charset="0"/>
                <a:cs typeface="Times New Roman" panose="02020603050405020304" pitchFamily="18" charset="0"/>
                <a:sym typeface="+mn-ea"/>
              </a:rPr>
              <a:t> (t) ∗ δ (t − 3τ)</a:t>
            </a: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sym typeface="+mn-ea"/>
              </a:rPr>
              <a:t>	x</a:t>
            </a:r>
            <a:r>
              <a:rPr lang="en-US" sz="2000" baseline="-25000" dirty="0" smtClean="0">
                <a:uFillTx/>
                <a:latin typeface="Times New Roman" panose="02020603050405020304" pitchFamily="18" charset="0"/>
                <a:cs typeface="Times New Roman" panose="02020603050405020304" pitchFamily="18" charset="0"/>
                <a:sym typeface="+mn-ea"/>
              </a:rPr>
              <a:t>s2</a:t>
            </a:r>
            <a:r>
              <a:rPr lang="en-US" sz="2000" dirty="0" smtClean="0">
                <a:latin typeface="Times New Roman" panose="02020603050405020304" pitchFamily="18" charset="0"/>
                <a:cs typeface="Times New Roman" panose="02020603050405020304" pitchFamily="18" charset="0"/>
                <a:sym typeface="+mn-ea"/>
              </a:rPr>
              <a:t> (t) = s</a:t>
            </a:r>
            <a:r>
              <a:rPr lang="en-US" sz="2000" baseline="-25000" dirty="0" smtClean="0">
                <a:uFillTx/>
                <a:latin typeface="Times New Roman" panose="02020603050405020304" pitchFamily="18" charset="0"/>
                <a:cs typeface="Times New Roman" panose="02020603050405020304" pitchFamily="18" charset="0"/>
                <a:sym typeface="+mn-ea"/>
              </a:rPr>
              <a:t>1</a:t>
            </a:r>
            <a:r>
              <a:rPr lang="en-US" sz="2000" dirty="0" smtClean="0">
                <a:latin typeface="Times New Roman" panose="02020603050405020304" pitchFamily="18" charset="0"/>
                <a:cs typeface="Times New Roman" panose="02020603050405020304" pitchFamily="18" charset="0"/>
                <a:sym typeface="+mn-ea"/>
              </a:rPr>
              <a:t> (t) − s</a:t>
            </a:r>
            <a:r>
              <a:rPr lang="en-US" sz="2000" baseline="-25000" dirty="0" smtClean="0">
                <a:uFillTx/>
                <a:latin typeface="Times New Roman" panose="02020603050405020304" pitchFamily="18" charset="0"/>
                <a:cs typeface="Times New Roman" panose="02020603050405020304" pitchFamily="18" charset="0"/>
                <a:sym typeface="+mn-ea"/>
              </a:rPr>
              <a:t>1</a:t>
            </a:r>
            <a:r>
              <a:rPr lang="en-US" sz="2000" dirty="0" smtClean="0">
                <a:latin typeface="Times New Roman" panose="02020603050405020304" pitchFamily="18" charset="0"/>
                <a:cs typeface="Times New Roman" panose="02020603050405020304" pitchFamily="18" charset="0"/>
                <a:sym typeface="+mn-ea"/>
              </a:rPr>
              <a:t> (t) ∗ δ (t − τ) + s</a:t>
            </a:r>
            <a:r>
              <a:rPr lang="en-US" sz="2000" baseline="-25000" dirty="0" smtClean="0">
                <a:uFillTx/>
                <a:latin typeface="Times New Roman" panose="02020603050405020304" pitchFamily="18" charset="0"/>
                <a:cs typeface="Times New Roman" panose="02020603050405020304" pitchFamily="18" charset="0"/>
                <a:sym typeface="+mn-ea"/>
              </a:rPr>
              <a:t>2</a:t>
            </a:r>
            <a:r>
              <a:rPr lang="en-US" sz="2000" dirty="0" smtClean="0">
                <a:latin typeface="Times New Roman" panose="02020603050405020304" pitchFamily="18" charset="0"/>
                <a:cs typeface="Times New Roman" panose="02020603050405020304" pitchFamily="18" charset="0"/>
                <a:sym typeface="+mn-ea"/>
              </a:rPr>
              <a:t> (t) ∗ δ (t − 2τ) + s</a:t>
            </a:r>
            <a:r>
              <a:rPr lang="en-US" sz="2000" baseline="-25000" dirty="0" smtClean="0">
                <a:uFillTx/>
                <a:latin typeface="Times New Roman" panose="02020603050405020304" pitchFamily="18" charset="0"/>
                <a:cs typeface="Times New Roman" panose="02020603050405020304" pitchFamily="18" charset="0"/>
                <a:sym typeface="+mn-ea"/>
              </a:rPr>
              <a:t>2</a:t>
            </a:r>
            <a:r>
              <a:rPr lang="en-US" sz="2000" dirty="0" smtClean="0">
                <a:latin typeface="Times New Roman" panose="02020603050405020304" pitchFamily="18" charset="0"/>
                <a:cs typeface="Times New Roman" panose="02020603050405020304" pitchFamily="18" charset="0"/>
                <a:sym typeface="+mn-ea"/>
              </a:rPr>
              <a:t> (t) ∗ δ (t − 3τ)</a:t>
            </a:r>
            <a:endParaRPr lang="en-US" sz="2000" dirty="0" smtClean="0">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1"/>
          <a:stretch>
            <a:fillRect/>
          </a:stretch>
        </p:blipFill>
        <p:spPr>
          <a:xfrm>
            <a:off x="5269230" y="2738120"/>
            <a:ext cx="1628775" cy="581025"/>
          </a:xfrm>
          <a:prstGeom prst="rect">
            <a:avLst/>
          </a:prstGeom>
        </p:spPr>
      </p:pic>
    </p:spTree>
  </p:cSld>
  <p:clrMapOvr>
    <a:masterClrMapping/>
  </p:clrMapOvr>
  <p:transition advTm="33531"/>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5547995" cy="583565"/>
          </a:xfrm>
          <a:prstGeom prst="rect">
            <a:avLst/>
          </a:prstGeom>
          <a:noFill/>
        </p:spPr>
        <p:txBody>
          <a:bodyPr wrap="none" rtlCol="0">
            <a:spAutoFit/>
          </a:bodyPr>
          <a:lstStyle/>
          <a:p>
            <a:pPr algn="l"/>
            <a:r>
              <a:rPr lang="en-US" altLang="zh-CN" sz="3200" b="1" dirty="0">
                <a:solidFill>
                  <a:srgbClr val="0D3688"/>
                </a:solidFill>
                <a:latin typeface="Times New Roman" panose="02020603050405020304" pitchFamily="18" charset="0"/>
                <a:cs typeface="Times New Roman" panose="02020603050405020304" pitchFamily="18" charset="0"/>
              </a:rPr>
              <a:t>Cascaded Dual-Polarity Waves</a:t>
            </a:r>
            <a:endParaRPr lang="en-US" altLang="zh-CN" sz="3200" b="1" dirty="0">
              <a:solidFill>
                <a:srgbClr val="0D3688"/>
              </a:solidFill>
              <a:latin typeface="Times New Roman" panose="02020603050405020304" pitchFamily="18" charset="0"/>
              <a:cs typeface="Times New Roman" panose="02020603050405020304" pitchFamily="18" charset="0"/>
            </a:endParaRPr>
          </a:p>
        </p:txBody>
      </p:sp>
      <p:sp>
        <p:nvSpPr>
          <p:cNvPr id="2" name="矩形 1"/>
          <p:cNvSpPr/>
          <p:nvPr/>
        </p:nvSpPr>
        <p:spPr>
          <a:xfrm>
            <a:off x="1220121" y="1128088"/>
            <a:ext cx="9727758" cy="5507990"/>
          </a:xfrm>
          <a:prstGeom prst="rect">
            <a:avLst/>
          </a:prstGeom>
        </p:spPr>
        <p:txBody>
          <a:bodyPr wrap="square">
            <a:spAutoFit/>
          </a:bodyPr>
          <a:p>
            <a:pPr algn="just">
              <a:lnSpc>
                <a:spcPct val="150000"/>
              </a:lnSpc>
            </a:pPr>
            <a:r>
              <a:rPr lang="en-US" altLang="zh-CN" sz="2400" b="1" dirty="0" smtClean="0">
                <a:solidFill>
                  <a:srgbClr val="0070C0"/>
                </a:solidFill>
                <a:latin typeface="Times New Roman" panose="02020603050405020304" pitchFamily="18" charset="0"/>
                <a:cs typeface="Times New Roman" panose="02020603050405020304" pitchFamily="18" charset="0"/>
                <a:sym typeface="+mn-ea"/>
              </a:rPr>
              <a:t>Theory</a:t>
            </a:r>
            <a:r>
              <a:rPr lang="en-US" altLang="zh-CN" sz="2400" b="1" dirty="0" smtClean="0">
                <a:solidFill>
                  <a:srgbClr val="0070C0"/>
                </a:solidFill>
                <a:latin typeface="Times New Roman" panose="02020603050405020304" pitchFamily="18" charset="0"/>
                <a:cs typeface="Times New Roman" panose="02020603050405020304" pitchFamily="18" charset="0"/>
              </a:rPr>
              <a:t>:  Proposed Cascaded Dual-Polarity Waves Model</a:t>
            </a:r>
            <a:r>
              <a:rPr lang="en-US" altLang="zh-CN" sz="2400" b="1" dirty="0" smtClean="0">
                <a:solidFill>
                  <a:srgbClr val="0070C0"/>
                </a:solidFill>
                <a:latin typeface="Times New Roman" panose="02020603050405020304" pitchFamily="18" charset="0"/>
                <a:cs typeface="Times New Roman" panose="02020603050405020304" pitchFamily="18" charset="0"/>
                <a:sym typeface="+mn-ea"/>
              </a:rPr>
              <a:t>(CDW)</a:t>
            </a:r>
            <a:endParaRPr lang="en-US" altLang="zh-CN" sz="2400" b="1" dirty="0" smtClean="0">
              <a:solidFill>
                <a:srgbClr val="0070C0"/>
              </a:solidFill>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The  received signals will be</a:t>
            </a:r>
            <a:endParaRPr lang="en-US" sz="2000" b="1" dirty="0" smtClean="0">
              <a:latin typeface="Times New Roman" panose="02020603050405020304" pitchFamily="18" charset="0"/>
              <a:cs typeface="Times New Roman" panose="02020603050405020304" pitchFamily="18" charset="0"/>
            </a:endParaRPr>
          </a:p>
          <a:p>
            <a:pPr marL="0" lvl="1" indent="0" algn="just" fontAlgn="auto">
              <a:lnSpc>
                <a:spcPct val="12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y</a:t>
            </a:r>
            <a:r>
              <a:rPr lang="en-US" sz="2000" baseline="-25000" dirty="0" smtClean="0">
                <a:uFillTx/>
                <a:latin typeface="Times New Roman" panose="02020603050405020304" pitchFamily="18" charset="0"/>
                <a:cs typeface="Times New Roman" panose="02020603050405020304" pitchFamily="18" charset="0"/>
              </a:rPr>
              <a:t>s1</a:t>
            </a:r>
            <a:r>
              <a:rPr lang="en-US" sz="2000" dirty="0" smtClean="0">
                <a:latin typeface="Times New Roman" panose="02020603050405020304" pitchFamily="18" charset="0"/>
                <a:cs typeface="Times New Roman" panose="02020603050405020304" pitchFamily="18" charset="0"/>
              </a:rPr>
              <a:t> (t) = s</a:t>
            </a:r>
            <a:r>
              <a:rPr lang="en-US" sz="2000" baseline="-25000" dirty="0" smtClean="0">
                <a:uFillTx/>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(t) ∗ h (t) + s</a:t>
            </a:r>
            <a:r>
              <a:rPr lang="en-US" sz="2000" baseline="-25000" dirty="0" smtClean="0">
                <a:uFillTx/>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(t) ∗ δ (t − τ) ∗ h (t) </a:t>
            </a:r>
            <a:endParaRPr lang="en-US" sz="2000" dirty="0" smtClean="0">
              <a:latin typeface="Times New Roman" panose="02020603050405020304" pitchFamily="18" charset="0"/>
              <a:cs typeface="Times New Roman" panose="02020603050405020304" pitchFamily="18" charset="0"/>
            </a:endParaRPr>
          </a:p>
          <a:p>
            <a:pPr marL="0" lvl="1" indent="0" algn="just" fontAlgn="auto">
              <a:lnSpc>
                <a:spcPct val="12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 s</a:t>
            </a:r>
            <a:r>
              <a:rPr lang="en-US" sz="2000" baseline="-25000" dirty="0" smtClean="0">
                <a:uFillTx/>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(t) ∗ δ (t − 2τ) ∗ h(t) − s</a:t>
            </a:r>
            <a:r>
              <a:rPr lang="en-US" sz="2000" baseline="-25000" dirty="0" smtClean="0">
                <a:uFillTx/>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(t) ∗ δ (t − 3τ) ∗ h(t)</a:t>
            </a:r>
            <a:endParaRPr lang="en-US" sz="2000" dirty="0" smtClean="0">
              <a:latin typeface="Times New Roman" panose="02020603050405020304" pitchFamily="18" charset="0"/>
              <a:cs typeface="Times New Roman" panose="02020603050405020304" pitchFamily="18" charset="0"/>
            </a:endParaRPr>
          </a:p>
          <a:p>
            <a:pPr marL="0" lvl="1" indent="0" algn="just" fontAlgn="auto">
              <a:lnSpc>
                <a:spcPct val="12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y</a:t>
            </a:r>
            <a:r>
              <a:rPr lang="en-US" sz="2000" baseline="-25000" dirty="0" smtClean="0">
                <a:uFillTx/>
                <a:latin typeface="Times New Roman" panose="02020603050405020304" pitchFamily="18" charset="0"/>
                <a:cs typeface="Times New Roman" panose="02020603050405020304" pitchFamily="18" charset="0"/>
              </a:rPr>
              <a:t>s2</a:t>
            </a:r>
            <a:r>
              <a:rPr lang="en-US" sz="2000" dirty="0" smtClean="0">
                <a:latin typeface="Times New Roman" panose="02020603050405020304" pitchFamily="18" charset="0"/>
                <a:cs typeface="Times New Roman" panose="02020603050405020304" pitchFamily="18" charset="0"/>
              </a:rPr>
              <a:t> (t) = s</a:t>
            </a:r>
            <a:r>
              <a:rPr lang="en-US" sz="2000" baseline="-25000" dirty="0" smtClean="0">
                <a:uFillTx/>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(t) ∗ h (t) − s</a:t>
            </a:r>
            <a:r>
              <a:rPr lang="en-US" sz="2000" baseline="-25000" dirty="0" smtClean="0">
                <a:uFillTx/>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(t) ∗ δ (t − τ) ∗ h (t) </a:t>
            </a:r>
            <a:endParaRPr lang="en-US" sz="2000" dirty="0" smtClean="0">
              <a:latin typeface="Times New Roman" panose="02020603050405020304" pitchFamily="18" charset="0"/>
              <a:cs typeface="Times New Roman" panose="02020603050405020304" pitchFamily="18" charset="0"/>
            </a:endParaRPr>
          </a:p>
          <a:p>
            <a:pPr marL="0" lvl="1" indent="0" algn="just" fontAlgn="auto">
              <a:lnSpc>
                <a:spcPct val="12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 s</a:t>
            </a:r>
            <a:r>
              <a:rPr lang="en-US" sz="2000" baseline="-25000" dirty="0" smtClean="0">
                <a:uFillTx/>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(t) ∗ δ (t − 2τ) ∗ h(t) + s</a:t>
            </a:r>
            <a:r>
              <a:rPr lang="en-US" sz="2000" baseline="-25000" dirty="0" smtClean="0">
                <a:uFillTx/>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(t) ∗ δ (t − 3τ) ∗ h(t)</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Following the same operations(addition, subtraction, delay) in multiplane wave model, the final decoded signals with 4 times higher amplitude than those of y</a:t>
            </a:r>
            <a:r>
              <a:rPr lang="en-US" sz="2000" baseline="-25000" dirty="0" smtClean="0">
                <a:uFillTx/>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(t) and y</a:t>
            </a:r>
            <a:r>
              <a:rPr lang="en-US" sz="2000" baseline="-25000" dirty="0" smtClean="0">
                <a:uFillTx/>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(t) will be</a:t>
            </a: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y</a:t>
            </a:r>
            <a:r>
              <a:rPr lang="en-US" sz="2000" dirty="0" smtClean="0">
                <a:latin typeface="Arial" panose="020B0604020202020204" pitchFamily="34" charset="0"/>
                <a:cs typeface="Arial" panose="020B0604020202020204" pitchFamily="34" charset="0"/>
                <a:sym typeface="+mn-ea"/>
              </a:rPr>
              <a:t>′′</a:t>
            </a:r>
            <a:r>
              <a:rPr lang="en-US" sz="2000" baseline="-25000" dirty="0" smtClean="0">
                <a:uFillTx/>
                <a:latin typeface="Times New Roman" panose="02020603050405020304" pitchFamily="18" charset="0"/>
                <a:cs typeface="Times New Roman" panose="02020603050405020304" pitchFamily="18" charset="0"/>
              </a:rPr>
              <a:t>s1</a:t>
            </a:r>
            <a:r>
              <a:rPr lang="en-US" sz="2000" dirty="0" smtClean="0">
                <a:latin typeface="Times New Roman" panose="02020603050405020304" pitchFamily="18" charset="0"/>
                <a:cs typeface="Times New Roman" panose="02020603050405020304" pitchFamily="18" charset="0"/>
              </a:rPr>
              <a:t> (t) = 4 · s</a:t>
            </a:r>
            <a:r>
              <a:rPr lang="en-US" sz="2000" baseline="-25000" dirty="0" smtClean="0">
                <a:uFillTx/>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(t) ∗ h (t) = 4 · y</a:t>
            </a:r>
            <a:r>
              <a:rPr lang="en-US" sz="2000" baseline="-25000" dirty="0" smtClean="0">
                <a:uFillTx/>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(t)</a:t>
            </a: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y</a:t>
            </a:r>
            <a:r>
              <a:rPr lang="en-US" sz="2000" dirty="0" smtClean="0">
                <a:latin typeface="Arial" panose="020B0604020202020204" pitchFamily="34" charset="0"/>
                <a:cs typeface="Arial" panose="020B0604020202020204" pitchFamily="34" charset="0"/>
                <a:sym typeface="+mn-ea"/>
              </a:rPr>
              <a:t>′′′</a:t>
            </a:r>
            <a:r>
              <a:rPr lang="en-US" sz="2000" baseline="-25000" dirty="0" smtClean="0">
                <a:uFillTx/>
                <a:latin typeface="Times New Roman" panose="02020603050405020304" pitchFamily="18" charset="0"/>
                <a:cs typeface="Times New Roman" panose="02020603050405020304" pitchFamily="18" charset="0"/>
              </a:rPr>
              <a:t>s2</a:t>
            </a:r>
            <a:r>
              <a:rPr lang="en-US" sz="2000" dirty="0" smtClean="0">
                <a:latin typeface="Times New Roman" panose="02020603050405020304" pitchFamily="18" charset="0"/>
                <a:cs typeface="Times New Roman" panose="02020603050405020304" pitchFamily="18" charset="0"/>
              </a:rPr>
              <a:t> (t) = 4 · s</a:t>
            </a:r>
            <a:r>
              <a:rPr lang="en-US" sz="2000" baseline="-25000" dirty="0" smtClean="0">
                <a:uFillTx/>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(t) ∗ h (t) = 4 · y</a:t>
            </a:r>
            <a:r>
              <a:rPr lang="en-US" sz="2000" baseline="-25000" dirty="0" smtClean="0">
                <a:uFillTx/>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(t)</a:t>
            </a: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transition advTm="29906"/>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5547995" cy="583565"/>
          </a:xfrm>
          <a:prstGeom prst="rect">
            <a:avLst/>
          </a:prstGeom>
          <a:noFill/>
        </p:spPr>
        <p:txBody>
          <a:bodyPr wrap="none" rtlCol="0">
            <a:spAutoFit/>
          </a:bodyPr>
          <a:lstStyle/>
          <a:p>
            <a:pPr algn="l"/>
            <a:r>
              <a:rPr lang="en-US" altLang="zh-CN" sz="3200" b="1" dirty="0">
                <a:solidFill>
                  <a:srgbClr val="0D3688"/>
                </a:solidFill>
                <a:latin typeface="Times New Roman" panose="02020603050405020304" pitchFamily="18" charset="0"/>
                <a:cs typeface="Times New Roman" panose="02020603050405020304" pitchFamily="18" charset="0"/>
              </a:rPr>
              <a:t>Cascaded Dual-Polarity Waves</a:t>
            </a:r>
            <a:endParaRPr lang="en-US" altLang="zh-CN" sz="3200" b="1" dirty="0">
              <a:solidFill>
                <a:srgbClr val="0D3688"/>
              </a:solidFill>
              <a:latin typeface="Times New Roman" panose="02020603050405020304" pitchFamily="18" charset="0"/>
              <a:cs typeface="Times New Roman" panose="02020603050405020304" pitchFamily="18" charset="0"/>
            </a:endParaRPr>
          </a:p>
        </p:txBody>
      </p:sp>
      <p:sp>
        <p:nvSpPr>
          <p:cNvPr id="2" name="矩形 1"/>
          <p:cNvSpPr/>
          <p:nvPr/>
        </p:nvSpPr>
        <p:spPr>
          <a:xfrm>
            <a:off x="1220121" y="1128088"/>
            <a:ext cx="9727758" cy="5415915"/>
          </a:xfrm>
          <a:prstGeom prst="rect">
            <a:avLst/>
          </a:prstGeom>
        </p:spPr>
        <p:txBody>
          <a:bodyPr wrap="square">
            <a:spAutoFit/>
          </a:bodyPr>
          <a:p>
            <a:pPr algn="just">
              <a:lnSpc>
                <a:spcPct val="150000"/>
              </a:lnSpc>
            </a:pPr>
            <a:r>
              <a:rPr lang="en-US" altLang="zh-CN" sz="2400" b="1" dirty="0" smtClean="0">
                <a:solidFill>
                  <a:srgbClr val="0070C0"/>
                </a:solidFill>
                <a:latin typeface="Times New Roman" panose="02020603050405020304" pitchFamily="18" charset="0"/>
                <a:cs typeface="Times New Roman" panose="02020603050405020304" pitchFamily="18" charset="0"/>
                <a:sym typeface="+mn-ea"/>
              </a:rPr>
              <a:t>Theory</a:t>
            </a:r>
            <a:r>
              <a:rPr lang="en-US" altLang="zh-CN" sz="2400" b="1" dirty="0" smtClean="0">
                <a:solidFill>
                  <a:srgbClr val="0070C0"/>
                </a:solidFill>
                <a:latin typeface="Times New Roman" panose="02020603050405020304" pitchFamily="18" charset="0"/>
                <a:cs typeface="Times New Roman" panose="02020603050405020304" pitchFamily="18" charset="0"/>
              </a:rPr>
              <a:t>:  Proposed Cascaded Dual-Polarity Waves Model</a:t>
            </a:r>
            <a:r>
              <a:rPr lang="en-US" altLang="zh-CN" sz="2400" b="1" dirty="0" smtClean="0">
                <a:solidFill>
                  <a:srgbClr val="0070C0"/>
                </a:solidFill>
                <a:latin typeface="Times New Roman" panose="02020603050405020304" pitchFamily="18" charset="0"/>
                <a:cs typeface="Times New Roman" panose="02020603050405020304" pitchFamily="18" charset="0"/>
                <a:sym typeface="+mn-ea"/>
              </a:rPr>
              <a:t>(CDW)</a:t>
            </a:r>
            <a:endParaRPr lang="en-US" altLang="zh-CN" sz="2400" b="1" dirty="0" smtClean="0">
              <a:solidFill>
                <a:srgbClr val="0070C0"/>
              </a:solidFill>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Figure 7 shows the general decoding process.</a:t>
            </a: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Fig. 7. The proposed decoding process for the CDW coding matrix</a:t>
            </a:r>
            <a:endParaRPr lang="en-US"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The decider is used to send the processed signals for the next loop or the final decoded output signals.</a:t>
            </a: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     The number of the loops is L = log2(N) with N waves.</a:t>
            </a:r>
            <a:endParaRPr lang="en-US" sz="2000" dirty="0" smtClean="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3800475" y="2484120"/>
            <a:ext cx="4591050" cy="2066925"/>
          </a:xfrm>
          <a:prstGeom prst="rect">
            <a:avLst/>
          </a:prstGeom>
        </p:spPr>
      </p:pic>
    </p:spTree>
  </p:cSld>
  <p:clrMapOvr>
    <a:masterClrMapping/>
  </p:clrMapOvr>
  <p:transition advTm="22235"/>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5547995" cy="583565"/>
          </a:xfrm>
          <a:prstGeom prst="rect">
            <a:avLst/>
          </a:prstGeom>
          <a:noFill/>
        </p:spPr>
        <p:txBody>
          <a:bodyPr wrap="none" rtlCol="0">
            <a:spAutoFit/>
          </a:bodyPr>
          <a:lstStyle/>
          <a:p>
            <a:pPr algn="l"/>
            <a:r>
              <a:rPr lang="en-US" altLang="zh-CN" sz="3200" b="1" dirty="0">
                <a:solidFill>
                  <a:srgbClr val="0D3688"/>
                </a:solidFill>
                <a:latin typeface="Times New Roman" panose="02020603050405020304" pitchFamily="18" charset="0"/>
                <a:cs typeface="Times New Roman" panose="02020603050405020304" pitchFamily="18" charset="0"/>
              </a:rPr>
              <a:t>Cascaded Dual-Polarity Waves</a:t>
            </a:r>
            <a:endParaRPr lang="en-US" altLang="zh-CN" sz="3200" b="1" dirty="0">
              <a:solidFill>
                <a:srgbClr val="0D3688"/>
              </a:solidFill>
              <a:latin typeface="Times New Roman" panose="02020603050405020304" pitchFamily="18" charset="0"/>
              <a:cs typeface="Times New Roman" panose="02020603050405020304" pitchFamily="18" charset="0"/>
            </a:endParaRPr>
          </a:p>
        </p:txBody>
      </p:sp>
      <p:sp>
        <p:nvSpPr>
          <p:cNvPr id="2" name="矩形 1"/>
          <p:cNvSpPr/>
          <p:nvPr/>
        </p:nvSpPr>
        <p:spPr>
          <a:xfrm>
            <a:off x="1220121" y="1128088"/>
            <a:ext cx="9727758" cy="3184525"/>
          </a:xfrm>
          <a:prstGeom prst="rect">
            <a:avLst/>
          </a:prstGeom>
        </p:spPr>
        <p:txBody>
          <a:bodyPr wrap="square">
            <a:spAutoFit/>
          </a:bodyPr>
          <a:p>
            <a:pPr algn="just">
              <a:lnSpc>
                <a:spcPct val="150000"/>
              </a:lnSpc>
            </a:pPr>
            <a:r>
              <a:rPr lang="en-US" altLang="zh-CN" sz="2400" b="1" dirty="0" smtClean="0">
                <a:solidFill>
                  <a:srgbClr val="0070C0"/>
                </a:solidFill>
                <a:latin typeface="Times New Roman" panose="02020603050405020304" pitchFamily="18" charset="0"/>
                <a:cs typeface="Times New Roman" panose="02020603050405020304" pitchFamily="18" charset="0"/>
                <a:sym typeface="+mn-ea"/>
              </a:rPr>
              <a:t>Experiment</a:t>
            </a:r>
            <a:endParaRPr lang="en-US" altLang="zh-CN" sz="2400" b="1" dirty="0" smtClean="0">
              <a:solidFill>
                <a:srgbClr val="0070C0"/>
              </a:solidFill>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authors use eight cascaded dual-polarity waves, which means the size of the CDW matrix is 2x8.</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Figure 3 shows the two-transmit sequence of our proposed CDW imaging with eight cascaded waves for each transmission. </a:t>
            </a:r>
            <a:endParaRPr lang="en-US" sz="2000" dirty="0" smtClean="0">
              <a:latin typeface="Times New Roman" panose="02020603050405020304" pitchFamily="18" charset="0"/>
              <a:cs typeface="Times New Roman" panose="02020603050405020304" pitchFamily="18" charset="0"/>
            </a:endParaRPr>
          </a:p>
          <a:p>
            <a:pPr marL="0" lvl="1" indent="0" algn="just">
              <a:lnSpc>
                <a:spcPct val="150000"/>
              </a:lnSpc>
              <a:spcBef>
                <a:spcPts val="600"/>
              </a:spcBef>
              <a:buFont typeface="Wingdings" panose="05000000000000000000" pitchFamily="2" charset="2"/>
              <a:buNone/>
            </a:pP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transition advTm="22406"/>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5547995" cy="583565"/>
          </a:xfrm>
          <a:prstGeom prst="rect">
            <a:avLst/>
          </a:prstGeom>
          <a:noFill/>
        </p:spPr>
        <p:txBody>
          <a:bodyPr wrap="none" rtlCol="0">
            <a:spAutoFit/>
          </a:bodyPr>
          <a:lstStyle/>
          <a:p>
            <a:pPr algn="l"/>
            <a:r>
              <a:rPr lang="en-US" altLang="zh-CN" sz="3200" b="1" dirty="0">
                <a:solidFill>
                  <a:srgbClr val="0D3688"/>
                </a:solidFill>
                <a:latin typeface="Times New Roman" panose="02020603050405020304" pitchFamily="18" charset="0"/>
                <a:cs typeface="Times New Roman" panose="02020603050405020304" pitchFamily="18" charset="0"/>
              </a:rPr>
              <a:t>Cascaded Dual-Polarity Waves</a:t>
            </a:r>
            <a:endParaRPr lang="en-US" altLang="zh-CN" sz="3200" b="1" dirty="0">
              <a:solidFill>
                <a:srgbClr val="0D3688"/>
              </a:solidFill>
              <a:latin typeface="Times New Roman" panose="02020603050405020304" pitchFamily="18" charset="0"/>
              <a:cs typeface="Times New Roman" panose="02020603050405020304" pitchFamily="18" charset="0"/>
            </a:endParaRPr>
          </a:p>
        </p:txBody>
      </p:sp>
      <p:sp>
        <p:nvSpPr>
          <p:cNvPr id="2" name="矩形 1"/>
          <p:cNvSpPr/>
          <p:nvPr/>
        </p:nvSpPr>
        <p:spPr>
          <a:xfrm>
            <a:off x="1220121" y="1128088"/>
            <a:ext cx="9727758" cy="645160"/>
          </a:xfrm>
          <a:prstGeom prst="rect">
            <a:avLst/>
          </a:prstGeom>
        </p:spPr>
        <p:txBody>
          <a:bodyPr wrap="square">
            <a:spAutoFit/>
          </a:bodyPr>
          <a:p>
            <a:pPr algn="just">
              <a:lnSpc>
                <a:spcPct val="150000"/>
              </a:lnSpc>
            </a:pPr>
            <a:r>
              <a:rPr lang="en-US" altLang="zh-CN" sz="2400" b="1" dirty="0" smtClean="0">
                <a:solidFill>
                  <a:srgbClr val="0070C0"/>
                </a:solidFill>
                <a:latin typeface="Times New Roman" panose="02020603050405020304" pitchFamily="18" charset="0"/>
                <a:cs typeface="Times New Roman" panose="02020603050405020304" pitchFamily="18" charset="0"/>
                <a:sym typeface="+mn-ea"/>
              </a:rPr>
              <a:t>Experiment</a:t>
            </a:r>
            <a:endParaRPr lang="en-US" sz="2000" dirty="0" smtClean="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2553335" y="1773555"/>
            <a:ext cx="7085965" cy="4019550"/>
          </a:xfrm>
          <a:prstGeom prst="rect">
            <a:avLst/>
          </a:prstGeom>
        </p:spPr>
      </p:pic>
      <p:sp>
        <p:nvSpPr>
          <p:cNvPr id="3" name="文本框 2"/>
          <p:cNvSpPr txBox="1"/>
          <p:nvPr/>
        </p:nvSpPr>
        <p:spPr>
          <a:xfrm>
            <a:off x="1277620" y="5793105"/>
            <a:ext cx="9476105" cy="583565"/>
          </a:xfrm>
          <a:prstGeom prst="rect">
            <a:avLst/>
          </a:prstGeom>
          <a:noFill/>
        </p:spPr>
        <p:txBody>
          <a:bodyPr wrap="square" rtlCol="0" anchor="t">
            <a:spAutoFit/>
          </a:bodyPr>
          <a:p>
            <a:r>
              <a:rPr lang="zh-CN" altLang="en-US" sz="1600"/>
              <a:t>Fig. </a:t>
            </a:r>
            <a:r>
              <a:rPr lang="en-US" altLang="zh-CN" sz="1600"/>
              <a:t>3</a:t>
            </a:r>
            <a:r>
              <a:rPr lang="zh-CN" altLang="en-US" sz="1600"/>
              <a:t>. Illustration of the 8 cascaded wave transmission sequence and reception decoding sequence design of our proposed CDW imaging.</a:t>
            </a:r>
            <a:endParaRPr lang="zh-CN" altLang="en-US" sz="1600"/>
          </a:p>
        </p:txBody>
      </p:sp>
    </p:spTree>
  </p:cSld>
  <p:clrMapOvr>
    <a:masterClrMapping/>
  </p:clrMapOvr>
  <p:transition advTm="93422"/>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2" name="矩形 1"/>
          <p:cNvSpPr/>
          <p:nvPr/>
        </p:nvSpPr>
        <p:spPr>
          <a:xfrm>
            <a:off x="1220121" y="1825712"/>
            <a:ext cx="9727758" cy="2245360"/>
          </a:xfrm>
          <a:prstGeom prst="rect">
            <a:avLst/>
          </a:prstGeom>
        </p:spPr>
        <p:txBody>
          <a:bodyPr wrap="square">
            <a:spAutoFit/>
          </a:bodyPr>
          <a:lstStyle/>
          <a:p>
            <a:pPr marL="342900" lvl="1" indent="-342900" algn="just">
              <a:lnSpc>
                <a:spcPct val="120000"/>
              </a:lnSpc>
              <a:spcBef>
                <a:spcPts val="12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What is ultrafast: typically over 1000 frames per second(fps)</a:t>
            </a:r>
            <a:endParaRPr lang="en-US" altLang="zh-CN" sz="2000" dirty="0" smtClean="0">
              <a:latin typeface="Times New Roman" panose="02020603050405020304" pitchFamily="18" charset="0"/>
              <a:cs typeface="Times New Roman" panose="02020603050405020304" pitchFamily="18" charset="0"/>
            </a:endParaRPr>
          </a:p>
          <a:p>
            <a:pPr marL="342900" lvl="1" indent="-342900" algn="just">
              <a:lnSpc>
                <a:spcPct val="120000"/>
              </a:lnSpc>
              <a:spcBef>
                <a:spcPts val="1200"/>
              </a:spcBef>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Ultrafast imaging is obtained by transmitting a wide field-of-view beam(i.e.plane wave) which can scan in a </a:t>
            </a:r>
            <a:r>
              <a:rPr lang="en-US" altLang="zh-CN" sz="2000" b="1" dirty="0" smtClean="0">
                <a:latin typeface="Times New Roman" panose="02020603050405020304" pitchFamily="18" charset="0"/>
                <a:cs typeface="Times New Roman" panose="02020603050405020304" pitchFamily="18" charset="0"/>
              </a:rPr>
              <a:t>single </a:t>
            </a:r>
            <a:r>
              <a:rPr lang="en-US" altLang="zh-CN" sz="2000" dirty="0" smtClean="0">
                <a:latin typeface="Times New Roman" panose="02020603050405020304" pitchFamily="18" charset="0"/>
                <a:cs typeface="Times New Roman" panose="02020603050405020304" pitchFamily="18" charset="0"/>
              </a:rPr>
              <a:t>transmit event over the whole region of interest.</a:t>
            </a:r>
            <a:endParaRPr lang="en-US" altLang="zh-CN" sz="2000" dirty="0" smtClean="0">
              <a:latin typeface="Times New Roman" panose="02020603050405020304" pitchFamily="18" charset="0"/>
              <a:cs typeface="Times New Roman" panose="02020603050405020304" pitchFamily="18" charset="0"/>
            </a:endParaRPr>
          </a:p>
          <a:p>
            <a:pPr marL="342900" lvl="1" indent="-342900" algn="just">
              <a:lnSpc>
                <a:spcPct val="120000"/>
              </a:lnSpc>
              <a:spcBef>
                <a:spcPts val="1200"/>
              </a:spcBef>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For example, suppose the speed of ultrasound is 1540m/s and the exploration depth is 15cm, then the frame rate is computed as 1540/(0.15</a:t>
            </a:r>
            <a:r>
              <a:rPr lang="en-US" altLang="zh-CN" sz="2000" b="1" dirty="0" smtClean="0">
                <a:latin typeface="Times New Roman" panose="02020603050405020304" pitchFamily="18" charset="0"/>
                <a:cs typeface="Times New Roman" panose="02020603050405020304" pitchFamily="18" charset="0"/>
              </a:rPr>
              <a:t>*2</a:t>
            </a:r>
            <a:r>
              <a:rPr lang="en-US" altLang="zh-CN" sz="2000" dirty="0" smtClean="0">
                <a:latin typeface="Times New Roman" panose="02020603050405020304" pitchFamily="18" charset="0"/>
                <a:cs typeface="Times New Roman" panose="02020603050405020304" pitchFamily="18" charset="0"/>
              </a:rPr>
              <a:t>), which is over 5000fps</a:t>
            </a:r>
            <a:endParaRPr lang="en-US" altLang="zh-CN" sz="2000" dirty="0" smtClean="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1446530" cy="583565"/>
          </a:xfrm>
          <a:prstGeom prst="rect">
            <a:avLst/>
          </a:prstGeom>
          <a:noFill/>
        </p:spPr>
        <p:txBody>
          <a:bodyPr wrap="none" rtlCol="0">
            <a:spAutoFit/>
          </a:bodyPr>
          <a:lstStyle/>
          <a:p>
            <a:r>
              <a:rPr lang="en-US" altLang="zh-CN" sz="3200" b="1" dirty="0">
                <a:solidFill>
                  <a:srgbClr val="0D3688"/>
                </a:solidFill>
                <a:latin typeface="Times New Roman" panose="02020603050405020304" pitchFamily="18" charset="0"/>
                <a:cs typeface="Times New Roman" panose="02020603050405020304" pitchFamily="18" charset="0"/>
              </a:rPr>
              <a:t>Review</a:t>
            </a:r>
            <a:endParaRPr lang="en-US" altLang="zh-CN" sz="3200" b="1" dirty="0">
              <a:solidFill>
                <a:srgbClr val="0D3688"/>
              </a:solidFill>
              <a:latin typeface="Times New Roman" panose="02020603050405020304" pitchFamily="18" charset="0"/>
              <a:cs typeface="Times New Roman" panose="02020603050405020304" pitchFamily="18" charset="0"/>
            </a:endParaRPr>
          </a:p>
        </p:txBody>
      </p:sp>
    </p:spTree>
  </p:cSld>
  <p:clrMapOvr>
    <a:masterClrMapping/>
  </p:clrMapOvr>
  <p:transition advTm="62406"/>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5547995" cy="583565"/>
          </a:xfrm>
          <a:prstGeom prst="rect">
            <a:avLst/>
          </a:prstGeom>
          <a:noFill/>
        </p:spPr>
        <p:txBody>
          <a:bodyPr wrap="none" rtlCol="0">
            <a:spAutoFit/>
          </a:bodyPr>
          <a:lstStyle/>
          <a:p>
            <a:pPr algn="l"/>
            <a:r>
              <a:rPr lang="en-US" altLang="zh-CN" sz="3200" b="1" dirty="0">
                <a:solidFill>
                  <a:srgbClr val="0D3688"/>
                </a:solidFill>
                <a:latin typeface="Times New Roman" panose="02020603050405020304" pitchFamily="18" charset="0"/>
                <a:cs typeface="Times New Roman" panose="02020603050405020304" pitchFamily="18" charset="0"/>
              </a:rPr>
              <a:t>Cascaded Dual-Polarity Waves</a:t>
            </a:r>
            <a:endParaRPr lang="en-US" altLang="zh-CN" sz="3200" b="1" dirty="0">
              <a:solidFill>
                <a:srgbClr val="0D3688"/>
              </a:solidFill>
              <a:latin typeface="Times New Roman" panose="02020603050405020304" pitchFamily="18" charset="0"/>
              <a:cs typeface="Times New Roman" panose="02020603050405020304" pitchFamily="18" charset="0"/>
            </a:endParaRPr>
          </a:p>
        </p:txBody>
      </p:sp>
      <p:sp>
        <p:nvSpPr>
          <p:cNvPr id="8" name="矩形 7"/>
          <p:cNvSpPr/>
          <p:nvPr/>
        </p:nvSpPr>
        <p:spPr>
          <a:xfrm>
            <a:off x="1220121" y="1128088"/>
            <a:ext cx="9727758" cy="1645285"/>
          </a:xfrm>
          <a:prstGeom prst="rect">
            <a:avLst/>
          </a:prstGeom>
        </p:spPr>
        <p:txBody>
          <a:bodyPr wrap="square">
            <a:spAutoFit/>
          </a:bodyPr>
          <a:p>
            <a:pPr algn="just">
              <a:lnSpc>
                <a:spcPct val="150000"/>
              </a:lnSpc>
            </a:pPr>
            <a:r>
              <a:rPr lang="en-US" altLang="zh-CN" sz="2400" b="1" dirty="0" smtClean="0">
                <a:solidFill>
                  <a:srgbClr val="0070C0"/>
                </a:solidFill>
                <a:latin typeface="Times New Roman" panose="02020603050405020304" pitchFamily="18" charset="0"/>
                <a:cs typeface="Times New Roman" panose="02020603050405020304" pitchFamily="18" charset="0"/>
                <a:sym typeface="+mn-ea"/>
              </a:rPr>
              <a:t>Experiment</a:t>
            </a:r>
            <a:endParaRPr lang="en-US" altLang="zh-CN" sz="2400" b="1" dirty="0" smtClean="0">
              <a:solidFill>
                <a:srgbClr val="0070C0"/>
              </a:solidFill>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Table I shows the axial and lateral resolutions, CR, CNR, SNR, penetration depth, and the frame rate of </a:t>
            </a:r>
            <a:r>
              <a:rPr lang="en-US" sz="2000" b="1" dirty="0" smtClean="0">
                <a:latin typeface="Times New Roman" panose="02020603050405020304" pitchFamily="18" charset="0"/>
                <a:cs typeface="Times New Roman" panose="02020603050405020304" pitchFamily="18" charset="0"/>
              </a:rPr>
              <a:t>CPWC, MW and CDW imaging</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1"/>
          <a:stretch>
            <a:fillRect/>
          </a:stretch>
        </p:blipFill>
        <p:spPr>
          <a:xfrm>
            <a:off x="1466850" y="2983230"/>
            <a:ext cx="9286875" cy="2733675"/>
          </a:xfrm>
          <a:prstGeom prst="rect">
            <a:avLst/>
          </a:prstGeom>
        </p:spPr>
      </p:pic>
    </p:spTree>
  </p:cSld>
  <p:clrMapOvr>
    <a:masterClrMapping/>
  </p:clrMapOvr>
  <p:transition advTm="61094"/>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5547995" cy="583565"/>
          </a:xfrm>
          <a:prstGeom prst="rect">
            <a:avLst/>
          </a:prstGeom>
          <a:noFill/>
        </p:spPr>
        <p:txBody>
          <a:bodyPr wrap="none" rtlCol="0">
            <a:spAutoFit/>
          </a:bodyPr>
          <a:lstStyle/>
          <a:p>
            <a:pPr algn="l"/>
            <a:r>
              <a:rPr lang="en-US" altLang="zh-CN" sz="3200" b="1" dirty="0">
                <a:solidFill>
                  <a:srgbClr val="0D3688"/>
                </a:solidFill>
                <a:latin typeface="Times New Roman" panose="02020603050405020304" pitchFamily="18" charset="0"/>
                <a:cs typeface="Times New Roman" panose="02020603050405020304" pitchFamily="18" charset="0"/>
              </a:rPr>
              <a:t>Cascaded Dual-Polarity Waves</a:t>
            </a:r>
            <a:endParaRPr lang="en-US" altLang="zh-CN" sz="3200" b="1" dirty="0">
              <a:solidFill>
                <a:srgbClr val="0D3688"/>
              </a:solidFill>
              <a:latin typeface="Times New Roman" panose="02020603050405020304" pitchFamily="18" charset="0"/>
              <a:cs typeface="Times New Roman" panose="02020603050405020304" pitchFamily="18" charset="0"/>
            </a:endParaRPr>
          </a:p>
        </p:txBody>
      </p:sp>
      <p:sp>
        <p:nvSpPr>
          <p:cNvPr id="8" name="矩形 7"/>
          <p:cNvSpPr/>
          <p:nvPr/>
        </p:nvSpPr>
        <p:spPr>
          <a:xfrm>
            <a:off x="1220121" y="1128088"/>
            <a:ext cx="9727758" cy="5184775"/>
          </a:xfrm>
          <a:prstGeom prst="rect">
            <a:avLst/>
          </a:prstGeom>
        </p:spPr>
        <p:txBody>
          <a:bodyPr wrap="square">
            <a:spAutoFit/>
          </a:bodyPr>
          <a:p>
            <a:pPr algn="just">
              <a:lnSpc>
                <a:spcPct val="150000"/>
              </a:lnSpc>
            </a:pPr>
            <a:r>
              <a:rPr lang="en-US" altLang="zh-CN" sz="2400" b="1" dirty="0" smtClean="0">
                <a:solidFill>
                  <a:srgbClr val="0070C0"/>
                </a:solidFill>
                <a:latin typeface="Times New Roman" panose="02020603050405020304" pitchFamily="18" charset="0"/>
                <a:cs typeface="Times New Roman" panose="02020603050405020304" pitchFamily="18" charset="0"/>
                <a:sym typeface="+mn-ea"/>
              </a:rPr>
              <a:t>Discussion</a:t>
            </a:r>
            <a:endParaRPr lang="en-US" altLang="zh-CN" sz="2400" b="1" dirty="0" smtClean="0">
              <a:solidFill>
                <a:srgbClr val="0070C0"/>
              </a:solidFill>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By using N cascaded waves with an allowed transmitted voltage in CDW imaging, the SNR gain would, in theory, be 10 · log</a:t>
            </a:r>
            <a:r>
              <a:rPr lang="en-US" sz="2000" baseline="-25000" dirty="0" smtClean="0">
                <a:solidFill>
                  <a:schemeClr val="tx1"/>
                </a:solidFill>
                <a:uFillTx/>
                <a:latin typeface="Times New Roman" panose="02020603050405020304" pitchFamily="18" charset="0"/>
                <a:cs typeface="Times New Roman" panose="02020603050405020304" pitchFamily="18" charset="0"/>
              </a:rPr>
              <a:t>10</a:t>
            </a:r>
            <a:r>
              <a:rPr lang="en-US" sz="2000" dirty="0" smtClean="0">
                <a:latin typeface="Times New Roman" panose="02020603050405020304" pitchFamily="18" charset="0"/>
                <a:cs typeface="Times New Roman" panose="02020603050405020304" pitchFamily="18" charset="0"/>
              </a:rPr>
              <a:t>(N) compared with the single wave model in CPWC.</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computational cost mainly depends on the size of the 2D matrix.</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It is better that we implement the decoding process on the initially received signals before the beamforming process.</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type of the wave in CDW imaging can be the plane wave, diverging wave, focused wave, or other forms.</a:t>
            </a:r>
            <a:endParaRPr lang="en-US" sz="2000" dirty="0" smtClean="0">
              <a:latin typeface="Times New Roman" panose="02020603050405020304" pitchFamily="18" charset="0"/>
              <a:cs typeface="Times New Roman" panose="02020603050405020304" pitchFamily="18" charset="0"/>
            </a:endParaRPr>
          </a:p>
          <a:p>
            <a:pPr marL="342900" lvl="1" indent="-342900" algn="just">
              <a:lnSpc>
                <a:spcPct val="150000"/>
              </a:lnSpc>
              <a:spcBef>
                <a:spcPts val="6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time interval among the cascaded waves is only 1.2 µs for eight cascaded waves.</a:t>
            </a: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transition advTm="65828"/>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flipV="1">
            <a:off x="0" y="2366809"/>
            <a:ext cx="12168000" cy="180000"/>
          </a:xfrm>
          <a:prstGeom prst="rect">
            <a:avLst/>
          </a:prstGeom>
          <a:gradFill flip="none" rotWithShape="1">
            <a:gsLst>
              <a:gs pos="0">
                <a:schemeClr val="accent3">
                  <a:lumMod val="5000"/>
                  <a:lumOff val="95000"/>
                </a:schemeClr>
              </a:gs>
              <a:gs pos="76000">
                <a:schemeClr val="accent3">
                  <a:lumMod val="45000"/>
                  <a:lumOff val="55000"/>
                </a:schemeClr>
              </a:gs>
              <a:gs pos="83000">
                <a:schemeClr val="accent3">
                  <a:lumMod val="45000"/>
                  <a:lumOff val="55000"/>
                </a:schemeClr>
              </a:gs>
            </a:gsLst>
            <a:lin ang="10800000" scaled="1"/>
            <a:tileRect/>
          </a:gradFill>
          <a:ln w="14605">
            <a:solidFill>
              <a:schemeClr val="bg1"/>
            </a:solidFill>
          </a:ln>
          <a:effectLst>
            <a:outerShdw blurRad="50800" dist="76200" dir="3600000" algn="tl" rotWithShape="0">
              <a:prstClr val="black">
                <a:alpha val="30000"/>
              </a:prstClr>
            </a:outerShdw>
          </a:effectLst>
        </p:spPr>
        <p:txBody>
          <a:bodyPr wrap="square" lIns="0" tIns="0" rIns="0" bIns="0" rtlCol="0">
            <a:spAutoFit/>
          </a:bodyPr>
          <a:lstStyle/>
          <a:p>
            <a:endParaRPr lang="zh-CN" altLang="en-US" sz="100"/>
          </a:p>
        </p:txBody>
      </p:sp>
      <p:sp>
        <p:nvSpPr>
          <p:cNvPr id="4" name="文本框 3"/>
          <p:cNvSpPr txBox="1"/>
          <p:nvPr/>
        </p:nvSpPr>
        <p:spPr>
          <a:xfrm flipV="1">
            <a:off x="0" y="3833132"/>
            <a:ext cx="12168000" cy="180000"/>
          </a:xfrm>
          <a:prstGeom prst="rect">
            <a:avLst/>
          </a:prstGeom>
          <a:gradFill flip="none" rotWithShape="1">
            <a:gsLst>
              <a:gs pos="0">
                <a:schemeClr val="accent3">
                  <a:lumMod val="5000"/>
                  <a:lumOff val="95000"/>
                </a:schemeClr>
              </a:gs>
              <a:gs pos="76000">
                <a:schemeClr val="accent3">
                  <a:lumMod val="45000"/>
                  <a:lumOff val="55000"/>
                </a:schemeClr>
              </a:gs>
              <a:gs pos="83000">
                <a:schemeClr val="accent3">
                  <a:lumMod val="45000"/>
                  <a:lumOff val="55000"/>
                </a:schemeClr>
              </a:gs>
            </a:gsLst>
            <a:lin ang="10800000" scaled="1"/>
            <a:tileRect/>
          </a:gradFill>
          <a:ln w="14605">
            <a:solidFill>
              <a:schemeClr val="bg1"/>
            </a:solidFill>
          </a:ln>
          <a:effectLst>
            <a:outerShdw blurRad="50800" dist="76200" dir="3600000" algn="tl" rotWithShape="0">
              <a:prstClr val="black">
                <a:alpha val="30000"/>
              </a:prstClr>
            </a:outerShdw>
          </a:effectLst>
        </p:spPr>
        <p:txBody>
          <a:bodyPr wrap="square" lIns="0" tIns="0" rIns="0" bIns="0" rtlCol="0">
            <a:spAutoFit/>
          </a:bodyPr>
          <a:lstStyle/>
          <a:p>
            <a:endParaRPr lang="zh-CN" altLang="en-US" sz="100"/>
          </a:p>
        </p:txBody>
      </p:sp>
      <p:sp>
        <p:nvSpPr>
          <p:cNvPr id="6" name="矩形 5"/>
          <p:cNvSpPr/>
          <p:nvPr/>
        </p:nvSpPr>
        <p:spPr>
          <a:xfrm>
            <a:off x="4294145" y="2673912"/>
            <a:ext cx="3341171" cy="1107996"/>
          </a:xfrm>
          <a:prstGeom prst="rect">
            <a:avLst/>
          </a:prstGeom>
          <a:noFill/>
        </p:spPr>
        <p:txBody>
          <a:bodyPr wrap="none" lIns="91440" tIns="45720" rIns="91440" bIns="45720">
            <a:spAutoFit/>
          </a:bodyPr>
          <a:lstStyle/>
          <a:p>
            <a:pPr algn="ctr"/>
            <a:r>
              <a:rPr lang="en-US" altLang="zh-CN" sz="66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THANKS!</a:t>
            </a:r>
            <a:endParaRPr lang="zh-CN" altLang="en-US" sz="6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灯片编号占位符 4"/>
          <p:cNvSpPr>
            <a:spLocks noGrp="1"/>
          </p:cNvSpPr>
          <p:nvPr>
            <p:ph type="sldNum" sz="quarter" idx="12"/>
          </p:nvPr>
        </p:nvSpPr>
        <p:spPr/>
        <p:txBody>
          <a:bodyPr/>
          <a:lstStyle/>
          <a:p>
            <a:fld id="{9A1797A5-B765-4DF6-BEA8-22C9579B7E1C}" type="slidenum">
              <a:rPr lang="zh-CN" altLang="en-US" smtClean="0"/>
            </a:fld>
            <a:endParaRPr lang="zh-CN" altLang="en-US"/>
          </a:p>
        </p:txBody>
      </p:sp>
    </p:spTree>
  </p:cSld>
  <p:clrMapOvr>
    <a:masterClrMapping/>
  </p:clrMapOvr>
  <p:transition advTm="562"/>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2" name="矩形 1"/>
          <p:cNvSpPr/>
          <p:nvPr/>
        </p:nvSpPr>
        <p:spPr>
          <a:xfrm>
            <a:off x="1232821" y="1600922"/>
            <a:ext cx="9727758" cy="3950335"/>
          </a:xfrm>
          <a:prstGeom prst="rect">
            <a:avLst/>
          </a:prstGeom>
        </p:spPr>
        <p:txBody>
          <a:bodyPr wrap="square">
            <a:spAutoFit/>
          </a:bodyPr>
          <a:lstStyle/>
          <a:p>
            <a:pPr marL="0" lvl="1" indent="0" algn="just">
              <a:lnSpc>
                <a:spcPct val="120000"/>
              </a:lnSpc>
              <a:spcBef>
                <a:spcPts val="1200"/>
              </a:spcBef>
              <a:buFont typeface="Wingdings" panose="05000000000000000000" pitchFamily="2" charset="2"/>
              <a:buNone/>
            </a:pPr>
            <a:r>
              <a:rPr lang="en-US" altLang="zh-CN" sz="2400" b="1" dirty="0" smtClean="0">
                <a:solidFill>
                  <a:srgbClr val="0070C0"/>
                </a:solidFill>
                <a:latin typeface="Times New Roman" panose="02020603050405020304" pitchFamily="18" charset="0"/>
                <a:cs typeface="Times New Roman" panose="02020603050405020304" pitchFamily="18" charset="0"/>
              </a:rPr>
              <a:t>The development of ultrafast imaging(1970s-now)</a:t>
            </a:r>
            <a:endParaRPr lang="en-US" altLang="zh-CN" sz="2000" dirty="0">
              <a:latin typeface="Times New Roman" panose="02020603050405020304" pitchFamily="18" charset="0"/>
              <a:cs typeface="Times New Roman" panose="02020603050405020304" pitchFamily="18" charset="0"/>
            </a:endParaRPr>
          </a:p>
          <a:p>
            <a:pPr marL="342900" lvl="1" indent="-342900" algn="just">
              <a:lnSpc>
                <a:spcPct val="120000"/>
              </a:lnSpc>
              <a:spcBef>
                <a:spcPts val="12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In 1977, the ultrafast terminology is first coined in a seminal paper entitled “Ultrafast echotomographics system using optical processing of ultrasonic signals” by Bruneel et al.  </a:t>
            </a:r>
            <a:endParaRPr lang="en-US" altLang="zh-CN" sz="2000" dirty="0" smtClean="0">
              <a:latin typeface="Times New Roman" panose="02020603050405020304" pitchFamily="18" charset="0"/>
              <a:cs typeface="Times New Roman" panose="02020603050405020304" pitchFamily="18" charset="0"/>
            </a:endParaRPr>
          </a:p>
          <a:p>
            <a:pPr marL="342900" lvl="1" indent="-342900" algn="just">
              <a:lnSpc>
                <a:spcPct val="120000"/>
              </a:lnSpc>
              <a:spcBef>
                <a:spcPts val="1200"/>
              </a:spcBef>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In 1979, Delannoy et al. demonstrated the power of using receiving electronics with analog parallel processing </a:t>
            </a:r>
            <a:r>
              <a:rPr lang="en-US" altLang="zh-CN" sz="2000" b="1" dirty="0" smtClean="0">
                <a:latin typeface="Times New Roman" panose="02020603050405020304" pitchFamily="18" charset="0"/>
                <a:cs typeface="Times New Roman" panose="02020603050405020304" pitchFamily="18" charset="0"/>
              </a:rPr>
              <a:t>instead of using an optical system</a:t>
            </a:r>
            <a:r>
              <a:rPr lang="en-US" altLang="zh-CN"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marL="342900" lvl="1" indent="-342900" algn="just">
              <a:lnSpc>
                <a:spcPct val="120000"/>
              </a:lnSpc>
              <a:spcBef>
                <a:spcPts val="1200"/>
              </a:spcBef>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Years after that, Shattuck et al. implemented a parallel processing approach which enabled the simultaneous acquisition of several B-mode lines. Their first system can process in parallel 4 ultrasonic beams in the receive mode and thus increase the data acquisition rate four times.</a:t>
            </a:r>
            <a:endParaRPr lang="en-US" altLang="zh-CN" sz="2000" dirty="0" smtClean="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1446530" cy="583565"/>
          </a:xfrm>
          <a:prstGeom prst="rect">
            <a:avLst/>
          </a:prstGeom>
          <a:noFill/>
        </p:spPr>
        <p:txBody>
          <a:bodyPr wrap="none" rtlCol="0">
            <a:spAutoFit/>
          </a:bodyPr>
          <a:lstStyle/>
          <a:p>
            <a:r>
              <a:rPr lang="en-US" altLang="zh-CN" sz="3200" b="1" dirty="0">
                <a:solidFill>
                  <a:srgbClr val="0D3688"/>
                </a:solidFill>
                <a:latin typeface="Times New Roman" panose="02020603050405020304" pitchFamily="18" charset="0"/>
                <a:cs typeface="Times New Roman" panose="02020603050405020304" pitchFamily="18" charset="0"/>
              </a:rPr>
              <a:t>Review</a:t>
            </a:r>
            <a:endParaRPr lang="en-US" altLang="zh-CN" sz="3200" b="1" dirty="0">
              <a:solidFill>
                <a:srgbClr val="0D3688"/>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46990" y="6256655"/>
            <a:ext cx="12120880" cy="506730"/>
          </a:xfrm>
          <a:prstGeom prst="rect">
            <a:avLst/>
          </a:prstGeom>
          <a:noFill/>
        </p:spPr>
        <p:txBody>
          <a:bodyPr wrap="square" rtlCol="0">
            <a:spAutoFit/>
          </a:bodyPr>
          <a:p>
            <a:r>
              <a:rPr lang="zh-CN" altLang="en-US" sz="900"/>
              <a:t>[</a:t>
            </a:r>
            <a:r>
              <a:rPr lang="en-US" altLang="zh-CN" sz="900"/>
              <a:t>1</a:t>
            </a:r>
            <a:r>
              <a:rPr lang="zh-CN" altLang="en-US" sz="900"/>
              <a:t>] c. Bruneel, r. Torguet, K. M. rouvaen, E. Bridoux, and B. nongaillard, “Ultrafast echotomographic system using optical processing of ultrasonic signals,” Appl. Phys. Lett., vol. 30, no. 8, pp. 371–373, 1977.</a:t>
            </a:r>
            <a:endParaRPr lang="zh-CN" altLang="en-US" sz="900"/>
          </a:p>
          <a:p>
            <a:r>
              <a:rPr lang="zh-CN" altLang="en-US" sz="900"/>
              <a:t>[</a:t>
            </a:r>
            <a:r>
              <a:rPr lang="en-US" altLang="zh-CN" sz="900"/>
              <a:t>2</a:t>
            </a:r>
            <a:r>
              <a:rPr lang="zh-CN" altLang="en-US" sz="900"/>
              <a:t>] B. delannoy, r. Torguet, c. Bruneel, E. Bridoux, J. M. rouaven, and H. lasota, “acoustical image reconstruction in parallel-processing analog electronic systems,” J. Appl. Phys., vol. 50, no. 5, pp. 3153–3159, 1979.</a:t>
            </a:r>
            <a:endParaRPr lang="zh-CN" altLang="en-US" sz="900"/>
          </a:p>
          <a:p>
            <a:r>
              <a:rPr lang="zh-CN" altLang="en-US" sz="900"/>
              <a:t>[</a:t>
            </a:r>
            <a:r>
              <a:rPr lang="en-US" altLang="zh-CN" sz="900"/>
              <a:t>3</a:t>
            </a:r>
            <a:r>
              <a:rPr lang="zh-CN" altLang="en-US" sz="900"/>
              <a:t>] d. shattuck, M. Weinshenker, s. smith, and o. von ramm “Explososcan: a parallel processing technique for high speed ultrasound imaging with linear phased arrays,” J. Acoust. Soc. Am., vol. 75, no. 4, pp. 1273–1282, apr. 1984.</a:t>
            </a:r>
            <a:endParaRPr lang="zh-CN" altLang="en-US" sz="900"/>
          </a:p>
        </p:txBody>
      </p:sp>
    </p:spTree>
  </p:cSld>
  <p:clrMapOvr>
    <a:masterClrMapping/>
  </p:clrMapOvr>
  <p:transition advTm="60562"/>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2" name="矩形 1"/>
          <p:cNvSpPr/>
          <p:nvPr/>
        </p:nvSpPr>
        <p:spPr>
          <a:xfrm>
            <a:off x="1232821" y="1458047"/>
            <a:ext cx="9727758" cy="4689475"/>
          </a:xfrm>
          <a:prstGeom prst="rect">
            <a:avLst/>
          </a:prstGeom>
        </p:spPr>
        <p:txBody>
          <a:bodyPr wrap="square">
            <a:spAutoFit/>
          </a:bodyPr>
          <a:lstStyle/>
          <a:p>
            <a:pPr marL="0" lvl="1" indent="0" algn="just">
              <a:lnSpc>
                <a:spcPct val="120000"/>
              </a:lnSpc>
              <a:spcBef>
                <a:spcPts val="1200"/>
              </a:spcBef>
              <a:buFont typeface="Wingdings" panose="05000000000000000000" pitchFamily="2" charset="2"/>
              <a:buNone/>
            </a:pPr>
            <a:r>
              <a:rPr lang="en-US" altLang="zh-CN" sz="2400" b="1" dirty="0" smtClean="0">
                <a:solidFill>
                  <a:srgbClr val="0070C0"/>
                </a:solidFill>
                <a:latin typeface="Times New Roman" panose="02020603050405020304" pitchFamily="18" charset="0"/>
                <a:cs typeface="Times New Roman" panose="02020603050405020304" pitchFamily="18" charset="0"/>
              </a:rPr>
              <a:t>The development of ultrafast imaging(1970s-now)</a:t>
            </a:r>
            <a:endParaRPr lang="en-US" altLang="zh-CN" sz="2000" dirty="0">
              <a:latin typeface="Times New Roman" panose="02020603050405020304" pitchFamily="18" charset="0"/>
              <a:cs typeface="Times New Roman" panose="02020603050405020304" pitchFamily="18" charset="0"/>
            </a:endParaRPr>
          </a:p>
          <a:p>
            <a:pPr marL="342900" lvl="1" indent="-342900" algn="just">
              <a:lnSpc>
                <a:spcPct val="120000"/>
              </a:lnSpc>
              <a:spcBef>
                <a:spcPts val="12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From 1980s to 2000s, Fink's research group demonstrated that the concept of </a:t>
            </a:r>
            <a:r>
              <a:rPr lang="en-US" altLang="zh-CN" sz="2000" b="1" dirty="0">
                <a:latin typeface="Times New Roman" panose="02020603050405020304" pitchFamily="18" charset="0"/>
                <a:cs typeface="Times New Roman" panose="02020603050405020304" pitchFamily="18" charset="0"/>
              </a:rPr>
              <a:t>plane-wave</a:t>
            </a:r>
            <a:r>
              <a:rPr lang="en-US" altLang="zh-CN" sz="2000" dirty="0">
                <a:latin typeface="Times New Roman" panose="02020603050405020304" pitchFamily="18" charset="0"/>
                <a:cs typeface="Times New Roman" panose="02020603050405020304" pitchFamily="18" charset="0"/>
              </a:rPr>
              <a:t> illuminations and massive parallel receive beamforming could lead to ultrafast frame rates that were higher than a thousand fps.  </a:t>
            </a:r>
            <a:endParaRPr lang="en-US" altLang="zh-CN" sz="2000" dirty="0" smtClean="0">
              <a:latin typeface="Times New Roman" panose="02020603050405020304" pitchFamily="18" charset="0"/>
              <a:cs typeface="Times New Roman" panose="02020603050405020304" pitchFamily="18" charset="0"/>
            </a:endParaRPr>
          </a:p>
          <a:p>
            <a:pPr marL="342900" lvl="1" indent="-342900" algn="just">
              <a:lnSpc>
                <a:spcPct val="120000"/>
              </a:lnSpc>
              <a:spcBef>
                <a:spcPts val="1200"/>
              </a:spcBef>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In 2002, Tanter, one member of Fink's group, introduced plane-wave compounding, which includes transmission of tilted plane waves with different angles. This is termed </a:t>
            </a:r>
            <a:r>
              <a:rPr lang="en-US" altLang="zh-CN" sz="2000" b="1" dirty="0" smtClean="0">
                <a:latin typeface="Times New Roman" panose="02020603050405020304" pitchFamily="18" charset="0"/>
                <a:cs typeface="Times New Roman" panose="02020603050405020304" pitchFamily="18" charset="0"/>
              </a:rPr>
              <a:t>incoherent </a:t>
            </a:r>
            <a:r>
              <a:rPr lang="en-US" altLang="zh-CN" sz="2000" dirty="0" smtClean="0">
                <a:latin typeface="Times New Roman" panose="02020603050405020304" pitchFamily="18" charset="0"/>
                <a:cs typeface="Times New Roman" panose="02020603050405020304" pitchFamily="18" charset="0"/>
              </a:rPr>
              <a:t>plane-wave compounding.</a:t>
            </a:r>
            <a:endParaRPr lang="en-US" altLang="zh-CN" sz="2000" dirty="0" smtClean="0">
              <a:latin typeface="Times New Roman" panose="02020603050405020304" pitchFamily="18" charset="0"/>
              <a:cs typeface="Times New Roman" panose="02020603050405020304" pitchFamily="18" charset="0"/>
            </a:endParaRPr>
          </a:p>
          <a:p>
            <a:pPr marL="342900" lvl="1" indent="-342900" algn="just">
              <a:lnSpc>
                <a:spcPct val="120000"/>
              </a:lnSpc>
              <a:spcBef>
                <a:spcPts val="1200"/>
              </a:spcBef>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Based on the idea of virtual dynamic transmit focusing, Montaldo</a:t>
            </a:r>
            <a:r>
              <a:rPr lang="en-US" altLang="zh-CN" sz="2000" dirty="0" smtClean="0">
                <a:latin typeface="Times New Roman" panose="02020603050405020304" pitchFamily="18" charset="0"/>
                <a:cs typeface="Times New Roman" panose="02020603050405020304" pitchFamily="18" charset="0"/>
                <a:sym typeface="+mn-ea"/>
              </a:rPr>
              <a:t>, also one member of Fink's group,</a:t>
            </a:r>
            <a:r>
              <a:rPr lang="en-US" altLang="zh-CN" sz="2000" dirty="0" smtClean="0">
                <a:latin typeface="Times New Roman" panose="02020603050405020304" pitchFamily="18" charset="0"/>
                <a:cs typeface="Times New Roman" panose="02020603050405020304" pitchFamily="18" charset="0"/>
              </a:rPr>
              <a:t> experimentally applied this concept of coherent summation of virtual dynamic transmit focusing to plane-wave transmissions, which ultimately resulted in </a:t>
            </a:r>
            <a:r>
              <a:rPr lang="en-US" altLang="zh-CN" sz="2000" b="1" dirty="0" smtClean="0">
                <a:latin typeface="Times New Roman" panose="02020603050405020304" pitchFamily="18" charset="0"/>
                <a:cs typeface="Times New Roman" panose="02020603050405020304" pitchFamily="18" charset="0"/>
              </a:rPr>
              <a:t>coherent </a:t>
            </a:r>
            <a:r>
              <a:rPr lang="en-US" altLang="zh-CN" sz="2000" dirty="0" smtClean="0">
                <a:latin typeface="Times New Roman" panose="02020603050405020304" pitchFamily="18" charset="0"/>
                <a:cs typeface="Times New Roman" panose="02020603050405020304" pitchFamily="18" charset="0"/>
              </a:rPr>
              <a:t>plane-wave compounding in 2009(CPWC).</a:t>
            </a:r>
            <a:endParaRPr lang="en-US" altLang="zh-CN" sz="2000" dirty="0" smtClean="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1446530" cy="583565"/>
          </a:xfrm>
          <a:prstGeom prst="rect">
            <a:avLst/>
          </a:prstGeom>
          <a:noFill/>
        </p:spPr>
        <p:txBody>
          <a:bodyPr wrap="none" rtlCol="0">
            <a:spAutoFit/>
          </a:bodyPr>
          <a:lstStyle/>
          <a:p>
            <a:r>
              <a:rPr lang="en-US" altLang="zh-CN" sz="3200" b="1" dirty="0">
                <a:solidFill>
                  <a:srgbClr val="0D3688"/>
                </a:solidFill>
                <a:latin typeface="Times New Roman" panose="02020603050405020304" pitchFamily="18" charset="0"/>
                <a:cs typeface="Times New Roman" panose="02020603050405020304" pitchFamily="18" charset="0"/>
              </a:rPr>
              <a:t>Review</a:t>
            </a:r>
            <a:endParaRPr lang="en-US" altLang="zh-CN" sz="3200" b="1" dirty="0">
              <a:solidFill>
                <a:srgbClr val="0D3688"/>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46990" y="6214745"/>
            <a:ext cx="12120880" cy="506730"/>
          </a:xfrm>
          <a:prstGeom prst="rect">
            <a:avLst/>
          </a:prstGeom>
          <a:noFill/>
        </p:spPr>
        <p:txBody>
          <a:bodyPr wrap="square" rtlCol="0">
            <a:spAutoFit/>
          </a:bodyPr>
          <a:p>
            <a:r>
              <a:rPr lang="zh-CN" altLang="en-US" sz="900"/>
              <a:t>[</a:t>
            </a:r>
            <a:r>
              <a:rPr lang="en-US" altLang="zh-CN" sz="900"/>
              <a:t>1</a:t>
            </a:r>
            <a:r>
              <a:rPr lang="zh-CN" altLang="en-US" sz="900"/>
              <a:t>] J. Bercoﬀ, s. chaﬀai, M. Tanter, l. sandrin, s. catheline, M. Fink, J. l. Gennisson, and M. Meunier, “In vivo breast tumor detection using transient elastography,” Ultrasound Med. Biol., vol. 29, no. 10, pp. 1387–1396, 2003.</a:t>
            </a:r>
            <a:endParaRPr lang="zh-CN" altLang="en-US" sz="900"/>
          </a:p>
          <a:p>
            <a:r>
              <a:rPr lang="zh-CN" altLang="en-US" sz="900"/>
              <a:t>[</a:t>
            </a:r>
            <a:r>
              <a:rPr lang="en-US" altLang="zh-CN" sz="900"/>
              <a:t>2</a:t>
            </a:r>
            <a:r>
              <a:rPr lang="zh-CN" altLang="en-US" sz="900"/>
              <a:t>] M. Tanter, J. Bercoﬀ, l. sandrin, and M. Fink, “Ultrafast compound imaging for 2-d motion vector estimation: application to transient elastography,” IEEE Trans. Ultrason. Ferroelectr. Freq. Control, vol. 49, no. 10, pp. 1363–1374, 2002.</a:t>
            </a:r>
            <a:endParaRPr lang="zh-CN" altLang="en-US" sz="900"/>
          </a:p>
          <a:p>
            <a:r>
              <a:rPr lang="zh-CN" altLang="en-US" sz="900"/>
              <a:t>[</a:t>
            </a:r>
            <a:r>
              <a:rPr lang="en-US" altLang="zh-CN" sz="900"/>
              <a:t>3</a:t>
            </a:r>
            <a:r>
              <a:rPr lang="zh-CN" altLang="en-US" sz="900"/>
              <a:t>] G. Montaldo, M. Tanter, J. Bercoﬀ, n. Benech, and M. Fink, “coherent plane-wave compounding for very high frame rate ultrasonography and transient elastography,” IEEE Trans. Ultrason. Ferroelectr. Freq. Control, vol. 56, no. 3, pp. 489–506, 2009.</a:t>
            </a:r>
            <a:endParaRPr lang="zh-CN" altLang="en-US" sz="900"/>
          </a:p>
        </p:txBody>
      </p:sp>
    </p:spTree>
  </p:cSld>
  <p:clrMapOvr>
    <a:masterClrMapping/>
  </p:clrMapOvr>
  <p:transition advTm="68016"/>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2" name="矩形 1"/>
          <p:cNvSpPr/>
          <p:nvPr/>
        </p:nvSpPr>
        <p:spPr>
          <a:xfrm>
            <a:off x="1232821" y="1355177"/>
            <a:ext cx="9727758" cy="5058410"/>
          </a:xfrm>
          <a:prstGeom prst="rect">
            <a:avLst/>
          </a:prstGeom>
        </p:spPr>
        <p:txBody>
          <a:bodyPr wrap="square">
            <a:spAutoFit/>
          </a:bodyPr>
          <a:lstStyle/>
          <a:p>
            <a:pPr marL="0" lvl="1" indent="0" algn="just">
              <a:lnSpc>
                <a:spcPct val="120000"/>
              </a:lnSpc>
              <a:spcBef>
                <a:spcPts val="1200"/>
              </a:spcBef>
              <a:buFont typeface="Wingdings" panose="05000000000000000000" pitchFamily="2" charset="2"/>
              <a:buNone/>
            </a:pPr>
            <a:r>
              <a:rPr lang="en-US" altLang="zh-CN" sz="2400" b="1" dirty="0" smtClean="0">
                <a:solidFill>
                  <a:srgbClr val="0070C0"/>
                </a:solidFill>
                <a:latin typeface="Times New Roman" panose="02020603050405020304" pitchFamily="18" charset="0"/>
                <a:cs typeface="Times New Roman" panose="02020603050405020304" pitchFamily="18" charset="0"/>
              </a:rPr>
              <a:t>The development of ultrafast imaging(1970s-now)</a:t>
            </a:r>
            <a:endParaRPr lang="en-US" altLang="zh-CN" sz="2000" dirty="0">
              <a:latin typeface="Times New Roman" panose="02020603050405020304" pitchFamily="18" charset="0"/>
              <a:cs typeface="Times New Roman" panose="02020603050405020304" pitchFamily="18" charset="0"/>
            </a:endParaRPr>
          </a:p>
          <a:p>
            <a:pPr marL="342900" lvl="1" indent="-342900" algn="just">
              <a:lnSpc>
                <a:spcPct val="120000"/>
              </a:lnSpc>
              <a:spcBef>
                <a:spcPts val="12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Parallel to the representative work of CPWC that transmits plane-waves, another prevalant approach called </a:t>
            </a:r>
            <a:r>
              <a:rPr lang="en-US" altLang="zh-CN" sz="2000" b="1" dirty="0">
                <a:latin typeface="Times New Roman" panose="02020603050405020304" pitchFamily="18" charset="0"/>
                <a:cs typeface="Times New Roman" panose="02020603050405020304" pitchFamily="18" charset="0"/>
              </a:rPr>
              <a:t>synthetic aperture imaging</a:t>
            </a:r>
            <a:r>
              <a:rPr lang="en-US" altLang="zh-CN" sz="2000" dirty="0">
                <a:latin typeface="Times New Roman" panose="02020603050405020304" pitchFamily="18" charset="0"/>
                <a:cs typeface="Times New Roman" panose="02020603050405020304" pitchFamily="18" charset="0"/>
              </a:rPr>
              <a:t>(SA) , which transmits spherical waves, was proposed by the research groups of Jensen and Lockwood.</a:t>
            </a:r>
            <a:endParaRPr lang="en-US" altLang="zh-CN" sz="2000" dirty="0">
              <a:latin typeface="Times New Roman" panose="02020603050405020304" pitchFamily="18" charset="0"/>
              <a:cs typeface="Times New Roman" panose="02020603050405020304" pitchFamily="18" charset="0"/>
            </a:endParaRPr>
          </a:p>
          <a:p>
            <a:pPr marL="342900" lvl="1" indent="-342900" algn="just">
              <a:lnSpc>
                <a:spcPct val="120000"/>
              </a:lnSpc>
              <a:spcBef>
                <a:spcPts val="12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SA is based on single element transmissions and synthetic recombination of backscattered echoes, so it is not applied to ultrafast imaging because the number of transmit events is similar to that of conventional line-per-line focusing.   </a:t>
            </a:r>
            <a:endParaRPr lang="en-US" altLang="zh-CN" sz="2000" dirty="0" smtClean="0">
              <a:latin typeface="Times New Roman" panose="02020603050405020304" pitchFamily="18" charset="0"/>
              <a:cs typeface="Times New Roman" panose="02020603050405020304" pitchFamily="18" charset="0"/>
            </a:endParaRPr>
          </a:p>
          <a:p>
            <a:pPr marL="342900" lvl="1" indent="-342900" algn="just">
              <a:lnSpc>
                <a:spcPct val="120000"/>
              </a:lnSpc>
              <a:spcBef>
                <a:spcPts val="1200"/>
              </a:spcBef>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To increase the frame rate of SA imaging, </a:t>
            </a:r>
            <a:r>
              <a:rPr lang="en-US" altLang="zh-CN" sz="2000" b="1" dirty="0" smtClean="0">
                <a:latin typeface="Times New Roman" panose="02020603050405020304" pitchFamily="18" charset="0"/>
                <a:cs typeface="Times New Roman" panose="02020603050405020304" pitchFamily="18" charset="0"/>
              </a:rPr>
              <a:t>sparse synthetic aperture imaging</a:t>
            </a:r>
            <a:r>
              <a:rPr lang="en-US" altLang="zh-CN" sz="2000" dirty="0" smtClean="0">
                <a:latin typeface="Times New Roman" panose="02020603050405020304" pitchFamily="18" charset="0"/>
                <a:cs typeface="Times New Roman" panose="02020603050405020304" pitchFamily="18" charset="0"/>
              </a:rPr>
              <a:t> was proposed but it suffers from low SNR. For this reason, Lockwood et al. simulated sub-aperture made of </a:t>
            </a:r>
            <a:r>
              <a:rPr lang="en-US" altLang="zh-CN" sz="2000" b="1" dirty="0" smtClean="0">
                <a:latin typeface="Times New Roman" panose="02020603050405020304" pitchFamily="18" charset="0"/>
                <a:cs typeface="Times New Roman" panose="02020603050405020304" pitchFamily="18" charset="0"/>
              </a:rPr>
              <a:t>several elements</a:t>
            </a:r>
            <a:r>
              <a:rPr lang="en-US" altLang="zh-CN" sz="2000" dirty="0" smtClean="0">
                <a:latin typeface="Times New Roman" panose="02020603050405020304" pitchFamily="18" charset="0"/>
                <a:cs typeface="Times New Roman" panose="02020603050405020304" pitchFamily="18" charset="0"/>
              </a:rPr>
              <a:t> which generated a diverging wave. In this way, it only requires a few emissions, resulting in a compromise between ultrafast imaging and SA imaging.</a:t>
            </a:r>
            <a:endParaRPr lang="en-US" altLang="zh-CN" sz="2000" dirty="0" smtClean="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1446530" cy="583565"/>
          </a:xfrm>
          <a:prstGeom prst="rect">
            <a:avLst/>
          </a:prstGeom>
          <a:noFill/>
        </p:spPr>
        <p:txBody>
          <a:bodyPr wrap="none" rtlCol="0">
            <a:spAutoFit/>
          </a:bodyPr>
          <a:lstStyle/>
          <a:p>
            <a:r>
              <a:rPr lang="en-US" altLang="zh-CN" sz="3200" b="1" dirty="0">
                <a:solidFill>
                  <a:srgbClr val="0D3688"/>
                </a:solidFill>
                <a:latin typeface="Times New Roman" panose="02020603050405020304" pitchFamily="18" charset="0"/>
                <a:cs typeface="Times New Roman" panose="02020603050405020304" pitchFamily="18" charset="0"/>
              </a:rPr>
              <a:t>Review</a:t>
            </a:r>
            <a:endParaRPr lang="en-US" altLang="zh-CN" sz="3200" b="1" dirty="0">
              <a:solidFill>
                <a:srgbClr val="0D3688"/>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46990" y="6285865"/>
            <a:ext cx="12120880" cy="506730"/>
          </a:xfrm>
          <a:prstGeom prst="rect">
            <a:avLst/>
          </a:prstGeom>
          <a:noFill/>
        </p:spPr>
        <p:txBody>
          <a:bodyPr wrap="square" rtlCol="0">
            <a:spAutoFit/>
          </a:bodyPr>
          <a:p>
            <a:r>
              <a:rPr lang="zh-CN" altLang="en-US" sz="900"/>
              <a:t>[</a:t>
            </a:r>
            <a:r>
              <a:rPr lang="en-US" altLang="zh-CN" sz="900"/>
              <a:t>1</a:t>
            </a:r>
            <a:r>
              <a:rPr lang="zh-CN" altLang="en-US" sz="900"/>
              <a:t>] s. I. nikolov and J. a. Jensen, “In-vivo synthetic aperture ﬂow imaging in medical ultrasound,” IEEE Trans. Ultrason. Ferroelectr. Freq. Control, vol. 50, no. 7, pp. 848–856, 2003.</a:t>
            </a:r>
            <a:endParaRPr lang="zh-CN" altLang="en-US" sz="900"/>
          </a:p>
          <a:p>
            <a:r>
              <a:rPr lang="zh-CN" altLang="en-US" sz="900"/>
              <a:t>[</a:t>
            </a:r>
            <a:r>
              <a:rPr lang="en-US" altLang="zh-CN" sz="900"/>
              <a:t>2</a:t>
            </a:r>
            <a:r>
              <a:rPr lang="zh-CN" altLang="en-US" sz="900"/>
              <a:t>] G. r. lockwood, J. r. Talman, and s. s. Brunke, “real-time 3d ultrasound imaging using sparse synthetic aperture beamforming,” IEEE Trans. Ultrason. Ferroelectr. Freq. Control, vol. 45, no. 4, pp. 980–988, 1998.</a:t>
            </a:r>
            <a:endParaRPr lang="zh-CN" altLang="en-US" sz="900"/>
          </a:p>
          <a:p>
            <a:r>
              <a:rPr lang="zh-CN" altLang="en-US" sz="900"/>
              <a:t>[</a:t>
            </a:r>
            <a:r>
              <a:rPr lang="en-US" altLang="zh-CN" sz="900"/>
              <a:t>3</a:t>
            </a:r>
            <a:r>
              <a:rPr lang="zh-CN" altLang="en-US" sz="900"/>
              <a:t>] s. I. nikolov and J. a. Jensen, “Virtual ultrasound sources in highresolution ultrasound imaging,” in Proc. SPIE, 2002, vol. 3, pp. 395–405.</a:t>
            </a:r>
            <a:endParaRPr lang="zh-CN" altLang="en-US" sz="900"/>
          </a:p>
        </p:txBody>
      </p:sp>
    </p:spTree>
  </p:cSld>
  <p:clrMapOvr>
    <a:masterClrMapping/>
  </p:clrMapOvr>
  <p:transition advTm="63656"/>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flipV="1">
            <a:off x="0" y="876300"/>
            <a:ext cx="12168000" cy="36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Lst>
            <a:lin ang="10800000" scaled="1"/>
            <a:tileRect/>
          </a:gradFill>
          <a:ln w="12700">
            <a:solidFill>
              <a:schemeClr val="bg1"/>
            </a:solidFill>
          </a:ln>
          <a:effectLst>
            <a:outerShdw blurRad="50800" dist="38100" dir="2700000" algn="tl" rotWithShape="0">
              <a:prstClr val="black">
                <a:alpha val="40000"/>
              </a:prstClr>
            </a:outerShdw>
          </a:effectLst>
        </p:spPr>
        <p:txBody>
          <a:bodyPr wrap="square" lIns="0" tIns="0" rIns="0" bIns="0" rtlCol="0">
            <a:spAutoFit/>
          </a:bodyPr>
          <a:lstStyle/>
          <a:p>
            <a:endParaRPr lang="zh-CN" altLang="en-US" sz="100"/>
          </a:p>
        </p:txBody>
      </p:sp>
      <p:sp>
        <p:nvSpPr>
          <p:cNvPr id="2" name="矩形 1"/>
          <p:cNvSpPr/>
          <p:nvPr/>
        </p:nvSpPr>
        <p:spPr>
          <a:xfrm>
            <a:off x="1232821" y="1965412"/>
            <a:ext cx="9727758" cy="2319655"/>
          </a:xfrm>
          <a:prstGeom prst="rect">
            <a:avLst/>
          </a:prstGeom>
        </p:spPr>
        <p:txBody>
          <a:bodyPr wrap="square">
            <a:spAutoFit/>
          </a:bodyPr>
          <a:lstStyle/>
          <a:p>
            <a:pPr marL="0" lvl="1" indent="0" algn="just">
              <a:lnSpc>
                <a:spcPct val="120000"/>
              </a:lnSpc>
              <a:spcBef>
                <a:spcPts val="1200"/>
              </a:spcBef>
              <a:buFont typeface="Wingdings" panose="05000000000000000000" pitchFamily="2" charset="2"/>
              <a:buNone/>
            </a:pPr>
            <a:r>
              <a:rPr lang="en-US" altLang="zh-CN" sz="2400" b="1" dirty="0" smtClean="0">
                <a:solidFill>
                  <a:srgbClr val="0070C0"/>
                </a:solidFill>
                <a:latin typeface="Times New Roman" panose="02020603050405020304" pitchFamily="18" charset="0"/>
                <a:cs typeface="Times New Roman" panose="02020603050405020304" pitchFamily="18" charset="0"/>
              </a:rPr>
              <a:t>The development of ultrafast imaging(1970s-now)</a:t>
            </a:r>
            <a:endParaRPr lang="en-US" altLang="zh-CN" sz="2000" dirty="0">
              <a:latin typeface="Times New Roman" panose="02020603050405020304" pitchFamily="18" charset="0"/>
              <a:cs typeface="Times New Roman" panose="02020603050405020304" pitchFamily="18" charset="0"/>
            </a:endParaRPr>
          </a:p>
          <a:p>
            <a:pPr marL="342900" lvl="1" indent="-342900" algn="just">
              <a:lnSpc>
                <a:spcPct val="120000"/>
              </a:lnSpc>
              <a:spcBef>
                <a:spcPts val="12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Ultrafast plane-wave imaging has been employed in the first ultrafast clinical scanner, the Aixplorer system, since 2008.</a:t>
            </a:r>
            <a:endParaRPr lang="en-US" altLang="zh-CN" sz="2000" dirty="0">
              <a:latin typeface="Times New Roman" panose="02020603050405020304" pitchFamily="18" charset="0"/>
              <a:cs typeface="Times New Roman" panose="02020603050405020304" pitchFamily="18" charset="0"/>
            </a:endParaRPr>
          </a:p>
          <a:p>
            <a:pPr marL="342900" lvl="1" indent="-342900" algn="just">
              <a:lnSpc>
                <a:spcPct val="120000"/>
              </a:lnSpc>
              <a:spcBef>
                <a:spcPts val="1200"/>
              </a:spcBef>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Other devices, such as the Verasonics platform, have been commercialized for use in academic research labs.</a:t>
            </a:r>
            <a:endParaRPr lang="en-US" altLang="zh-CN" sz="2000" dirty="0" smtClean="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9A1797A5-B765-4DF6-BEA8-22C9579B7E1C}" type="slidenum">
              <a:rPr lang="zh-CN" altLang="en-US" smtClean="0"/>
            </a:fld>
            <a:endParaRPr lang="zh-CN" altLang="en-US" dirty="0"/>
          </a:p>
        </p:txBody>
      </p:sp>
      <p:sp>
        <p:nvSpPr>
          <p:cNvPr id="7" name="文本框 6"/>
          <p:cNvSpPr txBox="1"/>
          <p:nvPr/>
        </p:nvSpPr>
        <p:spPr>
          <a:xfrm>
            <a:off x="750244" y="291525"/>
            <a:ext cx="1446530" cy="583565"/>
          </a:xfrm>
          <a:prstGeom prst="rect">
            <a:avLst/>
          </a:prstGeom>
          <a:noFill/>
        </p:spPr>
        <p:txBody>
          <a:bodyPr wrap="none" rtlCol="0">
            <a:spAutoFit/>
          </a:bodyPr>
          <a:lstStyle/>
          <a:p>
            <a:r>
              <a:rPr lang="en-US" altLang="zh-CN" sz="3200" b="1" dirty="0">
                <a:solidFill>
                  <a:srgbClr val="0D3688"/>
                </a:solidFill>
                <a:latin typeface="Times New Roman" panose="02020603050405020304" pitchFamily="18" charset="0"/>
                <a:cs typeface="Times New Roman" panose="02020603050405020304" pitchFamily="18" charset="0"/>
              </a:rPr>
              <a:t>Review</a:t>
            </a:r>
            <a:endParaRPr lang="en-US" altLang="zh-CN" sz="3200" b="1" dirty="0">
              <a:solidFill>
                <a:srgbClr val="0D3688"/>
              </a:solidFill>
              <a:latin typeface="Times New Roman" panose="02020603050405020304" pitchFamily="18" charset="0"/>
              <a:cs typeface="Times New Roman" panose="02020603050405020304" pitchFamily="18" charset="0"/>
            </a:endParaRPr>
          </a:p>
        </p:txBody>
      </p:sp>
    </p:spTree>
  </p:cSld>
  <p:clrMapOvr>
    <a:masterClrMapping/>
  </p:clrMapOvr>
  <p:transition advTm="15578"/>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p:nvPr/>
        </p:nvSpPr>
        <p:spPr>
          <a:xfrm>
            <a:off x="1502410" y="2030095"/>
            <a:ext cx="10253345" cy="416750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20000"/>
              </a:lnSpc>
              <a:buClr>
                <a:srgbClr val="0D3688"/>
              </a:buClr>
              <a:buFont typeface="Wingdings" panose="05000000000000000000" pitchFamily="2" charset="2"/>
              <a:buChar char="l"/>
            </a:pPr>
            <a:r>
              <a:rPr lang="en-US" altLang="zh-CN" b="1" cap="small" dirty="0" smtClean="0">
                <a:effectLst>
                  <a:outerShdw sx="0" sy="0">
                    <a:srgbClr val="000000"/>
                  </a:outerShdw>
                </a:effectLst>
              </a:rPr>
              <a:t> </a:t>
            </a:r>
            <a:r>
              <a:rPr lang="en-US" altLang="zh-CN" b="1" cap="small" dirty="0" smtClean="0">
                <a:solidFill>
                  <a:schemeClr val="bg1">
                    <a:lumMod val="85000"/>
                  </a:schemeClr>
                </a:solidFill>
                <a:effectLst>
                  <a:outerShdw sx="0" sy="0">
                    <a:srgbClr val="000000"/>
                  </a:outerShdw>
                </a:effectLst>
                <a:uFillTx/>
              </a:rPr>
              <a:t>Review(2014)</a:t>
            </a:r>
            <a:endParaRPr lang="zh-CN" altLang="zh-CN" b="1" cap="small" dirty="0" smtClean="0">
              <a:effectLst>
                <a:outerShdw sx="0" sy="0">
                  <a:srgbClr val="000000"/>
                </a:outerShdw>
              </a:effectLst>
            </a:endParaRPr>
          </a:p>
          <a:p>
            <a:pPr fontAlgn="base">
              <a:lnSpc>
                <a:spcPct val="120000"/>
              </a:lnSpc>
              <a:buClr>
                <a:srgbClr val="0D3688"/>
              </a:buClr>
              <a:buFont typeface="Wingdings" panose="05000000000000000000" pitchFamily="2" charset="2"/>
              <a:buChar char="l"/>
            </a:pPr>
            <a:r>
              <a:rPr lang="en-US" altLang="zh-CN" b="1" cap="small" dirty="0" smtClean="0">
                <a:effectLst>
                  <a:outerShdw sx="0" sy="0">
                    <a:srgbClr val="000000"/>
                  </a:outerShdw>
                </a:effectLst>
              </a:rPr>
              <a:t> Coherent Plane-Wave Compounding for Very High Frame Rate Ultrasonography and Transient Elastography(2009)</a:t>
            </a:r>
            <a:endParaRPr lang="en-US" altLang="zh-CN" b="1" cap="small" dirty="0" smtClean="0">
              <a:effectLst>
                <a:outerShdw sx="0" sy="0">
                  <a:srgbClr val="000000"/>
                </a:outerShdw>
              </a:effectLst>
            </a:endParaRPr>
          </a:p>
          <a:p>
            <a:pPr fontAlgn="base">
              <a:lnSpc>
                <a:spcPct val="120000"/>
              </a:lnSpc>
              <a:buClr>
                <a:srgbClr val="0D3688"/>
              </a:buClr>
              <a:buFont typeface="Wingdings" panose="05000000000000000000" pitchFamily="2" charset="2"/>
              <a:buChar char="l"/>
            </a:pPr>
            <a:r>
              <a:rPr lang="en-US" altLang="zh-CN" b="1" cap="small" dirty="0" smtClean="0">
                <a:effectLst>
                  <a:outerShdw sx="0" sy="0">
                    <a:srgbClr val="000000"/>
                  </a:outerShdw>
                </a:effectLst>
              </a:rPr>
              <a:t> </a:t>
            </a:r>
            <a:r>
              <a:rPr lang="en-US" altLang="zh-CN" b="1" cap="small" dirty="0" smtClean="0">
                <a:solidFill>
                  <a:schemeClr val="bg1">
                    <a:lumMod val="85000"/>
                  </a:schemeClr>
                </a:solidFill>
                <a:effectLst>
                  <a:outerShdw sx="0" sy="0">
                    <a:srgbClr val="000000"/>
                  </a:outerShdw>
                </a:effectLst>
                <a:uFillTx/>
              </a:rPr>
              <a:t>Ultrafast Ultrasound Imaging Using Combined Transmissions With Cross-Coherence-Based Reconstruction(2018)</a:t>
            </a:r>
            <a:endParaRPr lang="en-US" altLang="zh-CN" b="1" cap="small" dirty="0" smtClean="0">
              <a:solidFill>
                <a:schemeClr val="bg1">
                  <a:lumMod val="85000"/>
                </a:schemeClr>
              </a:solidFill>
              <a:effectLst>
                <a:outerShdw sx="0" sy="0">
                  <a:srgbClr val="000000"/>
                </a:outerShdw>
              </a:effectLst>
              <a:uFillTx/>
            </a:endParaRPr>
          </a:p>
          <a:p>
            <a:pPr fontAlgn="base">
              <a:lnSpc>
                <a:spcPct val="120000"/>
              </a:lnSpc>
              <a:buClr>
                <a:srgbClr val="0D3688"/>
              </a:buClr>
              <a:buFont typeface="Wingdings" panose="05000000000000000000" pitchFamily="2" charset="2"/>
              <a:buChar char="l"/>
            </a:pPr>
            <a:r>
              <a:rPr lang="en-US" altLang="zh-CN" b="1" cap="small" dirty="0" smtClean="0">
                <a:solidFill>
                  <a:schemeClr val="bg1">
                    <a:lumMod val="85000"/>
                  </a:schemeClr>
                </a:solidFill>
                <a:effectLst>
                  <a:outerShdw sx="0" sy="0">
                    <a:srgbClr val="000000"/>
                  </a:outerShdw>
                </a:effectLst>
                <a:uFillTx/>
              </a:rPr>
              <a:t> </a:t>
            </a:r>
            <a:r>
              <a:rPr lang="en-US" altLang="zh-CN" b="1" cap="small" dirty="0">
                <a:solidFill>
                  <a:schemeClr val="bg1">
                    <a:lumMod val="85000"/>
                  </a:schemeClr>
                </a:solidFill>
                <a:effectLst>
                  <a:outerShdw sx="0" sy="0">
                    <a:srgbClr val="000000"/>
                  </a:outerShdw>
                </a:effectLst>
                <a:uFillTx/>
              </a:rPr>
              <a:t>Ultrafast Ultrasound Imaging With Cascaded Dual-Polarity Waves(2018)</a:t>
            </a:r>
            <a:endParaRPr lang="en-US" altLang="zh-CN" b="1" cap="small" dirty="0">
              <a:solidFill>
                <a:schemeClr val="bg1">
                  <a:lumMod val="85000"/>
                </a:schemeClr>
              </a:solidFill>
              <a:effectLst>
                <a:outerShdw sx="0" sy="0">
                  <a:srgbClr val="000000"/>
                </a:outerShdw>
              </a:effectLst>
              <a:uFillTx/>
            </a:endParaRPr>
          </a:p>
        </p:txBody>
      </p:sp>
      <p:grpSp>
        <p:nvGrpSpPr>
          <p:cNvPr id="10" name="组合 9"/>
          <p:cNvGrpSpPr/>
          <p:nvPr/>
        </p:nvGrpSpPr>
        <p:grpSpPr>
          <a:xfrm>
            <a:off x="428626" y="314325"/>
            <a:ext cx="3676652" cy="1348591"/>
            <a:chOff x="345288" y="419101"/>
            <a:chExt cx="3561455" cy="1247774"/>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5288" y="419101"/>
              <a:ext cx="3178963" cy="1247774"/>
            </a:xfrm>
            <a:prstGeom prst="rect">
              <a:avLst/>
            </a:prstGeom>
          </p:spPr>
        </p:pic>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l="40490"/>
            <a:stretch>
              <a:fillRect/>
            </a:stretch>
          </p:blipFill>
          <p:spPr>
            <a:xfrm>
              <a:off x="1630268" y="419101"/>
              <a:ext cx="2276475" cy="1247774"/>
            </a:xfrm>
            <a:prstGeom prst="rect">
              <a:avLst/>
            </a:prstGeom>
          </p:spPr>
        </p:pic>
      </p:grpSp>
      <p:sp>
        <p:nvSpPr>
          <p:cNvPr id="7" name="文本框 6"/>
          <p:cNvSpPr txBox="1"/>
          <p:nvPr/>
        </p:nvSpPr>
        <p:spPr>
          <a:xfrm>
            <a:off x="1824153" y="681308"/>
            <a:ext cx="1838965" cy="707886"/>
          </a:xfrm>
          <a:prstGeom prst="rect">
            <a:avLst/>
          </a:prstGeom>
          <a:noFill/>
        </p:spPr>
        <p:txBody>
          <a:bodyPr wrap="none" rtlCol="0">
            <a:spAutoFit/>
          </a:bodyPr>
          <a:lstStyle/>
          <a:p>
            <a:r>
              <a:rPr lang="en-US" altLang="zh-CN" sz="4000" b="1" smtClean="0">
                <a:solidFill>
                  <a:srgbClr val="0D3688"/>
                </a:solidFill>
                <a:latin typeface="Times New Roman" panose="02020603050405020304" pitchFamily="18" charset="0"/>
                <a:cs typeface="Times New Roman" panose="02020603050405020304" pitchFamily="18" charset="0"/>
              </a:rPr>
              <a:t>Outline</a:t>
            </a:r>
            <a:endParaRPr lang="zh-CN" altLang="en-US" sz="4000" b="1">
              <a:solidFill>
                <a:srgbClr val="0D3688"/>
              </a:solidFill>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9A1797A5-B765-4DF6-BEA8-22C9579B7E1C}" type="slidenum">
              <a:rPr lang="zh-CN" altLang="en-US" smtClean="0"/>
            </a:fld>
            <a:endParaRPr lang="zh-CN" altLang="en-US"/>
          </a:p>
        </p:txBody>
      </p:sp>
    </p:spTree>
  </p:cSld>
  <p:clrMapOvr>
    <a:masterClrMapping/>
  </p:clrMapOvr>
  <p:transition advTm="8532"/>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21557</Words>
  <Application>WPS 演示</Application>
  <PresentationFormat>宽屏</PresentationFormat>
  <Paragraphs>417</Paragraphs>
  <Slides>42</Slides>
  <Notes>23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42</vt:i4>
      </vt:variant>
    </vt:vector>
  </HeadingPairs>
  <TitlesOfParts>
    <vt:vector size="52" baseType="lpstr">
      <vt:lpstr>Arial</vt:lpstr>
      <vt:lpstr>宋体</vt:lpstr>
      <vt:lpstr>Wingdings</vt:lpstr>
      <vt:lpstr>Times New Roman</vt:lpstr>
      <vt:lpstr>Times-Roman</vt:lpstr>
      <vt:lpstr>Calibri</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dc:creator>
  <cp:lastModifiedBy>Administrator</cp:lastModifiedBy>
  <cp:revision>370</cp:revision>
  <dcterms:created xsi:type="dcterms:W3CDTF">2016-12-14T14:15:00Z</dcterms:created>
  <dcterms:modified xsi:type="dcterms:W3CDTF">2018-12-26T04:08:33Z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