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00">
          <p15:clr>
            <a:srgbClr val="A4A3A4"/>
          </p15:clr>
        </p15:guide>
        <p15:guide id="2" orient="horz" pos="3408">
          <p15:clr>
            <a:srgbClr val="A4A3A4"/>
          </p15:clr>
        </p15:guide>
        <p15:guide id="3" pos="6936">
          <p15:clr>
            <a:srgbClr val="A4A3A4"/>
          </p15:clr>
        </p15:guide>
        <p15:guide id="4" pos="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TOhnHfpnS7ITiKIQ3uCNV07hR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00" orient="horz"/>
        <p:guide pos="3408" orient="horz"/>
        <p:guide pos="6936"/>
        <p:guide pos="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895d09aed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8895d09aed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8895d09aed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895d09aed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8895d09aed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18895d09aed_0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ab256d50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8ab256d50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8ab256d509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895d09aed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8895d09aed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8895d09aed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895d09aed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8895d09aed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18895d09aed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895d09aed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8895d09aed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18895d09aed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b0989e637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b0989e637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8b0989e637_1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b0989e637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b0989e637_1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8b0989e637_1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b0989e637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b0989e637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8b0989e637_1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b0989e637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8b0989e637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8b0989e637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b0989e637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8b0989e637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8b0989e637_1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b0989e637_1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18b0989e637_1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ab256d50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8ab256d50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8ab256d509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ab256d50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8ab256d50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18ab256d50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/>
          <p:nvPr/>
        </p:nvSpPr>
        <p:spPr>
          <a:xfrm>
            <a:off x="400050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2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32"/>
          <p:cNvSpPr/>
          <p:nvPr/>
        </p:nvSpPr>
        <p:spPr>
          <a:xfrm>
            <a:off x="5292348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2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2"/>
          <p:cNvSpPr/>
          <p:nvPr/>
        </p:nvSpPr>
        <p:spPr>
          <a:xfrm flipH="1">
            <a:off x="0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2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2"/>
          <p:cNvSpPr txBox="1"/>
          <p:nvPr>
            <p:ph type="ctrTitle"/>
          </p:nvPr>
        </p:nvSpPr>
        <p:spPr>
          <a:xfrm>
            <a:off x="5093208" y="2743200"/>
            <a:ext cx="659282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subTitle"/>
          </p:nvPr>
        </p:nvSpPr>
        <p:spPr>
          <a:xfrm>
            <a:off x="5093208" y="5221224"/>
            <a:ext cx="6592824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2" name="Google Shape;102;p3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 2 張中型圖片的標題及內容">
  <p:cSld name="含 2 張中型圖片的標題及內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1"/>
          <p:cNvSpPr/>
          <p:nvPr>
            <p:ph idx="2" type="pic"/>
          </p:nvPr>
        </p:nvSpPr>
        <p:spPr>
          <a:xfrm>
            <a:off x="7901259" y="2727729"/>
            <a:ext cx="4290740" cy="4130271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41"/>
          <p:cNvSpPr/>
          <p:nvPr>
            <p:ph idx="3" type="pic"/>
          </p:nvPr>
        </p:nvSpPr>
        <p:spPr>
          <a:xfrm>
            <a:off x="6261609" y="0"/>
            <a:ext cx="3519311" cy="3007909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41"/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1"/>
          <p:cNvSpPr/>
          <p:nvPr/>
        </p:nvSpPr>
        <p:spPr>
          <a:xfrm flipH="1" rot="-6040930">
            <a:off x="6034138" y="-673140"/>
            <a:ext cx="4021193" cy="4021193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 txBox="1"/>
          <p:nvPr>
            <p:ph type="title"/>
          </p:nvPr>
        </p:nvSpPr>
        <p:spPr>
          <a:xfrm>
            <a:off x="841248" y="365760"/>
            <a:ext cx="51206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3" name="Google Shape;113;p41"/>
          <p:cNvSpPr txBox="1"/>
          <p:nvPr>
            <p:ph idx="1" type="body"/>
          </p:nvPr>
        </p:nvSpPr>
        <p:spPr>
          <a:xfrm>
            <a:off x="841248" y="1828800"/>
            <a:ext cx="5093208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議程">
  <p:cSld name="議程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2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2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2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圖片的引述投影片">
  <p:cSld name="含圖片的引述投影片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3"/>
          <p:cNvSpPr/>
          <p:nvPr>
            <p:ph idx="2" type="pic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43"/>
          <p:cNvSpPr txBox="1"/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b" bIns="2331700" lIns="457200" spcFirstLastPara="1" rIns="4572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" type="body"/>
          </p:nvPr>
        </p:nvSpPr>
        <p:spPr>
          <a:xfrm>
            <a:off x="3575304" y="4379976"/>
            <a:ext cx="5038344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>
  <p:cSld name="比較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9" name="Google Shape;139;p4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結語">
  <p:cSld name="結語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6"/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6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6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6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6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6"/>
          <p:cNvSpPr/>
          <p:nvPr/>
        </p:nvSpPr>
        <p:spPr>
          <a:xfrm flipH="1">
            <a:off x="340505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6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6"/>
          <p:cNvSpPr txBox="1"/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6"/>
          <p:cNvSpPr txBox="1"/>
          <p:nvPr>
            <p:ph idx="10" type="dt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6"/>
          <p:cNvSpPr txBox="1"/>
          <p:nvPr>
            <p:ph idx="11" type="ftr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6"/>
          <p:cNvSpPr txBox="1"/>
          <p:nvPr>
            <p:ph idx="12" type="sldNum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3" name="Google Shape;153;p46"/>
          <p:cNvSpPr txBox="1"/>
          <p:nvPr>
            <p:ph idx="1" type="body"/>
          </p:nvPr>
        </p:nvSpPr>
        <p:spPr>
          <a:xfrm>
            <a:off x="6665976" y="2551176"/>
            <a:ext cx="4709160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8" name="Google Shape;158;p4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3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/>
          <p:nvPr/>
        </p:nvSpPr>
        <p:spPr>
          <a:xfrm flipH="1" rot="-1577571">
            <a:off x="2494119" y="-28502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50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4"/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4"/>
          <p:cNvSpPr txBox="1"/>
          <p:nvPr>
            <p:ph type="title"/>
          </p:nvPr>
        </p:nvSpPr>
        <p:spPr>
          <a:xfrm>
            <a:off x="3319272" y="1380744"/>
            <a:ext cx="555955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3319272" y="4078224"/>
            <a:ext cx="555955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 2 張小圖片的標題及內容">
  <p:cSld name="含 2 張小圖片的標題及內容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/>
          <p:nvPr>
            <p:ph idx="2" type="pic"/>
          </p:nvPr>
        </p:nvSpPr>
        <p:spPr>
          <a:xfrm>
            <a:off x="7200479" y="1150210"/>
            <a:ext cx="2207046" cy="2204178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5"/>
          <p:cNvSpPr/>
          <p:nvPr>
            <p:ph idx="3" type="pic"/>
          </p:nvPr>
        </p:nvSpPr>
        <p:spPr>
          <a:xfrm>
            <a:off x="8444632" y="2579683"/>
            <a:ext cx="3096807" cy="3096807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35"/>
          <p:cNvSpPr txBox="1"/>
          <p:nvPr>
            <p:ph type="title"/>
          </p:nvPr>
        </p:nvSpPr>
        <p:spPr>
          <a:xfrm>
            <a:off x="539496" y="365124"/>
            <a:ext cx="58064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539496" y="1825625"/>
            <a:ext cx="5806440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9" name="Google Shape;49;p35"/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5"/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8" name="Google Shape;58;p3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" name="Google Shape;67;p3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/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" type="body"/>
          </p:nvPr>
        </p:nvSpPr>
        <p:spPr>
          <a:xfrm>
            <a:off x="1179576" y="1911096"/>
            <a:ext cx="98298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5" name="Google Shape;75;p4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0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 2">
  <p:cSld name="標題及內容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2" name="Google Shape;82;p4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4"/>
          <p:cNvSpPr txBox="1"/>
          <p:nvPr>
            <p:ph idx="1" type="body"/>
          </p:nvPr>
        </p:nvSpPr>
        <p:spPr>
          <a:xfrm>
            <a:off x="838200" y="1911096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 3 欄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" type="body"/>
          </p:nvPr>
        </p:nvSpPr>
        <p:spPr>
          <a:xfrm>
            <a:off x="83978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39"/>
          <p:cNvSpPr txBox="1"/>
          <p:nvPr>
            <p:ph idx="2" type="body"/>
          </p:nvPr>
        </p:nvSpPr>
        <p:spPr>
          <a:xfrm>
            <a:off x="83978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3" type="body"/>
          </p:nvPr>
        </p:nvSpPr>
        <p:spPr>
          <a:xfrm>
            <a:off x="445312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39"/>
          <p:cNvSpPr txBox="1"/>
          <p:nvPr>
            <p:ph idx="4" type="body"/>
          </p:nvPr>
        </p:nvSpPr>
        <p:spPr>
          <a:xfrm>
            <a:off x="445312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4" name="Google Shape;94;p3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9"/>
          <p:cNvSpPr txBox="1"/>
          <p:nvPr>
            <p:ph idx="5" type="body"/>
          </p:nvPr>
        </p:nvSpPr>
        <p:spPr>
          <a:xfrm>
            <a:off x="806500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39"/>
          <p:cNvSpPr txBox="1"/>
          <p:nvPr>
            <p:ph idx="6" type="body"/>
          </p:nvPr>
        </p:nvSpPr>
        <p:spPr>
          <a:xfrm>
            <a:off x="806500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>
              <a:alpha val="80000"/>
            </a:srgbClr>
          </a:solidFill>
          <a:ln cap="flat" cmpd="sng" w="12700">
            <a:solidFill>
              <a:srgbClr val="AD564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" name="Google Shape;1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LF1JT0Pmddc" TargetMode="External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Yhvr0TKrS_Q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d-iSnJPFsV0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type="ctrTitle"/>
          </p:nvPr>
        </p:nvSpPr>
        <p:spPr>
          <a:xfrm>
            <a:off x="5410895" y="2834640"/>
            <a:ext cx="659282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zh-TW">
                <a:latin typeface="Arial"/>
                <a:ea typeface="Arial"/>
                <a:cs typeface="Arial"/>
                <a:sym typeface="Arial"/>
              </a:rPr>
              <a:t>排球計分</a:t>
            </a:r>
            <a:r>
              <a:rPr b="1" lang="zh-TW"/>
              <a:t>系統</a:t>
            </a:r>
            <a:endParaRPr/>
          </a:p>
        </p:txBody>
      </p:sp>
      <p:sp>
        <p:nvSpPr>
          <p:cNvPr id="167" name="Google Shape;167;p1"/>
          <p:cNvSpPr txBox="1"/>
          <p:nvPr>
            <p:ph idx="1" type="subTitle"/>
          </p:nvPr>
        </p:nvSpPr>
        <p:spPr>
          <a:xfrm>
            <a:off x="5339178" y="5221224"/>
            <a:ext cx="6592824" cy="159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62560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zh-TW" sz="3600">
                <a:latin typeface="Arial"/>
                <a:ea typeface="Arial"/>
                <a:cs typeface="Arial"/>
                <a:sym typeface="Arial"/>
              </a:rPr>
              <a:t>指導老師:滕元翔</a:t>
            </a:r>
            <a:r>
              <a:rPr lang="zh-TW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162560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資工</a:t>
            </a:r>
            <a:r>
              <a:rPr b="1" lang="zh-TW"/>
              <a:t>四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B 410817762 陳維澤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KASA 超纖皮製比賽級排球國際排總比賽指定球- PChome 24h購物"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746" y="4293377"/>
            <a:ext cx="927846" cy="92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895d09aed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zh-TW"/>
              <a:t>子機功能</a:t>
            </a:r>
            <a:endParaRPr b="1"/>
          </a:p>
        </p:txBody>
      </p:sp>
      <p:sp>
        <p:nvSpPr>
          <p:cNvPr id="257" name="Google Shape;257;g18895d09aed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8" name="Google Shape;258;g18895d09aed_0_50"/>
          <p:cNvSpPr txBox="1"/>
          <p:nvPr>
            <p:ph idx="1" type="body"/>
          </p:nvPr>
        </p:nvSpPr>
        <p:spPr>
          <a:xfrm>
            <a:off x="838200" y="1786021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攝影及收音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ESPNOW高速傳輸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同步備份AVI及LOG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馬達控制FOC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雲台水平修正</a:t>
            </a:r>
            <a:endParaRPr/>
          </a:p>
        </p:txBody>
      </p:sp>
      <p:pic>
        <p:nvPicPr>
          <p:cNvPr id="259" name="Google Shape;259;g18895d09aed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00" y="0"/>
            <a:ext cx="51435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8895d09aed_0_50"/>
          <p:cNvSpPr txBox="1"/>
          <p:nvPr/>
        </p:nvSpPr>
        <p:spPr>
          <a:xfrm>
            <a:off x="10024200" y="797125"/>
            <a:ext cx="21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麵包版模擬電路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895d09aed_0_2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zh-TW"/>
              <a:t>主機功能</a:t>
            </a:r>
            <a:endParaRPr b="1"/>
          </a:p>
        </p:txBody>
      </p:sp>
      <p:sp>
        <p:nvSpPr>
          <p:cNvPr id="267" name="Google Shape;267;g18895d09aed_0_2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8" name="Google Shape;268;g18895d09aed_0_201"/>
          <p:cNvSpPr txBox="1"/>
          <p:nvPr>
            <p:ph idx="1" type="body"/>
          </p:nvPr>
        </p:nvSpPr>
        <p:spPr>
          <a:xfrm>
            <a:off x="838200" y="1911096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libTorch深度學習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zh-TW"/>
              <a:t>犯規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zh-TW"/>
              <a:t>界內/外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顯示計分介面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LINUX-ESPNOW高速傳輸</a:t>
            </a:r>
            <a:endParaRPr/>
          </a:p>
        </p:txBody>
      </p:sp>
      <p:pic>
        <p:nvPicPr>
          <p:cNvPr id="269" name="Google Shape;269;g18895d09aed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300" y="2236726"/>
            <a:ext cx="6161700" cy="46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ab256d509_0_31"/>
          <p:cNvSpPr txBox="1"/>
          <p:nvPr>
            <p:ph type="title"/>
          </p:nvPr>
        </p:nvSpPr>
        <p:spPr>
          <a:xfrm>
            <a:off x="3319272" y="1380744"/>
            <a:ext cx="5559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zh-TW" sz="6600"/>
              <a:t>相關技術</a:t>
            </a:r>
            <a:endParaRPr b="1" sz="6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895d09aed_0_183"/>
          <p:cNvSpPr txBox="1"/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/>
              <a:t>ESP32-CAM</a:t>
            </a:r>
            <a:endParaRPr/>
          </a:p>
        </p:txBody>
      </p:sp>
      <p:sp>
        <p:nvSpPr>
          <p:cNvPr id="282" name="Google Shape;282;g18895d09aed_0_183"/>
          <p:cNvSpPr txBox="1"/>
          <p:nvPr>
            <p:ph idx="1" type="body"/>
          </p:nvPr>
        </p:nvSpPr>
        <p:spPr>
          <a:xfrm>
            <a:off x="1179576" y="1911096"/>
            <a:ext cx="98298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zh-TW"/>
              <a:t>ESP32-CAM是一款基於ESP32的低成本開發板，配有板載攝像頭，體積小巧。它是物聯網應用，原型構建和DIY項目的理想解決方案。該板集成了WiFi，傳統藍牙和低功耗BLE，以及雙核高性能32位LX6 CPU。</a:t>
            </a:r>
            <a:endParaRPr/>
          </a:p>
        </p:txBody>
      </p:sp>
      <p:sp>
        <p:nvSpPr>
          <p:cNvPr id="283" name="Google Shape;283;g18895d09aed_0_1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4" name="Google Shape;284;g18895d09aed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763" y="3363675"/>
            <a:ext cx="3199575" cy="31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895d09aed_0_1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1" name="Google Shape;291;g18895d09aed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589" y="714400"/>
            <a:ext cx="9256834" cy="54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895d09aed_0_1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The Original design idea came from this video https://www.youtube.com/watch?v=Su6O6155UJM. The designer published the 3D CAD files but they were not compatible with my CAD software so I recreated the mechanical design with FreeCAD and adapted it to my TEAC stepper motors. The motors are driven by a pair of A4988 stepper motor drivers that are controlled by an NEC V25 SBC I had from an older project. The controller board runs a drive+controller application that can be accessed through a serial link and managed through either a serial console (e.g. minicom) or commands issues by a remote program (I use a set of Python scripts for different applications). This setup allows the controller to maintain a simple set of command primitives that are use by higher level code to implement more complex applications such as integration with OpenCV for object tracking.&#10;&#10;&#10;Web page: https://sites.google.com/site/eyalabraham/differential-pan-tilt&#10;Mechanical design: https://grabcad.com/library/differential-pan-tilt-1&#10;Software: https://github.com/eyalabraham/differential-pan-tilt" id="298" name="Google Shape;298;g18895d09aed_0_170" title="Differential pan-til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2588" y="343938"/>
            <a:ext cx="8226826" cy="61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b0989e637_1_69"/>
          <p:cNvSpPr txBox="1"/>
          <p:nvPr>
            <p:ph type="title"/>
          </p:nvPr>
        </p:nvSpPr>
        <p:spPr>
          <a:xfrm>
            <a:off x="3319272" y="2026919"/>
            <a:ext cx="5559600" cy="251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600"/>
              <a:t>結論與</a:t>
            </a:r>
            <a:endParaRPr b="1" sz="6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600"/>
              <a:t>未來展望</a:t>
            </a:r>
            <a:endParaRPr b="1" sz="6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b0989e637_1_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1" name="Google Shape;311;g18b0989e637_1_97"/>
          <p:cNvSpPr txBox="1"/>
          <p:nvPr/>
        </p:nvSpPr>
        <p:spPr>
          <a:xfrm>
            <a:off x="1791450" y="1709300"/>
            <a:ext cx="8609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zh-TW" sz="4000"/>
              <a:t>深度模型訓練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zh-TW" sz="4000"/>
              <a:t>球體動態追焦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zh-TW" sz="4000"/>
              <a:t>犯規判斷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b0989e637_1_63"/>
          <p:cNvSpPr txBox="1"/>
          <p:nvPr>
            <p:ph type="title"/>
          </p:nvPr>
        </p:nvSpPr>
        <p:spPr>
          <a:xfrm>
            <a:off x="3319272" y="1380744"/>
            <a:ext cx="5559600" cy="251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600"/>
              <a:t>機體展示</a:t>
            </a:r>
            <a:endParaRPr b="1" sz="6600"/>
          </a:p>
        </p:txBody>
      </p:sp>
      <p:sp>
        <p:nvSpPr>
          <p:cNvPr id="318" name="Google Shape;318;g18b0989e637_1_63"/>
          <p:cNvSpPr txBox="1"/>
          <p:nvPr>
            <p:ph idx="1" type="body"/>
          </p:nvPr>
        </p:nvSpPr>
        <p:spPr>
          <a:xfrm>
            <a:off x="3319272" y="4078224"/>
            <a:ext cx="5559600" cy="153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1999"/>
            <a:ext cx="12192000" cy="5400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3413939" y="6235671"/>
            <a:ext cx="5038344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zh-TW" sz="4400"/>
              <a:t>感謝聆聽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/>
          <p:nvPr/>
        </p:nvSpPr>
        <p:spPr>
          <a:xfrm>
            <a:off x="534707" y="1245814"/>
            <a:ext cx="4010025" cy="3899647"/>
          </a:xfrm>
          <a:prstGeom prst="flowChartConnector">
            <a:avLst/>
          </a:prstGeom>
          <a:solidFill>
            <a:schemeClr val="accent5">
              <a:alpha val="74509"/>
            </a:schemeClr>
          </a:solidFill>
          <a:ln cap="flat" cmpd="sng" w="12700">
            <a:solidFill>
              <a:srgbClr val="8C6E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2"/>
          <p:cNvSpPr txBox="1"/>
          <p:nvPr>
            <p:ph type="title"/>
          </p:nvPr>
        </p:nvSpPr>
        <p:spPr>
          <a:xfrm>
            <a:off x="1920009" y="2857501"/>
            <a:ext cx="1223241" cy="6832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000"/>
              <a:buFont typeface="Arial"/>
              <a:buNone/>
            </a:pPr>
            <a:r>
              <a:rPr b="1" lang="zh-TW" sz="4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/>
          </a:p>
        </p:txBody>
      </p:sp>
      <p:grpSp>
        <p:nvGrpSpPr>
          <p:cNvPr id="176" name="Google Shape;176;p2"/>
          <p:cNvGrpSpPr/>
          <p:nvPr/>
        </p:nvGrpSpPr>
        <p:grpSpPr>
          <a:xfrm>
            <a:off x="4773325" y="903149"/>
            <a:ext cx="7299600" cy="5225188"/>
            <a:chOff x="0" y="72837"/>
            <a:chExt cx="7299600" cy="4801680"/>
          </a:xfrm>
        </p:grpSpPr>
        <p:sp>
          <p:nvSpPr>
            <p:cNvPr id="177" name="Google Shape;177;p2"/>
            <p:cNvSpPr/>
            <p:nvPr/>
          </p:nvSpPr>
          <p:spPr>
            <a:xfrm>
              <a:off x="0" y="338517"/>
              <a:ext cx="7299600" cy="4536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4583D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64980" y="72837"/>
              <a:ext cx="5109600" cy="531300"/>
            </a:xfrm>
            <a:prstGeom prst="roundRect">
              <a:avLst>
                <a:gd fmla="val 16667" name="adj"/>
              </a:avLst>
            </a:prstGeom>
            <a:solidFill>
              <a:srgbClr val="1265DB">
                <a:alpha val="77650"/>
              </a:srgbClr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 txBox="1"/>
            <p:nvPr/>
          </p:nvSpPr>
          <p:spPr>
            <a:xfrm>
              <a:off x="390919" y="98776"/>
              <a:ext cx="50577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125" spcFirstLastPara="1" rIns="193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zh-TW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設計理念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0" y="1154997"/>
              <a:ext cx="7299600" cy="4536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538AD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64980" y="889317"/>
              <a:ext cx="5109600" cy="531300"/>
            </a:xfrm>
            <a:prstGeom prst="roundRect">
              <a:avLst>
                <a:gd fmla="val 16667" name="adj"/>
              </a:avLst>
            </a:prstGeom>
            <a:solidFill>
              <a:srgbClr val="1265DB">
                <a:alpha val="77650"/>
              </a:srgbClr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390919" y="915256"/>
              <a:ext cx="50577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125" spcFirstLastPara="1" rIns="193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lang="zh-TW" sz="1800">
                  <a:solidFill>
                    <a:srgbClr val="FFFFFF"/>
                  </a:solidFill>
                </a:rPr>
                <a:t>設計</a:t>
              </a:r>
              <a:r>
                <a:rPr b="1" i="0" lang="zh-TW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架構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0" y="1971477"/>
              <a:ext cx="7299600" cy="4536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192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64980" y="1705797"/>
              <a:ext cx="5109600" cy="531300"/>
            </a:xfrm>
            <a:prstGeom prst="roundRect">
              <a:avLst>
                <a:gd fmla="val 16667" name="adj"/>
              </a:avLst>
            </a:prstGeom>
            <a:solidFill>
              <a:srgbClr val="1265DB">
                <a:alpha val="77650"/>
              </a:srgbClr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 txBox="1"/>
            <p:nvPr/>
          </p:nvSpPr>
          <p:spPr>
            <a:xfrm>
              <a:off x="390919" y="1731736"/>
              <a:ext cx="50577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125" spcFirstLastPara="1" rIns="193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zh-TW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系統功能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0" y="2787957"/>
              <a:ext cx="7299600" cy="4536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709B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64980" y="2522277"/>
              <a:ext cx="5109600" cy="531300"/>
            </a:xfrm>
            <a:prstGeom prst="roundRect">
              <a:avLst>
                <a:gd fmla="val 16667" name="adj"/>
              </a:avLst>
            </a:prstGeom>
            <a:solidFill>
              <a:srgbClr val="1265DB">
                <a:alpha val="77650"/>
              </a:srgbClr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 txBox="1"/>
            <p:nvPr/>
          </p:nvSpPr>
          <p:spPr>
            <a:xfrm>
              <a:off x="390919" y="2548216"/>
              <a:ext cx="50577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125" spcFirstLastPara="1" rIns="193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lang="zh-TW" sz="1800">
                  <a:solidFill>
                    <a:srgbClr val="FFFFFF"/>
                  </a:solidFill>
                </a:rPr>
                <a:t>相關技術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0" y="3604437"/>
              <a:ext cx="7299600" cy="4536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7FA4E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64980" y="3338757"/>
              <a:ext cx="5109600" cy="531300"/>
            </a:xfrm>
            <a:prstGeom prst="roundRect">
              <a:avLst>
                <a:gd fmla="val 16667" name="adj"/>
              </a:avLst>
            </a:prstGeom>
            <a:solidFill>
              <a:srgbClr val="1265DB">
                <a:alpha val="77650"/>
              </a:srgbClr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 txBox="1"/>
            <p:nvPr/>
          </p:nvSpPr>
          <p:spPr>
            <a:xfrm>
              <a:off x="390919" y="3364696"/>
              <a:ext cx="50577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125" spcFirstLastPara="1" rIns="193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lang="zh-TW" sz="1800">
                  <a:solidFill>
                    <a:srgbClr val="FFFFFF"/>
                  </a:solidFill>
                </a:rPr>
                <a:t>結論與外來展望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0" y="4420917"/>
              <a:ext cx="7299600" cy="4536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8EA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64980" y="4155237"/>
              <a:ext cx="5109600" cy="531300"/>
            </a:xfrm>
            <a:prstGeom prst="roundRect">
              <a:avLst>
                <a:gd fmla="val 16667" name="adj"/>
              </a:avLst>
            </a:prstGeom>
            <a:solidFill>
              <a:srgbClr val="1265DB">
                <a:alpha val="77650"/>
              </a:srgbClr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 txBox="1"/>
            <p:nvPr/>
          </p:nvSpPr>
          <p:spPr>
            <a:xfrm>
              <a:off x="390919" y="4181176"/>
              <a:ext cx="50577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125" spcFirstLastPara="1" rIns="193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lang="zh-TW" sz="1800">
                  <a:solidFill>
                    <a:srgbClr val="FFFFFF"/>
                  </a:solidFill>
                </a:rPr>
                <a:t>機體展示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idx="1" type="body"/>
          </p:nvPr>
        </p:nvSpPr>
        <p:spPr>
          <a:xfrm>
            <a:off x="3316224" y="3002459"/>
            <a:ext cx="555955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</a:pPr>
            <a:r>
              <a:rPr b="1" lang="zh-TW" sz="6600">
                <a:latin typeface="Arial"/>
                <a:ea typeface="Arial"/>
                <a:cs typeface="Arial"/>
                <a:sym typeface="Arial"/>
              </a:rPr>
              <a:t>設計理念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/>
          <p:nvPr/>
        </p:nvSpPr>
        <p:spPr>
          <a:xfrm>
            <a:off x="621400" y="1896024"/>
            <a:ext cx="5298600" cy="1703400"/>
          </a:xfrm>
          <a:prstGeom prst="roundRect">
            <a:avLst>
              <a:gd fmla="val 16667" name="adj"/>
            </a:avLst>
          </a:prstGeom>
          <a:solidFill>
            <a:srgbClr val="20928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403412" y="449987"/>
            <a:ext cx="2743200" cy="1226100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3">
            <a:alphaModFix/>
          </a:blip>
          <a:srcRect b="-4" l="10272" r="23136" t="0"/>
          <a:stretch/>
        </p:blipFill>
        <p:spPr>
          <a:xfrm>
            <a:off x="5503110" y="2709199"/>
            <a:ext cx="3690900" cy="36861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209" name="Google Shape;209;p4"/>
          <p:cNvSpPr txBox="1"/>
          <p:nvPr>
            <p:ph type="title"/>
          </p:nvPr>
        </p:nvSpPr>
        <p:spPr>
          <a:xfrm>
            <a:off x="561058" y="697174"/>
            <a:ext cx="2427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設計動機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排球》太狂！波蘭重砲單場13顆ACE球超速球也飆破紀錄- 自由體育" id="210" name="Google Shape;210;p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7062" r="17060" t="0"/>
          <a:stretch/>
        </p:blipFill>
        <p:spPr>
          <a:xfrm>
            <a:off x="8019226" y="219495"/>
            <a:ext cx="3528600" cy="35286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211" name="Google Shape;211;p4"/>
          <p:cNvSpPr txBox="1"/>
          <p:nvPr>
            <p:ph idx="1" type="body"/>
          </p:nvPr>
        </p:nvSpPr>
        <p:spPr>
          <a:xfrm>
            <a:off x="621400" y="2110700"/>
            <a:ext cx="52986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zh-TW">
                <a:solidFill>
                  <a:schemeClr val="lt1"/>
                </a:solidFill>
              </a:rPr>
              <a:t>在靜宜，打排球是一個盛行且風氣不錯的運動，所以我想將自己的資訊專長應用在排球上。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4"/>
          <p:cNvGrpSpPr/>
          <p:nvPr/>
        </p:nvGrpSpPr>
        <p:grpSpPr>
          <a:xfrm rot="5400000">
            <a:off x="-242412" y="5423647"/>
            <a:ext cx="1703294" cy="1165412"/>
            <a:chOff x="10464344" y="5701553"/>
            <a:chExt cx="1703294" cy="1165412"/>
          </a:xfrm>
        </p:grpSpPr>
        <p:cxnSp>
          <p:nvCxnSpPr>
            <p:cNvPr id="213" name="Google Shape;213;p4"/>
            <p:cNvCxnSpPr/>
            <p:nvPr/>
          </p:nvCxnSpPr>
          <p:spPr>
            <a:xfrm>
              <a:off x="10464344" y="5701553"/>
              <a:ext cx="1703294" cy="0"/>
            </a:xfrm>
            <a:prstGeom prst="straightConnector1">
              <a:avLst/>
            </a:prstGeom>
            <a:noFill/>
            <a:ln cap="flat" cmpd="sng" w="571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4"/>
            <p:cNvCxnSpPr/>
            <p:nvPr/>
          </p:nvCxnSpPr>
          <p:spPr>
            <a:xfrm rot="10800000">
              <a:off x="10482274" y="5701553"/>
              <a:ext cx="0" cy="1165412"/>
            </a:xfrm>
            <a:prstGeom prst="straightConnector1">
              <a:avLst/>
            </a:prstGeom>
            <a:noFill/>
            <a:ln cap="flat" cmpd="sng" w="571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4"/>
            <p:cNvCxnSpPr/>
            <p:nvPr/>
          </p:nvCxnSpPr>
          <p:spPr>
            <a:xfrm rot="10800000">
              <a:off x="11020156" y="6248400"/>
              <a:ext cx="0" cy="618565"/>
            </a:xfrm>
            <a:prstGeom prst="straightConnector1">
              <a:avLst/>
            </a:prstGeom>
            <a:noFill/>
            <a:ln cap="flat" cmpd="sng" w="571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4"/>
            <p:cNvCxnSpPr/>
            <p:nvPr/>
          </p:nvCxnSpPr>
          <p:spPr>
            <a:xfrm>
              <a:off x="11020156" y="6248400"/>
              <a:ext cx="1147482" cy="0"/>
            </a:xfrm>
            <a:prstGeom prst="straightConnector1">
              <a:avLst/>
            </a:prstGeom>
            <a:noFill/>
            <a:ln cap="flat" cmpd="sng" w="571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b0989e637_1_13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zh-TW" sz="4500"/>
              <a:t>鷹眼系統</a:t>
            </a:r>
            <a:endParaRPr sz="4000"/>
          </a:p>
        </p:txBody>
      </p:sp>
      <p:sp>
        <p:nvSpPr>
          <p:cNvPr id="223" name="Google Shape;223;g18b0989e637_1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Thank you for watching, stay tuned for even more action from the CEV EuroVolley 2019 Championship, or check out our web TV to catch even more content: https://bit.ly/2Cr5pKV &#10;Don’t forget to like, subscribe and hit the bell if you want to be kept up to date with all our latest content: https://bit.ly/2TWbPZI  &#10;&#10;Watch exclusive content and live-streaming of the matches on EuroVolleyTV!&#10;&#10;💻 http://www.cev.eu &#10;📺 https://www.eurovolley.tv&#10;👍 https://www.facebook.com/CEVolleyball &#10;🐤 https://twitter.com/CEVolleyball &#10;📱 https://www.instagram.com/cevolleyball&#10;🎥 https://www.youtube.com/user/CEVolleyball &#10;&#10;EuroVolley:&#10;👍 https://www.facebook.com/CEVEuroVolley&#10;🐤 https://twitter.com/CEVEuroVolley&#10;&#10;Champions League:&#10;👍 https://www.facebook.com/CEVolleyballcl&#10;🐤 https://twitter.com/CEVolleyballcl &#10;&#10;Beach Volleyball:&#10;👍 https://www.facebook.com/CEVBeach&#10;🐤 https://twitter.com/CEVBeach&#10;&#10;Snow Volleyball:&#10;👍 https://www.facebook.com/CEVSnow&#10;🐤 https://twitter.com/CEVSnow&#10;&#10;Download the CEV app: &#10;📱 http://apple.co/1GKgC6s 📱&#10;📱 http://bit.ly/1vAAhl3 📱" id="224" name="Google Shape;224;g18b0989e637_1_13" title="#EuroVolleyM | Volleyball explained: the Video Challenge syste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50" y="651238"/>
            <a:ext cx="7407350" cy="55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b0989e637_1_47"/>
          <p:cNvSpPr txBox="1"/>
          <p:nvPr>
            <p:ph idx="1" type="body"/>
          </p:nvPr>
        </p:nvSpPr>
        <p:spPr>
          <a:xfrm>
            <a:off x="3316224" y="3002459"/>
            <a:ext cx="5559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</a:pPr>
            <a:r>
              <a:rPr b="1" lang="zh-TW" sz="6600">
                <a:latin typeface="Arial"/>
                <a:ea typeface="Arial"/>
                <a:cs typeface="Arial"/>
                <a:sym typeface="Arial"/>
              </a:rPr>
              <a:t>設計架構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18b0989e637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351" y="411987"/>
            <a:ext cx="9735301" cy="60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ab256d509_0_20"/>
          <p:cNvSpPr txBox="1"/>
          <p:nvPr>
            <p:ph type="title"/>
          </p:nvPr>
        </p:nvSpPr>
        <p:spPr>
          <a:xfrm>
            <a:off x="3319272" y="1380744"/>
            <a:ext cx="5559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zh-TW" sz="6600"/>
              <a:t>系統功能</a:t>
            </a:r>
            <a:endParaRPr b="1" sz="6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ab256d509_0_0"/>
          <p:cNvSpPr txBox="1"/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zh-TW"/>
              <a:t>系統功能</a:t>
            </a:r>
            <a:endParaRPr b="1"/>
          </a:p>
        </p:txBody>
      </p:sp>
      <p:sp>
        <p:nvSpPr>
          <p:cNvPr id="248" name="Google Shape;248;g18ab256d50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9" name="Google Shape;249;g18ab256d509_0_0"/>
          <p:cNvSpPr txBox="1"/>
          <p:nvPr>
            <p:ph idx="1" type="body"/>
          </p:nvPr>
        </p:nvSpPr>
        <p:spPr>
          <a:xfrm>
            <a:off x="1179576" y="1911096"/>
            <a:ext cx="98298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影像錄製備份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畫面追蹤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規則判斷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得分運算</a:t>
            </a:r>
            <a:endParaRPr/>
          </a:p>
        </p:txBody>
      </p:sp>
      <p:pic>
        <p:nvPicPr>
          <p:cNvPr descr="Camera system brings new focus to ball sports" id="250" name="Google Shape;250;g18ab256d509_0_0" title="Camera system brings new focus to ball spor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100" y="1714500"/>
            <a:ext cx="5662900" cy="42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2022-05-21T07:42:13Z</dcterms:created>
  <dc:creator>黃濬澤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