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392" r:id="rId3"/>
    <p:sldId id="307" r:id="rId4"/>
    <p:sldId id="390" r:id="rId5"/>
    <p:sldId id="295" r:id="rId6"/>
    <p:sldId id="391" r:id="rId7"/>
    <p:sldId id="393" r:id="rId8"/>
    <p:sldId id="398" r:id="rId9"/>
    <p:sldId id="397" r:id="rId10"/>
    <p:sldId id="394" r:id="rId11"/>
    <p:sldId id="396" r:id="rId12"/>
    <p:sldId id="262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Inria Serif" panose="02020500000000000000" charset="0"/>
      <p:regular r:id="rId19"/>
      <p:bold r:id="rId20"/>
      <p:italic r:id="rId21"/>
      <p:boldItalic r:id="rId22"/>
    </p:embeddedFont>
    <p:embeddedFont>
      <p:font typeface="Inria Serif Light" panose="02020500000000000000" charset="0"/>
      <p:regular r:id="rId23"/>
      <p:bold r:id="rId24"/>
      <p:italic r:id="rId25"/>
      <p:boldItalic r:id="rId26"/>
    </p:embeddedFont>
    <p:embeddedFont>
      <p:font typeface="Playfair Display" panose="00000500000000000000" pitchFamily="2" charset="0"/>
      <p:regular r:id="rId27"/>
      <p:bold r:id="rId28"/>
      <p:italic r:id="rId29"/>
      <p:boldItalic r:id="rId30"/>
    </p:embeddedFont>
    <p:embeddedFont>
      <p:font typeface="Playfair Display Regular" panose="00000500000000000000" charset="0"/>
      <p:regular r:id="rId31"/>
      <p:bold r:id="rId32"/>
      <p:italic r:id="rId33"/>
      <p:boldItalic r:id="rId34"/>
    </p:embeddedFont>
    <p:embeddedFont>
      <p:font typeface="標楷體" panose="03000509000000000000" pitchFamily="65" charset="-12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9A3"/>
    <a:srgbClr val="E2CFF1"/>
    <a:srgbClr val="D8C3E2"/>
    <a:srgbClr val="A9CDFD"/>
    <a:srgbClr val="B0D3A1"/>
    <a:srgbClr val="D6BBEB"/>
    <a:srgbClr val="75DBFF"/>
    <a:srgbClr val="FD910F"/>
    <a:srgbClr val="756F6F"/>
    <a:srgbClr val="F459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46DF28-2150-43F1-838E-3EFDFE06A0C1}">
  <a:tblStyle styleId="{2146DF28-2150-43F1-838E-3EFDFE06A0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BB1EE3E-A275-4247-A9CC-9BE1B03F3CE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tableStyles" Target="tableStyle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160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126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da24d69543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da24d69543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158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da24d6954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da24d6954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因為看病人需要花費大量的時間和精力，</a:t>
            </a:r>
            <a:r>
              <a:rPr lang="zh-TW" altLang="en-US" sz="1100" i="0" dirty="0">
                <a:latin typeface="標楷體" panose="03000509000000000000" pitchFamily="65" charset="-120"/>
                <a:ea typeface="標楷體" panose="03000509000000000000" pitchFamily="65" charset="-120"/>
              </a:rPr>
              <a:t>若能建置一套以協助醫師達成正確診斷為目的診斷決策支援系統，不僅能提高診斷之準確率，也同時節省更多的醫療資源。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6329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da24d6954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da24d6954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因為看病人需要花費大量的時間和精力，</a:t>
            </a:r>
            <a:r>
              <a:rPr lang="zh-TW" altLang="en-US" sz="1100" i="0" dirty="0">
                <a:latin typeface="標楷體" panose="03000509000000000000" pitchFamily="65" charset="-120"/>
                <a:ea typeface="標楷體" panose="03000509000000000000" pitchFamily="65" charset="-120"/>
              </a:rPr>
              <a:t>若能建置一套以協助醫師達成正確診斷為目的診斷決策支援系統，不僅能提高診斷之準確率，也同時節省更多的醫療資源。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7577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77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ransparent frame">
  <p:cSld name="BLANK_1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5934401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941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2762975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4802737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6842500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311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250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lvl="1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lvl="2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lvl="3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lvl="4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lvl="5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lvl="6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lvl="7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lvl="8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0" r:id="rId4"/>
    <p:sldLayoutId id="2147483661" r:id="rId5"/>
    <p:sldLayoutId id="2147483662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65784" y="1519614"/>
            <a:ext cx="5058803" cy="85023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新生兒醫療與輔助照護系統</a:t>
            </a:r>
            <a:endParaRPr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589" y="892200"/>
            <a:ext cx="3264904" cy="264040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25589" y="275253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資工四</a:t>
            </a:r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廖宥瑄 </a:t>
            </a:r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410803268</a:t>
            </a:r>
          </a:p>
          <a:p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資工四</a:t>
            </a:r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簡玉欣 </a:t>
            </a:r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410817819</a:t>
            </a:r>
          </a:p>
          <a:p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資工四</a:t>
            </a:r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邱霈耘 </a:t>
            </a:r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410817885</a:t>
            </a:r>
          </a:p>
          <a:p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指導老師</a:t>
            </a:r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鄭卉君</a:t>
            </a:r>
          </a:p>
        </p:txBody>
      </p:sp>
      <p:sp>
        <p:nvSpPr>
          <p:cNvPr id="2" name="矩形 1"/>
          <p:cNvSpPr/>
          <p:nvPr/>
        </p:nvSpPr>
        <p:spPr>
          <a:xfrm>
            <a:off x="8342323" y="58057"/>
            <a:ext cx="6928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4400" dirty="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rPr>
              <a:t>👶</a:t>
            </a:r>
            <a:endParaRPr lang="zh-TW" alt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結尾</a:t>
            </a:r>
          </a:p>
        </p:txBody>
      </p:sp>
      <p:pic>
        <p:nvPicPr>
          <p:cNvPr id="5" name="Google Shape;421;p38"/>
          <p:cNvPicPr preferRelativeResize="0"/>
          <p:nvPr/>
        </p:nvPicPr>
        <p:blipFill rotWithShape="1">
          <a:blip r:embed="rId2">
            <a:alphaModFix amt="50000"/>
          </a:blip>
          <a:srcRect t="1630" b="2483"/>
          <a:stretch/>
        </p:blipFill>
        <p:spPr>
          <a:xfrm>
            <a:off x="5928950" y="918225"/>
            <a:ext cx="2300475" cy="33088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22;p38"/>
          <p:cNvSpPr txBox="1"/>
          <p:nvPr/>
        </p:nvSpPr>
        <p:spPr>
          <a:xfrm>
            <a:off x="6340775" y="1317875"/>
            <a:ext cx="1491300" cy="2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9600" b="1" dirty="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4</a:t>
            </a:r>
            <a:endParaRPr sz="9600" b="1" dirty="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</p:spTree>
    <p:extLst>
      <p:ext uri="{BB962C8B-B14F-4D97-AF65-F5344CB8AC3E}">
        <p14:creationId xmlns:p14="http://schemas.microsoft.com/office/powerpoint/2010/main" val="4216426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rgbClr val="FFE9A3">
                <a:alpha val="51000"/>
              </a:srgbClr>
            </a:gs>
            <a:gs pos="68000">
              <a:srgbClr val="FFE9A3">
                <a:alpha val="73000"/>
              </a:srgbClr>
            </a:gs>
            <a:gs pos="85000">
              <a:srgbClr val="FFE9A3">
                <a:alpha val="84000"/>
              </a:srgbClr>
            </a:gs>
            <a:gs pos="100000">
              <a:srgbClr val="FFE9A3"/>
            </a:gs>
          </a:gsLst>
          <a:lin ang="5400000" scaled="1"/>
        </a:gra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030" name="Picture 6" descr="https://cdn-icons-png.flaticon.com/512/4379/43796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144" y="1435549"/>
            <a:ext cx="1503049" cy="150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-icons-png.flaticon.com/512/7508/750887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408" y="1435548"/>
            <a:ext cx="1503049" cy="150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cdn-icons-png.flaticon.com/512/1541/154141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880" y="1435549"/>
            <a:ext cx="1531348" cy="150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312058" y="54854"/>
            <a:ext cx="50001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未來展望</a:t>
            </a:r>
          </a:p>
        </p:txBody>
      </p:sp>
      <p:sp>
        <p:nvSpPr>
          <p:cNvPr id="3" name="矩形 2"/>
          <p:cNvSpPr/>
          <p:nvPr/>
        </p:nvSpPr>
        <p:spPr>
          <a:xfrm>
            <a:off x="1210400" y="3476080"/>
            <a:ext cx="1577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提升準確度</a:t>
            </a:r>
          </a:p>
        </p:txBody>
      </p:sp>
      <p:sp>
        <p:nvSpPr>
          <p:cNvPr id="23" name="矩形 22"/>
          <p:cNvSpPr/>
          <p:nvPr/>
        </p:nvSpPr>
        <p:spPr>
          <a:xfrm>
            <a:off x="3750474" y="3488469"/>
            <a:ext cx="1570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簡單好上手</a:t>
            </a:r>
          </a:p>
        </p:txBody>
      </p:sp>
      <p:sp>
        <p:nvSpPr>
          <p:cNvPr id="24" name="矩形 23"/>
          <p:cNvSpPr/>
          <p:nvPr/>
        </p:nvSpPr>
        <p:spPr>
          <a:xfrm>
            <a:off x="6345841" y="3476080"/>
            <a:ext cx="1481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系統完整度</a:t>
            </a:r>
          </a:p>
        </p:txBody>
      </p:sp>
    </p:spTree>
    <p:extLst>
      <p:ext uri="{BB962C8B-B14F-4D97-AF65-F5344CB8AC3E}">
        <p14:creationId xmlns:p14="http://schemas.microsoft.com/office/powerpoint/2010/main" val="481126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ctrTitle" idx="4294967295"/>
          </p:nvPr>
        </p:nvSpPr>
        <p:spPr>
          <a:xfrm>
            <a:off x="746688" y="2205583"/>
            <a:ext cx="3647100" cy="69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altLang="zh-TW" sz="4400" b="1" dirty="0">
                <a:solidFill>
                  <a:schemeClr val="l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endParaRPr sz="4400" b="1" dirty="0">
              <a:solidFill>
                <a:schemeClr val="l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25" name="Google Shape;125;p19"/>
          <p:cNvGrpSpPr/>
          <p:nvPr/>
        </p:nvGrpSpPr>
        <p:grpSpPr>
          <a:xfrm>
            <a:off x="6100269" y="1067645"/>
            <a:ext cx="1912184" cy="1912179"/>
            <a:chOff x="6643075" y="3664250"/>
            <a:chExt cx="407950" cy="407975"/>
          </a:xfrm>
        </p:grpSpPr>
        <p:sp>
          <p:nvSpPr>
            <p:cNvPr id="126" name="Google Shape;126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19"/>
          <p:cNvGrpSpPr/>
          <p:nvPr/>
        </p:nvGrpSpPr>
        <p:grpSpPr>
          <a:xfrm rot="-587411">
            <a:off x="5987967" y="3228917"/>
            <a:ext cx="786186" cy="786141"/>
            <a:chOff x="576250" y="4319400"/>
            <a:chExt cx="442075" cy="442050"/>
          </a:xfrm>
        </p:grpSpPr>
        <p:sp>
          <p:nvSpPr>
            <p:cNvPr id="129" name="Google Shape;129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/>
          <p:nvPr/>
        </p:nvSpPr>
        <p:spPr>
          <a:xfrm>
            <a:off x="5642831" y="1509122"/>
            <a:ext cx="298887" cy="2853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 rot="2697573">
            <a:off x="7612437" y="2970213"/>
            <a:ext cx="453709" cy="43321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7971371" y="2722878"/>
            <a:ext cx="181741" cy="17360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 rot="1280097">
            <a:off x="5435755" y="2369947"/>
            <a:ext cx="181696" cy="17358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  <a:endParaRPr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6" name="Google Shape;511;p42"/>
          <p:cNvSpPr/>
          <p:nvPr/>
        </p:nvSpPr>
        <p:spPr>
          <a:xfrm>
            <a:off x="2589349" y="1199449"/>
            <a:ext cx="2987700" cy="169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研究動機</a:t>
            </a:r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1.1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動機</a:t>
            </a:r>
          </a:p>
          <a:p>
            <a:endParaRPr lang="zh-TW" altLang="en-US" sz="1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" name="Google Shape;512;p42"/>
          <p:cNvSpPr/>
          <p:nvPr/>
        </p:nvSpPr>
        <p:spPr>
          <a:xfrm>
            <a:off x="5700600" y="1199449"/>
            <a:ext cx="2987700" cy="169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系統功能</a:t>
            </a:r>
          </a:p>
          <a:p>
            <a:pPr algn="r"/>
            <a:endParaRPr lang="en-US" altLang="zh-TW" sz="1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algn="r"/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2.1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系統功能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algn="r"/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algn="r"/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38" name="Google Shape;513;p42"/>
          <p:cNvSpPr/>
          <p:nvPr/>
        </p:nvSpPr>
        <p:spPr>
          <a:xfrm>
            <a:off x="2589349" y="3033123"/>
            <a:ext cx="2987700" cy="16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基本架構</a:t>
            </a:r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3.1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基本架構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3.2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模型訓練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Google Shape;514;p42"/>
          <p:cNvSpPr/>
          <p:nvPr/>
        </p:nvSpPr>
        <p:spPr>
          <a:xfrm>
            <a:off x="5700601" y="3033123"/>
            <a:ext cx="2987700" cy="16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buClr>
                <a:schemeClr val="dk1"/>
              </a:buClr>
              <a:buSzPts val="1100"/>
            </a:pPr>
            <a:endParaRPr lang="zh-TW" altLang="en-US" sz="2000" b="1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Inria Serif"/>
              <a:sym typeface="Inria Serif"/>
            </a:endParaRPr>
          </a:p>
          <a:p>
            <a:pPr algn="r"/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結尾</a:t>
            </a:r>
          </a:p>
          <a:p>
            <a:pPr algn="r"/>
            <a:endParaRPr lang="zh-TW" altLang="en-US" sz="1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algn="r"/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4.1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未來展望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algn="r"/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4.2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</a:p>
        </p:txBody>
      </p:sp>
      <p:sp>
        <p:nvSpPr>
          <p:cNvPr id="40" name="Google Shape;515;p42"/>
          <p:cNvSpPr/>
          <p:nvPr/>
        </p:nvSpPr>
        <p:spPr>
          <a:xfrm>
            <a:off x="4700757" y="2015746"/>
            <a:ext cx="1768800" cy="1768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516;p42"/>
          <p:cNvSpPr/>
          <p:nvPr/>
        </p:nvSpPr>
        <p:spPr>
          <a:xfrm rot="5400000">
            <a:off x="4821345" y="2015746"/>
            <a:ext cx="1768800" cy="1768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517;p42"/>
          <p:cNvSpPr/>
          <p:nvPr/>
        </p:nvSpPr>
        <p:spPr>
          <a:xfrm rot="10800000">
            <a:off x="4821345" y="2144389"/>
            <a:ext cx="1768800" cy="1768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518;p42"/>
          <p:cNvSpPr/>
          <p:nvPr/>
        </p:nvSpPr>
        <p:spPr>
          <a:xfrm rot="-5400000">
            <a:off x="4700757" y="2144389"/>
            <a:ext cx="1768800" cy="1768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519;p42"/>
          <p:cNvSpPr/>
          <p:nvPr/>
        </p:nvSpPr>
        <p:spPr>
          <a:xfrm>
            <a:off x="5108005" y="2384729"/>
            <a:ext cx="220571" cy="332207"/>
          </a:xfrm>
          <a:prstGeom prst="rect">
            <a:avLst/>
          </a:prstGeom>
        </p:spPr>
        <p:txBody>
          <a:bodyPr numCol="1">
            <a:prstTxWarp prst="textPlain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en-US" altLang="zh-TW" b="1" dirty="0">
                <a:solidFill>
                  <a:schemeClr val="lt1"/>
                </a:solidFill>
                <a:latin typeface="Playfair Display"/>
              </a:rPr>
              <a:t>1</a:t>
            </a:r>
            <a:endParaRPr b="1" i="0" dirty="0">
              <a:ln>
                <a:noFill/>
              </a:ln>
              <a:solidFill>
                <a:schemeClr val="lt1"/>
              </a:solidFill>
              <a:latin typeface="Playfair Display"/>
            </a:endParaRPr>
          </a:p>
        </p:txBody>
      </p:sp>
      <p:sp>
        <p:nvSpPr>
          <p:cNvPr id="45" name="Google Shape;520;p42"/>
          <p:cNvSpPr/>
          <p:nvPr/>
        </p:nvSpPr>
        <p:spPr>
          <a:xfrm>
            <a:off x="5844216" y="2390378"/>
            <a:ext cx="445662" cy="320908"/>
          </a:xfrm>
          <a:prstGeom prst="rect">
            <a:avLst/>
          </a:prstGeom>
        </p:spPr>
        <p:txBody>
          <a:bodyPr numCol="1">
            <a:prstTxWarp prst="textPlain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en-US" altLang="zh-TW" b="1" dirty="0">
                <a:solidFill>
                  <a:schemeClr val="lt1"/>
                </a:solidFill>
                <a:latin typeface="Playfair Display"/>
              </a:rPr>
              <a:t>2</a:t>
            </a:r>
            <a:endParaRPr b="1" i="0" dirty="0">
              <a:ln>
                <a:noFill/>
              </a:ln>
              <a:solidFill>
                <a:schemeClr val="lt1"/>
              </a:solidFill>
              <a:latin typeface="Playfair Display"/>
            </a:endParaRPr>
          </a:p>
        </p:txBody>
      </p:sp>
      <p:sp>
        <p:nvSpPr>
          <p:cNvPr id="46" name="Google Shape;521;p42"/>
          <p:cNvSpPr/>
          <p:nvPr/>
        </p:nvSpPr>
        <p:spPr>
          <a:xfrm>
            <a:off x="5082693" y="3194414"/>
            <a:ext cx="319557" cy="332659"/>
          </a:xfrm>
          <a:prstGeom prst="rect">
            <a:avLst/>
          </a:prstGeom>
        </p:spPr>
        <p:txBody>
          <a:bodyPr numCol="1">
            <a:prstTxWarp prst="textPlain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en-US" altLang="zh-TW" b="1" dirty="0">
                <a:solidFill>
                  <a:schemeClr val="lt1"/>
                </a:solidFill>
                <a:latin typeface="Playfair Display"/>
              </a:rPr>
              <a:t>3</a:t>
            </a:r>
            <a:endParaRPr b="1" i="0" dirty="0">
              <a:ln>
                <a:noFill/>
              </a:ln>
              <a:solidFill>
                <a:schemeClr val="lt1"/>
              </a:solidFill>
              <a:latin typeface="Playfair Display"/>
            </a:endParaRPr>
          </a:p>
        </p:txBody>
      </p:sp>
      <p:sp>
        <p:nvSpPr>
          <p:cNvPr id="47" name="Google Shape;522;p42"/>
          <p:cNvSpPr/>
          <p:nvPr/>
        </p:nvSpPr>
        <p:spPr>
          <a:xfrm>
            <a:off x="5927834" y="3200063"/>
            <a:ext cx="278878" cy="320004"/>
          </a:xfrm>
          <a:prstGeom prst="rect">
            <a:avLst/>
          </a:prstGeom>
        </p:spPr>
        <p:txBody>
          <a:bodyPr numCol="1">
            <a:prstTxWarp prst="textPlain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en-US" altLang="zh-TW" b="1" dirty="0">
                <a:solidFill>
                  <a:schemeClr val="lt1"/>
                </a:solidFill>
                <a:latin typeface="Playfair Display"/>
              </a:rPr>
              <a:t>4</a:t>
            </a:r>
            <a:endParaRPr b="1" i="0" dirty="0">
              <a:ln>
                <a:noFill/>
              </a:ln>
              <a:solidFill>
                <a:schemeClr val="lt1"/>
              </a:solidFill>
              <a:latin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52581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 amt="50000"/>
          </a:blip>
          <a:srcRect t="1630" b="2483"/>
          <a:stretch/>
        </p:blipFill>
        <p:spPr>
          <a:xfrm>
            <a:off x="5928950" y="918225"/>
            <a:ext cx="2300475" cy="33088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6340775" y="1317875"/>
            <a:ext cx="1491300" cy="2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9600" b="1" dirty="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1</a:t>
            </a:r>
            <a:endParaRPr sz="9600" b="1" dirty="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研究動機</a:t>
            </a:r>
            <a:endParaRPr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261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矩形 4"/>
          <p:cNvSpPr/>
          <p:nvPr/>
        </p:nvSpPr>
        <p:spPr>
          <a:xfrm>
            <a:off x="312058" y="76625"/>
            <a:ext cx="50001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動機</a:t>
            </a:r>
          </a:p>
        </p:txBody>
      </p:sp>
      <p:sp>
        <p:nvSpPr>
          <p:cNvPr id="7" name="想法泡泡: 雲朵 6">
            <a:extLst>
              <a:ext uri="{FF2B5EF4-FFF2-40B4-BE49-F238E27FC236}">
                <a16:creationId xmlns:a16="http://schemas.microsoft.com/office/drawing/2014/main" id="{FB03B46A-4FE1-5806-B76A-0E1F690BBCA7}"/>
              </a:ext>
            </a:extLst>
          </p:cNvPr>
          <p:cNvSpPr/>
          <p:nvPr/>
        </p:nvSpPr>
        <p:spPr>
          <a:xfrm>
            <a:off x="545162" y="1598357"/>
            <a:ext cx="1393722" cy="973393"/>
          </a:xfrm>
          <a:prstGeom prst="cloudCallout">
            <a:avLst>
              <a:gd name="adj1" fmla="val 148439"/>
              <a:gd name="adj2" fmla="val 812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/>
              <a:t>協助醫師</a:t>
            </a:r>
          </a:p>
        </p:txBody>
      </p:sp>
      <p:sp>
        <p:nvSpPr>
          <p:cNvPr id="3" name="想法泡泡: 雲朵 2">
            <a:extLst>
              <a:ext uri="{FF2B5EF4-FFF2-40B4-BE49-F238E27FC236}">
                <a16:creationId xmlns:a16="http://schemas.microsoft.com/office/drawing/2014/main" id="{B79461E3-326F-ED55-1107-4AE94427F04D}"/>
              </a:ext>
            </a:extLst>
          </p:cNvPr>
          <p:cNvSpPr/>
          <p:nvPr/>
        </p:nvSpPr>
        <p:spPr>
          <a:xfrm>
            <a:off x="1938884" y="484226"/>
            <a:ext cx="1393722" cy="973393"/>
          </a:xfrm>
          <a:prstGeom prst="cloudCallout">
            <a:avLst>
              <a:gd name="adj1" fmla="val 69604"/>
              <a:gd name="adj2" fmla="val 1546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/>
              <a:t>操作便利</a:t>
            </a:r>
          </a:p>
        </p:txBody>
      </p:sp>
      <p:sp>
        <p:nvSpPr>
          <p:cNvPr id="2" name="想法泡泡: 雲朵 1">
            <a:extLst>
              <a:ext uri="{FF2B5EF4-FFF2-40B4-BE49-F238E27FC236}">
                <a16:creationId xmlns:a16="http://schemas.microsoft.com/office/drawing/2014/main" id="{83DD1001-38B3-54CC-DFFD-00A9750FDB17}"/>
              </a:ext>
            </a:extLst>
          </p:cNvPr>
          <p:cNvSpPr/>
          <p:nvPr/>
        </p:nvSpPr>
        <p:spPr>
          <a:xfrm>
            <a:off x="3709173" y="354626"/>
            <a:ext cx="1456009" cy="831829"/>
          </a:xfrm>
          <a:prstGeom prst="cloudCallout">
            <a:avLst>
              <a:gd name="adj1" fmla="val 684"/>
              <a:gd name="adj2" fmla="val 1965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/>
              <a:t>快速判斷</a:t>
            </a:r>
          </a:p>
        </p:txBody>
      </p:sp>
      <p:sp>
        <p:nvSpPr>
          <p:cNvPr id="8" name="想法泡泡: 雲朵 7">
            <a:extLst>
              <a:ext uri="{FF2B5EF4-FFF2-40B4-BE49-F238E27FC236}">
                <a16:creationId xmlns:a16="http://schemas.microsoft.com/office/drawing/2014/main" id="{B66186F5-1542-AC8F-8EFC-0A777861AD35}"/>
              </a:ext>
            </a:extLst>
          </p:cNvPr>
          <p:cNvSpPr/>
          <p:nvPr/>
        </p:nvSpPr>
        <p:spPr>
          <a:xfrm>
            <a:off x="5646221" y="538290"/>
            <a:ext cx="1393722" cy="973393"/>
          </a:xfrm>
          <a:prstGeom prst="cloudCallout">
            <a:avLst>
              <a:gd name="adj1" fmla="val -92302"/>
              <a:gd name="adj2" fmla="val 1630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/>
              <a:t>節省時間</a:t>
            </a:r>
          </a:p>
        </p:txBody>
      </p:sp>
      <p:sp>
        <p:nvSpPr>
          <p:cNvPr id="4" name="想法泡泡: 雲朵 3">
            <a:extLst>
              <a:ext uri="{FF2B5EF4-FFF2-40B4-BE49-F238E27FC236}">
                <a16:creationId xmlns:a16="http://schemas.microsoft.com/office/drawing/2014/main" id="{035FF5A9-DFC4-600D-0FFB-FEB6C9B73DF2}"/>
              </a:ext>
            </a:extLst>
          </p:cNvPr>
          <p:cNvSpPr/>
          <p:nvPr/>
        </p:nvSpPr>
        <p:spPr>
          <a:xfrm>
            <a:off x="7146217" y="1263444"/>
            <a:ext cx="1868129" cy="973393"/>
          </a:xfrm>
          <a:prstGeom prst="cloudCallout">
            <a:avLst>
              <a:gd name="adj1" fmla="val -144939"/>
              <a:gd name="adj2" fmla="val 1319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/>
              <a:t>節省醫療資源</a:t>
            </a:r>
          </a:p>
        </p:txBody>
      </p:sp>
      <p:pic>
        <p:nvPicPr>
          <p:cNvPr id="12" name="圖片 11" descr="一張含有 文字 的圖片&#10;&#10;自動產生的描述">
            <a:extLst>
              <a:ext uri="{FF2B5EF4-FFF2-40B4-BE49-F238E27FC236}">
                <a16:creationId xmlns:a16="http://schemas.microsoft.com/office/drawing/2014/main" id="{4D319017-36D3-77F9-8865-146876E45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85844" y="1974783"/>
            <a:ext cx="3092092" cy="309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7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系統功能</a:t>
            </a:r>
          </a:p>
        </p:txBody>
      </p:sp>
      <p:pic>
        <p:nvPicPr>
          <p:cNvPr id="5" name="Google Shape;421;p38"/>
          <p:cNvPicPr preferRelativeResize="0"/>
          <p:nvPr/>
        </p:nvPicPr>
        <p:blipFill rotWithShape="1">
          <a:blip r:embed="rId2">
            <a:alphaModFix amt="50000"/>
          </a:blip>
          <a:srcRect t="1630" b="2483"/>
          <a:stretch/>
        </p:blipFill>
        <p:spPr>
          <a:xfrm>
            <a:off x="5928950" y="918225"/>
            <a:ext cx="2300475" cy="33088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22;p38"/>
          <p:cNvSpPr txBox="1"/>
          <p:nvPr/>
        </p:nvSpPr>
        <p:spPr>
          <a:xfrm>
            <a:off x="6340775" y="1317875"/>
            <a:ext cx="1491300" cy="2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2</a:t>
            </a:r>
            <a:endParaRPr sz="9600" b="1" dirty="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</p:spTree>
    <p:extLst>
      <p:ext uri="{BB962C8B-B14F-4D97-AF65-F5344CB8AC3E}">
        <p14:creationId xmlns:p14="http://schemas.microsoft.com/office/powerpoint/2010/main" val="175336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fld>
            <a:endParaRPr lang="en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" name="Google Shape;1482;p49"/>
          <p:cNvGrpSpPr/>
          <p:nvPr/>
        </p:nvGrpSpPr>
        <p:grpSpPr>
          <a:xfrm>
            <a:off x="2768411" y="1218272"/>
            <a:ext cx="3110490" cy="2838322"/>
            <a:chOff x="7050767" y="5526199"/>
            <a:chExt cx="719955" cy="647534"/>
          </a:xfrm>
        </p:grpSpPr>
        <p:sp>
          <p:nvSpPr>
            <p:cNvPr id="4" name="Google Shape;1483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zh-TW" altLang="en-US" b="1" i="0" u="none" strike="noStrike" cap="none" dirty="0">
                  <a:solidFill>
                    <a:schemeClr val="dk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Calibri"/>
                  <a:sym typeface="Calibri"/>
                </a:rPr>
                <a:t>個人資料</a:t>
              </a:r>
              <a:endParaRPr b="1" i="0" u="none" strike="noStrike" cap="none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endParaRPr>
            </a:p>
          </p:txBody>
        </p:sp>
        <p:sp>
          <p:nvSpPr>
            <p:cNvPr id="5" name="Google Shape;1484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zh-TW" altLang="en-US" sz="1600" b="1" i="0" u="none" strike="noStrike" cap="none" dirty="0">
                  <a:solidFill>
                    <a:schemeClr val="dk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Calibri"/>
                  <a:sym typeface="Calibri"/>
                </a:rPr>
                <a:t>登入</a:t>
              </a:r>
              <a:endParaRPr sz="1600" b="1" i="0" u="none" strike="noStrike" cap="none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endParaRPr>
            </a:p>
          </p:txBody>
        </p:sp>
        <p:sp>
          <p:nvSpPr>
            <p:cNvPr id="6" name="Google Shape;1485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algn="ctr"/>
              <a:r>
                <a:rPr lang="zh-TW" altLang="en-US" b="1" dirty="0">
                  <a:solidFill>
                    <a:srgbClr val="756F6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上傳資料</a:t>
              </a:r>
              <a:endParaRPr sz="1400" b="1" i="0" u="none" strike="noStrike" cap="none" dirty="0">
                <a:solidFill>
                  <a:srgbClr val="756F6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endParaRPr>
            </a:p>
          </p:txBody>
        </p:sp>
        <p:sp>
          <p:nvSpPr>
            <p:cNvPr id="7" name="Google Shape;1486;p49"/>
            <p:cNvSpPr/>
            <p:nvPr/>
          </p:nvSpPr>
          <p:spPr>
            <a:xfrm>
              <a:off x="7602722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lvl="0" algn="ctr">
                <a:buClr>
                  <a:schemeClr val="dk1"/>
                </a:buClr>
                <a:buSzPts val="1400"/>
              </a:pPr>
              <a:r>
                <a:rPr lang="zh-TW" altLang="en-US" sz="1200" b="1" dirty="0">
                  <a:solidFill>
                    <a:schemeClr val="dk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Calibri"/>
                  <a:sym typeface="Calibri"/>
                </a:rPr>
                <a:t>病患檔案管理</a:t>
              </a:r>
              <a:endParaRPr sz="1200" b="1" i="0" u="none" strike="noStrike" cap="none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endParaRPr>
            </a:p>
          </p:txBody>
        </p:sp>
        <p:sp>
          <p:nvSpPr>
            <p:cNvPr id="8" name="Google Shape;1487;p49"/>
            <p:cNvSpPr/>
            <p:nvPr/>
          </p:nvSpPr>
          <p:spPr>
            <a:xfrm>
              <a:off x="7050767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zh-TW" altLang="en-US" sz="1600" b="1" i="0" u="none" strike="noStrike" cap="none" dirty="0">
                  <a:solidFill>
                    <a:schemeClr val="dk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Calibri"/>
                  <a:sym typeface="Calibri"/>
                </a:rPr>
                <a:t>登出</a:t>
              </a:r>
              <a:endParaRPr sz="1600" b="1" i="0" u="none" strike="noStrike" cap="none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endParaRPr>
            </a:p>
          </p:txBody>
        </p:sp>
        <p:sp>
          <p:nvSpPr>
            <p:cNvPr id="9" name="Google Shape;1488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r>
                <a:rPr lang="zh-TW" altLang="en-US" b="1" dirty="0">
                  <a:solidFill>
                    <a:srgbClr val="756F6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新增病患</a:t>
              </a:r>
              <a:endParaRPr lang="zh-TW" altLang="en-US" b="1" dirty="0">
                <a:solidFill>
                  <a:srgbClr val="756F6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endParaRPr>
            </a:p>
          </p:txBody>
        </p:sp>
        <p:sp>
          <p:nvSpPr>
            <p:cNvPr id="10" name="Google Shape;1489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endParaRPr>
            </a:p>
          </p:txBody>
        </p:sp>
        <p:sp>
          <p:nvSpPr>
            <p:cNvPr id="11" name="Google Shape;1490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endParaRPr>
            </a:p>
          </p:txBody>
        </p:sp>
        <p:sp>
          <p:nvSpPr>
            <p:cNvPr id="12" name="Google Shape;1491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endParaRPr>
            </a:p>
          </p:txBody>
        </p:sp>
        <p:sp>
          <p:nvSpPr>
            <p:cNvPr id="13" name="Google Shape;1492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endParaRPr>
            </a:p>
          </p:txBody>
        </p:sp>
        <p:sp>
          <p:nvSpPr>
            <p:cNvPr id="14" name="Google Shape;1493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endParaRPr>
            </a:p>
          </p:txBody>
        </p:sp>
        <p:sp>
          <p:nvSpPr>
            <p:cNvPr id="15" name="Google Shape;1494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endParaRPr>
            </a:p>
          </p:txBody>
        </p:sp>
      </p:grpSp>
      <p:cxnSp>
        <p:nvCxnSpPr>
          <p:cNvPr id="20" name="Google Shape;586;p44"/>
          <p:cNvCxnSpPr>
            <a:cxnSpLocks/>
          </p:cNvCxnSpPr>
          <p:nvPr/>
        </p:nvCxnSpPr>
        <p:spPr>
          <a:xfrm>
            <a:off x="2463776" y="1500925"/>
            <a:ext cx="82522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1" name="Google Shape;587;p44"/>
          <p:cNvSpPr txBox="1"/>
          <p:nvPr/>
        </p:nvSpPr>
        <p:spPr>
          <a:xfrm>
            <a:off x="699197" y="1003616"/>
            <a:ext cx="1704275" cy="926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zh-TW" altLang="en-US" sz="1100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Inria Serif"/>
                <a:sym typeface="Inria Serif"/>
              </a:rPr>
              <a:t>登入、註冊</a:t>
            </a:r>
            <a:r>
              <a:rPr lang="en-US" altLang="zh-TW" sz="1100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Inria Serif"/>
                <a:sym typeface="Inria Serif"/>
              </a:rPr>
              <a:t>(</a:t>
            </a:r>
            <a:r>
              <a:rPr lang="zh-TW" altLang="en-US" sz="1100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Inria Serif"/>
                <a:sym typeface="Inria Serif"/>
              </a:rPr>
              <a:t>基本資料輸入，密碼規格限制，顯示密碼</a:t>
            </a:r>
            <a:r>
              <a:rPr lang="en-US" altLang="zh-TW" sz="1100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Inria Serif"/>
                <a:sym typeface="Inria Serif"/>
              </a:rPr>
              <a:t>)</a:t>
            </a:r>
            <a:r>
              <a:rPr lang="zh-TW" altLang="en-US" sz="1100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Inria Serif"/>
                <a:sym typeface="Inria Serif"/>
              </a:rPr>
              <a:t>、忘記密碼</a:t>
            </a:r>
            <a:r>
              <a:rPr lang="en-US" altLang="zh-TW" sz="1100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Inria Serif"/>
                <a:sym typeface="Inria Serif"/>
              </a:rPr>
              <a:t>(</a:t>
            </a:r>
            <a:r>
              <a:rPr lang="zh-TW" altLang="en-US" sz="1100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Inria Serif"/>
                <a:sym typeface="Inria Serif"/>
              </a:rPr>
              <a:t>輸入帳號及</a:t>
            </a:r>
            <a:r>
              <a:rPr lang="en-US" altLang="zh-TW" sz="1100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Inria Serif"/>
                <a:sym typeface="Inria Serif"/>
              </a:rPr>
              <a:t>mail</a:t>
            </a:r>
            <a:r>
              <a:rPr lang="zh-TW" altLang="en-US" sz="1100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Inria Serif"/>
                <a:sym typeface="Inria Serif"/>
              </a:rPr>
              <a:t>可更改密碼</a:t>
            </a:r>
            <a:r>
              <a:rPr lang="en-US" altLang="zh-TW" sz="1100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Inria Serif"/>
                <a:sym typeface="Inria Serif"/>
              </a:rPr>
              <a:t>)</a:t>
            </a:r>
            <a:endParaRPr sz="1100" dirty="0">
              <a:solidFill>
                <a:schemeClr val="accent5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Inria Serif"/>
              <a:sym typeface="Inria Serif"/>
            </a:endParaRPr>
          </a:p>
        </p:txBody>
      </p:sp>
      <p:sp>
        <p:nvSpPr>
          <p:cNvPr id="23" name="Google Shape;589;p44"/>
          <p:cNvSpPr txBox="1"/>
          <p:nvPr/>
        </p:nvSpPr>
        <p:spPr>
          <a:xfrm>
            <a:off x="6410360" y="1186948"/>
            <a:ext cx="1582127" cy="627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zh-TW" altLang="en-US" sz="1100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Inria Serif"/>
                <a:sym typeface="Inria Serif"/>
              </a:rPr>
              <a:t>個人資料編輯</a:t>
            </a:r>
            <a:r>
              <a:rPr lang="en-US" altLang="zh-TW" sz="1100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Inria Serif"/>
                <a:sym typeface="Inria Serif"/>
              </a:rPr>
              <a:t>(</a:t>
            </a:r>
            <a:r>
              <a:rPr lang="zh-TW" altLang="en-US" sz="1100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Inria Serif"/>
                <a:sym typeface="Inria Serif"/>
              </a:rPr>
              <a:t>基本資料輸入、更改，密碼規格限制，顯示密碼</a:t>
            </a:r>
            <a:r>
              <a:rPr lang="en-US" altLang="zh-TW" sz="1100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Inria Serif"/>
                <a:sym typeface="Inria Serif"/>
              </a:rPr>
              <a:t>)</a:t>
            </a:r>
            <a:endParaRPr sz="1100" dirty="0">
              <a:solidFill>
                <a:schemeClr val="accent5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Inria Serif"/>
              <a:sym typeface="Inria Serif"/>
            </a:endParaRPr>
          </a:p>
        </p:txBody>
      </p:sp>
      <p:sp>
        <p:nvSpPr>
          <p:cNvPr id="27" name="Google Shape;593;p44"/>
          <p:cNvSpPr txBox="1"/>
          <p:nvPr/>
        </p:nvSpPr>
        <p:spPr>
          <a:xfrm>
            <a:off x="6410360" y="3420835"/>
            <a:ext cx="1498800" cy="527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zh-TW" altLang="en-US" sz="1100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Inria Serif"/>
                <a:sym typeface="Inria Serif"/>
              </a:rPr>
              <a:t>查看影像，分析肺部影像，對比結果</a:t>
            </a:r>
            <a:endParaRPr sz="1100" dirty="0">
              <a:solidFill>
                <a:schemeClr val="accent5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Inria Serif"/>
              <a:sym typeface="Inria Serif"/>
            </a:endParaRPr>
          </a:p>
        </p:txBody>
      </p:sp>
      <p:sp>
        <p:nvSpPr>
          <p:cNvPr id="29" name="Google Shape;595;p44"/>
          <p:cNvSpPr txBox="1"/>
          <p:nvPr/>
        </p:nvSpPr>
        <p:spPr>
          <a:xfrm>
            <a:off x="1504899" y="3520183"/>
            <a:ext cx="898573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zh-TW" altLang="en-US" sz="1100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Inria Serif"/>
                <a:sym typeface="Inria Serif"/>
              </a:rPr>
              <a:t>基本資料輸入</a:t>
            </a:r>
            <a:endParaRPr sz="1100" dirty="0">
              <a:solidFill>
                <a:schemeClr val="accent5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Inria Serif"/>
              <a:sym typeface="Inria Serif"/>
            </a:endParaRPr>
          </a:p>
        </p:txBody>
      </p:sp>
      <p:cxnSp>
        <p:nvCxnSpPr>
          <p:cNvPr id="30" name="Google Shape;596;p44"/>
          <p:cNvCxnSpPr/>
          <p:nvPr/>
        </p:nvCxnSpPr>
        <p:spPr>
          <a:xfrm>
            <a:off x="1953018" y="2543831"/>
            <a:ext cx="717081" cy="493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1" name="Google Shape;597;p44"/>
          <p:cNvSpPr txBox="1"/>
          <p:nvPr/>
        </p:nvSpPr>
        <p:spPr>
          <a:xfrm>
            <a:off x="1529352" y="2381746"/>
            <a:ext cx="347074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Inria Serif"/>
                <a:sym typeface="Inria Serif"/>
              </a:rPr>
              <a:t>登出</a:t>
            </a:r>
            <a:endParaRPr sz="1100" dirty="0">
              <a:solidFill>
                <a:schemeClr val="accent5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Inria Serif"/>
              <a:sym typeface="Inria Serif"/>
            </a:endParaRPr>
          </a:p>
        </p:txBody>
      </p:sp>
      <p:cxnSp>
        <p:nvCxnSpPr>
          <p:cNvPr id="40" name="Google Shape;596;p44"/>
          <p:cNvCxnSpPr>
            <a:cxnSpLocks/>
          </p:cNvCxnSpPr>
          <p:nvPr/>
        </p:nvCxnSpPr>
        <p:spPr>
          <a:xfrm>
            <a:off x="2517848" y="3685922"/>
            <a:ext cx="717081" cy="493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4" name="Google Shape;586;p44"/>
          <p:cNvCxnSpPr>
            <a:cxnSpLocks/>
          </p:cNvCxnSpPr>
          <p:nvPr/>
        </p:nvCxnSpPr>
        <p:spPr>
          <a:xfrm>
            <a:off x="5364689" y="1500925"/>
            <a:ext cx="825223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5" name="Google Shape;596;p44"/>
          <p:cNvCxnSpPr/>
          <p:nvPr/>
        </p:nvCxnSpPr>
        <p:spPr>
          <a:xfrm>
            <a:off x="6032085" y="2538901"/>
            <a:ext cx="717081" cy="493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6" name="Google Shape;596;p44"/>
          <p:cNvCxnSpPr>
            <a:cxnSpLocks/>
          </p:cNvCxnSpPr>
          <p:nvPr/>
        </p:nvCxnSpPr>
        <p:spPr>
          <a:xfrm>
            <a:off x="5418761" y="3688418"/>
            <a:ext cx="717081" cy="493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" name="Google Shape;593;p44"/>
          <p:cNvSpPr txBox="1"/>
          <p:nvPr/>
        </p:nvSpPr>
        <p:spPr>
          <a:xfrm>
            <a:off x="6939762" y="2231206"/>
            <a:ext cx="1498800" cy="63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zh-TW" altLang="en-US" sz="1100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Inria Serif"/>
                <a:sym typeface="Inria Serif"/>
              </a:rPr>
              <a:t>輸入患者</a:t>
            </a:r>
            <a:r>
              <a:rPr lang="en-US" altLang="zh-TW" sz="1100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Inria Serif"/>
                <a:sym typeface="Inria Serif"/>
              </a:rPr>
              <a:t>ID</a:t>
            </a:r>
            <a:r>
              <a:rPr lang="zh-TW" altLang="en-US" sz="1100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Inria Serif"/>
                <a:sym typeface="Inria Serif"/>
              </a:rPr>
              <a:t>可找尋患者，點擊患者</a:t>
            </a:r>
            <a:r>
              <a:rPr lang="en-US" altLang="zh-TW" sz="1100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Inria Serif"/>
                <a:sym typeface="Inria Serif"/>
              </a:rPr>
              <a:t>ID</a:t>
            </a:r>
            <a:r>
              <a:rPr lang="zh-TW" altLang="en-US" sz="1100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Inria Serif"/>
                <a:sym typeface="Inria Serif"/>
              </a:rPr>
              <a:t>可進入病患資料進行更改、點擊已生成可進入上傳資料</a:t>
            </a:r>
            <a:endParaRPr sz="1100" dirty="0">
              <a:solidFill>
                <a:schemeClr val="accent5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Inria Serif"/>
              <a:sym typeface="Inria Serif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12058" y="54854"/>
            <a:ext cx="50001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系統功能</a:t>
            </a:r>
          </a:p>
        </p:txBody>
      </p:sp>
    </p:spTree>
    <p:extLst>
      <p:ext uri="{BB962C8B-B14F-4D97-AF65-F5344CB8AC3E}">
        <p14:creationId xmlns:p14="http://schemas.microsoft.com/office/powerpoint/2010/main" val="400172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基本架構</a:t>
            </a:r>
          </a:p>
        </p:txBody>
      </p:sp>
      <p:pic>
        <p:nvPicPr>
          <p:cNvPr id="5" name="Google Shape;421;p38"/>
          <p:cNvPicPr preferRelativeResize="0"/>
          <p:nvPr/>
        </p:nvPicPr>
        <p:blipFill rotWithShape="1">
          <a:blip r:embed="rId2">
            <a:alphaModFix amt="50000"/>
          </a:blip>
          <a:srcRect t="1630" b="2483"/>
          <a:stretch/>
        </p:blipFill>
        <p:spPr>
          <a:xfrm>
            <a:off x="5928950" y="918225"/>
            <a:ext cx="2300475" cy="33088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22;p38"/>
          <p:cNvSpPr txBox="1"/>
          <p:nvPr/>
        </p:nvSpPr>
        <p:spPr>
          <a:xfrm>
            <a:off x="6340775" y="1317875"/>
            <a:ext cx="1491300" cy="2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9600" b="1" dirty="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3</a:t>
            </a:r>
            <a:endParaRPr sz="9600" b="1" dirty="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</p:spTree>
    <p:extLst>
      <p:ext uri="{BB962C8B-B14F-4D97-AF65-F5344CB8AC3E}">
        <p14:creationId xmlns:p14="http://schemas.microsoft.com/office/powerpoint/2010/main" val="3825072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9"/>
          <p:cNvSpPr txBox="1">
            <a:spLocks noGrp="1"/>
          </p:cNvSpPr>
          <p:nvPr>
            <p:ph type="title" idx="4294967295"/>
          </p:nvPr>
        </p:nvSpPr>
        <p:spPr>
          <a:xfrm>
            <a:off x="455700" y="0"/>
            <a:ext cx="82326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基本架構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8" name="Google Shape;428;p3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A52E99EE-AFF3-8121-D85D-604F9E897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97" y="724403"/>
            <a:ext cx="1800476" cy="2038635"/>
          </a:xfrm>
          <a:prstGeom prst="rect">
            <a:avLst/>
          </a:prstGeo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5E69807C-BA63-37DF-41A5-EBA47E36A6C4}"/>
              </a:ext>
            </a:extLst>
          </p:cNvPr>
          <p:cNvSpPr/>
          <p:nvPr/>
        </p:nvSpPr>
        <p:spPr>
          <a:xfrm>
            <a:off x="829340" y="3404464"/>
            <a:ext cx="1713333" cy="8561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>
                    <a:lumMod val="50000"/>
                  </a:schemeClr>
                </a:solidFill>
              </a:rPr>
              <a:t>將肺部影像分類跑模型進行訓練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1BACA590-62B3-A414-A03B-72FDCE34CB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29"/>
          <a:stretch/>
        </p:blipFill>
        <p:spPr>
          <a:xfrm>
            <a:off x="3506050" y="724402"/>
            <a:ext cx="1916732" cy="203863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C814FE49-E769-8A5E-4FD6-4972ACDDC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100" y="724402"/>
            <a:ext cx="1892146" cy="2038635"/>
          </a:xfrm>
          <a:prstGeom prst="rect">
            <a:avLst/>
          </a:prstGeom>
        </p:spPr>
      </p:pic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60432B97-4324-1A22-E345-9A1BDC824616}"/>
              </a:ext>
            </a:extLst>
          </p:cNvPr>
          <p:cNvSpPr/>
          <p:nvPr/>
        </p:nvSpPr>
        <p:spPr>
          <a:xfrm>
            <a:off x="3638547" y="3404464"/>
            <a:ext cx="1916732" cy="8561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>
                    <a:lumMod val="50000"/>
                  </a:schemeClr>
                </a:solidFill>
              </a:rPr>
              <a:t>使用</a:t>
            </a:r>
            <a:r>
              <a:rPr lang="en-US" altLang="zh-TW" b="1" dirty="0">
                <a:solidFill>
                  <a:schemeClr val="tx1">
                    <a:lumMod val="50000"/>
                  </a:schemeClr>
                </a:solidFill>
              </a:rPr>
              <a:t>MVC</a:t>
            </a:r>
            <a:r>
              <a:rPr lang="zh-TW" altLang="en-US" b="1" dirty="0">
                <a:solidFill>
                  <a:schemeClr val="tx1">
                    <a:lumMod val="50000"/>
                  </a:schemeClr>
                </a:solidFill>
              </a:rPr>
              <a:t>架構動態呈現網頁</a:t>
            </a:r>
            <a:r>
              <a:rPr lang="en-US" altLang="zh-TW" b="1" dirty="0">
                <a:solidFill>
                  <a:schemeClr val="tx1">
                    <a:lumMod val="50000"/>
                  </a:schemeClr>
                </a:solidFill>
              </a:rPr>
              <a:t>&amp;</a:t>
            </a:r>
            <a:r>
              <a:rPr lang="zh-TW" altLang="en-US" b="1" dirty="0">
                <a:solidFill>
                  <a:schemeClr val="tx1">
                    <a:lumMod val="50000"/>
                  </a:schemeClr>
                </a:solidFill>
              </a:rPr>
              <a:t>資料庫儲存使用者資料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EECA24E9-6406-B96E-FBF9-13AE6D17F886}"/>
              </a:ext>
            </a:extLst>
          </p:cNvPr>
          <p:cNvSpPr/>
          <p:nvPr/>
        </p:nvSpPr>
        <p:spPr>
          <a:xfrm>
            <a:off x="6313778" y="3404464"/>
            <a:ext cx="1916732" cy="8561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000000"/>
                </a:solidFill>
              </a:rPr>
              <a:t>將模型與網頁做結合呈現系統給使用者使用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48F07D9-F727-99A7-415B-1DF9E6856557}"/>
              </a:ext>
            </a:extLst>
          </p:cNvPr>
          <p:cNvSpPr txBox="1"/>
          <p:nvPr/>
        </p:nvSpPr>
        <p:spPr>
          <a:xfrm>
            <a:off x="1136982" y="2932630"/>
            <a:ext cx="907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醫療數據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54047BD-DC5C-76AE-76DD-C283F962D963}"/>
              </a:ext>
            </a:extLst>
          </p:cNvPr>
          <p:cNvSpPr txBox="1"/>
          <p:nvPr/>
        </p:nvSpPr>
        <p:spPr>
          <a:xfrm>
            <a:off x="4118428" y="2925472"/>
            <a:ext cx="907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網頁製作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597774D-47EC-3884-255D-2C19BF51166D}"/>
              </a:ext>
            </a:extLst>
          </p:cNvPr>
          <p:cNvSpPr txBox="1"/>
          <p:nvPr/>
        </p:nvSpPr>
        <p:spPr>
          <a:xfrm>
            <a:off x="6749601" y="2925471"/>
            <a:ext cx="907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系統呈現</a:t>
            </a:r>
          </a:p>
        </p:txBody>
      </p:sp>
      <p:sp>
        <p:nvSpPr>
          <p:cNvPr id="26" name="流程圖: 合併 25">
            <a:extLst>
              <a:ext uri="{FF2B5EF4-FFF2-40B4-BE49-F238E27FC236}">
                <a16:creationId xmlns:a16="http://schemas.microsoft.com/office/drawing/2014/main" id="{422044D4-6694-D90A-24C9-D3ED3E3BBFFE}"/>
              </a:ext>
            </a:extLst>
          </p:cNvPr>
          <p:cNvSpPr/>
          <p:nvPr/>
        </p:nvSpPr>
        <p:spPr>
          <a:xfrm rot="16200000">
            <a:off x="2758267" y="1630679"/>
            <a:ext cx="661250" cy="224971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流程圖: 合併 26">
            <a:extLst>
              <a:ext uri="{FF2B5EF4-FFF2-40B4-BE49-F238E27FC236}">
                <a16:creationId xmlns:a16="http://schemas.microsoft.com/office/drawing/2014/main" id="{03C83AE8-38E0-EABF-1DF6-85EC18729187}"/>
              </a:ext>
            </a:extLst>
          </p:cNvPr>
          <p:cNvSpPr/>
          <p:nvPr/>
        </p:nvSpPr>
        <p:spPr>
          <a:xfrm rot="16200000">
            <a:off x="5509315" y="1630679"/>
            <a:ext cx="661250" cy="224971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093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9"/>
          <p:cNvSpPr txBox="1">
            <a:spLocks noGrp="1"/>
          </p:cNvSpPr>
          <p:nvPr>
            <p:ph type="title" idx="4294967295"/>
          </p:nvPr>
        </p:nvSpPr>
        <p:spPr>
          <a:xfrm>
            <a:off x="455700" y="0"/>
            <a:ext cx="82326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模型訓練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8" name="Google Shape;428;p3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9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F782B6E-5B56-DE5B-57F3-A136AC161CA6}"/>
              </a:ext>
            </a:extLst>
          </p:cNvPr>
          <p:cNvSpPr/>
          <p:nvPr/>
        </p:nvSpPr>
        <p:spPr>
          <a:xfrm>
            <a:off x="857146" y="1523348"/>
            <a:ext cx="1736651" cy="446568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Python(</a:t>
            </a:r>
            <a:r>
              <a:rPr lang="en-US" altLang="zh-TW" b="1" dirty="0" err="1"/>
              <a:t>Alexnet</a:t>
            </a:r>
            <a:r>
              <a:rPr lang="en-US" altLang="zh-TW" b="1" dirty="0"/>
              <a:t>)</a:t>
            </a:r>
            <a:endParaRPr lang="zh-TW" altLang="en-US" b="1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195624A-4EDB-D925-4B54-09C1FF1CC18A}"/>
              </a:ext>
            </a:extLst>
          </p:cNvPr>
          <p:cNvSpPr/>
          <p:nvPr/>
        </p:nvSpPr>
        <p:spPr>
          <a:xfrm>
            <a:off x="3468564" y="3259871"/>
            <a:ext cx="2206872" cy="446568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/>
              <a:t>無程式碼</a:t>
            </a:r>
            <a:r>
              <a:rPr lang="en-US" altLang="zh-TW" b="1" dirty="0"/>
              <a:t>AI</a:t>
            </a:r>
            <a:r>
              <a:rPr lang="zh-TW" altLang="en-US" b="1" dirty="0"/>
              <a:t>流程管理平台</a:t>
            </a:r>
          </a:p>
        </p:txBody>
      </p:sp>
      <p:sp>
        <p:nvSpPr>
          <p:cNvPr id="11" name="加號 10">
            <a:extLst>
              <a:ext uri="{FF2B5EF4-FFF2-40B4-BE49-F238E27FC236}">
                <a16:creationId xmlns:a16="http://schemas.microsoft.com/office/drawing/2014/main" id="{2B993EEA-70BF-2AD8-F01A-BCC6080F3731}"/>
              </a:ext>
            </a:extLst>
          </p:cNvPr>
          <p:cNvSpPr/>
          <p:nvPr/>
        </p:nvSpPr>
        <p:spPr>
          <a:xfrm>
            <a:off x="2621502" y="2565422"/>
            <a:ext cx="616689" cy="558406"/>
          </a:xfrm>
          <a:prstGeom prst="mathPl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3B69334-8FE1-06C3-A0BE-27736F6C32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69092" r="96566"/>
                    </a14:imgEffect>
                  </a14:imgLayer>
                </a14:imgProps>
              </a:ext>
            </a:extLst>
          </a:blip>
          <a:srcRect l="72349" t="16230" r="2688" b="24687"/>
          <a:stretch/>
        </p:blipFill>
        <p:spPr>
          <a:xfrm>
            <a:off x="7059126" y="2393225"/>
            <a:ext cx="1532451" cy="1461206"/>
          </a:xfrm>
          <a:prstGeom prst="rect">
            <a:avLst/>
          </a:prstGeom>
        </p:spPr>
      </p:pic>
      <p:sp>
        <p:nvSpPr>
          <p:cNvPr id="17" name="橢圓 16">
            <a:extLst>
              <a:ext uri="{FF2B5EF4-FFF2-40B4-BE49-F238E27FC236}">
                <a16:creationId xmlns:a16="http://schemas.microsoft.com/office/drawing/2014/main" id="{C09DC452-7C2F-796E-1564-7583AB1B0607}"/>
              </a:ext>
            </a:extLst>
          </p:cNvPr>
          <p:cNvSpPr/>
          <p:nvPr/>
        </p:nvSpPr>
        <p:spPr>
          <a:xfrm>
            <a:off x="788762" y="2108946"/>
            <a:ext cx="1820383" cy="182038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Python - Wikiversity">
            <a:extLst>
              <a:ext uri="{FF2B5EF4-FFF2-40B4-BE49-F238E27FC236}">
                <a16:creationId xmlns:a16="http://schemas.microsoft.com/office/drawing/2014/main" id="{75584106-0A18-5D06-45DB-ADA551C9F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93" y="2319962"/>
            <a:ext cx="1607732" cy="160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013B1836-F4FD-9651-D468-863DF5154A47}"/>
              </a:ext>
            </a:extLst>
          </p:cNvPr>
          <p:cNvSpPr/>
          <p:nvPr/>
        </p:nvSpPr>
        <p:spPr>
          <a:xfrm>
            <a:off x="3299990" y="2096791"/>
            <a:ext cx="2452103" cy="82225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30" name="Picture 6" descr="AIDMS - AI 人工智慧作業流程管理平臺- 教育部校園數位內容與教學軟體">
            <a:extLst>
              <a:ext uri="{FF2B5EF4-FFF2-40B4-BE49-F238E27FC236}">
                <a16:creationId xmlns:a16="http://schemas.microsoft.com/office/drawing/2014/main" id="{AD7432E1-EF31-2DED-F7EF-622AF66342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60" b="30002"/>
          <a:stretch/>
        </p:blipFill>
        <p:spPr bwMode="auto">
          <a:xfrm>
            <a:off x="3250548" y="1969916"/>
            <a:ext cx="2501545" cy="94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B4E73AA8-1758-7E39-45B7-DD74C13FC938}"/>
              </a:ext>
            </a:extLst>
          </p:cNvPr>
          <p:cNvSpPr/>
          <p:nvPr/>
        </p:nvSpPr>
        <p:spPr>
          <a:xfrm>
            <a:off x="7289753" y="1958127"/>
            <a:ext cx="972852" cy="344566"/>
          </a:xfrm>
          <a:prstGeom prst="roundRect">
            <a:avLst/>
          </a:prstGeom>
          <a:noFill/>
          <a:ln>
            <a:solidFill>
              <a:schemeClr val="accent5">
                <a:lumMod val="1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000000"/>
                </a:solidFill>
              </a:rPr>
              <a:t>Model</a:t>
            </a:r>
            <a:endParaRPr lang="zh-TW" altLang="en-US" b="1" dirty="0">
              <a:solidFill>
                <a:srgbClr val="000000"/>
              </a:solidFill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7672986B-68CE-FD7B-302B-A4D88B5D2E5E}"/>
              </a:ext>
            </a:extLst>
          </p:cNvPr>
          <p:cNvSpPr/>
          <p:nvPr/>
        </p:nvSpPr>
        <p:spPr>
          <a:xfrm>
            <a:off x="630865" y="1307653"/>
            <a:ext cx="5280837" cy="3136756"/>
          </a:xfrm>
          <a:prstGeom prst="roundRect">
            <a:avLst/>
          </a:prstGeom>
          <a:noFill/>
          <a:ln w="57150">
            <a:solidFill>
              <a:srgbClr val="FD910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820CEC5C-DE49-6F7D-78E4-B6FE49171746}"/>
              </a:ext>
            </a:extLst>
          </p:cNvPr>
          <p:cNvSpPr/>
          <p:nvPr/>
        </p:nvSpPr>
        <p:spPr>
          <a:xfrm>
            <a:off x="7059125" y="1623237"/>
            <a:ext cx="1454009" cy="2304457"/>
          </a:xfrm>
          <a:prstGeom prst="roundRect">
            <a:avLst/>
          </a:prstGeom>
          <a:noFill/>
          <a:ln w="571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A53CB969-6D85-0D2E-551D-5503D8D50C8B}"/>
              </a:ext>
            </a:extLst>
          </p:cNvPr>
          <p:cNvSpPr/>
          <p:nvPr/>
        </p:nvSpPr>
        <p:spPr>
          <a:xfrm>
            <a:off x="6129730" y="2651051"/>
            <a:ext cx="711367" cy="368596"/>
          </a:xfrm>
          <a:prstGeom prst="rightArrow">
            <a:avLst/>
          </a:prstGeom>
          <a:solidFill>
            <a:srgbClr val="FFE9A3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455201"/>
      </p:ext>
    </p:extLst>
  </p:cSld>
  <p:clrMapOvr>
    <a:masterClrMapping/>
  </p:clrMapOvr>
</p:sld>
</file>

<file path=ppt/theme/theme1.xml><?xml version="1.0" encoding="utf-8"?>
<a:theme xmlns:a="http://schemas.openxmlformats.org/drawingml/2006/main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348</Words>
  <Application>Microsoft Office PowerPoint</Application>
  <PresentationFormat>如螢幕大小 (16:9)</PresentationFormat>
  <Paragraphs>79</Paragraphs>
  <Slides>12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標楷體</vt:lpstr>
      <vt:lpstr>Inria Serif</vt:lpstr>
      <vt:lpstr>Arial</vt:lpstr>
      <vt:lpstr>Inria Serif Light</vt:lpstr>
      <vt:lpstr>Playfair Display Regular</vt:lpstr>
      <vt:lpstr>Calibri</vt:lpstr>
      <vt:lpstr>Playfair Display</vt:lpstr>
      <vt:lpstr>Paulina template</vt:lpstr>
      <vt:lpstr>新生兒醫療與輔助照護系統</vt:lpstr>
      <vt:lpstr>   目錄</vt:lpstr>
      <vt:lpstr>研究動機</vt:lpstr>
      <vt:lpstr>PowerPoint 簡報</vt:lpstr>
      <vt:lpstr>系統功能</vt:lpstr>
      <vt:lpstr>PowerPoint 簡報</vt:lpstr>
      <vt:lpstr>基本架構</vt:lpstr>
      <vt:lpstr>基本架構</vt:lpstr>
      <vt:lpstr>模型訓練</vt:lpstr>
      <vt:lpstr>結尾</vt:lpstr>
      <vt:lpstr>PowerPoint 簡報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user</dc:creator>
  <cp:lastModifiedBy>JIAN</cp:lastModifiedBy>
  <cp:revision>151</cp:revision>
  <dcterms:modified xsi:type="dcterms:W3CDTF">2022-12-05T07:04:47Z</dcterms:modified>
</cp:coreProperties>
</file>