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1" r:id="rId4"/>
    <p:sldId id="257" r:id="rId5"/>
    <p:sldId id="274" r:id="rId6"/>
    <p:sldId id="275" r:id="rId7"/>
    <p:sldId id="276" r:id="rId8"/>
    <p:sldId id="277" r:id="rId9"/>
    <p:sldId id="278" r:id="rId10"/>
    <p:sldId id="279" r:id="rId11"/>
    <p:sldId id="280" r:id="rId12"/>
    <p:sldId id="281" r:id="rId13"/>
    <p:sldId id="282" r:id="rId14"/>
    <p:sldId id="283" r:id="rId15"/>
    <p:sldId id="287" r:id="rId16"/>
    <p:sldId id="284" r:id="rId17"/>
    <p:sldId id="285" r:id="rId18"/>
    <p:sldId id="286" r:id="rId19"/>
    <p:sldId id="288" r:id="rId20"/>
    <p:sldId id="289" r:id="rId21"/>
    <p:sldId id="290" r:id="rId22"/>
    <p:sldId id="291" r:id="rId23"/>
    <p:sldId id="292"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818" y="-3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l">
              <a:defRPr>
                <a:solidFill>
                  <a:schemeClr val="tx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356281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71400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338525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74132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199320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267927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301354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208660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23888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213920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571451-83BA-4C2E-9E73-C1F787989304}" type="datetimeFigureOut">
              <a:rPr lang="en-GB" smtClean="0"/>
              <a:pPr/>
              <a:t>01/08/2017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2E785F1-162A-4B3C-BA23-DE89D053EF45}" type="slidenum">
              <a:rPr lang="en-GB" smtClean="0"/>
              <a:pPr/>
              <a:t>‹#›</a:t>
            </a:fld>
            <a:endParaRPr lang="en-GB"/>
          </a:p>
        </p:txBody>
      </p:sp>
    </p:spTree>
    <p:extLst>
      <p:ext uri="{BB962C8B-B14F-4D97-AF65-F5344CB8AC3E}">
        <p14:creationId xmlns:p14="http://schemas.microsoft.com/office/powerpoint/2010/main" val="2005533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71451-83BA-4C2E-9E73-C1F787989304}" type="datetimeFigureOut">
              <a:rPr lang="en-GB" smtClean="0"/>
              <a:pPr/>
              <a:t>01/08/2017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785F1-162A-4B3C-BA23-DE89D053EF45}" type="slidenum">
              <a:rPr lang="en-GB" smtClean="0"/>
              <a:pPr/>
              <a:t>‹#›</a:t>
            </a:fld>
            <a:endParaRPr lang="en-GB"/>
          </a:p>
        </p:txBody>
      </p:sp>
    </p:spTree>
    <p:extLst>
      <p:ext uri="{BB962C8B-B14F-4D97-AF65-F5344CB8AC3E}">
        <p14:creationId xmlns:p14="http://schemas.microsoft.com/office/powerpoint/2010/main" val="277862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lnSpc>
          <a:spcPct val="150000"/>
        </a:lnSpc>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052736"/>
            <a:ext cx="7772400" cy="1470025"/>
          </a:xfrm>
        </p:spPr>
        <p:txBody>
          <a:bodyPr/>
          <a:lstStyle/>
          <a:p>
            <a:r>
              <a:rPr lang="en-GB" dirty="0" smtClean="0"/>
              <a:t>Level C Computer Science Additional (CSCADD001)</a:t>
            </a:r>
            <a:endParaRPr lang="en-GB" dirty="0"/>
          </a:p>
        </p:txBody>
      </p:sp>
      <p:sp>
        <p:nvSpPr>
          <p:cNvPr id="3" name="Subtitle 2"/>
          <p:cNvSpPr>
            <a:spLocks noGrp="1"/>
          </p:cNvSpPr>
          <p:nvPr>
            <p:ph type="subTitle" idx="1"/>
          </p:nvPr>
        </p:nvSpPr>
        <p:spPr>
          <a:xfrm>
            <a:off x="683568" y="3861048"/>
            <a:ext cx="6400800" cy="1752600"/>
          </a:xfrm>
        </p:spPr>
        <p:txBody>
          <a:bodyPr/>
          <a:lstStyle/>
          <a:p>
            <a:r>
              <a:rPr lang="en-GB" dirty="0"/>
              <a:t>Course </a:t>
            </a:r>
            <a:r>
              <a:rPr lang="en-GB" dirty="0" smtClean="0"/>
              <a:t>Overview</a:t>
            </a:r>
            <a:endParaRPr lang="en-GB" dirty="0"/>
          </a:p>
        </p:txBody>
      </p:sp>
    </p:spTree>
    <p:extLst>
      <p:ext uri="{BB962C8B-B14F-4D97-AF65-F5344CB8AC3E}">
        <p14:creationId xmlns:p14="http://schemas.microsoft.com/office/powerpoint/2010/main" val="1992125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(2)</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sz="2800" dirty="0" smtClean="0"/>
              <a:t>C uses pointers, which “point” to memory locations, and put the onus on the programmers to consider computer memory management.</a:t>
            </a:r>
          </a:p>
          <a:p>
            <a:pPr marL="0" indent="0">
              <a:buNone/>
            </a:pPr>
            <a:endParaRPr lang="en-GB" sz="2800" dirty="0"/>
          </a:p>
          <a:p>
            <a:pPr marL="0" indent="0">
              <a:buNone/>
            </a:pPr>
            <a:r>
              <a:rPr lang="en-GB" sz="2800" dirty="0" smtClean="0"/>
              <a:t>Like with Python, there are many libraries available, such as Chipmunk (to simulate real-world physics) and CSFML (to draw graphics).</a:t>
            </a:r>
            <a:endParaRPr lang="en-GB" sz="2800" dirty="0"/>
          </a:p>
        </p:txBody>
      </p:sp>
    </p:spTree>
    <p:extLst>
      <p:ext uri="{BB962C8B-B14F-4D97-AF65-F5344CB8AC3E}">
        <p14:creationId xmlns:p14="http://schemas.microsoft.com/office/powerpoint/2010/main" val="344343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Computational Thinking</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sz="2800" dirty="0" smtClean="0"/>
              <a:t>This will be more “philosophical” in nature.</a:t>
            </a:r>
          </a:p>
          <a:p>
            <a:pPr marL="0" indent="0">
              <a:buNone/>
            </a:pPr>
            <a:endParaRPr lang="en-GB" sz="2800" dirty="0"/>
          </a:p>
          <a:p>
            <a:pPr marL="0" indent="0">
              <a:buNone/>
            </a:pPr>
            <a:r>
              <a:rPr lang="en-GB" sz="2800" dirty="0" smtClean="0"/>
              <a:t>We will discuss some of the thinking behind computer science, its broad applications, and how computer scientists think.</a:t>
            </a:r>
          </a:p>
          <a:p>
            <a:pPr marL="0" indent="0">
              <a:buNone/>
            </a:pPr>
            <a:endParaRPr lang="en-GB" sz="2800" dirty="0"/>
          </a:p>
          <a:p>
            <a:pPr marL="0" indent="0">
              <a:buNone/>
            </a:pPr>
            <a:r>
              <a:rPr lang="en-GB" sz="2800" dirty="0" smtClean="0"/>
              <a:t>We will also tough upon complexity theory.</a:t>
            </a:r>
            <a:endParaRPr lang="en-GB" sz="2800" dirty="0"/>
          </a:p>
        </p:txBody>
      </p:sp>
    </p:spTree>
    <p:extLst>
      <p:ext uri="{BB962C8B-B14F-4D97-AF65-F5344CB8AC3E}">
        <p14:creationId xmlns:p14="http://schemas.microsoft.com/office/powerpoint/2010/main" val="1380619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Cryptography</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sz="2800" dirty="0" smtClean="0"/>
              <a:t>Cryptography is the science of locking up confidential information so that it can’t be read by eavesdroppers, but can be unlocked by the intended recipient.</a:t>
            </a:r>
          </a:p>
          <a:p>
            <a:pPr marL="0" indent="0">
              <a:buNone/>
            </a:pPr>
            <a:endParaRPr lang="en-GB" sz="2800" dirty="0"/>
          </a:p>
          <a:p>
            <a:pPr marL="0" indent="0">
              <a:buNone/>
            </a:pPr>
            <a:r>
              <a:rPr lang="en-GB" sz="2800" dirty="0" smtClean="0"/>
              <a:t>We will discuss some of the basic ciphers that form the very foundations of this science, such as the Caesar Cipher.</a:t>
            </a:r>
          </a:p>
          <a:p>
            <a:pPr marL="0" indent="0">
              <a:buNone/>
            </a:pPr>
            <a:endParaRPr lang="en-GB" sz="2800" dirty="0"/>
          </a:p>
          <a:p>
            <a:pPr marL="0" indent="0">
              <a:buNone/>
            </a:pPr>
            <a:r>
              <a:rPr lang="en-GB" sz="2800" dirty="0" smtClean="0"/>
              <a:t>We will also touch upon modern-day ciphers, such as public-key cryptography, but these will be covered in greater depth in future years.</a:t>
            </a:r>
            <a:endParaRPr lang="en-GB" sz="2800" dirty="0"/>
          </a:p>
        </p:txBody>
      </p:sp>
    </p:spTree>
    <p:extLst>
      <p:ext uri="{BB962C8B-B14F-4D97-AF65-F5344CB8AC3E}">
        <p14:creationId xmlns:p14="http://schemas.microsoft.com/office/powerpoint/2010/main" val="3055937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(1)</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sz="2800" dirty="0" smtClean="0"/>
              <a:t>There are several different types of logic.</a:t>
            </a:r>
          </a:p>
          <a:p>
            <a:pPr marL="0" indent="0">
              <a:buNone/>
            </a:pPr>
            <a:endParaRPr lang="en-GB" sz="2800" dirty="0"/>
          </a:p>
          <a:p>
            <a:pPr marL="0" indent="0">
              <a:buNone/>
            </a:pPr>
            <a:r>
              <a:rPr lang="en-GB" sz="2800" dirty="0" smtClean="0"/>
              <a:t>We first talk about circuit logic, specifically combinatorial circuits, comprising combinations of logic gates.</a:t>
            </a:r>
          </a:p>
          <a:p>
            <a:pPr marL="0" indent="0">
              <a:buNone/>
            </a:pPr>
            <a:endParaRPr lang="en-GB" sz="2800" dirty="0"/>
          </a:p>
          <a:p>
            <a:pPr marL="0" indent="0">
              <a:buNone/>
            </a:pPr>
            <a:r>
              <a:rPr lang="en-GB" sz="2800" dirty="0" smtClean="0"/>
              <a:t>Logic gates include OR, AND, XOR, NOT, and others.</a:t>
            </a:r>
          </a:p>
        </p:txBody>
      </p:sp>
    </p:spTree>
    <p:extLst>
      <p:ext uri="{BB962C8B-B14F-4D97-AF65-F5344CB8AC3E}">
        <p14:creationId xmlns:p14="http://schemas.microsoft.com/office/powerpoint/2010/main" val="868902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(2)</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sz="2800" dirty="0" smtClean="0"/>
              <a:t>Later on, we will discuss sequential logic.  These encompass circuits whose gates rely on their previous outputs.</a:t>
            </a:r>
          </a:p>
          <a:p>
            <a:pPr marL="0" indent="0">
              <a:buNone/>
            </a:pPr>
            <a:endParaRPr lang="en-GB" sz="2800" dirty="0"/>
          </a:p>
          <a:p>
            <a:pPr marL="0" indent="0">
              <a:buNone/>
            </a:pPr>
            <a:r>
              <a:rPr lang="en-GB" sz="2800" dirty="0" smtClean="0"/>
              <a:t>Sequential logic forms the foundation of computer memory, i.e. the permanent storage of data.</a:t>
            </a:r>
          </a:p>
          <a:p>
            <a:pPr marL="0" indent="0">
              <a:buNone/>
            </a:pPr>
            <a:endParaRPr lang="en-GB" sz="2800" dirty="0"/>
          </a:p>
          <a:p>
            <a:pPr marL="0" indent="0">
              <a:buNone/>
            </a:pPr>
            <a:r>
              <a:rPr lang="en-GB" sz="2800" dirty="0" smtClean="0"/>
              <a:t>We will also cover propositional logic, and the related categorical logic, which are fundamental to critical thought in general.</a:t>
            </a:r>
          </a:p>
        </p:txBody>
      </p:sp>
    </p:spTree>
    <p:extLst>
      <p:ext uri="{BB962C8B-B14F-4D97-AF65-F5344CB8AC3E}">
        <p14:creationId xmlns:p14="http://schemas.microsoft.com/office/powerpoint/2010/main" val="2486179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Karnaugh</a:t>
            </a:r>
            <a:r>
              <a:rPr lang="en-GB" dirty="0" smtClean="0"/>
              <a:t> Maps</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sz="2800" dirty="0" smtClean="0"/>
              <a:t>K-maps are crucial when creating circuits that implement truth tables.</a:t>
            </a:r>
          </a:p>
          <a:p>
            <a:pPr marL="0" indent="0">
              <a:buNone/>
            </a:pPr>
            <a:endParaRPr lang="en-GB" sz="2800" dirty="0"/>
          </a:p>
          <a:p>
            <a:pPr marL="0" indent="0">
              <a:buNone/>
            </a:pPr>
            <a:r>
              <a:rPr lang="en-GB" sz="2800" dirty="0" smtClean="0"/>
              <a:t>Such circuits are non-optimised, as they are too complex and use too much circuitry.</a:t>
            </a:r>
          </a:p>
          <a:p>
            <a:pPr marL="0" indent="0">
              <a:buNone/>
            </a:pPr>
            <a:endParaRPr lang="en-GB" sz="2800" dirty="0"/>
          </a:p>
          <a:p>
            <a:pPr marL="0" indent="0">
              <a:buNone/>
            </a:pPr>
            <a:r>
              <a:rPr lang="en-GB" sz="2800" dirty="0" smtClean="0"/>
              <a:t>K-maps is a clever way to reduce the size of the circuitry and reducing the number of terms in the logical expression.</a:t>
            </a:r>
          </a:p>
        </p:txBody>
      </p:sp>
    </p:spTree>
    <p:extLst>
      <p:ext uri="{BB962C8B-B14F-4D97-AF65-F5344CB8AC3E}">
        <p14:creationId xmlns:p14="http://schemas.microsoft.com/office/powerpoint/2010/main" val="3319554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Operating Systems</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sz="2800" dirty="0" smtClean="0"/>
              <a:t>This will be a strand throughout the course.</a:t>
            </a:r>
          </a:p>
          <a:p>
            <a:pPr marL="0" indent="0">
              <a:buNone/>
            </a:pPr>
            <a:endParaRPr lang="en-GB" sz="2800" dirty="0"/>
          </a:p>
          <a:p>
            <a:pPr marL="0" indent="0">
              <a:buNone/>
            </a:pPr>
            <a:r>
              <a:rPr lang="en-GB" sz="2800" dirty="0" smtClean="0"/>
              <a:t>There are many aspects to this topic, such as:</a:t>
            </a:r>
          </a:p>
          <a:p>
            <a:pPr lvl="1"/>
            <a:r>
              <a:rPr lang="en-GB" sz="2400" dirty="0"/>
              <a:t>P</a:t>
            </a:r>
            <a:r>
              <a:rPr lang="en-GB" sz="2400" dirty="0" smtClean="0"/>
              <a:t>rocesses and threads, allowing multi-tasking.</a:t>
            </a:r>
          </a:p>
          <a:p>
            <a:pPr lvl="1"/>
            <a:r>
              <a:rPr lang="en-GB" sz="2400" dirty="0" smtClean="0"/>
              <a:t>Memory management.</a:t>
            </a:r>
          </a:p>
          <a:p>
            <a:pPr lvl="1"/>
            <a:r>
              <a:rPr lang="en-GB" sz="2400" dirty="0" smtClean="0"/>
              <a:t>File systems.</a:t>
            </a:r>
          </a:p>
          <a:p>
            <a:pPr lvl="1"/>
            <a:r>
              <a:rPr lang="en-GB" sz="2400" dirty="0" smtClean="0"/>
              <a:t>Input-output.</a:t>
            </a:r>
          </a:p>
          <a:p>
            <a:pPr lvl="1"/>
            <a:r>
              <a:rPr lang="en-GB" sz="2400" dirty="0" smtClean="0"/>
              <a:t>Virtualization and the cloud.</a:t>
            </a:r>
          </a:p>
        </p:txBody>
      </p:sp>
    </p:spTree>
    <p:extLst>
      <p:ext uri="{BB962C8B-B14F-4D97-AF65-F5344CB8AC3E}">
        <p14:creationId xmlns:p14="http://schemas.microsoft.com/office/powerpoint/2010/main" val="423937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Non-decimal Bases</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In the Core course, you will learn the basics of converting binary to decimal, etc., and carrying out simple arithmetic.</a:t>
            </a:r>
          </a:p>
          <a:p>
            <a:pPr marL="0" indent="0">
              <a:buNone/>
            </a:pPr>
            <a:endParaRPr lang="en-GB" sz="2400" dirty="0"/>
          </a:p>
          <a:p>
            <a:pPr marL="0" indent="0">
              <a:buNone/>
            </a:pPr>
            <a:r>
              <a:rPr lang="en-GB" sz="2400" dirty="0" smtClean="0"/>
              <a:t>In this course, we will also cover multiplication and division, as well as arbitrary base conversion and 2s complement.</a:t>
            </a:r>
          </a:p>
        </p:txBody>
      </p:sp>
    </p:spTree>
    <p:extLst>
      <p:ext uri="{BB962C8B-B14F-4D97-AF65-F5344CB8AC3E}">
        <p14:creationId xmlns:p14="http://schemas.microsoft.com/office/powerpoint/2010/main" val="2658278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Functional and Object-oriented Programming</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sz="2400" dirty="0" smtClean="0"/>
              <a:t>When programming, it is tempting to use the same strand of code over and over again, if the same task is needed.</a:t>
            </a:r>
          </a:p>
          <a:p>
            <a:pPr marL="0" indent="0">
              <a:buNone/>
            </a:pPr>
            <a:endParaRPr lang="en-GB" sz="2400" dirty="0"/>
          </a:p>
          <a:p>
            <a:pPr marL="0" indent="0">
              <a:buNone/>
            </a:pPr>
            <a:r>
              <a:rPr lang="en-GB" sz="2400" dirty="0" smtClean="0"/>
              <a:t>Functions (in most programming languages) allow you to encapsulate a piece of code into a block, give it a name, and repeatedly use it.</a:t>
            </a:r>
          </a:p>
          <a:p>
            <a:pPr marL="0" indent="0">
              <a:buNone/>
            </a:pPr>
            <a:endParaRPr lang="en-GB" sz="2400" dirty="0"/>
          </a:p>
          <a:p>
            <a:pPr marL="0" indent="0">
              <a:buNone/>
            </a:pPr>
            <a:r>
              <a:rPr lang="en-GB" sz="2400" dirty="0" smtClean="0"/>
              <a:t>Object-oriented programming (OOP) furthermore encapsulates entire concepts in a program.</a:t>
            </a:r>
          </a:p>
          <a:p>
            <a:pPr marL="0" indent="0">
              <a:buNone/>
            </a:pPr>
            <a:endParaRPr lang="en-GB" sz="2400" dirty="0"/>
          </a:p>
          <a:p>
            <a:pPr marL="0" indent="0">
              <a:buNone/>
            </a:pPr>
            <a:r>
              <a:rPr lang="en-GB" sz="2400" dirty="0" smtClean="0"/>
              <a:t>These will be presented first in the context of Python, but will be crucial no matter which language you are using, such as Java in your Core course.</a:t>
            </a:r>
          </a:p>
        </p:txBody>
      </p:sp>
    </p:spTree>
    <p:extLst>
      <p:ext uri="{BB962C8B-B14F-4D97-AF65-F5344CB8AC3E}">
        <p14:creationId xmlns:p14="http://schemas.microsoft.com/office/powerpoint/2010/main" val="2128189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Artificial Intelligence (1)</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sz="2400" dirty="0" smtClean="0"/>
              <a:t>AI is emerging as the most important research area in computer science today, which is why we are increasingly incorporating it into our courses.</a:t>
            </a:r>
          </a:p>
          <a:p>
            <a:pPr marL="0" indent="0">
              <a:buNone/>
            </a:pPr>
            <a:endParaRPr lang="en-GB" sz="2400" dirty="0"/>
          </a:p>
          <a:p>
            <a:pPr marL="0" indent="0">
              <a:buNone/>
            </a:pPr>
            <a:r>
              <a:rPr lang="en-GB" sz="2400" dirty="0" smtClean="0"/>
              <a:t>There are three broad types of AI:</a:t>
            </a:r>
          </a:p>
          <a:p>
            <a:pPr lvl="1"/>
            <a:r>
              <a:rPr lang="en-GB" sz="2000" dirty="0" smtClean="0"/>
              <a:t>“smart” algorithms, which roughly include cleverly designed algorithms to simulate intelligence.</a:t>
            </a:r>
          </a:p>
          <a:p>
            <a:pPr lvl="1"/>
            <a:r>
              <a:rPr lang="en-GB" sz="2000" dirty="0" smtClean="0"/>
              <a:t>Metaheuristics, which solve extremely complex problems by evolving answers to them in an iterative approach.</a:t>
            </a:r>
          </a:p>
          <a:p>
            <a:pPr lvl="1"/>
            <a:r>
              <a:rPr lang="en-GB" sz="2000" dirty="0" smtClean="0"/>
              <a:t>Machine Learning, which learn to solve problems.</a:t>
            </a:r>
          </a:p>
        </p:txBody>
      </p:sp>
    </p:spTree>
    <p:extLst>
      <p:ext uri="{BB962C8B-B14F-4D97-AF65-F5344CB8AC3E}">
        <p14:creationId xmlns:p14="http://schemas.microsoft.com/office/powerpoint/2010/main" val="1505194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we’ve done so far...</a:t>
            </a:r>
            <a:endParaRPr lang="en-GB" dirty="0"/>
          </a:p>
        </p:txBody>
      </p:sp>
      <p:sp>
        <p:nvSpPr>
          <p:cNvPr id="3" name="Content Placeholder 2"/>
          <p:cNvSpPr>
            <a:spLocks noGrp="1"/>
          </p:cNvSpPr>
          <p:nvPr>
            <p:ph idx="1"/>
          </p:nvPr>
        </p:nvSpPr>
        <p:spPr/>
        <p:txBody>
          <a:bodyPr>
            <a:normAutofit/>
          </a:bodyPr>
          <a:lstStyle/>
          <a:p>
            <a:r>
              <a:rPr lang="en-GB" dirty="0" smtClean="0"/>
              <a:t>Course introduction</a:t>
            </a:r>
          </a:p>
        </p:txBody>
      </p:sp>
    </p:spTree>
    <p:extLst>
      <p:ext uri="{BB962C8B-B14F-4D97-AF65-F5344CB8AC3E}">
        <p14:creationId xmlns:p14="http://schemas.microsoft.com/office/powerpoint/2010/main" val="3497254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Artificial Intelligence (2)</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sz="2400" dirty="0" smtClean="0"/>
              <a:t>We will only touch upon some basic concepts in AI, notably artificial neural networks and genetic algorithms.</a:t>
            </a:r>
          </a:p>
          <a:p>
            <a:pPr marL="0" indent="0">
              <a:buNone/>
            </a:pPr>
            <a:endParaRPr lang="en-GB" sz="2400" dirty="0"/>
          </a:p>
          <a:p>
            <a:pPr marL="0" indent="0">
              <a:buNone/>
            </a:pPr>
            <a:r>
              <a:rPr lang="en-GB" sz="2400" dirty="0" smtClean="0"/>
              <a:t>Neural networks are inspired by the brain, and learn to solve problems, such as face/handwriting recognition, by learning from examples.</a:t>
            </a:r>
          </a:p>
          <a:p>
            <a:pPr marL="0" indent="0">
              <a:buNone/>
            </a:pPr>
            <a:endParaRPr lang="en-GB" sz="2400" dirty="0"/>
          </a:p>
          <a:p>
            <a:pPr marL="0" indent="0">
              <a:buNone/>
            </a:pPr>
            <a:r>
              <a:rPr lang="en-GB" sz="2400" dirty="0" smtClean="0"/>
              <a:t>Genetic algorithms are a metaheuristic inspired by biological evolution to evolve answers to problems, such as the well-known Travelling Salesman Problem.</a:t>
            </a:r>
            <a:endParaRPr lang="en-GB" sz="2000" dirty="0" smtClean="0"/>
          </a:p>
        </p:txBody>
      </p:sp>
    </p:spTree>
    <p:extLst>
      <p:ext uri="{BB962C8B-B14F-4D97-AF65-F5344CB8AC3E}">
        <p14:creationId xmlns:p14="http://schemas.microsoft.com/office/powerpoint/2010/main" val="2055292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Games and GUI Programming</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sz="2400" dirty="0" smtClean="0"/>
              <a:t>Games of the most fun thing to program, and to learn a new language!</a:t>
            </a:r>
          </a:p>
          <a:p>
            <a:pPr marL="0" indent="0">
              <a:buNone/>
            </a:pPr>
            <a:endParaRPr lang="en-GB" sz="2400" dirty="0"/>
          </a:p>
          <a:p>
            <a:pPr marL="0" indent="0">
              <a:buNone/>
            </a:pPr>
            <a:r>
              <a:rPr lang="en-GB" sz="2400" dirty="0" smtClean="0"/>
              <a:t>GUIs (Graphical User Interfaces) are the bridges between humans and computers.  Consider clicking the Bold icon on MS Word to change the appearance of text, or the drawing tools in Photoshop.</a:t>
            </a:r>
          </a:p>
          <a:p>
            <a:pPr marL="0" indent="0">
              <a:buNone/>
            </a:pPr>
            <a:endParaRPr lang="en-GB" sz="2400" dirty="0"/>
          </a:p>
          <a:p>
            <a:pPr marL="0" indent="0">
              <a:buNone/>
            </a:pPr>
            <a:r>
              <a:rPr lang="en-GB" sz="2400" dirty="0" smtClean="0"/>
              <a:t>We will cover the popular Python libraries for creating these, and for C, we will cover physics and graphics libraries.</a:t>
            </a:r>
          </a:p>
        </p:txBody>
      </p:sp>
    </p:spTree>
    <p:extLst>
      <p:ext uri="{BB962C8B-B14F-4D97-AF65-F5344CB8AC3E}">
        <p14:creationId xmlns:p14="http://schemas.microsoft.com/office/powerpoint/2010/main" val="2173869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Shortest Path Algorithms</a:t>
            </a:r>
            <a:endParaRPr lang="en-GB" dirty="0"/>
          </a:p>
        </p:txBody>
      </p:sp>
      <p:sp>
        <p:nvSpPr>
          <p:cNvPr id="3" name="Content Placeholder 2"/>
          <p:cNvSpPr>
            <a:spLocks noGrp="1"/>
          </p:cNvSpPr>
          <p:nvPr>
            <p:ph idx="1"/>
          </p:nvPr>
        </p:nvSpPr>
        <p:spPr/>
        <p:txBody>
          <a:bodyPr>
            <a:noAutofit/>
          </a:bodyPr>
          <a:lstStyle/>
          <a:p>
            <a:pPr marL="0" indent="0">
              <a:buNone/>
            </a:pPr>
            <a:r>
              <a:rPr lang="en-GB" sz="1800" dirty="0" smtClean="0"/>
              <a:t>Given a point A and a point B, what is the shortest path between them?</a:t>
            </a:r>
          </a:p>
          <a:p>
            <a:pPr marL="0" indent="0">
              <a:buNone/>
            </a:pPr>
            <a:endParaRPr lang="en-GB" sz="1800" dirty="0"/>
          </a:p>
          <a:p>
            <a:pPr marL="0" indent="0">
              <a:buNone/>
            </a:pPr>
            <a:r>
              <a:rPr lang="en-GB" sz="1800" dirty="0" smtClean="0"/>
              <a:t>Consider finding directions on Google Maps.</a:t>
            </a:r>
          </a:p>
          <a:p>
            <a:pPr marL="0" indent="0">
              <a:buNone/>
            </a:pPr>
            <a:endParaRPr lang="en-GB" sz="1800" dirty="0"/>
          </a:p>
          <a:p>
            <a:pPr marL="0" indent="0">
              <a:buNone/>
            </a:pPr>
            <a:r>
              <a:rPr lang="en-GB" sz="1800" dirty="0" smtClean="0"/>
              <a:t>It turns out there are surprisingly simple algorithms available, such as Dijkstra and A-star (A*).</a:t>
            </a:r>
          </a:p>
          <a:p>
            <a:pPr marL="0" indent="0">
              <a:buNone/>
            </a:pPr>
            <a:endParaRPr lang="en-GB" sz="1800" dirty="0"/>
          </a:p>
          <a:p>
            <a:pPr marL="0" indent="0">
              <a:buNone/>
            </a:pPr>
            <a:r>
              <a:rPr lang="en-GB" sz="1800" dirty="0" smtClean="0"/>
              <a:t>We will also cover the more fundamental breadth-first and depth-first algorithms, which form the foundations of more sophisticated algorithms.</a:t>
            </a:r>
          </a:p>
        </p:txBody>
      </p:sp>
    </p:spTree>
    <p:extLst>
      <p:ext uri="{BB962C8B-B14F-4D97-AF65-F5344CB8AC3E}">
        <p14:creationId xmlns:p14="http://schemas.microsoft.com/office/powerpoint/2010/main" val="2995514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Scientific Programming</a:t>
            </a:r>
            <a:endParaRPr lang="en-GB" dirty="0"/>
          </a:p>
        </p:txBody>
      </p:sp>
      <p:sp>
        <p:nvSpPr>
          <p:cNvPr id="3" name="Content Placeholder 2"/>
          <p:cNvSpPr>
            <a:spLocks noGrp="1"/>
          </p:cNvSpPr>
          <p:nvPr>
            <p:ph idx="1"/>
          </p:nvPr>
        </p:nvSpPr>
        <p:spPr/>
        <p:txBody>
          <a:bodyPr>
            <a:noAutofit/>
          </a:bodyPr>
          <a:lstStyle/>
          <a:p>
            <a:pPr marL="0" indent="0">
              <a:buNone/>
            </a:pPr>
            <a:r>
              <a:rPr lang="en-GB" sz="1800" dirty="0" smtClean="0"/>
              <a:t>It is often necessary to simulate aspects of the real word in a computer, for example simulations of the human brain to cure neurological diseases, or simulations of airplane routes to minimise accidents.</a:t>
            </a:r>
          </a:p>
          <a:p>
            <a:pPr marL="0" indent="0">
              <a:buNone/>
            </a:pPr>
            <a:endParaRPr lang="en-GB" sz="1800" dirty="0"/>
          </a:p>
          <a:p>
            <a:pPr marL="0" indent="0">
              <a:buNone/>
            </a:pPr>
            <a:r>
              <a:rPr lang="en-GB" sz="1800" dirty="0" smtClean="0"/>
              <a:t>There are three main powerful scientific libraries available in Python for this:</a:t>
            </a:r>
          </a:p>
          <a:p>
            <a:pPr lvl="1"/>
            <a:r>
              <a:rPr lang="en-GB" sz="1400" dirty="0" err="1" smtClean="0"/>
              <a:t>Numpy</a:t>
            </a:r>
            <a:r>
              <a:rPr lang="en-GB" sz="1400" dirty="0" smtClean="0"/>
              <a:t>, which provides the fundamental data structures, such as vectors.</a:t>
            </a:r>
          </a:p>
          <a:p>
            <a:pPr lvl="1"/>
            <a:r>
              <a:rPr lang="en-GB" sz="1400" dirty="0" err="1" smtClean="0"/>
              <a:t>matplotlib</a:t>
            </a:r>
            <a:r>
              <a:rPr lang="en-GB" sz="1400" dirty="0" smtClean="0"/>
              <a:t>, which provides the ability to visualise data, such as drawing graphs.</a:t>
            </a:r>
          </a:p>
          <a:p>
            <a:pPr lvl="1"/>
            <a:r>
              <a:rPr lang="en-GB" sz="1400" dirty="0" err="1" smtClean="0"/>
              <a:t>Scipy</a:t>
            </a:r>
            <a:r>
              <a:rPr lang="en-GB" sz="1400" dirty="0" smtClean="0"/>
              <a:t>, which provides sophisticated tools for manipulating data, image/sound processing, AI and many other things.</a:t>
            </a:r>
          </a:p>
        </p:txBody>
      </p:sp>
    </p:spTree>
    <p:extLst>
      <p:ext uri="{BB962C8B-B14F-4D97-AF65-F5344CB8AC3E}">
        <p14:creationId xmlns:p14="http://schemas.microsoft.com/office/powerpoint/2010/main" val="3512653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we’ve covered here...</a:t>
            </a:r>
            <a:endParaRPr lang="en-GB" dirty="0"/>
          </a:p>
        </p:txBody>
      </p:sp>
      <p:sp>
        <p:nvSpPr>
          <p:cNvPr id="3" name="Content Placeholder 2"/>
          <p:cNvSpPr>
            <a:spLocks noGrp="1"/>
          </p:cNvSpPr>
          <p:nvPr>
            <p:ph idx="1"/>
          </p:nvPr>
        </p:nvSpPr>
        <p:spPr/>
        <p:txBody>
          <a:bodyPr>
            <a:normAutofit lnSpcReduction="10000"/>
          </a:bodyPr>
          <a:lstStyle/>
          <a:p>
            <a:r>
              <a:rPr lang="en-GB" dirty="0" smtClean="0"/>
              <a:t>An overview of the programming elements that run through the course.</a:t>
            </a:r>
          </a:p>
          <a:p>
            <a:endParaRPr lang="en-GB" dirty="0"/>
          </a:p>
          <a:p>
            <a:r>
              <a:rPr lang="en-GB" dirty="0" smtClean="0"/>
              <a:t>Overviews of the various topics covered in </a:t>
            </a:r>
            <a:r>
              <a:rPr lang="en-GB" smtClean="0"/>
              <a:t>the course.</a:t>
            </a:r>
            <a:endParaRPr lang="en-GB" dirty="0"/>
          </a:p>
        </p:txBody>
      </p:sp>
    </p:spTree>
    <p:extLst>
      <p:ext uri="{BB962C8B-B14F-4D97-AF65-F5344CB8AC3E}">
        <p14:creationId xmlns:p14="http://schemas.microsoft.com/office/powerpoint/2010/main" val="192253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a:t>
            </a:r>
            <a:endParaRPr lang="en-GB" dirty="0"/>
          </a:p>
        </p:txBody>
      </p:sp>
      <p:sp>
        <p:nvSpPr>
          <p:cNvPr id="3" name="Content Placeholder 2"/>
          <p:cNvSpPr>
            <a:spLocks noGrp="1"/>
          </p:cNvSpPr>
          <p:nvPr>
            <p:ph idx="1"/>
          </p:nvPr>
        </p:nvSpPr>
        <p:spPr/>
        <p:txBody>
          <a:bodyPr>
            <a:normAutofit/>
          </a:bodyPr>
          <a:lstStyle/>
          <a:p>
            <a:r>
              <a:rPr lang="en-GB" dirty="0" smtClean="0"/>
              <a:t>xxx</a:t>
            </a:r>
          </a:p>
        </p:txBody>
      </p:sp>
    </p:spTree>
    <p:extLst>
      <p:ext uri="{BB962C8B-B14F-4D97-AF65-F5344CB8AC3E}">
        <p14:creationId xmlns:p14="http://schemas.microsoft.com/office/powerpoint/2010/main" val="1667151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sz="2800" dirty="0" smtClean="0"/>
              <a:t>In Semester 1, we will concentrate on Python.</a:t>
            </a:r>
          </a:p>
          <a:p>
            <a:pPr marL="0" indent="0">
              <a:buNone/>
            </a:pPr>
            <a:endParaRPr lang="en-GB" sz="2800" dirty="0"/>
          </a:p>
          <a:p>
            <a:pPr marL="0" indent="0">
              <a:buNone/>
            </a:pPr>
            <a:r>
              <a:rPr lang="en-GB" sz="2800" dirty="0" smtClean="0"/>
              <a:t>In Semester 2, we will concentrate on C.</a:t>
            </a:r>
          </a:p>
          <a:p>
            <a:pPr marL="0" indent="0">
              <a:buNone/>
            </a:pPr>
            <a:endParaRPr lang="en-GB" sz="2800" dirty="0"/>
          </a:p>
          <a:p>
            <a:pPr marL="0" indent="0">
              <a:buNone/>
            </a:pPr>
            <a:r>
              <a:rPr lang="en-GB" sz="2800" dirty="0" smtClean="0"/>
              <a:t>These are useful languages for academia and industry.</a:t>
            </a:r>
          </a:p>
          <a:p>
            <a:pPr marL="0" indent="0">
              <a:buNone/>
            </a:pPr>
            <a:endParaRPr lang="en-GB" sz="2800" dirty="0"/>
          </a:p>
          <a:p>
            <a:pPr marL="0" indent="0">
              <a:buNone/>
            </a:pPr>
            <a:r>
              <a:rPr lang="en-GB" sz="2800" dirty="0" smtClean="0"/>
              <a:t>But the aim is for you to become competent in programming in general.</a:t>
            </a:r>
            <a:endParaRPr lang="en-GB" sz="2800" dirty="0"/>
          </a:p>
        </p:txBody>
      </p:sp>
    </p:spTree>
    <p:extLst>
      <p:ext uri="{BB962C8B-B14F-4D97-AF65-F5344CB8AC3E}">
        <p14:creationId xmlns:p14="http://schemas.microsoft.com/office/powerpoint/2010/main" val="1203053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not just programming!</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sz="2800" dirty="0" smtClean="0"/>
              <a:t>Computer science is about a lot more than programming.</a:t>
            </a:r>
          </a:p>
          <a:p>
            <a:pPr marL="0" indent="0">
              <a:buNone/>
            </a:pPr>
            <a:endParaRPr lang="en-GB" sz="2800" dirty="0"/>
          </a:p>
          <a:p>
            <a:pPr marL="0" indent="0">
              <a:buNone/>
            </a:pPr>
            <a:r>
              <a:rPr lang="en-GB" sz="2800" dirty="0" smtClean="0"/>
              <a:t>We will cover a wide range of material in this course.</a:t>
            </a:r>
          </a:p>
          <a:p>
            <a:pPr marL="0" indent="0">
              <a:buNone/>
            </a:pPr>
            <a:endParaRPr lang="en-GB" sz="2800" dirty="0"/>
          </a:p>
          <a:p>
            <a:pPr marL="0" indent="0">
              <a:buNone/>
            </a:pPr>
            <a:r>
              <a:rPr lang="en-GB" sz="2800" dirty="0" smtClean="0"/>
              <a:t>This material will be covered mainly in the lectures, but also in some exercises.  A selection of it will be tested in the end-of-year exam.</a:t>
            </a:r>
            <a:endParaRPr lang="en-GB" sz="2800" dirty="0"/>
          </a:p>
        </p:txBody>
      </p:sp>
    </p:spTree>
    <p:extLst>
      <p:ext uri="{BB962C8B-B14F-4D97-AF65-F5344CB8AC3E}">
        <p14:creationId xmlns:p14="http://schemas.microsoft.com/office/powerpoint/2010/main" val="1866310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not just programming!</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sz="2800" dirty="0" smtClean="0"/>
              <a:t>Computer science is about a lot more than programming.</a:t>
            </a:r>
          </a:p>
          <a:p>
            <a:pPr marL="0" indent="0">
              <a:buNone/>
            </a:pPr>
            <a:endParaRPr lang="en-GB" sz="2800" dirty="0"/>
          </a:p>
          <a:p>
            <a:pPr marL="0" indent="0">
              <a:buNone/>
            </a:pPr>
            <a:r>
              <a:rPr lang="en-GB" sz="2800" dirty="0" smtClean="0"/>
              <a:t>We will cover a wide range of material in this course.</a:t>
            </a:r>
          </a:p>
          <a:p>
            <a:pPr marL="0" indent="0">
              <a:buNone/>
            </a:pPr>
            <a:endParaRPr lang="en-GB" sz="2800" dirty="0"/>
          </a:p>
          <a:p>
            <a:pPr marL="0" indent="0">
              <a:buNone/>
            </a:pPr>
            <a:r>
              <a:rPr lang="en-GB" sz="2800" dirty="0" smtClean="0"/>
              <a:t>This material will be covered mainly in the lectures, but also in some exercises.  A selection of it will be tested in the end-of-year exam.</a:t>
            </a:r>
            <a:endParaRPr lang="en-GB" sz="2800" dirty="0"/>
          </a:p>
        </p:txBody>
      </p:sp>
    </p:spTree>
    <p:extLst>
      <p:ext uri="{BB962C8B-B14F-4D97-AF65-F5344CB8AC3E}">
        <p14:creationId xmlns:p14="http://schemas.microsoft.com/office/powerpoint/2010/main" val="3811169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(1)</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sz="2800" dirty="0" smtClean="0"/>
              <a:t>Python is a compiled, object-oriented programming language, which is relatively simple to program.</a:t>
            </a:r>
          </a:p>
          <a:p>
            <a:pPr marL="0" indent="0">
              <a:buNone/>
            </a:pPr>
            <a:endParaRPr lang="en-GB" sz="2800" dirty="0"/>
          </a:p>
          <a:p>
            <a:pPr marL="0" indent="0">
              <a:buNone/>
            </a:pPr>
            <a:r>
              <a:rPr lang="en-GB" sz="2800" dirty="0" smtClean="0"/>
              <a:t>Useful not just for programming games, but for user interfaces, and importantly, scientific programming.</a:t>
            </a:r>
          </a:p>
          <a:p>
            <a:pPr marL="0" indent="0">
              <a:buNone/>
            </a:pPr>
            <a:endParaRPr lang="en-GB" sz="2800" dirty="0"/>
          </a:p>
          <a:p>
            <a:pPr marL="0" indent="0">
              <a:buNone/>
            </a:pPr>
            <a:r>
              <a:rPr lang="en-GB" sz="2800" dirty="0" smtClean="0"/>
              <a:t>It’s completely free, as are its many libraries.</a:t>
            </a:r>
            <a:endParaRPr lang="en-GB" sz="2800" dirty="0"/>
          </a:p>
        </p:txBody>
      </p:sp>
    </p:spTree>
    <p:extLst>
      <p:ext uri="{BB962C8B-B14F-4D97-AF65-F5344CB8AC3E}">
        <p14:creationId xmlns:p14="http://schemas.microsoft.com/office/powerpoint/2010/main" val="89034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(2)</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GB" sz="2800" dirty="0" smtClean="0"/>
              <a:t>There are many tools to program Python, but in our computers we have IDLE.</a:t>
            </a:r>
          </a:p>
          <a:p>
            <a:pPr marL="0" indent="0">
              <a:buNone/>
            </a:pPr>
            <a:endParaRPr lang="en-GB" sz="2800" dirty="0"/>
          </a:p>
          <a:p>
            <a:pPr marL="0" indent="0">
              <a:buNone/>
            </a:pPr>
            <a:r>
              <a:rPr lang="en-GB" sz="2800" dirty="0" smtClean="0"/>
              <a:t>You can test small strands of code in the shell, and create entire programs in the main window.</a:t>
            </a:r>
          </a:p>
          <a:p>
            <a:pPr marL="0" indent="0">
              <a:buNone/>
            </a:pPr>
            <a:endParaRPr lang="en-GB" sz="2800" dirty="0"/>
          </a:p>
          <a:p>
            <a:pPr marL="0" indent="0">
              <a:buNone/>
            </a:pPr>
            <a:r>
              <a:rPr lang="en-GB" sz="2800" dirty="0" smtClean="0"/>
              <a:t>We also have </a:t>
            </a:r>
            <a:r>
              <a:rPr lang="en-GB" sz="2800" dirty="0" err="1" smtClean="0"/>
              <a:t>VPython</a:t>
            </a:r>
            <a:r>
              <a:rPr lang="en-GB" sz="2800" dirty="0" smtClean="0"/>
              <a:t>, which is IDLE pre-loaded with a powerful 3D game programming library.</a:t>
            </a:r>
          </a:p>
          <a:p>
            <a:pPr marL="0" indent="0">
              <a:buNone/>
            </a:pPr>
            <a:endParaRPr lang="en-GB" sz="2800" dirty="0"/>
          </a:p>
          <a:p>
            <a:pPr marL="0" indent="0">
              <a:buNone/>
            </a:pPr>
            <a:endParaRPr lang="en-GB" sz="2800" dirty="0" smtClean="0"/>
          </a:p>
          <a:p>
            <a:pPr marL="0" indent="0">
              <a:buNone/>
            </a:pPr>
            <a:endParaRPr lang="en-GB" sz="2800" dirty="0"/>
          </a:p>
          <a:p>
            <a:pPr marL="0" indent="0">
              <a:buNone/>
            </a:pPr>
            <a:endParaRPr lang="en-GB" sz="2800" dirty="0"/>
          </a:p>
        </p:txBody>
      </p:sp>
    </p:spTree>
    <p:extLst>
      <p:ext uri="{BB962C8B-B14F-4D97-AF65-F5344CB8AC3E}">
        <p14:creationId xmlns:p14="http://schemas.microsoft.com/office/powerpoint/2010/main" val="3822339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(1)</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sz="2800" dirty="0" smtClean="0"/>
              <a:t>C is a very old language, still used today.</a:t>
            </a:r>
          </a:p>
          <a:p>
            <a:pPr marL="0" indent="0">
              <a:buNone/>
            </a:pPr>
            <a:endParaRPr lang="en-GB" sz="2800" dirty="0"/>
          </a:p>
          <a:p>
            <a:pPr marL="0" indent="0">
              <a:buNone/>
            </a:pPr>
            <a:r>
              <a:rPr lang="en-GB" sz="2800" dirty="0" smtClean="0"/>
              <a:t>It evolved into C++, which has several advances, notably object-orientation.</a:t>
            </a:r>
          </a:p>
          <a:p>
            <a:pPr marL="0" indent="0">
              <a:buNone/>
            </a:pPr>
            <a:endParaRPr lang="en-GB" sz="2800" dirty="0"/>
          </a:p>
          <a:p>
            <a:pPr marL="0" indent="0">
              <a:buNone/>
            </a:pPr>
            <a:r>
              <a:rPr lang="en-GB" sz="2800" dirty="0" smtClean="0"/>
              <a:t>C is a lower level language than Python, making it much more difficult.</a:t>
            </a:r>
            <a:endParaRPr lang="en-GB" sz="2800" dirty="0"/>
          </a:p>
        </p:txBody>
      </p:sp>
    </p:spTree>
    <p:extLst>
      <p:ext uri="{BB962C8B-B14F-4D97-AF65-F5344CB8AC3E}">
        <p14:creationId xmlns:p14="http://schemas.microsoft.com/office/powerpoint/2010/main" val="2121961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S Ref">
      <a:majorFont>
        <a:latin typeface="MS Reference Sans Serif"/>
        <a:ea typeface=""/>
        <a:cs typeface=""/>
      </a:majorFont>
      <a:minorFont>
        <a:latin typeface="MS Reference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1267</Words>
  <Application>Microsoft Office PowerPoint</Application>
  <PresentationFormat>On-screen Show (4:3)</PresentationFormat>
  <Paragraphs>139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Level C Computer Science Additional (CSCADD001)</vt:lpstr>
      <vt:lpstr>What we’ve done so far...</vt:lpstr>
      <vt:lpstr>Content</vt:lpstr>
      <vt:lpstr>Programming!</vt:lpstr>
      <vt:lpstr>But not just programming!</vt:lpstr>
      <vt:lpstr>But not just programming!</vt:lpstr>
      <vt:lpstr>Python (1)</vt:lpstr>
      <vt:lpstr>Python (2)</vt:lpstr>
      <vt:lpstr>C (1)</vt:lpstr>
      <vt:lpstr>C (2)</vt:lpstr>
      <vt:lpstr>Computational Thinking</vt:lpstr>
      <vt:lpstr>Cryptography</vt:lpstr>
      <vt:lpstr>Logic (1)</vt:lpstr>
      <vt:lpstr>Logic (2)</vt:lpstr>
      <vt:lpstr>Karnaugh Maps</vt:lpstr>
      <vt:lpstr>Operating Systems</vt:lpstr>
      <vt:lpstr>Handling Non-decimal Bases</vt:lpstr>
      <vt:lpstr>Functional and Object-oriented Programming</vt:lpstr>
      <vt:lpstr>Artificial Intelligence (1)</vt:lpstr>
      <vt:lpstr>Artificial Intelligence (2)</vt:lpstr>
      <vt:lpstr>Games and GUI Programming</vt:lpstr>
      <vt:lpstr>Shortest Path Algorithms</vt:lpstr>
      <vt:lpstr>Scientific Programming</vt:lpstr>
      <vt:lpstr>What we’ve covered here...</vt:lpstr>
    </vt:vector>
  </TitlesOfParts>
  <Company>Liverpool Hope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Emilee Morrall</dc:creator>
  <cp:lastModifiedBy>Neil Buckley</cp:lastModifiedBy>
  <cp:revision>30</cp:revision>
  <dcterms:created xsi:type="dcterms:W3CDTF">2015-08-19T09:52:48Z</dcterms:created>
  <dcterms:modified xsi:type="dcterms:W3CDTF">2017-08-01T20:10:19Z</dcterms:modified>
</cp:coreProperties>
</file>