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858000" cy="9144000"/>
  <p:embeddedFontLs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iXQMmnjgOFvI+6uvn1BTUa7SDi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DE44DC-EDD7-4B9E-B9BB-3E123E4150D2}">
  <a:tblStyle styleId="{00DE44DC-EDD7-4B9E-B9BB-3E123E4150D2}" styleName="Table_0">
    <a:wholeTbl>
      <a:tcTxStyle b="off" i="off">
        <a:font>
          <a:latin typeface="Arial"/>
          <a:ea typeface="Arial"/>
          <a:cs typeface="Arial"/>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Arial"/>
          <a:ea typeface="Arial"/>
          <a:cs typeface="Arial"/>
        </a:font>
        <a:schemeClr val="lt1"/>
      </a:tcTxStyle>
      <a:tcStyle>
        <a:fill>
          <a:solidFill>
            <a:schemeClr val="dk1"/>
          </a:solidFill>
        </a:fill>
      </a:tcStyle>
    </a:firstRow>
    <a:neCell>
      <a:tcTxStyle/>
    </a:neCell>
    <a:nwCell>
      <a:tcTxStyle/>
    </a:nwCell>
  </a:tblStyle>
  <a:tblStyle styleId="{85045FC4-F6AA-4291-A10A-73161E8388CC}"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La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ato-italic.fntdata"/><Relationship Id="rId14" Type="http://schemas.openxmlformats.org/officeDocument/2006/relationships/slide" Target="slides/slide9.xml"/><Relationship Id="rId36" Type="http://schemas.openxmlformats.org/officeDocument/2006/relationships/font" Target="fonts/Lato-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La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lang="en-US"/>
              <a:t>Hello everyone, my team and I chose the analytics project where we predicted customer sales.  Before we jump into the presentation, we wanted to introduce ourselves my name is Brian Burdick.    </a:t>
            </a:r>
            <a:endParaRPr/>
          </a:p>
        </p:txBody>
      </p:sp>
      <p:sp>
        <p:nvSpPr>
          <p:cNvPr id="91" name="Google Shape;9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59" name="Google Shape;159;p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182066f2fd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2182066f2fd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2182066f2fd_0_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D3B45"/>
              </a:buClr>
              <a:buSzPts val="1200"/>
              <a:buFont typeface="Lato"/>
              <a:buNone/>
            </a:pPr>
            <a:r>
              <a:rPr lang="en-US">
                <a:solidFill>
                  <a:srgbClr val="2D3B45"/>
                </a:solidFill>
                <a:latin typeface="Lato"/>
                <a:ea typeface="Lato"/>
                <a:cs typeface="Lato"/>
                <a:sym typeface="Lato"/>
              </a:rPr>
              <a:t>The first model we tried was XG Boost, which used a classification tree design.  We initially used the three-year profit variable as a continuous outcome and ran XG Boost using a regression fit.  This model performed very poorly, so we then used a classification method instead, grouping profit based on the 25th, 50th, and 75th percentiles.  This vastly improved model performance.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82" name="Google Shape;182;p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190" name="Google Shape;190;p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4503ebad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214503ebad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is a graph which showed the most important predictors in the XG Boost Model.  A business type of direct-sales distribution was the most influential, followed by population and customers that used only equipment.</a:t>
            </a:r>
            <a:endParaRPr/>
          </a:p>
        </p:txBody>
      </p:sp>
      <p:sp>
        <p:nvSpPr>
          <p:cNvPr id="198" name="Google Shape;198;g214503ebad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205" name="Google Shape;205;p3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82066f2fd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182066f2fd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182066f2fd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221" name="Google Shape;221;p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229" name="Google Shape;229;p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lang="en-US"/>
              <a:t>The goal of our analysis was to predict profitable customers using gross profit over a three-year period</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are the associated positive predictors </a:t>
            </a:r>
            <a:endParaRPr/>
          </a:p>
        </p:txBody>
      </p:sp>
      <p:sp>
        <p:nvSpPr>
          <p:cNvPr id="237" name="Google Shape;237;p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Here are the associated </a:t>
            </a:r>
            <a:r>
              <a:rPr lang="en-US"/>
              <a:t>negative</a:t>
            </a:r>
            <a:r>
              <a:rPr lang="en-US"/>
              <a:t> predictors </a:t>
            </a:r>
            <a:endParaRPr/>
          </a:p>
        </p:txBody>
      </p:sp>
      <p:sp>
        <p:nvSpPr>
          <p:cNvPr id="246" name="Google Shape;246;p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255" name="Google Shape;255;p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Although</a:t>
            </a:r>
            <a:r>
              <a:rPr lang="en-US"/>
              <a:t> our two models are not direct </a:t>
            </a:r>
            <a:r>
              <a:rPr lang="en-US"/>
              <a:t>comparisons</a:t>
            </a:r>
            <a:r>
              <a:rPr lang="en-US"/>
              <a:t>, we can compare a few aspects. </a:t>
            </a:r>
            <a:endParaRPr/>
          </a:p>
        </p:txBody>
      </p:sp>
      <p:sp>
        <p:nvSpPr>
          <p:cNvPr id="263" name="Google Shape;263;p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To summarize, for our final models, we used the customer trade grouping, customer longevity with Swire in groups, population from the USDA, market and business type descriptions as predictors</a:t>
            </a:r>
            <a:endParaRPr/>
          </a:p>
        </p:txBody>
      </p:sp>
      <p:sp>
        <p:nvSpPr>
          <p:cNvPr id="271" name="Google Shape;271;p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5" name="Google Shape;28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1" name="Google Shape;3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US"/>
              <a:t>Need to understand what data points can be determined for new customers</a:t>
            </a:r>
            <a:endParaRPr/>
          </a:p>
          <a:p>
            <a:pPr indent="-317500" lvl="0" marL="457200" rtl="0" algn="l">
              <a:lnSpc>
                <a:spcPct val="100000"/>
              </a:lnSpc>
              <a:spcBef>
                <a:spcPts val="0"/>
              </a:spcBef>
              <a:spcAft>
                <a:spcPts val="0"/>
              </a:spcAft>
              <a:buSzPts val="1400"/>
              <a:buAutoNum type="arabicPeriod"/>
            </a:pPr>
            <a:r>
              <a:rPr lang="en-US"/>
              <a:t>Linear model is recommended based of the XG Boost vs Linear Model, however there are still other models that can be explored.</a:t>
            </a:r>
            <a:endParaRPr/>
          </a:p>
          <a:p>
            <a:pPr indent="-317500" lvl="0" marL="457200" rtl="0" algn="l">
              <a:lnSpc>
                <a:spcPct val="100000"/>
              </a:lnSpc>
              <a:spcBef>
                <a:spcPts val="0"/>
              </a:spcBef>
              <a:spcAft>
                <a:spcPts val="0"/>
              </a:spcAft>
              <a:buSzPts val="1400"/>
              <a:buAutoNum type="arabicPeriod"/>
            </a:pPr>
            <a:r>
              <a:rPr lang="en-US"/>
              <a:t>In Linear Model, explore other data points. Is able to help support an outcome for a customer if able to get the data from a customer. </a:t>
            </a:r>
            <a:endParaRPr/>
          </a:p>
          <a:p>
            <a:pPr indent="-317500" lvl="0" marL="457200" rtl="0" algn="l">
              <a:lnSpc>
                <a:spcPct val="100000"/>
              </a:lnSpc>
              <a:spcBef>
                <a:spcPts val="0"/>
              </a:spcBef>
              <a:spcAft>
                <a:spcPts val="0"/>
              </a:spcAft>
              <a:buSzPts val="1400"/>
              <a:buAutoNum type="arabicPeriod"/>
            </a:pPr>
            <a:r>
              <a:rPr lang="en-US"/>
              <a:t>Need to build a standardized acceptable pricing strategy for each product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US"/>
              <a:t>In addition to the client data provided we augmented it with population data based on population zip code.  In our final dataset used for our models we combined the trade channels, totaled sales, and aggregated on the customer level.  We also used business type description, trade type description, market type description.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US"/>
              <a:t>For our models, we created dummy variables for all categorical variables.  There was a handful of observations with missing data which we also removed.  One thing I noticed when reviewing the trade channel descriptions was that a lot of the information seemed redundant, which gave us concern about multicollinearity.  We reduced the trade channel descriptions to a single variable for the model.  Customer longevity with Swire was grouped into less than a year, 1-5 years, and more than five years.  We used a 80/20 training-test split for model analysis.  We also dropped highly correlated variables such as physical volume, discount, invoice price, and COGS due to them being highly correlated predictors to our target variable but would not be present in pursuing new customers.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a:t>We also realized that many of the numeric variables in the joined data set would have high correlation to our outcome variables but would not serve as informative variables to our model.</a:t>
            </a:r>
            <a:endParaRPr/>
          </a:p>
          <a:p>
            <a:pPr indent="0" lvl="0" marL="0" rtl="0" algn="l">
              <a:lnSpc>
                <a:spcPct val="115000"/>
              </a:lnSpc>
              <a:spcBef>
                <a:spcPts val="1200"/>
              </a:spcBef>
              <a:spcAft>
                <a:spcPts val="1200"/>
              </a:spcAft>
              <a:buClr>
                <a:schemeClr val="dk1"/>
              </a:buClr>
              <a:buSzPts val="1100"/>
              <a:buFont typeface="Arial"/>
              <a:buNone/>
            </a:pPr>
            <a:r>
              <a:rPr lang="en-US"/>
              <a:t>I am going to turn it over to Sandy to talk about our models.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US"/>
              <a:t>For our models, we created dummy variables for all categorical variables.  There was a handful of observations with missing data which we also removed.  One thing I noticed when reviewing the trade channel descriptions was that a lot of the information seemed redundant, which gave us concern about multicollinearity.  We reduced the trade channel descriptions to a single variable for the model.  Customer longevity with Swire was grouped into less than a year, 1-5 years, and more than five years.  We used a 80/20 training-test split for model analysis.  We also dropped highly correlated variables such as physical volume, discount, invoice price, and COGS due to them being highly correlated predictors to our target variable but would not be present in pursuing new customers.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D3B45"/>
              </a:buClr>
              <a:buSzPts val="1200"/>
              <a:buFont typeface="Lato"/>
              <a:buNone/>
            </a:pPr>
            <a:r>
              <a:rPr lang="en-US">
                <a:solidFill>
                  <a:srgbClr val="2D3B45"/>
                </a:solidFill>
                <a:latin typeface="Lato"/>
                <a:ea typeface="Lato"/>
                <a:cs typeface="Lato"/>
                <a:sym typeface="Lato"/>
              </a:rPr>
              <a:t>The first model we tried was XG Boost, which used a classification tree design.  We initially used the three-year profit variable as a continuous outcome and ran XG Boost using a regression fit.  This model performed very poorly, so we then used a classification method instead, grouping profit based on the 25th, 50th, and 75th percentiles.  This vastly improved model performance.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US"/>
              <a:t>While we were developing scatter plots, we identified an interesting pattern between volume and discount.  Generally, this relationship stayed within a certain band.  However, there was a pattern where high discounts were given for lower quantities.  We decided to drill in further and found that this pattern was mostly associated by this one product which was core sparkling product.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D3B45"/>
              </a:buClr>
              <a:buSzPts val="1200"/>
              <a:buFont typeface="Lato"/>
              <a:buNone/>
            </a:pPr>
            <a:r>
              <a:rPr lang="en-US">
                <a:solidFill>
                  <a:srgbClr val="2D3B45"/>
                </a:solidFill>
                <a:latin typeface="Lato"/>
                <a:ea typeface="Lato"/>
                <a:cs typeface="Lato"/>
                <a:sym typeface="Lato"/>
              </a:rPr>
              <a:t>The first model we tried was XG Boost, which used a classification tree design.  We initially used the three-year profit variable as a continuous outcome and ran XG Boost using a regression fit.  This model performed very poorly, so we then used a classification method instead, grouping profit based on the 25th, 50th, and 75th percentiles.  This vastly improved model performance.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p:nvPr>
            <p:ph idx="2" type="pic"/>
          </p:nvPr>
        </p:nvSpPr>
        <p:spPr>
          <a:xfrm>
            <a:off x="5183188" y="987425"/>
            <a:ext cx="6172200" cy="4873625"/>
          </a:xfrm>
          <a:prstGeom prst="rect">
            <a:avLst/>
          </a:prstGeom>
          <a:noFill/>
          <a:ln>
            <a:noFill/>
          </a:ln>
        </p:spPr>
      </p:sp>
      <p:sp>
        <p:nvSpPr>
          <p:cNvPr id="72" name="Google Shape;72;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2" name="Shape 82"/>
        <p:cNvGrpSpPr/>
        <p:nvPr/>
      </p:nvGrpSpPr>
      <p:grpSpPr>
        <a:xfrm>
          <a:off x="0" y="0"/>
          <a:ext cx="0" cy="0"/>
          <a:chOff x="0" y="0"/>
          <a:chExt cx="0" cy="0"/>
        </a:xfrm>
      </p:grpSpPr>
      <p:sp>
        <p:nvSpPr>
          <p:cNvPr id="83" name="Google Shape;83;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17"/>
          <p:cNvSpPr txBox="1"/>
          <p:nvPr>
            <p:ph type="title"/>
          </p:nvPr>
        </p:nvSpPr>
        <p:spPr>
          <a:xfrm>
            <a:off x="415600" y="496667"/>
            <a:ext cx="11360800" cy="978000"/>
          </a:xfrm>
          <a:prstGeom prst="rect">
            <a:avLst/>
          </a:prstGeom>
          <a:noFill/>
          <a:ln>
            <a:noFill/>
          </a:ln>
        </p:spPr>
        <p:txBody>
          <a:bodyPr anchorCtr="0" anchor="b" bIns="91425" lIns="91425" spcFirstLastPara="1" rIns="91425" wrap="square" tIns="91425">
            <a:normAutofit/>
          </a:bodyPr>
          <a:lstStyle>
            <a:lvl1pPr lvl="0" algn="l">
              <a:lnSpc>
                <a:spcPct val="90000"/>
              </a:lnSpc>
              <a:spcBef>
                <a:spcPts val="0"/>
              </a:spcBef>
              <a:spcAft>
                <a:spcPts val="0"/>
              </a:spcAft>
              <a:buClr>
                <a:schemeClr val="dk1"/>
              </a:buClr>
              <a:buSzPts val="3000"/>
              <a:buFont typeface="Calibri"/>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17"/>
          <p:cNvSpPr txBox="1"/>
          <p:nvPr>
            <p:ph idx="1" type="body"/>
          </p:nvPr>
        </p:nvSpPr>
        <p:spPr>
          <a:xfrm>
            <a:off x="415600" y="1958433"/>
            <a:ext cx="11360800" cy="4133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0"/>
              </a:spcBef>
              <a:spcAft>
                <a:spcPts val="0"/>
              </a:spcAft>
              <a:buClr>
                <a:schemeClr val="dk1"/>
              </a:buClr>
              <a:buSzPts val="1400"/>
              <a:buChar char="○"/>
              <a:defRPr/>
            </a:lvl2pPr>
            <a:lvl3pPr indent="-317500" lvl="2" marL="1371600" algn="l">
              <a:lnSpc>
                <a:spcPct val="90000"/>
              </a:lnSpc>
              <a:spcBef>
                <a:spcPts val="0"/>
              </a:spcBef>
              <a:spcAft>
                <a:spcPts val="0"/>
              </a:spcAft>
              <a:buClr>
                <a:schemeClr val="dk1"/>
              </a:buClr>
              <a:buSzPts val="1400"/>
              <a:buChar char="■"/>
              <a:defRPr/>
            </a:lvl3pPr>
            <a:lvl4pPr indent="-317500" lvl="3" marL="1828800" algn="l">
              <a:lnSpc>
                <a:spcPct val="90000"/>
              </a:lnSpc>
              <a:spcBef>
                <a:spcPts val="0"/>
              </a:spcBef>
              <a:spcAft>
                <a:spcPts val="0"/>
              </a:spcAft>
              <a:buClr>
                <a:schemeClr val="dk1"/>
              </a:buClr>
              <a:buSzPts val="1400"/>
              <a:buChar char="●"/>
              <a:defRPr/>
            </a:lvl4pPr>
            <a:lvl5pPr indent="-317500" lvl="4" marL="2286000" algn="l">
              <a:lnSpc>
                <a:spcPct val="90000"/>
              </a:lnSpc>
              <a:spcBef>
                <a:spcPts val="0"/>
              </a:spcBef>
              <a:spcAft>
                <a:spcPts val="0"/>
              </a:spcAft>
              <a:buClr>
                <a:schemeClr val="dk1"/>
              </a:buClr>
              <a:buSzPts val="1400"/>
              <a:buChar char="○"/>
              <a:defRPr/>
            </a:lvl5pPr>
            <a:lvl6pPr indent="-317500" lvl="5" marL="2743200" algn="l">
              <a:lnSpc>
                <a:spcPct val="90000"/>
              </a:lnSpc>
              <a:spcBef>
                <a:spcPts val="0"/>
              </a:spcBef>
              <a:spcAft>
                <a:spcPts val="0"/>
              </a:spcAft>
              <a:buClr>
                <a:schemeClr val="dk1"/>
              </a:buClr>
              <a:buSzPts val="1400"/>
              <a:buChar char="■"/>
              <a:defRPr/>
            </a:lvl6pPr>
            <a:lvl7pPr indent="-317500" lvl="6" marL="3200400" algn="l">
              <a:lnSpc>
                <a:spcPct val="90000"/>
              </a:lnSpc>
              <a:spcBef>
                <a:spcPts val="0"/>
              </a:spcBef>
              <a:spcAft>
                <a:spcPts val="0"/>
              </a:spcAft>
              <a:buClr>
                <a:schemeClr val="dk1"/>
              </a:buClr>
              <a:buSzPts val="1400"/>
              <a:buChar char="●"/>
              <a:defRPr/>
            </a:lvl7pPr>
            <a:lvl8pPr indent="-317500" lvl="7" marL="3657600" algn="l">
              <a:lnSpc>
                <a:spcPct val="90000"/>
              </a:lnSpc>
              <a:spcBef>
                <a:spcPts val="0"/>
              </a:spcBef>
              <a:spcAft>
                <a:spcPts val="0"/>
              </a:spcAft>
              <a:buClr>
                <a:schemeClr val="dk1"/>
              </a:buClr>
              <a:buSzPts val="1400"/>
              <a:buChar char="○"/>
              <a:defRPr/>
            </a:lvl8pPr>
            <a:lvl9pPr indent="-317500" lvl="8" marL="4114800" algn="l">
              <a:lnSpc>
                <a:spcPct val="90000"/>
              </a:lnSpc>
              <a:spcBef>
                <a:spcPts val="0"/>
              </a:spcBef>
              <a:spcAft>
                <a:spcPts val="0"/>
              </a:spcAft>
              <a:buClr>
                <a:schemeClr val="dk1"/>
              </a:buClr>
              <a:buSzPts val="1400"/>
              <a:buChar char="■"/>
              <a:defRPr/>
            </a:lvl9pPr>
          </a:lstStyle>
          <a:p/>
        </p:txBody>
      </p:sp>
      <p:sp>
        <p:nvSpPr>
          <p:cNvPr id="30" name="Google Shape;30;p1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2" name="Shape 62"/>
        <p:cNvGrpSpPr/>
        <p:nvPr/>
      </p:nvGrpSpPr>
      <p:grpSpPr>
        <a:xfrm>
          <a:off x="0" y="0"/>
          <a:ext cx="0" cy="0"/>
          <a:chOff x="0" y="0"/>
          <a:chExt cx="0" cy="0"/>
        </a:xfrm>
      </p:grpSpPr>
      <p:sp>
        <p:nvSpPr>
          <p:cNvPr id="63" name="Google Shape;63;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5" name="Google Shape;65;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20B17"/>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descr="A picture containing beverage, food, soft drink, bottle&#10;&#10;Description automatically generated" id="93" name="Google Shape;93;p1"/>
          <p:cNvPicPr preferRelativeResize="0"/>
          <p:nvPr/>
        </p:nvPicPr>
        <p:blipFill rotWithShape="1">
          <a:blip r:embed="rId3">
            <a:alphaModFix/>
          </a:blip>
          <a:srcRect b="0" l="0" r="0" t="0"/>
          <a:stretch/>
        </p:blipFill>
        <p:spPr>
          <a:xfrm>
            <a:off x="-1" y="0"/>
            <a:ext cx="12192000" cy="6858000"/>
          </a:xfrm>
          <a:prstGeom prst="rect">
            <a:avLst/>
          </a:prstGeom>
          <a:noFill/>
          <a:ln>
            <a:noFill/>
          </a:ln>
        </p:spPr>
      </p:pic>
      <p:sp>
        <p:nvSpPr>
          <p:cNvPr id="94" name="Google Shape;94;p1"/>
          <p:cNvSpPr txBox="1"/>
          <p:nvPr>
            <p:ph type="ctrTitle"/>
          </p:nvPr>
        </p:nvSpPr>
        <p:spPr>
          <a:xfrm>
            <a:off x="2057400" y="883480"/>
            <a:ext cx="976884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Arial"/>
              <a:buNone/>
            </a:pPr>
            <a:r>
              <a:rPr lang="en-US">
                <a:solidFill>
                  <a:schemeClr val="lt1"/>
                </a:solidFill>
                <a:latin typeface="Arial"/>
                <a:ea typeface="Arial"/>
                <a:cs typeface="Arial"/>
                <a:sym typeface="Arial"/>
              </a:rPr>
              <a:t>Swire Coca-Cola</a:t>
            </a:r>
            <a:br>
              <a:rPr lang="en-US">
                <a:solidFill>
                  <a:schemeClr val="lt1"/>
                </a:solidFill>
                <a:latin typeface="Arial"/>
                <a:ea typeface="Arial"/>
                <a:cs typeface="Arial"/>
                <a:sym typeface="Arial"/>
              </a:rPr>
            </a:br>
            <a:br>
              <a:rPr lang="en-US" sz="5300">
                <a:solidFill>
                  <a:schemeClr val="lt1"/>
                </a:solidFill>
                <a:latin typeface="Arial"/>
                <a:ea typeface="Arial"/>
                <a:cs typeface="Arial"/>
                <a:sym typeface="Arial"/>
              </a:rPr>
            </a:br>
            <a:r>
              <a:rPr lang="en-US" sz="5300">
                <a:solidFill>
                  <a:schemeClr val="lt1"/>
                </a:solidFill>
                <a:latin typeface="Arial"/>
                <a:ea typeface="Arial"/>
                <a:cs typeface="Arial"/>
                <a:sym typeface="Arial"/>
              </a:rPr>
              <a:t>Predicting Customer Success </a:t>
            </a:r>
            <a:endParaRPr>
              <a:solidFill>
                <a:schemeClr val="lt1"/>
              </a:solidFill>
              <a:latin typeface="Arial"/>
              <a:ea typeface="Arial"/>
              <a:cs typeface="Arial"/>
              <a:sym typeface="Arial"/>
            </a:endParaRPr>
          </a:p>
        </p:txBody>
      </p:sp>
      <p:sp>
        <p:nvSpPr>
          <p:cNvPr id="95" name="Google Shape;95;p1"/>
          <p:cNvSpPr txBox="1"/>
          <p:nvPr>
            <p:ph idx="1" type="subTitle"/>
          </p:nvPr>
        </p:nvSpPr>
        <p:spPr>
          <a:xfrm>
            <a:off x="2057400" y="4154559"/>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lt1"/>
              </a:buClr>
              <a:buSzPts val="2400"/>
              <a:buNone/>
            </a:pPr>
            <a:r>
              <a:rPr lang="en-US">
                <a:solidFill>
                  <a:schemeClr val="lt1"/>
                </a:solidFill>
                <a:latin typeface="Arial"/>
                <a:ea typeface="Arial"/>
                <a:cs typeface="Arial"/>
                <a:sym typeface="Arial"/>
              </a:rPr>
              <a:t>Brian Burdick</a:t>
            </a:r>
            <a:endParaRPr/>
          </a:p>
          <a:p>
            <a:pPr indent="0" lvl="0" marL="0" rtl="0" algn="ctr">
              <a:lnSpc>
                <a:spcPct val="90000"/>
              </a:lnSpc>
              <a:spcBef>
                <a:spcPts val="1000"/>
              </a:spcBef>
              <a:spcAft>
                <a:spcPts val="0"/>
              </a:spcAft>
              <a:buClr>
                <a:schemeClr val="lt1"/>
              </a:buClr>
              <a:buSzPts val="2400"/>
              <a:buNone/>
            </a:pPr>
            <a:r>
              <a:rPr lang="en-US">
                <a:solidFill>
                  <a:schemeClr val="lt1"/>
                </a:solidFill>
                <a:latin typeface="Arial"/>
                <a:ea typeface="Arial"/>
                <a:cs typeface="Arial"/>
                <a:sym typeface="Arial"/>
              </a:rPr>
              <a:t>Derick Lee</a:t>
            </a:r>
            <a:endParaRPr/>
          </a:p>
          <a:p>
            <a:pPr indent="0" lvl="0" marL="0" rtl="0" algn="ctr">
              <a:lnSpc>
                <a:spcPct val="90000"/>
              </a:lnSpc>
              <a:spcBef>
                <a:spcPts val="1000"/>
              </a:spcBef>
              <a:spcAft>
                <a:spcPts val="0"/>
              </a:spcAft>
              <a:buClr>
                <a:schemeClr val="lt1"/>
              </a:buClr>
              <a:buSzPts val="2400"/>
              <a:buNone/>
            </a:pPr>
            <a:r>
              <a:rPr lang="en-US">
                <a:solidFill>
                  <a:schemeClr val="lt1"/>
                </a:solidFill>
                <a:latin typeface="Arial"/>
                <a:ea typeface="Arial"/>
                <a:cs typeface="Arial"/>
                <a:sym typeface="Arial"/>
              </a:rPr>
              <a:t>Kayla Smartz</a:t>
            </a:r>
            <a:endParaRPr/>
          </a:p>
          <a:p>
            <a:pPr indent="0" lvl="0" marL="0" rtl="0" algn="ctr">
              <a:lnSpc>
                <a:spcPct val="90000"/>
              </a:lnSpc>
              <a:spcBef>
                <a:spcPts val="1000"/>
              </a:spcBef>
              <a:spcAft>
                <a:spcPts val="0"/>
              </a:spcAft>
              <a:buClr>
                <a:schemeClr val="lt1"/>
              </a:buClr>
              <a:buSzPts val="2400"/>
              <a:buNone/>
            </a:pPr>
            <a:r>
              <a:rPr lang="en-US">
                <a:solidFill>
                  <a:schemeClr val="lt1"/>
                </a:solidFill>
                <a:latin typeface="Arial"/>
                <a:ea typeface="Arial"/>
                <a:cs typeface="Arial"/>
                <a:sym typeface="Arial"/>
              </a:rPr>
              <a:t>Sandy White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9"/>
          <p:cNvSpPr txBox="1"/>
          <p:nvPr>
            <p:ph type="title"/>
          </p:nvPr>
        </p:nvSpPr>
        <p:spPr>
          <a:xfrm>
            <a:off x="0" y="353567"/>
            <a:ext cx="11360700" cy="9780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SzPts val="3000"/>
              <a:buNone/>
            </a:pPr>
            <a:r>
              <a:rPr lang="en-US" sz="3600">
                <a:solidFill>
                  <a:schemeClr val="lt1"/>
                </a:solidFill>
              </a:rPr>
              <a:t>Models Selected</a:t>
            </a:r>
            <a:endParaRPr sz="3600">
              <a:solidFill>
                <a:schemeClr val="lt1"/>
              </a:solidFill>
            </a:endParaRPr>
          </a:p>
        </p:txBody>
      </p:sp>
      <p:sp>
        <p:nvSpPr>
          <p:cNvPr id="162" name="Google Shape;162;p39"/>
          <p:cNvSpPr txBox="1"/>
          <p:nvPr>
            <p:ph idx="1" type="body"/>
          </p:nvPr>
        </p:nvSpPr>
        <p:spPr>
          <a:xfrm>
            <a:off x="415650" y="1812129"/>
            <a:ext cx="11360700" cy="4133100"/>
          </a:xfrm>
          <a:prstGeom prst="rect">
            <a:avLst/>
          </a:prstGeom>
          <a:noFill/>
          <a:ln>
            <a:noFill/>
          </a:ln>
        </p:spPr>
        <p:txBody>
          <a:bodyPr anchorCtr="0" anchor="t" bIns="91425" lIns="91425" spcFirstLastPara="1" rIns="91425" wrap="square" tIns="91425">
            <a:normAutofit/>
          </a:bodyPr>
          <a:lstStyle/>
          <a:p>
            <a:pPr indent="-457200" lvl="0" marL="457200" rtl="0" algn="l">
              <a:lnSpc>
                <a:spcPct val="90000"/>
              </a:lnSpc>
              <a:spcBef>
                <a:spcPts val="1600"/>
              </a:spcBef>
              <a:spcAft>
                <a:spcPts val="0"/>
              </a:spcAft>
              <a:buClr>
                <a:schemeClr val="lt1"/>
              </a:buClr>
              <a:buSzPts val="1800"/>
              <a:buChar char="●"/>
            </a:pPr>
            <a:r>
              <a:rPr lang="en-US" sz="3600">
                <a:solidFill>
                  <a:schemeClr val="lt1"/>
                </a:solidFill>
              </a:rPr>
              <a:t>XGBoost</a:t>
            </a:r>
            <a:endParaRPr/>
          </a:p>
          <a:p>
            <a:pPr indent="-457200" lvl="1" marL="914400" rtl="0" algn="l">
              <a:lnSpc>
                <a:spcPct val="90000"/>
              </a:lnSpc>
              <a:spcBef>
                <a:spcPts val="1600"/>
              </a:spcBef>
              <a:spcAft>
                <a:spcPts val="0"/>
              </a:spcAft>
              <a:buClr>
                <a:schemeClr val="lt1"/>
              </a:buClr>
              <a:buSzPts val="1400"/>
              <a:buChar char="○"/>
            </a:pPr>
            <a:r>
              <a:rPr lang="en-US" sz="2800">
                <a:solidFill>
                  <a:schemeClr val="lt1"/>
                </a:solidFill>
              </a:rPr>
              <a:t>Considered the industry standard for machine learning model</a:t>
            </a:r>
            <a:endParaRPr sz="2800">
              <a:solidFill>
                <a:schemeClr val="lt1"/>
              </a:solidFill>
            </a:endParaRPr>
          </a:p>
          <a:p>
            <a:pPr indent="-457200" lvl="0" marL="457200" rtl="0" algn="l">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Linear Regression</a:t>
            </a:r>
            <a:endParaRPr>
              <a:solidFill>
                <a:schemeClr val="lt1"/>
              </a:solidFill>
            </a:endParaRPr>
          </a:p>
          <a:p>
            <a:pPr indent="-457200" lvl="1" marL="914400" rtl="0" algn="l">
              <a:lnSpc>
                <a:spcPct val="90000"/>
              </a:lnSpc>
              <a:spcBef>
                <a:spcPts val="1600"/>
              </a:spcBef>
              <a:spcAft>
                <a:spcPts val="0"/>
              </a:spcAft>
              <a:buClr>
                <a:schemeClr val="lt1"/>
              </a:buClr>
              <a:buSzPts val="1400"/>
              <a:buChar char="○"/>
            </a:pPr>
            <a:r>
              <a:rPr lang="en-US" sz="3200">
                <a:solidFill>
                  <a:schemeClr val="lt1"/>
                </a:solidFill>
                <a:latin typeface="Calibri"/>
                <a:ea typeface="Calibri"/>
                <a:cs typeface="Calibri"/>
                <a:sym typeface="Calibri"/>
              </a:rPr>
              <a:t>Easily </a:t>
            </a:r>
            <a:r>
              <a:rPr lang="en-US" sz="2800">
                <a:solidFill>
                  <a:schemeClr val="lt1"/>
                </a:solidFill>
                <a:latin typeface="Calibri"/>
                <a:ea typeface="Calibri"/>
                <a:cs typeface="Calibri"/>
                <a:sym typeface="Calibri"/>
              </a:rPr>
              <a:t>interpretable</a:t>
            </a:r>
            <a:r>
              <a:rPr lang="en-US" sz="3200">
                <a:solidFill>
                  <a:schemeClr val="lt1"/>
                </a:solidFill>
                <a:latin typeface="Calibri"/>
                <a:ea typeface="Calibri"/>
                <a:cs typeface="Calibri"/>
                <a:sym typeface="Calibri"/>
              </a:rPr>
              <a:t> </a:t>
            </a:r>
            <a:endParaRPr/>
          </a:p>
        </p:txBody>
      </p:sp>
      <p:cxnSp>
        <p:nvCxnSpPr>
          <p:cNvPr id="163" name="Google Shape;163;p39"/>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182066f2fd_0_7"/>
          <p:cNvSpPr txBox="1"/>
          <p:nvPr>
            <p:ph type="ctrTitle"/>
          </p:nvPr>
        </p:nvSpPr>
        <p:spPr>
          <a:xfrm>
            <a:off x="3181349" y="2832917"/>
            <a:ext cx="5829301" cy="119216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lang="en-US">
                <a:solidFill>
                  <a:schemeClr val="lt1"/>
                </a:solidFill>
              </a:rPr>
              <a:t>XGBoost Model</a:t>
            </a:r>
            <a:endParaRPr>
              <a:solidFill>
                <a:schemeClr val="lt1"/>
              </a:solidFill>
            </a:endParaRPr>
          </a:p>
        </p:txBody>
      </p:sp>
      <p:sp>
        <p:nvSpPr>
          <p:cNvPr id="170" name="Google Shape;170;g2182066f2fd_0_7"/>
          <p:cNvSpPr/>
          <p:nvPr/>
        </p:nvSpPr>
        <p:spPr>
          <a:xfrm>
            <a:off x="2862892" y="2568748"/>
            <a:ext cx="6466200" cy="1720500"/>
          </a:xfrm>
          <a:prstGeom prst="rect">
            <a:avLst/>
          </a:prstGeom>
          <a:solidFill>
            <a:schemeClr val="lt1">
              <a:alpha val="784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1" name="Google Shape;171;g2182066f2fd_0_7"/>
          <p:cNvSpPr/>
          <p:nvPr/>
        </p:nvSpPr>
        <p:spPr>
          <a:xfrm>
            <a:off x="3181349" y="2768558"/>
            <a:ext cx="5829300" cy="1320900"/>
          </a:xfrm>
          <a:prstGeom prst="rect">
            <a:avLst/>
          </a:prstGeom>
          <a:solidFill>
            <a:schemeClr val="lt1">
              <a:alpha val="7843"/>
            </a:schemeClr>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0" y="439517"/>
            <a:ext cx="11360800" cy="978000"/>
          </a:xfrm>
          <a:prstGeom prst="rect">
            <a:avLst/>
          </a:prstGeom>
          <a:noFill/>
          <a:ln>
            <a:noFill/>
          </a:ln>
        </p:spPr>
        <p:txBody>
          <a:bodyPr anchorCtr="0" anchor="b" bIns="121900" lIns="121900" spcFirstLastPara="1" rIns="121900" wrap="square" tIns="121900">
            <a:normAutofit/>
          </a:bodyPr>
          <a:lstStyle/>
          <a:p>
            <a:pPr indent="0" lvl="0" marL="0" rtl="0" algn="l">
              <a:lnSpc>
                <a:spcPct val="90000"/>
              </a:lnSpc>
              <a:spcBef>
                <a:spcPts val="0"/>
              </a:spcBef>
              <a:spcAft>
                <a:spcPts val="0"/>
              </a:spcAft>
              <a:buClr>
                <a:schemeClr val="lt1"/>
              </a:buClr>
              <a:buSzPts val="3000"/>
              <a:buFont typeface="Arial"/>
              <a:buNone/>
            </a:pPr>
            <a:r>
              <a:rPr lang="en-US" sz="3600">
                <a:solidFill>
                  <a:schemeClr val="lt1"/>
                </a:solidFill>
              </a:rPr>
              <a:t>Methods</a:t>
            </a:r>
            <a:endParaRPr sz="3600">
              <a:solidFill>
                <a:schemeClr val="lt1"/>
              </a:solidFill>
              <a:latin typeface="Calibri"/>
              <a:ea typeface="Calibri"/>
              <a:cs typeface="Calibri"/>
              <a:sym typeface="Calibri"/>
            </a:endParaRPr>
          </a:p>
        </p:txBody>
      </p:sp>
      <p:cxnSp>
        <p:nvCxnSpPr>
          <p:cNvPr id="177" name="Google Shape;177;p7"/>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
        <p:nvSpPr>
          <p:cNvPr id="178" name="Google Shape;178;p7"/>
          <p:cNvSpPr txBox="1"/>
          <p:nvPr/>
        </p:nvSpPr>
        <p:spPr>
          <a:xfrm>
            <a:off x="292608" y="1658112"/>
            <a:ext cx="11497200" cy="3417000"/>
          </a:xfrm>
          <a:prstGeom prst="rect">
            <a:avLst/>
          </a:prstGeom>
          <a:noFill/>
          <a:ln>
            <a:noFill/>
          </a:ln>
        </p:spPr>
        <p:txBody>
          <a:bodyPr anchorCtr="0" anchor="t" bIns="45700" lIns="91425" spcFirstLastPara="1" rIns="91425" wrap="square" tIns="45700">
            <a:spAutoFit/>
          </a:bodyPr>
          <a:lstStyle/>
          <a:p>
            <a:pPr indent="-457200" lvl="1" marL="914400" marR="0" rtl="0" algn="l">
              <a:lnSpc>
                <a:spcPct val="100000"/>
              </a:lnSpc>
              <a:spcBef>
                <a:spcPts val="0"/>
              </a:spcBef>
              <a:spcAft>
                <a:spcPts val="0"/>
              </a:spcAft>
              <a:buClr>
                <a:schemeClr val="lt1"/>
              </a:buClr>
              <a:buSzPts val="3600"/>
              <a:buFont typeface="Calibri"/>
              <a:buChar char="•"/>
            </a:pPr>
            <a:r>
              <a:rPr b="0" i="0" lang="en-US" sz="3600" u="none" cap="none" strike="noStrike">
                <a:solidFill>
                  <a:schemeClr val="lt1"/>
                </a:solidFill>
                <a:latin typeface="Calibri"/>
                <a:ea typeface="Calibri"/>
                <a:cs typeface="Calibri"/>
                <a:sym typeface="Calibri"/>
              </a:rPr>
              <a:t> </a:t>
            </a:r>
            <a:r>
              <a:rPr b="0" i="0" lang="en-US" sz="3550" u="none" cap="none" strike="noStrike">
                <a:solidFill>
                  <a:schemeClr val="lt1"/>
                </a:solidFill>
                <a:latin typeface="Calibri"/>
                <a:ea typeface="Calibri"/>
                <a:cs typeface="Calibri"/>
                <a:sym typeface="Calibri"/>
              </a:rPr>
              <a:t>Created test and training datasets using 80/20 split</a:t>
            </a:r>
            <a:endParaRPr b="0" i="0" sz="3600" u="none" cap="none" strike="noStrike">
              <a:solidFill>
                <a:schemeClr val="lt1"/>
              </a:solidFill>
              <a:latin typeface="Calibri"/>
              <a:ea typeface="Calibri"/>
              <a:cs typeface="Calibri"/>
              <a:sym typeface="Calibri"/>
            </a:endParaRPr>
          </a:p>
          <a:p>
            <a:pPr indent="-571499" lvl="1" marL="1069340" marR="0" rtl="0" algn="l">
              <a:lnSpc>
                <a:spcPct val="100000"/>
              </a:lnSpc>
              <a:spcBef>
                <a:spcPts val="0"/>
              </a:spcBef>
              <a:spcAft>
                <a:spcPts val="0"/>
              </a:spcAft>
              <a:buClr>
                <a:schemeClr val="lt1"/>
              </a:buClr>
              <a:buSzPts val="3600"/>
              <a:buFont typeface="Arial"/>
              <a:buChar char="•"/>
            </a:pPr>
            <a:r>
              <a:rPr b="0" i="0" lang="en-US" sz="3600" u="none" cap="none" strike="noStrike">
                <a:solidFill>
                  <a:schemeClr val="lt1"/>
                </a:solidFill>
                <a:latin typeface="Calibri"/>
                <a:ea typeface="Calibri"/>
                <a:cs typeface="Calibri"/>
                <a:sym typeface="Calibri"/>
              </a:rPr>
              <a:t>Outcome variable three-year profit using regression performed poorly so used classification method instead</a:t>
            </a:r>
            <a:endParaRPr b="0" i="0" sz="1400" u="none" cap="none" strike="noStrike">
              <a:solidFill>
                <a:srgbClr val="000000"/>
              </a:solidFill>
              <a:latin typeface="Arial"/>
              <a:ea typeface="Arial"/>
              <a:cs typeface="Arial"/>
              <a:sym typeface="Arial"/>
            </a:endParaRPr>
          </a:p>
          <a:p>
            <a:pPr indent="-571499" lvl="1" marL="1069340" marR="0" rtl="0" algn="l">
              <a:lnSpc>
                <a:spcPct val="100000"/>
              </a:lnSpc>
              <a:spcBef>
                <a:spcPts val="0"/>
              </a:spcBef>
              <a:spcAft>
                <a:spcPts val="0"/>
              </a:spcAft>
              <a:buClr>
                <a:schemeClr val="lt1"/>
              </a:buClr>
              <a:buSzPts val="3600"/>
              <a:buFont typeface="Arial"/>
              <a:buChar char="•"/>
            </a:pPr>
            <a:r>
              <a:rPr b="0" i="0" lang="en-US" sz="3600" u="none" cap="none" strike="noStrike">
                <a:solidFill>
                  <a:schemeClr val="lt1"/>
                </a:solidFill>
                <a:latin typeface="Calibri"/>
                <a:ea typeface="Calibri"/>
                <a:cs typeface="Calibri"/>
                <a:sym typeface="Calibri"/>
              </a:rPr>
              <a:t>Quartile outcome variable using three-yr profit </a:t>
            </a:r>
            <a:endParaRPr b="0" i="0" sz="1400" u="none" cap="none" strike="noStrike">
              <a:solidFill>
                <a:srgbClr val="000000"/>
              </a:solidFill>
              <a:latin typeface="Arial"/>
              <a:ea typeface="Arial"/>
              <a:cs typeface="Arial"/>
              <a:sym typeface="Arial"/>
            </a:endParaRPr>
          </a:p>
          <a:p>
            <a:pPr indent="-571500" lvl="2" marL="1526540" marR="0" rtl="0" algn="l">
              <a:lnSpc>
                <a:spcPct val="100000"/>
              </a:lnSpc>
              <a:spcBef>
                <a:spcPts val="0"/>
              </a:spcBef>
              <a:spcAft>
                <a:spcPts val="0"/>
              </a:spcAft>
              <a:buClr>
                <a:schemeClr val="lt1"/>
              </a:buClr>
              <a:buSzPts val="3600"/>
              <a:buFont typeface="Arial"/>
              <a:buChar char="•"/>
            </a:pPr>
            <a:r>
              <a:rPr b="0" i="0" lang="en-US" sz="3600" u="none" cap="none" strike="noStrike">
                <a:solidFill>
                  <a:schemeClr val="lt1"/>
                </a:solidFill>
                <a:latin typeface="Calibri"/>
                <a:ea typeface="Calibri"/>
                <a:cs typeface="Calibri"/>
                <a:sym typeface="Calibri"/>
              </a:rPr>
              <a:t>Used 25th, 50th, and 75th percentiles for grouping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353567"/>
            <a:ext cx="11360700" cy="9780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SzPts val="3000"/>
              <a:buNone/>
            </a:pPr>
            <a:r>
              <a:rPr lang="en-US" sz="3600">
                <a:solidFill>
                  <a:schemeClr val="lt1"/>
                </a:solidFill>
              </a:rPr>
              <a:t>XGBoost Model</a:t>
            </a:r>
            <a:endParaRPr sz="3600">
              <a:solidFill>
                <a:schemeClr val="lt1"/>
              </a:solidFill>
            </a:endParaRPr>
          </a:p>
        </p:txBody>
      </p:sp>
      <p:sp>
        <p:nvSpPr>
          <p:cNvPr id="185" name="Google Shape;185;p29"/>
          <p:cNvSpPr txBox="1"/>
          <p:nvPr>
            <p:ph idx="1" type="body"/>
          </p:nvPr>
        </p:nvSpPr>
        <p:spPr>
          <a:xfrm>
            <a:off x="415650" y="1812129"/>
            <a:ext cx="11360700" cy="4133100"/>
          </a:xfrm>
          <a:prstGeom prst="rect">
            <a:avLst/>
          </a:prstGeom>
          <a:noFill/>
          <a:ln>
            <a:noFill/>
          </a:ln>
        </p:spPr>
        <p:txBody>
          <a:bodyPr anchorCtr="0" anchor="t" bIns="91425" lIns="91425" spcFirstLastPara="1" rIns="91425" wrap="square" tIns="91425">
            <a:normAutofit lnSpcReduction="10000"/>
          </a:bodyPr>
          <a:lstStyle/>
          <a:p>
            <a:pPr indent="-457200" lvl="0" marL="457200" rtl="0" algn="l">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Hyperparameter grid search to find best model</a:t>
            </a:r>
            <a:endParaRPr/>
          </a:p>
          <a:p>
            <a:pPr indent="-457200" lvl="0" marL="457200" rtl="0" algn="l">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Five-fold cross-validation performed</a:t>
            </a:r>
            <a:endParaRPr/>
          </a:p>
          <a:p>
            <a:pPr indent="-457200" lvl="0" marL="457200" rtl="0" algn="l">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Best model:</a:t>
            </a:r>
            <a:endParaRPr/>
          </a:p>
          <a:p>
            <a:pPr indent="-457200" lvl="1" marL="914400" rtl="0" algn="l">
              <a:lnSpc>
                <a:spcPct val="90000"/>
              </a:lnSpc>
              <a:spcBef>
                <a:spcPts val="1600"/>
              </a:spcBef>
              <a:spcAft>
                <a:spcPts val="0"/>
              </a:spcAft>
              <a:buClr>
                <a:schemeClr val="lt1"/>
              </a:buClr>
              <a:buSzPts val="1400"/>
              <a:buChar char="○"/>
            </a:pPr>
            <a:r>
              <a:rPr lang="en-US" sz="3200">
                <a:solidFill>
                  <a:schemeClr val="lt1"/>
                </a:solidFill>
                <a:latin typeface="Calibri"/>
                <a:ea typeface="Calibri"/>
                <a:cs typeface="Calibri"/>
                <a:sym typeface="Calibri"/>
              </a:rPr>
              <a:t>Number of trees: 667</a:t>
            </a:r>
            <a:endParaRPr/>
          </a:p>
          <a:p>
            <a:pPr indent="-457200" lvl="1" marL="914400" rtl="0" algn="l">
              <a:lnSpc>
                <a:spcPct val="90000"/>
              </a:lnSpc>
              <a:spcBef>
                <a:spcPts val="1600"/>
              </a:spcBef>
              <a:spcAft>
                <a:spcPts val="0"/>
              </a:spcAft>
              <a:buClr>
                <a:schemeClr val="lt1"/>
              </a:buClr>
              <a:buSzPts val="1400"/>
              <a:buChar char="○"/>
            </a:pPr>
            <a:r>
              <a:rPr lang="en-US" sz="3200">
                <a:solidFill>
                  <a:schemeClr val="lt1"/>
                </a:solidFill>
                <a:latin typeface="Calibri"/>
                <a:ea typeface="Calibri"/>
                <a:cs typeface="Calibri"/>
                <a:sym typeface="Calibri"/>
              </a:rPr>
              <a:t>Tree depth: 5</a:t>
            </a:r>
            <a:endParaRPr/>
          </a:p>
          <a:p>
            <a:pPr indent="-457200" lvl="1" marL="914400" rtl="0" algn="l">
              <a:lnSpc>
                <a:spcPct val="90000"/>
              </a:lnSpc>
              <a:spcBef>
                <a:spcPts val="1600"/>
              </a:spcBef>
              <a:spcAft>
                <a:spcPts val="0"/>
              </a:spcAft>
              <a:buClr>
                <a:schemeClr val="lt1"/>
              </a:buClr>
              <a:buSzPts val="1400"/>
              <a:buChar char="○"/>
            </a:pPr>
            <a:r>
              <a:rPr lang="en-US" sz="3200">
                <a:solidFill>
                  <a:schemeClr val="lt1"/>
                </a:solidFill>
                <a:latin typeface="Calibri"/>
                <a:ea typeface="Calibri"/>
                <a:cs typeface="Calibri"/>
                <a:sym typeface="Calibri"/>
              </a:rPr>
              <a:t>Learning rate: 0.1</a:t>
            </a:r>
            <a:endParaRPr/>
          </a:p>
        </p:txBody>
      </p:sp>
      <p:cxnSp>
        <p:nvCxnSpPr>
          <p:cNvPr id="186" name="Google Shape;186;p29"/>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0"/>
          <p:cNvSpPr txBox="1"/>
          <p:nvPr>
            <p:ph type="title"/>
          </p:nvPr>
        </p:nvSpPr>
        <p:spPr>
          <a:xfrm>
            <a:off x="0" y="353567"/>
            <a:ext cx="11360700" cy="9780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SzPts val="3000"/>
              <a:buNone/>
            </a:pPr>
            <a:r>
              <a:rPr lang="en-US" sz="3600">
                <a:solidFill>
                  <a:schemeClr val="lt1"/>
                </a:solidFill>
              </a:rPr>
              <a:t>XGBoost Results</a:t>
            </a:r>
            <a:endParaRPr sz="3600">
              <a:solidFill>
                <a:schemeClr val="lt1"/>
              </a:solidFill>
            </a:endParaRPr>
          </a:p>
        </p:txBody>
      </p:sp>
      <p:sp>
        <p:nvSpPr>
          <p:cNvPr id="193" name="Google Shape;193;p30"/>
          <p:cNvSpPr txBox="1"/>
          <p:nvPr>
            <p:ph idx="1" type="body"/>
          </p:nvPr>
        </p:nvSpPr>
        <p:spPr>
          <a:xfrm>
            <a:off x="415650" y="1812129"/>
            <a:ext cx="11360700" cy="4133100"/>
          </a:xfrm>
          <a:prstGeom prst="rect">
            <a:avLst/>
          </a:prstGeom>
          <a:noFill/>
          <a:ln>
            <a:noFill/>
          </a:ln>
        </p:spPr>
        <p:txBody>
          <a:bodyPr anchorCtr="0" anchor="t" bIns="91425" lIns="91425" spcFirstLastPara="1" rIns="91425" wrap="square" tIns="91425">
            <a:normAutofit/>
          </a:bodyPr>
          <a:lstStyle/>
          <a:p>
            <a:pPr indent="-457200" lvl="0" marL="457200" rtl="0" algn="l">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ROC AUC: 0.74</a:t>
            </a:r>
            <a:endParaRPr/>
          </a:p>
          <a:p>
            <a:pPr indent="-457200" lvl="0" marL="457200" rtl="0" algn="l">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Accuracy: 0.48</a:t>
            </a:r>
            <a:endParaRPr/>
          </a:p>
        </p:txBody>
      </p:sp>
      <p:cxnSp>
        <p:nvCxnSpPr>
          <p:cNvPr id="194" name="Google Shape;194;p30"/>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14503ebad0_0_0"/>
          <p:cNvSpPr txBox="1"/>
          <p:nvPr>
            <p:ph type="title"/>
          </p:nvPr>
        </p:nvSpPr>
        <p:spPr>
          <a:xfrm>
            <a:off x="1957352" y="36858"/>
            <a:ext cx="8277296" cy="560267"/>
          </a:xfrm>
          <a:prstGeom prst="rect">
            <a:avLst/>
          </a:prstGeom>
          <a:noFill/>
          <a:ln>
            <a:noFill/>
          </a:ln>
        </p:spPr>
        <p:txBody>
          <a:bodyPr anchorCtr="0" anchor="b" bIns="91425" lIns="91425" spcFirstLastPara="1" rIns="91425" wrap="square" tIns="91425">
            <a:noAutofit/>
          </a:bodyPr>
          <a:lstStyle/>
          <a:p>
            <a:pPr indent="0" lvl="0" marL="0" rtl="0" algn="ctr">
              <a:lnSpc>
                <a:spcPct val="90000"/>
              </a:lnSpc>
              <a:spcBef>
                <a:spcPts val="0"/>
              </a:spcBef>
              <a:spcAft>
                <a:spcPts val="0"/>
              </a:spcAft>
              <a:buSzPts val="3000"/>
              <a:buNone/>
            </a:pPr>
            <a:r>
              <a:rPr lang="en-US" sz="2400">
                <a:solidFill>
                  <a:schemeClr val="lt1"/>
                </a:solidFill>
              </a:rPr>
              <a:t>XGBoost: Most Influential Predictors</a:t>
            </a:r>
            <a:endParaRPr sz="2400">
              <a:solidFill>
                <a:schemeClr val="lt1"/>
              </a:solidFill>
            </a:endParaRPr>
          </a:p>
        </p:txBody>
      </p:sp>
      <p:pic>
        <p:nvPicPr>
          <p:cNvPr id="201" name="Google Shape;201;g214503ebad0_0_0"/>
          <p:cNvPicPr preferRelativeResize="0"/>
          <p:nvPr/>
        </p:nvPicPr>
        <p:blipFill rotWithShape="1">
          <a:blip r:embed="rId3">
            <a:alphaModFix/>
          </a:blip>
          <a:srcRect b="0" l="0" r="0" t="0"/>
          <a:stretch/>
        </p:blipFill>
        <p:spPr>
          <a:xfrm>
            <a:off x="704088" y="597125"/>
            <a:ext cx="10783824" cy="585549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0" y="353567"/>
            <a:ext cx="11360700" cy="9780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SzPts val="3000"/>
              <a:buNone/>
            </a:pPr>
            <a:r>
              <a:rPr lang="en-US" sz="3600">
                <a:solidFill>
                  <a:schemeClr val="lt1"/>
                </a:solidFill>
              </a:rPr>
              <a:t>XGBoost Model Evaluation</a:t>
            </a:r>
            <a:endParaRPr sz="3600">
              <a:solidFill>
                <a:schemeClr val="lt1"/>
              </a:solidFill>
            </a:endParaRPr>
          </a:p>
        </p:txBody>
      </p:sp>
      <p:sp>
        <p:nvSpPr>
          <p:cNvPr id="208" name="Google Shape;208;p31"/>
          <p:cNvSpPr txBox="1"/>
          <p:nvPr>
            <p:ph idx="1" type="body"/>
          </p:nvPr>
        </p:nvSpPr>
        <p:spPr>
          <a:xfrm>
            <a:off x="415650" y="1450849"/>
            <a:ext cx="11360700" cy="4494380"/>
          </a:xfrm>
          <a:prstGeom prst="rect">
            <a:avLst/>
          </a:prstGeom>
          <a:noFill/>
          <a:ln>
            <a:noFill/>
          </a:ln>
        </p:spPr>
        <p:txBody>
          <a:bodyPr anchorCtr="0" anchor="t" bIns="91425" lIns="91425" spcFirstLastPara="1" rIns="91425" wrap="square" tIns="91425">
            <a:noAutofit/>
          </a:bodyPr>
          <a:lstStyle/>
          <a:p>
            <a:pPr indent="-457200" lvl="0" marL="457200" rtl="0" algn="l">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Strengths:</a:t>
            </a:r>
            <a:endParaRPr/>
          </a:p>
          <a:p>
            <a:pPr indent="-457200" lvl="1" marL="914400" rtl="0" algn="l">
              <a:lnSpc>
                <a:spcPct val="90000"/>
              </a:lnSpc>
              <a:spcBef>
                <a:spcPts val="1600"/>
              </a:spcBef>
              <a:spcAft>
                <a:spcPts val="0"/>
              </a:spcAft>
              <a:buClr>
                <a:schemeClr val="lt1"/>
              </a:buClr>
              <a:buSzPts val="1400"/>
              <a:buChar char="○"/>
            </a:pPr>
            <a:r>
              <a:rPr lang="en-US" sz="2800">
                <a:solidFill>
                  <a:schemeClr val="lt1"/>
                </a:solidFill>
                <a:latin typeface="Calibri"/>
                <a:ea typeface="Calibri"/>
                <a:cs typeface="Calibri"/>
                <a:sym typeface="Calibri"/>
              </a:rPr>
              <a:t>High AUC</a:t>
            </a:r>
            <a:endParaRPr/>
          </a:p>
          <a:p>
            <a:pPr indent="-457200" lvl="1" marL="914400" rtl="0" algn="l">
              <a:lnSpc>
                <a:spcPct val="90000"/>
              </a:lnSpc>
              <a:spcBef>
                <a:spcPts val="1600"/>
              </a:spcBef>
              <a:spcAft>
                <a:spcPts val="0"/>
              </a:spcAft>
              <a:buClr>
                <a:schemeClr val="lt1"/>
              </a:buClr>
              <a:buSzPts val="1400"/>
              <a:buChar char="○"/>
            </a:pPr>
            <a:r>
              <a:rPr lang="en-US" sz="2800">
                <a:solidFill>
                  <a:schemeClr val="lt1"/>
                </a:solidFill>
                <a:latin typeface="Calibri"/>
                <a:ea typeface="Calibri"/>
                <a:cs typeface="Calibri"/>
                <a:sym typeface="Calibri"/>
              </a:rPr>
              <a:t>Multicollinearity not an issue for this type of model</a:t>
            </a:r>
            <a:endParaRPr sz="3600">
              <a:solidFill>
                <a:schemeClr val="lt1"/>
              </a:solidFill>
              <a:latin typeface="Calibri"/>
              <a:ea typeface="Calibri"/>
              <a:cs typeface="Calibri"/>
              <a:sym typeface="Calibri"/>
            </a:endParaRPr>
          </a:p>
          <a:p>
            <a:pPr indent="-457200" lvl="0" marL="457200" rtl="0" algn="l">
              <a:lnSpc>
                <a:spcPct val="90000"/>
              </a:lnSpc>
              <a:spcBef>
                <a:spcPts val="1600"/>
              </a:spcBef>
              <a:spcAft>
                <a:spcPts val="0"/>
              </a:spcAft>
              <a:buClr>
                <a:schemeClr val="lt1"/>
              </a:buClr>
              <a:buSzPts val="1800"/>
              <a:buChar char="●"/>
            </a:pPr>
            <a:r>
              <a:rPr lang="en-US" sz="3600">
                <a:solidFill>
                  <a:schemeClr val="lt1"/>
                </a:solidFill>
                <a:latin typeface="Calibri"/>
                <a:ea typeface="Calibri"/>
                <a:cs typeface="Calibri"/>
                <a:sym typeface="Calibri"/>
              </a:rPr>
              <a:t>Limitations:</a:t>
            </a:r>
            <a:endParaRPr/>
          </a:p>
          <a:p>
            <a:pPr indent="-457200" lvl="1" marL="914400" rtl="0" algn="l">
              <a:lnSpc>
                <a:spcPct val="90000"/>
              </a:lnSpc>
              <a:spcBef>
                <a:spcPts val="1600"/>
              </a:spcBef>
              <a:spcAft>
                <a:spcPts val="0"/>
              </a:spcAft>
              <a:buClr>
                <a:schemeClr val="lt1"/>
              </a:buClr>
              <a:buSzPts val="1400"/>
              <a:buChar char="○"/>
            </a:pPr>
            <a:r>
              <a:rPr lang="en-US" sz="2800">
                <a:solidFill>
                  <a:schemeClr val="lt1"/>
                </a:solidFill>
                <a:latin typeface="Calibri"/>
                <a:ea typeface="Calibri"/>
                <a:cs typeface="Calibri"/>
                <a:sym typeface="Calibri"/>
              </a:rPr>
              <a:t>Extremely time intensive! Over one day to run model on the complete dataset, even with using parallel processing</a:t>
            </a:r>
            <a:endParaRPr/>
          </a:p>
          <a:p>
            <a:pPr indent="-457200" lvl="1" marL="914400" rtl="0" algn="l">
              <a:lnSpc>
                <a:spcPct val="90000"/>
              </a:lnSpc>
              <a:spcBef>
                <a:spcPts val="1600"/>
              </a:spcBef>
              <a:spcAft>
                <a:spcPts val="0"/>
              </a:spcAft>
              <a:buClr>
                <a:schemeClr val="lt1"/>
              </a:buClr>
              <a:buSzPts val="1400"/>
              <a:buChar char="○"/>
            </a:pPr>
            <a:r>
              <a:rPr lang="en-US" sz="2800">
                <a:solidFill>
                  <a:schemeClr val="lt1"/>
                </a:solidFill>
                <a:latin typeface="Calibri"/>
                <a:ea typeface="Calibri"/>
                <a:cs typeface="Calibri"/>
                <a:sym typeface="Calibri"/>
              </a:rPr>
              <a:t>Difficult to interpret relationship between predictors and outcome</a:t>
            </a:r>
            <a:endParaRPr/>
          </a:p>
          <a:p>
            <a:pPr indent="-457200" lvl="1" marL="914400" rtl="0" algn="l">
              <a:lnSpc>
                <a:spcPct val="90000"/>
              </a:lnSpc>
              <a:spcBef>
                <a:spcPts val="1600"/>
              </a:spcBef>
              <a:spcAft>
                <a:spcPts val="0"/>
              </a:spcAft>
              <a:buClr>
                <a:schemeClr val="lt1"/>
              </a:buClr>
              <a:buSzPts val="1400"/>
              <a:buChar char="○"/>
            </a:pPr>
            <a:r>
              <a:rPr lang="en-US" sz="2800">
                <a:solidFill>
                  <a:schemeClr val="lt1"/>
                </a:solidFill>
                <a:latin typeface="Calibri"/>
                <a:ea typeface="Calibri"/>
                <a:cs typeface="Calibri"/>
                <a:sym typeface="Calibri"/>
              </a:rPr>
              <a:t>Accuracy was low</a:t>
            </a:r>
            <a:endParaRPr sz="3600">
              <a:solidFill>
                <a:schemeClr val="lt1"/>
              </a:solidFill>
              <a:latin typeface="Calibri"/>
              <a:ea typeface="Calibri"/>
              <a:cs typeface="Calibri"/>
              <a:sym typeface="Calibri"/>
            </a:endParaRPr>
          </a:p>
        </p:txBody>
      </p:sp>
      <p:cxnSp>
        <p:nvCxnSpPr>
          <p:cNvPr id="209" name="Google Shape;209;p31"/>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182066f2fd_0_1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rPr lang="en-US">
                <a:solidFill>
                  <a:schemeClr val="lt1"/>
                </a:solidFill>
              </a:rPr>
              <a:t>Linear Regression Model</a:t>
            </a:r>
            <a:endParaRPr>
              <a:solidFill>
                <a:schemeClr val="lt1"/>
              </a:solidFill>
            </a:endParaRPr>
          </a:p>
        </p:txBody>
      </p:sp>
      <p:sp>
        <p:nvSpPr>
          <p:cNvPr id="216" name="Google Shape;216;g2182066f2fd_0_13"/>
          <p:cNvSpPr/>
          <p:nvPr/>
        </p:nvSpPr>
        <p:spPr>
          <a:xfrm>
            <a:off x="1704521" y="2067452"/>
            <a:ext cx="8782958" cy="1851608"/>
          </a:xfrm>
          <a:prstGeom prst="rect">
            <a:avLst/>
          </a:prstGeom>
          <a:solidFill>
            <a:schemeClr val="lt1">
              <a:alpha val="784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17" name="Google Shape;217;g2182066f2fd_0_13"/>
          <p:cNvSpPr/>
          <p:nvPr/>
        </p:nvSpPr>
        <p:spPr>
          <a:xfrm>
            <a:off x="2108200" y="2316213"/>
            <a:ext cx="8064500" cy="1354087"/>
          </a:xfrm>
          <a:prstGeom prst="rect">
            <a:avLst/>
          </a:prstGeom>
          <a:solidFill>
            <a:schemeClr val="lt1">
              <a:alpha val="7843"/>
            </a:schemeClr>
          </a:solidFill>
          <a:ln cap="flat" cmpd="sng" w="127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0" y="353567"/>
            <a:ext cx="11360700" cy="9780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SzPts val="3000"/>
              <a:buNone/>
            </a:pPr>
            <a:r>
              <a:rPr lang="en-US" sz="3600">
                <a:solidFill>
                  <a:schemeClr val="lt1"/>
                </a:solidFill>
              </a:rPr>
              <a:t>Methods</a:t>
            </a:r>
            <a:endParaRPr sz="3600">
              <a:solidFill>
                <a:schemeClr val="lt1"/>
              </a:solidFill>
            </a:endParaRPr>
          </a:p>
        </p:txBody>
      </p:sp>
      <p:sp>
        <p:nvSpPr>
          <p:cNvPr id="224" name="Google Shape;224;p32"/>
          <p:cNvSpPr txBox="1"/>
          <p:nvPr>
            <p:ph idx="1" type="body"/>
          </p:nvPr>
        </p:nvSpPr>
        <p:spPr>
          <a:xfrm>
            <a:off x="415650" y="1450849"/>
            <a:ext cx="11360700" cy="4494380"/>
          </a:xfrm>
          <a:prstGeom prst="rect">
            <a:avLst/>
          </a:prstGeom>
          <a:noFill/>
          <a:ln>
            <a:noFill/>
          </a:ln>
        </p:spPr>
        <p:txBody>
          <a:bodyPr anchorCtr="0" anchor="t" bIns="91425" lIns="91425" spcFirstLastPara="1" rIns="91425" wrap="square" tIns="91425">
            <a:noAutofit/>
          </a:bodyPr>
          <a:lstStyle/>
          <a:p>
            <a:pPr indent="-457200" lvl="0" marL="457200" rtl="0" algn="l">
              <a:lnSpc>
                <a:spcPct val="90000"/>
              </a:lnSpc>
              <a:spcBef>
                <a:spcPts val="1600"/>
              </a:spcBef>
              <a:spcAft>
                <a:spcPts val="0"/>
              </a:spcAft>
              <a:buClr>
                <a:schemeClr val="lt1"/>
              </a:buClr>
              <a:buSzPts val="3600"/>
              <a:buFont typeface="Arial"/>
              <a:buChar char="•"/>
            </a:pPr>
            <a:r>
              <a:rPr lang="en-US" sz="3600">
                <a:solidFill>
                  <a:schemeClr val="lt1"/>
                </a:solidFill>
              </a:rPr>
              <a:t>80/20 test training split</a:t>
            </a:r>
            <a:endParaRPr sz="3600">
              <a:solidFill>
                <a:schemeClr val="lt1"/>
              </a:solidFill>
            </a:endParaRPr>
          </a:p>
          <a:p>
            <a:pPr indent="-457200" lvl="0" marL="457200" rtl="0" algn="l">
              <a:lnSpc>
                <a:spcPct val="90000"/>
              </a:lnSpc>
              <a:spcBef>
                <a:spcPts val="1600"/>
              </a:spcBef>
              <a:spcAft>
                <a:spcPts val="0"/>
              </a:spcAft>
              <a:buClr>
                <a:schemeClr val="lt1"/>
              </a:buClr>
              <a:buSzPts val="3600"/>
              <a:buFont typeface="Arial"/>
              <a:buChar char="•"/>
            </a:pPr>
            <a:r>
              <a:rPr lang="en-US" sz="3600">
                <a:solidFill>
                  <a:schemeClr val="lt1"/>
                </a:solidFill>
              </a:rPr>
              <a:t>Predictor variables are the same as XG Boost</a:t>
            </a:r>
            <a:endParaRPr/>
          </a:p>
          <a:p>
            <a:pPr indent="-457200" lvl="0" marL="457200" rtl="0" algn="l">
              <a:lnSpc>
                <a:spcPct val="90000"/>
              </a:lnSpc>
              <a:spcBef>
                <a:spcPts val="1600"/>
              </a:spcBef>
              <a:spcAft>
                <a:spcPts val="0"/>
              </a:spcAft>
              <a:buClr>
                <a:schemeClr val="lt1"/>
              </a:buClr>
              <a:buSzPts val="3600"/>
              <a:buFont typeface="Arial"/>
              <a:buChar char="•"/>
            </a:pPr>
            <a:r>
              <a:rPr lang="en-US" sz="3200">
                <a:solidFill>
                  <a:schemeClr val="lt1"/>
                </a:solidFill>
                <a:latin typeface="Calibri"/>
                <a:ea typeface="Calibri"/>
                <a:cs typeface="Calibri"/>
                <a:sym typeface="Calibri"/>
              </a:rPr>
              <a:t>Untransformed three-year profit variable did not meet assumptions of linear regression</a:t>
            </a:r>
            <a:endParaRPr/>
          </a:p>
          <a:p>
            <a:pPr indent="-457200" lvl="1" marL="914400" rtl="0" algn="l">
              <a:lnSpc>
                <a:spcPct val="90000"/>
              </a:lnSpc>
              <a:spcBef>
                <a:spcPts val="1600"/>
              </a:spcBef>
              <a:spcAft>
                <a:spcPts val="0"/>
              </a:spcAft>
              <a:buClr>
                <a:schemeClr val="lt1"/>
              </a:buClr>
              <a:buSzPts val="1400"/>
              <a:buChar char="○"/>
            </a:pPr>
            <a:r>
              <a:rPr lang="en-US" sz="3200">
                <a:solidFill>
                  <a:schemeClr val="lt1"/>
                </a:solidFill>
                <a:latin typeface="Calibri"/>
                <a:ea typeface="Calibri"/>
                <a:cs typeface="Calibri"/>
                <a:sym typeface="Calibri"/>
              </a:rPr>
              <a:t>Used log-transformed three-year profit for the model instead due to screw</a:t>
            </a:r>
            <a:endParaRPr sz="3600">
              <a:solidFill>
                <a:schemeClr val="lt1"/>
              </a:solidFill>
              <a:latin typeface="Calibri"/>
              <a:ea typeface="Calibri"/>
              <a:cs typeface="Calibri"/>
              <a:sym typeface="Calibri"/>
            </a:endParaRPr>
          </a:p>
          <a:p>
            <a:pPr indent="-342900" lvl="0" marL="457200" rtl="0" algn="l">
              <a:lnSpc>
                <a:spcPct val="90000"/>
              </a:lnSpc>
              <a:spcBef>
                <a:spcPts val="1600"/>
              </a:spcBef>
              <a:spcAft>
                <a:spcPts val="0"/>
              </a:spcAft>
              <a:buClr>
                <a:schemeClr val="lt1"/>
              </a:buClr>
              <a:buSzPts val="1800"/>
              <a:buNone/>
            </a:pPr>
            <a:r>
              <a:t/>
            </a:r>
            <a:endParaRPr/>
          </a:p>
        </p:txBody>
      </p:sp>
      <p:cxnSp>
        <p:nvCxnSpPr>
          <p:cNvPr id="225" name="Google Shape;225;p32"/>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0"/>
          <p:cNvSpPr txBox="1"/>
          <p:nvPr>
            <p:ph type="title"/>
          </p:nvPr>
        </p:nvSpPr>
        <p:spPr>
          <a:xfrm>
            <a:off x="0" y="353567"/>
            <a:ext cx="11360700" cy="9780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SzPts val="3000"/>
              <a:buNone/>
            </a:pPr>
            <a:r>
              <a:rPr lang="en-US" sz="3600">
                <a:solidFill>
                  <a:schemeClr val="lt1"/>
                </a:solidFill>
              </a:rPr>
              <a:t>Linear Regression Results</a:t>
            </a:r>
            <a:endParaRPr sz="3600">
              <a:solidFill>
                <a:schemeClr val="lt1"/>
              </a:solidFill>
            </a:endParaRPr>
          </a:p>
        </p:txBody>
      </p:sp>
      <p:sp>
        <p:nvSpPr>
          <p:cNvPr id="232" name="Google Shape;232;p40"/>
          <p:cNvSpPr txBox="1"/>
          <p:nvPr>
            <p:ph idx="1" type="body"/>
          </p:nvPr>
        </p:nvSpPr>
        <p:spPr>
          <a:xfrm>
            <a:off x="415650" y="1450849"/>
            <a:ext cx="11360700" cy="4494380"/>
          </a:xfrm>
          <a:prstGeom prst="rect">
            <a:avLst/>
          </a:prstGeom>
          <a:noFill/>
          <a:ln>
            <a:noFill/>
          </a:ln>
        </p:spPr>
        <p:txBody>
          <a:bodyPr anchorCtr="0" anchor="t" bIns="91425" lIns="91425" spcFirstLastPara="1" rIns="91425" wrap="square" tIns="91425">
            <a:noAutofit/>
          </a:bodyPr>
          <a:lstStyle/>
          <a:p>
            <a:pPr indent="-457200" lvl="0" marL="457200" rtl="0" algn="l">
              <a:lnSpc>
                <a:spcPct val="90000"/>
              </a:lnSpc>
              <a:spcBef>
                <a:spcPts val="1600"/>
              </a:spcBef>
              <a:spcAft>
                <a:spcPts val="0"/>
              </a:spcAft>
              <a:buClr>
                <a:schemeClr val="lt1"/>
              </a:buClr>
              <a:buSzPts val="1800"/>
              <a:buChar char="●"/>
            </a:pPr>
            <a:r>
              <a:rPr lang="en-US" sz="3600">
                <a:solidFill>
                  <a:schemeClr val="lt1"/>
                </a:solidFill>
              </a:rPr>
              <a:t>Adjusted R2 results: 0.67</a:t>
            </a:r>
            <a:endParaRPr/>
          </a:p>
          <a:p>
            <a:pPr indent="-457200" lvl="0" marL="457200" rtl="0" algn="l">
              <a:lnSpc>
                <a:spcPct val="90000"/>
              </a:lnSpc>
              <a:spcBef>
                <a:spcPts val="1600"/>
              </a:spcBef>
              <a:spcAft>
                <a:spcPts val="0"/>
              </a:spcAft>
              <a:buClr>
                <a:schemeClr val="lt1"/>
              </a:buClr>
              <a:buSzPts val="1800"/>
              <a:buChar char="●"/>
            </a:pPr>
            <a:r>
              <a:rPr lang="en-US" sz="3600">
                <a:solidFill>
                  <a:schemeClr val="lt1"/>
                </a:solidFill>
              </a:rPr>
              <a:t>Residuals normally distributed, indicating an appropriate model</a:t>
            </a:r>
            <a:endParaRPr sz="3600">
              <a:solidFill>
                <a:schemeClr val="lt1"/>
              </a:solidFill>
            </a:endParaRPr>
          </a:p>
        </p:txBody>
      </p:sp>
      <p:cxnSp>
        <p:nvCxnSpPr>
          <p:cNvPr id="233" name="Google Shape;233;p40"/>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4394718" y="323850"/>
            <a:ext cx="7090488" cy="6534150"/>
          </a:xfrm>
          <a:prstGeom prst="round2SameRect">
            <a:avLst>
              <a:gd fmla="val 16667" name="adj1"/>
              <a:gd fmla="val 0" name="adj2"/>
            </a:avLst>
          </a:prstGeom>
          <a:solidFill>
            <a:schemeClr val="lt1">
              <a:alpha val="666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1" name="Google Shape;101;p2"/>
          <p:cNvSpPr txBox="1"/>
          <p:nvPr>
            <p:ph type="title"/>
          </p:nvPr>
        </p:nvSpPr>
        <p:spPr>
          <a:xfrm>
            <a:off x="1" y="323850"/>
            <a:ext cx="3517254" cy="577215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3600"/>
              <a:buFont typeface="Arial"/>
              <a:buNone/>
            </a:pPr>
            <a:r>
              <a:rPr lang="en-US" sz="3600">
                <a:solidFill>
                  <a:schemeClr val="lt1"/>
                </a:solidFill>
                <a:latin typeface="Calibri"/>
                <a:ea typeface="Calibri"/>
                <a:cs typeface="Calibri"/>
                <a:sym typeface="Calibri"/>
              </a:rPr>
              <a:t>Business </a:t>
            </a:r>
            <a:br>
              <a:rPr lang="en-US" sz="3600">
                <a:solidFill>
                  <a:schemeClr val="lt1"/>
                </a:solidFill>
                <a:latin typeface="Calibri"/>
                <a:ea typeface="Calibri"/>
                <a:cs typeface="Calibri"/>
                <a:sym typeface="Calibri"/>
              </a:rPr>
            </a:br>
            <a:r>
              <a:rPr lang="en-US" sz="3600">
                <a:solidFill>
                  <a:schemeClr val="lt1"/>
                </a:solidFill>
                <a:latin typeface="Calibri"/>
                <a:ea typeface="Calibri"/>
                <a:cs typeface="Calibri"/>
                <a:sym typeface="Calibri"/>
              </a:rPr>
              <a:t>Problem Statement</a:t>
            </a:r>
            <a:endParaRPr>
              <a:latin typeface="Calibri"/>
              <a:ea typeface="Calibri"/>
              <a:cs typeface="Calibri"/>
              <a:sym typeface="Calibri"/>
            </a:endParaRPr>
          </a:p>
        </p:txBody>
      </p:sp>
      <p:sp>
        <p:nvSpPr>
          <p:cNvPr id="102" name="Google Shape;102;p2"/>
          <p:cNvSpPr txBox="1"/>
          <p:nvPr>
            <p:ph idx="1" type="body"/>
          </p:nvPr>
        </p:nvSpPr>
        <p:spPr>
          <a:xfrm>
            <a:off x="4781550" y="2353055"/>
            <a:ext cx="6477000" cy="4238245"/>
          </a:xfrm>
          <a:prstGeom prst="rect">
            <a:avLst/>
          </a:prstGeom>
          <a:noFill/>
          <a:ln>
            <a:noFill/>
          </a:ln>
        </p:spPr>
        <p:txBody>
          <a:bodyPr anchorCtr="0" anchor="t" bIns="45700" lIns="91425" spcFirstLastPara="1" rIns="91425" wrap="square" tIns="45700">
            <a:normAutofit/>
          </a:bodyPr>
          <a:lstStyle/>
          <a:p>
            <a:pPr indent="-431800" lvl="0" marL="457200" rtl="0" algn="l">
              <a:lnSpc>
                <a:spcPct val="90000"/>
              </a:lnSpc>
              <a:spcBef>
                <a:spcPts val="0"/>
              </a:spcBef>
              <a:spcAft>
                <a:spcPts val="0"/>
              </a:spcAft>
              <a:buClr>
                <a:schemeClr val="lt1"/>
              </a:buClr>
              <a:buSzPts val="3200"/>
              <a:buChar char="•"/>
            </a:pPr>
            <a:r>
              <a:rPr lang="en-US" sz="3600">
                <a:solidFill>
                  <a:schemeClr val="lt1"/>
                </a:solidFill>
                <a:latin typeface="Calibri"/>
                <a:ea typeface="Calibri"/>
                <a:cs typeface="Calibri"/>
                <a:sym typeface="Calibri"/>
              </a:rPr>
              <a:t>Predict profitable customers using gross profit over a three-year period</a:t>
            </a:r>
            <a:endParaRPr sz="3600">
              <a:solidFill>
                <a:schemeClr val="lt1"/>
              </a:solidFill>
              <a:latin typeface="Calibri"/>
              <a:ea typeface="Calibri"/>
              <a:cs typeface="Calibri"/>
              <a:sym typeface="Calibri"/>
            </a:endParaRPr>
          </a:p>
        </p:txBody>
      </p:sp>
      <p:cxnSp>
        <p:nvCxnSpPr>
          <p:cNvPr id="103" name="Google Shape;103;p2"/>
          <p:cNvCxnSpPr/>
          <p:nvPr/>
        </p:nvCxnSpPr>
        <p:spPr>
          <a:xfrm>
            <a:off x="3795226" y="1138237"/>
            <a:ext cx="9525" cy="4581525"/>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0" y="353567"/>
            <a:ext cx="11360700" cy="9780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SzPts val="3000"/>
              <a:buNone/>
            </a:pPr>
            <a:r>
              <a:rPr lang="en-US" sz="3600">
                <a:solidFill>
                  <a:schemeClr val="lt1"/>
                </a:solidFill>
              </a:rPr>
              <a:t>Linear Regression Model</a:t>
            </a:r>
            <a:endParaRPr sz="3600">
              <a:solidFill>
                <a:schemeClr val="lt1"/>
              </a:solidFill>
            </a:endParaRPr>
          </a:p>
        </p:txBody>
      </p:sp>
      <p:sp>
        <p:nvSpPr>
          <p:cNvPr id="240" name="Google Shape;240;p41"/>
          <p:cNvSpPr txBox="1"/>
          <p:nvPr>
            <p:ph idx="1" type="body"/>
          </p:nvPr>
        </p:nvSpPr>
        <p:spPr>
          <a:xfrm>
            <a:off x="415650" y="1291074"/>
            <a:ext cx="11360700" cy="57852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600"/>
              </a:spcBef>
              <a:spcAft>
                <a:spcPts val="0"/>
              </a:spcAft>
              <a:buClr>
                <a:schemeClr val="lt1"/>
              </a:buClr>
              <a:buSzPts val="1800"/>
              <a:buNone/>
            </a:pPr>
            <a:r>
              <a:rPr lang="en-US" sz="3100">
                <a:solidFill>
                  <a:schemeClr val="lt1"/>
                </a:solidFill>
              </a:rPr>
              <a:t>H</a:t>
            </a:r>
            <a:r>
              <a:rPr lang="en-US" sz="3100">
                <a:solidFill>
                  <a:schemeClr val="lt1"/>
                </a:solidFill>
                <a:latin typeface="Calibri"/>
                <a:ea typeface="Calibri"/>
                <a:cs typeface="Calibri"/>
                <a:sym typeface="Calibri"/>
              </a:rPr>
              <a:t>ighly significant </a:t>
            </a:r>
            <a:r>
              <a:rPr i="1" lang="en-US" sz="3100" u="sng">
                <a:solidFill>
                  <a:schemeClr val="lt1"/>
                </a:solidFill>
                <a:latin typeface="Calibri"/>
                <a:ea typeface="Calibri"/>
                <a:cs typeface="Calibri"/>
                <a:sym typeface="Calibri"/>
              </a:rPr>
              <a:t>positive</a:t>
            </a:r>
            <a:r>
              <a:rPr lang="en-US" sz="3100">
                <a:solidFill>
                  <a:schemeClr val="lt1"/>
                </a:solidFill>
                <a:latin typeface="Calibri"/>
                <a:ea typeface="Calibri"/>
                <a:cs typeface="Calibri"/>
                <a:sym typeface="Calibri"/>
              </a:rPr>
              <a:t> predictors:</a:t>
            </a:r>
            <a:endParaRPr/>
          </a:p>
        </p:txBody>
      </p:sp>
      <p:cxnSp>
        <p:nvCxnSpPr>
          <p:cNvPr id="241" name="Google Shape;241;p41"/>
          <p:cNvCxnSpPr/>
          <p:nvPr/>
        </p:nvCxnSpPr>
        <p:spPr>
          <a:xfrm>
            <a:off x="0" y="1331567"/>
            <a:ext cx="5096700" cy="0"/>
          </a:xfrm>
          <a:prstGeom prst="straightConnector1">
            <a:avLst/>
          </a:prstGeom>
          <a:noFill/>
          <a:ln cap="flat" cmpd="sng" w="19050">
            <a:solidFill>
              <a:schemeClr val="lt1"/>
            </a:solidFill>
            <a:prstDash val="solid"/>
            <a:miter lim="800000"/>
            <a:headEnd len="sm" w="sm" type="none"/>
            <a:tailEnd len="sm" w="sm" type="none"/>
          </a:ln>
        </p:spPr>
      </p:cxnSp>
      <p:graphicFrame>
        <p:nvGraphicFramePr>
          <p:cNvPr id="242" name="Google Shape;242;p41"/>
          <p:cNvGraphicFramePr/>
          <p:nvPr/>
        </p:nvGraphicFramePr>
        <p:xfrm>
          <a:off x="851585" y="2050899"/>
          <a:ext cx="3000000" cy="3000000"/>
        </p:xfrm>
        <a:graphic>
          <a:graphicData uri="http://schemas.openxmlformats.org/drawingml/2006/table">
            <a:tbl>
              <a:tblPr bandRow="1" firstRow="1">
                <a:noFill/>
                <a:tableStyleId>{00DE44DC-EDD7-4B9E-B9BB-3E123E4150D2}</a:tableStyleId>
              </a:tblPr>
              <a:tblGrid>
                <a:gridCol w="4470475"/>
                <a:gridCol w="2804525"/>
                <a:gridCol w="2654825"/>
              </a:tblGrid>
              <a:tr h="24537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Calibri"/>
                          <a:ea typeface="Calibri"/>
                          <a:cs typeface="Calibri"/>
                          <a:sym typeface="Calibri"/>
                        </a:rPr>
                        <a:t>Predictor</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Calibri"/>
                          <a:ea typeface="Calibri"/>
                          <a:cs typeface="Calibri"/>
                          <a:sym typeface="Calibri"/>
                        </a:rPr>
                        <a:t>Coefficient Estimate</a:t>
                      </a:r>
                      <a:endParaRPr/>
                    </a:p>
                  </a:txBody>
                  <a:tcPr marT="45725" marB="45725" marR="91450" marL="91450"/>
                </a:tc>
                <a:tc>
                  <a:txBody>
                    <a:bodyPr/>
                    <a:lstStyle/>
                    <a:p>
                      <a:pPr indent="0" lvl="0" marL="0" marR="0" rtl="0" algn="l">
                        <a:lnSpc>
                          <a:spcPct val="100000"/>
                        </a:lnSpc>
                        <a:spcBef>
                          <a:spcPts val="0"/>
                        </a:spcBef>
                        <a:spcAft>
                          <a:spcPts val="0"/>
                        </a:spcAft>
                        <a:buNone/>
                      </a:pPr>
                      <a:r>
                        <a:rPr b="1" lang="en-US" sz="2000" u="none" cap="none" strike="noStrike">
                          <a:solidFill>
                            <a:schemeClr val="lt1"/>
                          </a:solidFill>
                          <a:latin typeface="Calibri"/>
                          <a:ea typeface="Calibri"/>
                          <a:cs typeface="Calibri"/>
                          <a:sym typeface="Calibri"/>
                        </a:rPr>
                        <a:t>P-Value</a:t>
                      </a:r>
                      <a:endParaRPr/>
                    </a:p>
                  </a:txBody>
                  <a:tcPr marT="45725" marB="45725" marR="91450" marL="91450"/>
                </a:tc>
              </a:tr>
              <a:tr h="2453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Local Dr. Pepper agency </a:t>
                      </a:r>
                      <a:endParaRPr sz="2400" u="none" cap="none" strike="noStrike">
                        <a:solidFill>
                          <a:schemeClr val="dk1"/>
                        </a:solidFill>
                        <a:latin typeface="Calibri"/>
                        <a:ea typeface="Calibri"/>
                        <a:cs typeface="Calibri"/>
                        <a:sym typeface="Calibri"/>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4.11</a:t>
                      </a:r>
                      <a:endParaRPr sz="24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p&lt;0.001</a:t>
                      </a:r>
                      <a:endParaRPr/>
                    </a:p>
                  </a:txBody>
                  <a:tcPr marT="45725" marB="45725" marR="91450" marL="91450">
                    <a:lnL cap="flat" cmpd="sng" w="12700">
                      <a:solidFill>
                        <a:schemeClr val="dk1"/>
                      </a:solidFill>
                      <a:prstDash val="solid"/>
                      <a:round/>
                      <a:headEnd len="sm" w="sm" type="none"/>
                      <a:tailEnd len="sm" w="sm" type="none"/>
                    </a:lnL>
                  </a:tcPr>
                </a:tc>
              </a:tr>
              <a:tr h="2453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Grocery Supermarket</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2.34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p&lt;0.001</a:t>
                      </a:r>
                      <a:endParaRPr/>
                    </a:p>
                  </a:txBody>
                  <a:tcPr marT="45725" marB="45725" marR="91450" marL="91450">
                    <a:lnL cap="flat" cmpd="sng" w="12700">
                      <a:solidFill>
                        <a:schemeClr val="dk1"/>
                      </a:solidFill>
                      <a:prstDash val="solid"/>
                      <a:round/>
                      <a:headEnd len="sm" w="sm" type="none"/>
                      <a:tailEnd len="sm" w="sm" type="none"/>
                    </a:lnL>
                  </a:tcPr>
                </a:tc>
              </a:tr>
              <a:tr h="245375">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Quick Service</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24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t/>
                      </a:r>
                      <a:endParaRPr sz="24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tcPr>
                </a:tc>
              </a:tr>
              <a:tr h="371575">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      Asian</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0.92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p&lt;0.001</a:t>
                      </a:r>
                      <a:endParaRPr/>
                    </a:p>
                  </a:txBody>
                  <a:tcPr marT="45725" marB="45725" marR="91450" marL="91450">
                    <a:lnL cap="flat" cmpd="sng" w="12700">
                      <a:solidFill>
                        <a:schemeClr val="dk1"/>
                      </a:solidFill>
                      <a:prstDash val="solid"/>
                      <a:round/>
                      <a:headEnd len="sm" w="sm" type="none"/>
                      <a:tailEnd len="sm" w="sm" type="none"/>
                    </a:lnL>
                  </a:tcPr>
                </a:tc>
              </a:tr>
              <a:tr h="371575">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      Mexican</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0.70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p&lt;0.001</a:t>
                      </a:r>
                      <a:endParaRPr/>
                    </a:p>
                  </a:txBody>
                  <a:tcPr marT="45725" marB="45725" marR="91450" marL="91450">
                    <a:lnL cap="flat" cmpd="sng" w="12700">
                      <a:solidFill>
                        <a:schemeClr val="dk1"/>
                      </a:solidFill>
                      <a:prstDash val="solid"/>
                      <a:round/>
                      <a:headEnd len="sm" w="sm" type="none"/>
                      <a:tailEnd len="sm" w="sm" type="none"/>
                    </a:lnL>
                  </a:tcPr>
                </a:tc>
              </a:tr>
              <a:tr h="371575">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      Hamburger</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0.41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0.008</a:t>
                      </a:r>
                      <a:endParaRPr/>
                    </a:p>
                  </a:txBody>
                  <a:tcPr marT="45725" marB="45725" marR="91450" marL="91450">
                    <a:lnL cap="flat" cmpd="sng" w="12700">
                      <a:solidFill>
                        <a:schemeClr val="dk1"/>
                      </a:solidFill>
                      <a:prstDash val="solid"/>
                      <a:round/>
                      <a:headEnd len="sm" w="sm" type="none"/>
                      <a:tailEnd len="sm" w="sm" type="none"/>
                    </a:lnL>
                  </a:tcPr>
                </a:tc>
              </a:tr>
              <a:tr h="668825">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Entertainment/Recreation</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0.92</a:t>
                      </a:r>
                      <a:endParaRPr sz="24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0.001</a:t>
                      </a:r>
                      <a:endParaRPr/>
                    </a:p>
                  </a:txBody>
                  <a:tcPr marT="45725" marB="45725" marR="91450" marL="91450">
                    <a:lnL cap="flat" cmpd="sng" w="12700">
                      <a:solidFill>
                        <a:schemeClr val="dk1"/>
                      </a:solidFill>
                      <a:prstDash val="solid"/>
                      <a:round/>
                      <a:headEnd len="sm" w="sm" type="none"/>
                      <a:tailEnd len="sm" w="sm" type="none"/>
                    </a:lnL>
                  </a:tcPr>
                </a:tc>
              </a:tr>
              <a:tr h="37157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Automotive</a:t>
                      </a:r>
                      <a:endParaRPr sz="2400" u="none" cap="none" strike="noStrike">
                        <a:solidFill>
                          <a:schemeClr val="dk1"/>
                        </a:solidFill>
                        <a:latin typeface="Calibri"/>
                        <a:ea typeface="Calibri"/>
                        <a:cs typeface="Calibri"/>
                        <a:sym typeface="Calibri"/>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0.65</a:t>
                      </a:r>
                      <a:endParaRPr sz="24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p&lt;0.001</a:t>
                      </a:r>
                      <a:endParaRPr/>
                    </a:p>
                  </a:txBody>
                  <a:tcPr marT="45725" marB="45725" marR="91450" marL="91450">
                    <a:lnL cap="flat" cmpd="sng" w="12700">
                      <a:solidFill>
                        <a:schemeClr val="dk1"/>
                      </a:solidFill>
                      <a:prstDash val="solid"/>
                      <a:round/>
                      <a:headEnd len="sm" w="sm" type="none"/>
                      <a:tailEnd len="sm" w="sm" type="none"/>
                    </a:ln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0" y="353567"/>
            <a:ext cx="11360700" cy="9780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SzPts val="3000"/>
              <a:buNone/>
            </a:pPr>
            <a:r>
              <a:rPr lang="en-US" sz="3600">
                <a:solidFill>
                  <a:schemeClr val="lt1"/>
                </a:solidFill>
              </a:rPr>
              <a:t>Linear Regression Model</a:t>
            </a:r>
            <a:endParaRPr sz="3600">
              <a:solidFill>
                <a:schemeClr val="lt1"/>
              </a:solidFill>
            </a:endParaRPr>
          </a:p>
        </p:txBody>
      </p:sp>
      <p:sp>
        <p:nvSpPr>
          <p:cNvPr id="249" name="Google Shape;249;p42"/>
          <p:cNvSpPr txBox="1"/>
          <p:nvPr>
            <p:ph idx="1" type="body"/>
          </p:nvPr>
        </p:nvSpPr>
        <p:spPr>
          <a:xfrm>
            <a:off x="324024" y="1369374"/>
            <a:ext cx="11360700" cy="39945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600"/>
              </a:spcBef>
              <a:spcAft>
                <a:spcPts val="0"/>
              </a:spcAft>
              <a:buClr>
                <a:schemeClr val="lt1"/>
              </a:buClr>
              <a:buSzPts val="1800"/>
              <a:buNone/>
            </a:pPr>
            <a:r>
              <a:rPr lang="en-US" sz="3200">
                <a:solidFill>
                  <a:schemeClr val="lt1"/>
                </a:solidFill>
              </a:rPr>
              <a:t>H</a:t>
            </a:r>
            <a:r>
              <a:rPr lang="en-US" sz="3200">
                <a:solidFill>
                  <a:schemeClr val="lt1"/>
                </a:solidFill>
                <a:latin typeface="Calibri"/>
                <a:ea typeface="Calibri"/>
                <a:cs typeface="Calibri"/>
                <a:sym typeface="Calibri"/>
              </a:rPr>
              <a:t>ighly significant </a:t>
            </a:r>
            <a:r>
              <a:rPr i="1" lang="en-US" sz="3200" u="sng">
                <a:solidFill>
                  <a:schemeClr val="lt1"/>
                </a:solidFill>
                <a:latin typeface="Calibri"/>
                <a:ea typeface="Calibri"/>
                <a:cs typeface="Calibri"/>
                <a:sym typeface="Calibri"/>
              </a:rPr>
              <a:t>negative</a:t>
            </a:r>
            <a:r>
              <a:rPr lang="en-US" sz="3200">
                <a:solidFill>
                  <a:schemeClr val="lt1"/>
                </a:solidFill>
                <a:latin typeface="Calibri"/>
                <a:ea typeface="Calibri"/>
                <a:cs typeface="Calibri"/>
                <a:sym typeface="Calibri"/>
              </a:rPr>
              <a:t> predictors:</a:t>
            </a:r>
            <a:endParaRPr/>
          </a:p>
        </p:txBody>
      </p:sp>
      <p:cxnSp>
        <p:nvCxnSpPr>
          <p:cNvPr id="250" name="Google Shape;250;p42"/>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graphicFrame>
        <p:nvGraphicFramePr>
          <p:cNvPr id="251" name="Google Shape;251;p42"/>
          <p:cNvGraphicFramePr/>
          <p:nvPr/>
        </p:nvGraphicFramePr>
        <p:xfrm>
          <a:off x="790842" y="2092149"/>
          <a:ext cx="3000000" cy="3000000"/>
        </p:xfrm>
        <a:graphic>
          <a:graphicData uri="http://schemas.openxmlformats.org/drawingml/2006/table">
            <a:tbl>
              <a:tblPr bandRow="1" firstRow="1">
                <a:noFill/>
                <a:tableStyleId>{00DE44DC-EDD7-4B9E-B9BB-3E123E4150D2}</a:tableStyleId>
              </a:tblPr>
              <a:tblGrid>
                <a:gridCol w="4337100"/>
                <a:gridCol w="3062175"/>
                <a:gridCol w="2570025"/>
              </a:tblGrid>
              <a:tr h="406500">
                <a:tc>
                  <a:txBody>
                    <a:bodyPr/>
                    <a:lstStyle/>
                    <a:p>
                      <a:pPr indent="0" lvl="0" marL="0" marR="0" rtl="0" algn="l">
                        <a:lnSpc>
                          <a:spcPct val="100000"/>
                        </a:lnSpc>
                        <a:spcBef>
                          <a:spcPts val="0"/>
                        </a:spcBef>
                        <a:spcAft>
                          <a:spcPts val="0"/>
                        </a:spcAft>
                        <a:buNone/>
                      </a:pPr>
                      <a:r>
                        <a:rPr b="1" lang="en-US" sz="2000" u="none" cap="none" strike="noStrike">
                          <a:solidFill>
                            <a:schemeClr val="lt1"/>
                          </a:solidFill>
                          <a:latin typeface="Calibri"/>
                          <a:ea typeface="Calibri"/>
                          <a:cs typeface="Calibri"/>
                          <a:sym typeface="Calibri"/>
                        </a:rPr>
                        <a:t>Predictor</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1" lang="en-US" sz="2000" u="none" cap="none" strike="noStrike">
                          <a:solidFill>
                            <a:schemeClr val="lt1"/>
                          </a:solidFill>
                          <a:latin typeface="Calibri"/>
                          <a:ea typeface="Calibri"/>
                          <a:cs typeface="Calibri"/>
                          <a:sym typeface="Calibri"/>
                        </a:rPr>
                        <a:t>Coefficient Estimate</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b="1" lang="en-US" sz="2000" u="none" cap="none" strike="noStrike">
                          <a:solidFill>
                            <a:schemeClr val="lt1"/>
                          </a:solidFill>
                          <a:latin typeface="Calibri"/>
                          <a:ea typeface="Calibri"/>
                          <a:cs typeface="Calibri"/>
                          <a:sym typeface="Calibri"/>
                        </a:rPr>
                        <a:t>P-value</a:t>
                      </a:r>
                      <a:endParaRPr/>
                    </a:p>
                  </a:txBody>
                  <a:tcPr marT="45725" marB="45725" marR="91450" marL="91450">
                    <a:lnL cap="flat" cmpd="sng" w="12700">
                      <a:solidFill>
                        <a:schemeClr val="dk1"/>
                      </a:solidFill>
                      <a:prstDash val="solid"/>
                      <a:round/>
                      <a:headEnd len="sm" w="sm" type="none"/>
                      <a:tailEnd len="sm" w="sm" type="none"/>
                    </a:lnL>
                  </a:tcPr>
                </a:tc>
              </a:tr>
              <a:tr h="595425">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Business type: Contract/Bid </a:t>
                      </a:r>
                      <a:endParaRPr sz="2400" u="none" cap="none" strike="noStrike">
                        <a:solidFill>
                          <a:schemeClr val="dk1"/>
                        </a:solidFill>
                        <a:latin typeface="Calibri"/>
                        <a:ea typeface="Calibri"/>
                        <a:cs typeface="Calibri"/>
                        <a:sym typeface="Calibri"/>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-2.49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p&lt;0.001</a:t>
                      </a:r>
                      <a:endParaRPr/>
                    </a:p>
                  </a:txBody>
                  <a:tcPr marT="45725" marB="45725" marR="91450" marL="91450">
                    <a:lnL cap="flat" cmpd="sng" w="12700">
                      <a:solidFill>
                        <a:schemeClr val="dk1"/>
                      </a:solidFill>
                      <a:prstDash val="solid"/>
                      <a:round/>
                      <a:headEnd len="sm" w="sm" type="none"/>
                      <a:tailEnd len="sm" w="sm" type="none"/>
                    </a:lnL>
                  </a:tcPr>
                </a:tc>
              </a:tr>
              <a:tr h="556050">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Amusement–Theme parks </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-1.03 </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p&lt;0.001</a:t>
                      </a:r>
                      <a:endParaRPr/>
                    </a:p>
                  </a:txBody>
                  <a:tcPr marT="45725" marB="45725" marR="91450" marL="91450">
                    <a:lnL cap="flat" cmpd="sng" w="12700">
                      <a:solidFill>
                        <a:schemeClr val="dk1"/>
                      </a:solidFill>
                      <a:prstDash val="solid"/>
                      <a:round/>
                      <a:headEnd len="sm" w="sm" type="none"/>
                      <a:tailEnd len="sm" w="sm" type="none"/>
                    </a:lnL>
                  </a:tcPr>
                </a:tc>
              </a:tr>
              <a:tr h="553225">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Shopping</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-0.94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p&lt;0.001</a:t>
                      </a:r>
                      <a:endParaRPr/>
                    </a:p>
                  </a:txBody>
                  <a:tcPr marT="45725" marB="45725" marR="91450" marL="91450">
                    <a:lnL cap="flat" cmpd="sng" w="12700">
                      <a:solidFill>
                        <a:schemeClr val="dk1"/>
                      </a:solidFill>
                      <a:prstDash val="solid"/>
                      <a:round/>
                      <a:headEnd len="sm" w="sm" type="none"/>
                      <a:tailEnd len="sm" w="sm" type="none"/>
                    </a:lnL>
                  </a:tcPr>
                </a:tc>
              </a:tr>
              <a:tr h="55322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Amusement – Other </a:t>
                      </a:r>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-0.92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p&lt;0.001</a:t>
                      </a:r>
                      <a:endParaRPr/>
                    </a:p>
                  </a:txBody>
                  <a:tcPr marT="45725" marB="45725" marR="91450" marL="91450">
                    <a:lnL cap="flat" cmpd="sng" w="12700">
                      <a:solidFill>
                        <a:schemeClr val="dk1"/>
                      </a:solidFill>
                      <a:prstDash val="solid"/>
                      <a:round/>
                      <a:headEnd len="sm" w="sm" type="none"/>
                      <a:tailEnd len="sm" w="sm" type="none"/>
                    </a:lnL>
                  </a:tcPr>
                </a:tc>
              </a:tr>
              <a:tr h="55322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Industrial/Agricultural</a:t>
                      </a:r>
                      <a:endParaRPr sz="2000" u="none" cap="none" strike="noStrike">
                        <a:solidFill>
                          <a:schemeClr val="dk1"/>
                        </a:solidFill>
                        <a:latin typeface="Calibri"/>
                        <a:ea typeface="Calibri"/>
                        <a:cs typeface="Calibri"/>
                        <a:sym typeface="Calibri"/>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-0.84</a:t>
                      </a:r>
                      <a:endParaRPr sz="20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0.007</a:t>
                      </a:r>
                      <a:endParaRPr/>
                    </a:p>
                  </a:txBody>
                  <a:tcPr marT="45725" marB="45725" marR="91450" marL="91450">
                    <a:lnL cap="flat" cmpd="sng" w="12700">
                      <a:solidFill>
                        <a:schemeClr val="dk1"/>
                      </a:solidFill>
                      <a:prstDash val="solid"/>
                      <a:round/>
                      <a:headEnd len="sm" w="sm" type="none"/>
                      <a:tailEnd len="sm" w="sm" type="none"/>
                    </a:lnL>
                  </a:tcPr>
                </a:tc>
              </a:tr>
              <a:tr h="773025">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Chicken fast-food restaurant </a:t>
                      </a:r>
                      <a:endParaRPr sz="2000" u="none" cap="none" strike="noStrike">
                        <a:solidFill>
                          <a:schemeClr val="dk1"/>
                        </a:solidFill>
                        <a:latin typeface="Calibri"/>
                        <a:ea typeface="Calibri"/>
                        <a:cs typeface="Calibri"/>
                        <a:sym typeface="Calibri"/>
                      </a:endParaRPr>
                    </a:p>
                  </a:txBody>
                  <a:tcPr marT="45725" marB="45725" marR="91450" marL="91450">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Clr>
                          <a:srgbClr val="000000"/>
                        </a:buClr>
                        <a:buSzPts val="2400"/>
                        <a:buFont typeface="Arial"/>
                        <a:buNone/>
                      </a:pPr>
                      <a:r>
                        <a:rPr lang="en-US" sz="2400" u="none" cap="none" strike="noStrike">
                          <a:solidFill>
                            <a:schemeClr val="dk1"/>
                          </a:solidFill>
                          <a:latin typeface="Calibri"/>
                          <a:ea typeface="Calibri"/>
                          <a:cs typeface="Calibri"/>
                          <a:sym typeface="Calibri"/>
                        </a:rPr>
                        <a:t>-0.47</a:t>
                      </a:r>
                      <a:endParaRPr sz="2000" u="none" cap="none" strike="noStrike">
                        <a:solidFill>
                          <a:schemeClr val="dk1"/>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tcPr>
                </a:tc>
                <a:tc>
                  <a:txBody>
                    <a:bodyPr/>
                    <a:lstStyle/>
                    <a:p>
                      <a:pPr indent="0" lvl="0" marL="0" marR="0" rtl="0" algn="l">
                        <a:lnSpc>
                          <a:spcPct val="100000"/>
                        </a:lnSpc>
                        <a:spcBef>
                          <a:spcPts val="0"/>
                        </a:spcBef>
                        <a:spcAft>
                          <a:spcPts val="0"/>
                        </a:spcAft>
                        <a:buNone/>
                      </a:pPr>
                      <a:r>
                        <a:rPr lang="en-US" sz="2400" u="none" cap="none" strike="noStrike">
                          <a:solidFill>
                            <a:schemeClr val="dk1"/>
                          </a:solidFill>
                          <a:latin typeface="Calibri"/>
                          <a:ea typeface="Calibri"/>
                          <a:cs typeface="Calibri"/>
                          <a:sym typeface="Calibri"/>
                        </a:rPr>
                        <a:t>0.014</a:t>
                      </a:r>
                      <a:endParaRPr/>
                    </a:p>
                  </a:txBody>
                  <a:tcPr marT="45725" marB="45725" marR="91450" marL="91450">
                    <a:lnL cap="flat" cmpd="sng" w="12700">
                      <a:solidFill>
                        <a:schemeClr val="dk1"/>
                      </a:solidFill>
                      <a:prstDash val="solid"/>
                      <a:round/>
                      <a:headEnd len="sm" w="sm" type="none"/>
                      <a:tailEnd len="sm" w="sm" type="none"/>
                    </a:ln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0" y="353567"/>
            <a:ext cx="11360700" cy="9780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SzPts val="3000"/>
              <a:buNone/>
            </a:pPr>
            <a:r>
              <a:rPr lang="en-US" sz="3600">
                <a:solidFill>
                  <a:schemeClr val="lt1"/>
                </a:solidFill>
              </a:rPr>
              <a:t>Linear Regression Model Evaluation</a:t>
            </a:r>
            <a:endParaRPr sz="3600">
              <a:solidFill>
                <a:schemeClr val="lt1"/>
              </a:solidFill>
            </a:endParaRPr>
          </a:p>
        </p:txBody>
      </p:sp>
      <p:sp>
        <p:nvSpPr>
          <p:cNvPr id="258" name="Google Shape;258;p35"/>
          <p:cNvSpPr txBox="1"/>
          <p:nvPr>
            <p:ph idx="1" type="body"/>
          </p:nvPr>
        </p:nvSpPr>
        <p:spPr>
          <a:xfrm>
            <a:off x="318114" y="1531924"/>
            <a:ext cx="11360700" cy="3994509"/>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600"/>
              </a:spcBef>
              <a:spcAft>
                <a:spcPts val="0"/>
              </a:spcAft>
              <a:buClr>
                <a:schemeClr val="lt1"/>
              </a:buClr>
              <a:buSzPts val="1800"/>
              <a:buNone/>
            </a:pPr>
            <a:r>
              <a:rPr lang="en-US" sz="3200">
                <a:solidFill>
                  <a:schemeClr val="lt1"/>
                </a:solidFill>
                <a:latin typeface="Calibri"/>
                <a:ea typeface="Calibri"/>
                <a:cs typeface="Calibri"/>
                <a:sym typeface="Calibri"/>
              </a:rPr>
              <a:t>Strengths:</a:t>
            </a:r>
            <a:endParaRPr/>
          </a:p>
          <a:p>
            <a:pPr indent="-457200" lvl="0" marL="457200" rtl="0" algn="l">
              <a:lnSpc>
                <a:spcPct val="90000"/>
              </a:lnSpc>
              <a:spcBef>
                <a:spcPts val="1600"/>
              </a:spcBef>
              <a:spcAft>
                <a:spcPts val="0"/>
              </a:spcAft>
              <a:buClr>
                <a:schemeClr val="lt1"/>
              </a:buClr>
              <a:buSzPts val="1800"/>
              <a:buChar char="●"/>
            </a:pPr>
            <a:r>
              <a:rPr lang="en-US" sz="3200">
                <a:solidFill>
                  <a:schemeClr val="lt1"/>
                </a:solidFill>
                <a:latin typeface="Calibri"/>
                <a:ea typeface="Calibri"/>
                <a:cs typeface="Calibri"/>
                <a:sym typeface="Calibri"/>
              </a:rPr>
              <a:t>Model ran extremely quickly</a:t>
            </a:r>
            <a:endParaRPr/>
          </a:p>
          <a:p>
            <a:pPr indent="-457200" lvl="0" marL="457200" rtl="0" algn="l">
              <a:lnSpc>
                <a:spcPct val="90000"/>
              </a:lnSpc>
              <a:spcBef>
                <a:spcPts val="1600"/>
              </a:spcBef>
              <a:spcAft>
                <a:spcPts val="0"/>
              </a:spcAft>
              <a:buClr>
                <a:schemeClr val="lt1"/>
              </a:buClr>
              <a:buSzPts val="1800"/>
              <a:buChar char="●"/>
            </a:pPr>
            <a:r>
              <a:rPr lang="en-US" sz="3200">
                <a:solidFill>
                  <a:schemeClr val="lt1"/>
                </a:solidFill>
                <a:latin typeface="Calibri"/>
                <a:ea typeface="Calibri"/>
                <a:cs typeface="Calibri"/>
                <a:sym typeface="Calibri"/>
              </a:rPr>
              <a:t>Easy to identify relationship between predictors and outcome</a:t>
            </a:r>
            <a:endParaRPr/>
          </a:p>
          <a:p>
            <a:pPr indent="0" lvl="0" marL="0" rtl="0" algn="l">
              <a:lnSpc>
                <a:spcPct val="90000"/>
              </a:lnSpc>
              <a:spcBef>
                <a:spcPts val="1600"/>
              </a:spcBef>
              <a:spcAft>
                <a:spcPts val="0"/>
              </a:spcAft>
              <a:buClr>
                <a:schemeClr val="lt1"/>
              </a:buClr>
              <a:buSzPts val="1800"/>
              <a:buNone/>
            </a:pPr>
            <a:r>
              <a:rPr lang="en-US" sz="3200">
                <a:solidFill>
                  <a:schemeClr val="lt1"/>
                </a:solidFill>
                <a:latin typeface="Calibri"/>
                <a:ea typeface="Calibri"/>
                <a:cs typeface="Calibri"/>
                <a:sym typeface="Calibri"/>
              </a:rPr>
              <a:t>Limitations:</a:t>
            </a:r>
            <a:endParaRPr/>
          </a:p>
          <a:p>
            <a:pPr indent="-457200" lvl="0" marL="457200" rtl="0" algn="l">
              <a:lnSpc>
                <a:spcPct val="90000"/>
              </a:lnSpc>
              <a:spcBef>
                <a:spcPts val="1600"/>
              </a:spcBef>
              <a:spcAft>
                <a:spcPts val="0"/>
              </a:spcAft>
              <a:buClr>
                <a:schemeClr val="lt1"/>
              </a:buClr>
              <a:buSzPts val="1800"/>
              <a:buChar char="●"/>
            </a:pPr>
            <a:r>
              <a:rPr lang="en-US" sz="3200">
                <a:solidFill>
                  <a:schemeClr val="lt1"/>
                </a:solidFill>
                <a:latin typeface="Calibri"/>
                <a:ea typeface="Calibri"/>
                <a:cs typeface="Calibri"/>
                <a:sym typeface="Calibri"/>
              </a:rPr>
              <a:t>May not have fully addressed multicollinearity</a:t>
            </a:r>
            <a:endParaRPr/>
          </a:p>
          <a:p>
            <a:pPr indent="-457200" lvl="0" marL="457200" rtl="0" algn="l">
              <a:lnSpc>
                <a:spcPct val="90000"/>
              </a:lnSpc>
              <a:spcBef>
                <a:spcPts val="1600"/>
              </a:spcBef>
              <a:spcAft>
                <a:spcPts val="0"/>
              </a:spcAft>
              <a:buClr>
                <a:schemeClr val="lt1"/>
              </a:buClr>
              <a:buSzPts val="1800"/>
              <a:buChar char="●"/>
            </a:pPr>
            <a:r>
              <a:rPr lang="en-US" sz="3200">
                <a:solidFill>
                  <a:schemeClr val="lt1"/>
                </a:solidFill>
                <a:latin typeface="Calibri"/>
                <a:ea typeface="Calibri"/>
                <a:cs typeface="Calibri"/>
                <a:sym typeface="Calibri"/>
              </a:rPr>
              <a:t>Large number of predictors may result in some being significant by chance alone</a:t>
            </a:r>
            <a:endParaRPr/>
          </a:p>
        </p:txBody>
      </p:sp>
      <p:cxnSp>
        <p:nvCxnSpPr>
          <p:cNvPr id="259" name="Google Shape;259;p35"/>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6"/>
          <p:cNvSpPr txBox="1"/>
          <p:nvPr>
            <p:ph type="title"/>
          </p:nvPr>
        </p:nvSpPr>
        <p:spPr>
          <a:xfrm>
            <a:off x="0" y="353567"/>
            <a:ext cx="11360700" cy="9780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SzPts val="3000"/>
              <a:buNone/>
            </a:pPr>
            <a:r>
              <a:rPr lang="en-US" sz="3600">
                <a:solidFill>
                  <a:schemeClr val="lt1"/>
                </a:solidFill>
              </a:rPr>
              <a:t>Comparing the two models</a:t>
            </a:r>
            <a:endParaRPr sz="3600">
              <a:solidFill>
                <a:schemeClr val="lt1"/>
              </a:solidFill>
            </a:endParaRPr>
          </a:p>
        </p:txBody>
      </p:sp>
      <p:cxnSp>
        <p:nvCxnSpPr>
          <p:cNvPr id="266" name="Google Shape;266;p36"/>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graphicFrame>
        <p:nvGraphicFramePr>
          <p:cNvPr id="267" name="Google Shape;267;p36"/>
          <p:cNvGraphicFramePr/>
          <p:nvPr/>
        </p:nvGraphicFramePr>
        <p:xfrm>
          <a:off x="775825" y="1842475"/>
          <a:ext cx="3000000" cy="3000000"/>
        </p:xfrm>
        <a:graphic>
          <a:graphicData uri="http://schemas.openxmlformats.org/drawingml/2006/table">
            <a:tbl>
              <a:tblPr>
                <a:noFill/>
                <a:tableStyleId>{85045FC4-F6AA-4291-A10A-73161E8388CC}</a:tableStyleId>
              </a:tblPr>
              <a:tblGrid>
                <a:gridCol w="3429000"/>
                <a:gridCol w="3429000"/>
                <a:gridCol w="3429000"/>
              </a:tblGrid>
              <a:tr h="381000">
                <a:tc>
                  <a:txBody>
                    <a:bodyPr/>
                    <a:lstStyle/>
                    <a:p>
                      <a:pPr indent="0" lvl="0" marL="0" marR="0" rtl="0" algn="l">
                        <a:lnSpc>
                          <a:spcPct val="100000"/>
                        </a:lnSpc>
                        <a:spcBef>
                          <a:spcPts val="0"/>
                        </a:spcBef>
                        <a:spcAft>
                          <a:spcPts val="0"/>
                        </a:spcAft>
                        <a:buClr>
                          <a:srgbClr val="000000"/>
                        </a:buClr>
                        <a:buSzPts val="1700"/>
                        <a:buFont typeface="Arial"/>
                        <a:buNone/>
                      </a:pPr>
                      <a:r>
                        <a:rPr b="1" lang="en-US" sz="1900" u="none" cap="none" strike="noStrike">
                          <a:solidFill>
                            <a:schemeClr val="lt1"/>
                          </a:solidFill>
                        </a:rPr>
                        <a:t>Model considerations</a:t>
                      </a:r>
                      <a:endParaRPr b="1" sz="19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b="1" lang="en-US" sz="1900" u="none" cap="none" strike="noStrike">
                          <a:solidFill>
                            <a:schemeClr val="lt1"/>
                          </a:solidFill>
                        </a:rPr>
                        <a:t>XGBoost</a:t>
                      </a:r>
                      <a:endParaRPr b="1" sz="19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b="1" lang="en-US" sz="1900" u="none" cap="none" strike="noStrike">
                          <a:solidFill>
                            <a:schemeClr val="lt1"/>
                          </a:solidFill>
                        </a:rPr>
                        <a:t>Linear Regression</a:t>
                      </a:r>
                      <a:endParaRPr b="1" sz="1900" u="none" cap="none" strike="noStrike">
                        <a:solidFill>
                          <a:schemeClr val="lt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Model fit</a:t>
                      </a:r>
                      <a:endParaRPr sz="19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AUC: 0.74</a:t>
                      </a:r>
                      <a:endParaRPr sz="19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R2: 0.67</a:t>
                      </a:r>
                      <a:endParaRPr sz="1900" u="none" cap="none" strike="noStrike">
                        <a:solidFill>
                          <a:schemeClr val="lt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Time</a:t>
                      </a:r>
                      <a:endParaRPr sz="19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Intensive</a:t>
                      </a:r>
                      <a:endParaRPr sz="19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Minimal</a:t>
                      </a:r>
                      <a:endParaRPr sz="1900" u="none" cap="none" strike="noStrike">
                        <a:solidFill>
                          <a:schemeClr val="lt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Interpretability</a:t>
                      </a:r>
                      <a:endParaRPr sz="19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More difficult</a:t>
                      </a:r>
                      <a:endParaRPr sz="19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Easier</a:t>
                      </a:r>
                      <a:endParaRPr sz="1900" u="none" cap="none" strike="noStrike">
                        <a:solidFill>
                          <a:schemeClr val="lt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Outcome variable</a:t>
                      </a:r>
                      <a:endParaRPr sz="19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Categorical</a:t>
                      </a:r>
                      <a:endParaRPr sz="19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Continuous</a:t>
                      </a:r>
                      <a:endParaRPr sz="1900" u="none" cap="none" strike="noStrike">
                        <a:solidFill>
                          <a:schemeClr val="lt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Influential predictors</a:t>
                      </a:r>
                      <a:endParaRPr sz="19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Business type–DSD</a:t>
                      </a:r>
                      <a:endParaRPr sz="1900" u="none" cap="none" strike="noStrike">
                        <a:solidFill>
                          <a:schemeClr val="lt1"/>
                        </a:solidFill>
                      </a:endParaRPr>
                    </a:p>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Population</a:t>
                      </a:r>
                      <a:endParaRPr sz="1900" u="none" cap="none" strike="noStrike">
                        <a:solidFill>
                          <a:schemeClr val="lt1"/>
                        </a:solidFill>
                      </a:endParaRPr>
                    </a:p>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Business type–Equipment only</a:t>
                      </a:r>
                      <a:endParaRPr sz="1900" u="none" cap="none" strike="noStrike">
                        <a:solidFill>
                          <a:schemeClr val="lt1"/>
                        </a:solidFill>
                      </a:endParaRPr>
                    </a:p>
                    <a:p>
                      <a:pPr indent="0" lvl="0" marL="0" marR="0" rtl="0" algn="l">
                        <a:lnSpc>
                          <a:spcPct val="100000"/>
                        </a:lnSpc>
                        <a:spcBef>
                          <a:spcPts val="0"/>
                        </a:spcBef>
                        <a:spcAft>
                          <a:spcPts val="0"/>
                        </a:spcAft>
                        <a:buClr>
                          <a:srgbClr val="000000"/>
                        </a:buClr>
                        <a:buSzPts val="1700"/>
                        <a:buFont typeface="Arial"/>
                        <a:buNone/>
                      </a:pPr>
                      <a:r>
                        <a:rPr lang="en-US" sz="1900" u="none" cap="none" strike="noStrike">
                          <a:solidFill>
                            <a:schemeClr val="lt1"/>
                          </a:solidFill>
                        </a:rPr>
                        <a:t>Business type–Secondary volume</a:t>
                      </a:r>
                      <a:endParaRPr sz="1900" u="none" cap="none" strike="noStrike">
                        <a:solidFill>
                          <a:schemeClr val="lt1"/>
                        </a:solidFill>
                      </a:endParaRPr>
                    </a:p>
                    <a:p>
                      <a:pPr indent="0" lvl="0" marL="0" marR="0" rtl="0" algn="l">
                        <a:lnSpc>
                          <a:spcPct val="100000"/>
                        </a:lnSpc>
                        <a:spcBef>
                          <a:spcPts val="0"/>
                        </a:spcBef>
                        <a:spcAft>
                          <a:spcPts val="0"/>
                        </a:spcAft>
                        <a:buClr>
                          <a:srgbClr val="000000"/>
                        </a:buClr>
                        <a:buSzPts val="1700"/>
                        <a:buFont typeface="Arial"/>
                        <a:buNone/>
                      </a:pPr>
                      <a:r>
                        <a:t/>
                      </a:r>
                      <a:endParaRPr sz="19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700"/>
                        <a:buFont typeface="Arial"/>
                        <a:buNone/>
                      </a:pPr>
                      <a:r>
                        <a:rPr lang="en-US" sz="1900">
                          <a:solidFill>
                            <a:schemeClr val="lt1"/>
                          </a:solidFill>
                        </a:rPr>
                        <a:t>Local Dr. Pepper agency</a:t>
                      </a:r>
                      <a:endParaRPr sz="1900">
                        <a:solidFill>
                          <a:schemeClr val="lt1"/>
                        </a:solidFill>
                      </a:endParaRPr>
                    </a:p>
                    <a:p>
                      <a:pPr indent="0" lvl="0" marL="0" marR="0" rtl="0" algn="l">
                        <a:lnSpc>
                          <a:spcPct val="100000"/>
                        </a:lnSpc>
                        <a:spcBef>
                          <a:spcPts val="0"/>
                        </a:spcBef>
                        <a:spcAft>
                          <a:spcPts val="0"/>
                        </a:spcAft>
                        <a:buClr>
                          <a:srgbClr val="000000"/>
                        </a:buClr>
                        <a:buSzPts val="1700"/>
                        <a:buFont typeface="Arial"/>
                        <a:buNone/>
                      </a:pPr>
                      <a:r>
                        <a:rPr lang="en-US" sz="1900">
                          <a:solidFill>
                            <a:schemeClr val="lt1"/>
                          </a:solidFill>
                        </a:rPr>
                        <a:t>Grocery Supermarket </a:t>
                      </a:r>
                      <a:endParaRPr sz="1900">
                        <a:solidFill>
                          <a:schemeClr val="lt1"/>
                        </a:solidFill>
                      </a:endParaRPr>
                    </a:p>
                    <a:p>
                      <a:pPr indent="0" lvl="0" marL="0" marR="0" rtl="0" algn="l">
                        <a:lnSpc>
                          <a:spcPct val="100000"/>
                        </a:lnSpc>
                        <a:spcBef>
                          <a:spcPts val="0"/>
                        </a:spcBef>
                        <a:spcAft>
                          <a:spcPts val="0"/>
                        </a:spcAft>
                        <a:buClr>
                          <a:srgbClr val="000000"/>
                        </a:buClr>
                        <a:buSzPts val="1700"/>
                        <a:buFont typeface="Arial"/>
                        <a:buNone/>
                      </a:pPr>
                      <a:r>
                        <a:rPr lang="en-US" sz="1900">
                          <a:solidFill>
                            <a:schemeClr val="lt1"/>
                          </a:solidFill>
                        </a:rPr>
                        <a:t>Quick Service (Asian, Mex)</a:t>
                      </a:r>
                      <a:endParaRPr sz="1900">
                        <a:solidFill>
                          <a:schemeClr val="lt1"/>
                        </a:solidFill>
                      </a:endParaRPr>
                    </a:p>
                    <a:p>
                      <a:pPr indent="0" lvl="0" marL="0" marR="0" rtl="0" algn="l">
                        <a:lnSpc>
                          <a:spcPct val="100000"/>
                        </a:lnSpc>
                        <a:spcBef>
                          <a:spcPts val="0"/>
                        </a:spcBef>
                        <a:spcAft>
                          <a:spcPts val="0"/>
                        </a:spcAft>
                        <a:buClr>
                          <a:srgbClr val="000000"/>
                        </a:buClr>
                        <a:buSzPts val="1700"/>
                        <a:buFont typeface="Arial"/>
                        <a:buNone/>
                      </a:pPr>
                      <a:r>
                        <a:rPr lang="en-US" sz="1900">
                          <a:solidFill>
                            <a:schemeClr val="lt1"/>
                          </a:solidFill>
                        </a:rPr>
                        <a:t>Entertainment/Recreation </a:t>
                      </a:r>
                      <a:endParaRPr sz="1900">
                        <a:solidFill>
                          <a:schemeClr val="lt1"/>
                        </a:solidFill>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7"/>
          <p:cNvSpPr txBox="1"/>
          <p:nvPr>
            <p:ph type="title"/>
          </p:nvPr>
        </p:nvSpPr>
        <p:spPr>
          <a:xfrm>
            <a:off x="0" y="353567"/>
            <a:ext cx="11360700" cy="9780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SzPts val="3000"/>
              <a:buNone/>
            </a:pPr>
            <a:r>
              <a:rPr lang="en-US" sz="3600">
                <a:solidFill>
                  <a:schemeClr val="lt1"/>
                </a:solidFill>
              </a:rPr>
              <a:t>Model Deployment </a:t>
            </a:r>
            <a:endParaRPr sz="3600">
              <a:solidFill>
                <a:schemeClr val="lt1"/>
              </a:solidFill>
            </a:endParaRPr>
          </a:p>
        </p:txBody>
      </p:sp>
      <p:sp>
        <p:nvSpPr>
          <p:cNvPr id="274" name="Google Shape;274;p37"/>
          <p:cNvSpPr txBox="1"/>
          <p:nvPr>
            <p:ph idx="1" type="body"/>
          </p:nvPr>
        </p:nvSpPr>
        <p:spPr>
          <a:xfrm>
            <a:off x="318125" y="1531925"/>
            <a:ext cx="11360700" cy="50370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600"/>
              </a:spcBef>
              <a:spcAft>
                <a:spcPts val="0"/>
              </a:spcAft>
              <a:buClr>
                <a:schemeClr val="lt1"/>
              </a:buClr>
              <a:buSzPts val="1800"/>
              <a:buNone/>
            </a:pPr>
            <a:r>
              <a:rPr lang="en-US" sz="3200">
                <a:solidFill>
                  <a:schemeClr val="lt1"/>
                </a:solidFill>
              </a:rPr>
              <a:t>Recommend linear regression for model deployment:</a:t>
            </a:r>
            <a:endParaRPr sz="3200">
              <a:solidFill>
                <a:schemeClr val="lt1"/>
              </a:solidFill>
            </a:endParaRPr>
          </a:p>
          <a:p>
            <a:pPr indent="-431800" lvl="0" marL="914400" rtl="0" algn="l">
              <a:lnSpc>
                <a:spcPct val="90000"/>
              </a:lnSpc>
              <a:spcBef>
                <a:spcPts val="1600"/>
              </a:spcBef>
              <a:spcAft>
                <a:spcPts val="0"/>
              </a:spcAft>
              <a:buClr>
                <a:schemeClr val="lt1"/>
              </a:buClr>
              <a:buSzPts val="3200"/>
              <a:buChar char="●"/>
            </a:pPr>
            <a:r>
              <a:rPr lang="en-US" sz="3200">
                <a:solidFill>
                  <a:schemeClr val="lt1"/>
                </a:solidFill>
              </a:rPr>
              <a:t>Less time intensive</a:t>
            </a:r>
            <a:endParaRPr sz="3200">
              <a:solidFill>
                <a:schemeClr val="lt1"/>
              </a:solidFill>
            </a:endParaRPr>
          </a:p>
          <a:p>
            <a:pPr indent="-431800" lvl="0" marL="914400" rtl="0" algn="l">
              <a:lnSpc>
                <a:spcPct val="90000"/>
              </a:lnSpc>
              <a:spcBef>
                <a:spcPts val="0"/>
              </a:spcBef>
              <a:spcAft>
                <a:spcPts val="0"/>
              </a:spcAft>
              <a:buClr>
                <a:schemeClr val="lt1"/>
              </a:buClr>
              <a:buSzPts val="3200"/>
              <a:buChar char="●"/>
            </a:pPr>
            <a:r>
              <a:rPr lang="en-US" sz="3200">
                <a:solidFill>
                  <a:schemeClr val="lt1"/>
                </a:solidFill>
              </a:rPr>
              <a:t>Easier to interpret</a:t>
            </a:r>
            <a:endParaRPr sz="3200">
              <a:solidFill>
                <a:schemeClr val="lt1"/>
              </a:solidFill>
            </a:endParaRPr>
          </a:p>
          <a:p>
            <a:pPr indent="-431800" lvl="0" marL="914400" rtl="0" algn="l">
              <a:lnSpc>
                <a:spcPct val="90000"/>
              </a:lnSpc>
              <a:spcBef>
                <a:spcPts val="0"/>
              </a:spcBef>
              <a:spcAft>
                <a:spcPts val="0"/>
              </a:spcAft>
              <a:buClr>
                <a:schemeClr val="lt1"/>
              </a:buClr>
              <a:buSzPts val="3200"/>
              <a:buChar char="●"/>
            </a:pPr>
            <a:r>
              <a:rPr lang="en-US" sz="3200">
                <a:solidFill>
                  <a:schemeClr val="lt1"/>
                </a:solidFill>
              </a:rPr>
              <a:t>Does not require categorization of outcome variable</a:t>
            </a:r>
            <a:endParaRPr sz="3200">
              <a:solidFill>
                <a:schemeClr val="lt1"/>
              </a:solidFill>
            </a:endParaRPr>
          </a:p>
          <a:p>
            <a:pPr indent="0" lvl="0" marL="0" rtl="0" algn="l">
              <a:lnSpc>
                <a:spcPct val="90000"/>
              </a:lnSpc>
              <a:spcBef>
                <a:spcPts val="1600"/>
              </a:spcBef>
              <a:spcAft>
                <a:spcPts val="0"/>
              </a:spcAft>
              <a:buClr>
                <a:schemeClr val="lt1"/>
              </a:buClr>
              <a:buSzPts val="1800"/>
              <a:buNone/>
            </a:pPr>
            <a:r>
              <a:rPr lang="en-US" sz="3200">
                <a:solidFill>
                  <a:schemeClr val="lt1"/>
                </a:solidFill>
              </a:rPr>
              <a:t>How will it work with a new customer:</a:t>
            </a:r>
            <a:endParaRPr sz="3200">
              <a:solidFill>
                <a:schemeClr val="lt1"/>
              </a:solidFill>
              <a:latin typeface="Calibri"/>
              <a:ea typeface="Calibri"/>
              <a:cs typeface="Calibri"/>
              <a:sym typeface="Calibri"/>
            </a:endParaRPr>
          </a:p>
          <a:p>
            <a:pPr indent="-431800" lvl="0" marL="914400" rtl="0" algn="l">
              <a:lnSpc>
                <a:spcPct val="90000"/>
              </a:lnSpc>
              <a:spcBef>
                <a:spcPts val="1600"/>
              </a:spcBef>
              <a:spcAft>
                <a:spcPts val="0"/>
              </a:spcAft>
              <a:buClr>
                <a:schemeClr val="lt1"/>
              </a:buClr>
              <a:buSzPts val="3200"/>
              <a:buChar char="●"/>
            </a:pPr>
            <a:r>
              <a:rPr lang="en-US" sz="3200">
                <a:solidFill>
                  <a:schemeClr val="lt1"/>
                </a:solidFill>
              </a:rPr>
              <a:t>Obtain key variables from model</a:t>
            </a:r>
            <a:endParaRPr sz="3200">
              <a:solidFill>
                <a:schemeClr val="lt1"/>
              </a:solidFill>
            </a:endParaRPr>
          </a:p>
          <a:p>
            <a:pPr indent="-431800" lvl="0" marL="914400" rtl="0" algn="l">
              <a:lnSpc>
                <a:spcPct val="90000"/>
              </a:lnSpc>
              <a:spcBef>
                <a:spcPts val="0"/>
              </a:spcBef>
              <a:spcAft>
                <a:spcPts val="0"/>
              </a:spcAft>
              <a:buClr>
                <a:schemeClr val="lt1"/>
              </a:buClr>
              <a:buSzPts val="3200"/>
              <a:buChar char="●"/>
            </a:pPr>
            <a:r>
              <a:rPr lang="en-US" sz="3200">
                <a:solidFill>
                  <a:schemeClr val="lt1"/>
                </a:solidFill>
              </a:rPr>
              <a:t>Run outcome</a:t>
            </a:r>
            <a:endParaRPr sz="3200">
              <a:solidFill>
                <a:schemeClr val="lt1"/>
              </a:solidFill>
            </a:endParaRPr>
          </a:p>
          <a:p>
            <a:pPr indent="-431800" lvl="0" marL="914400" rtl="0" algn="l">
              <a:lnSpc>
                <a:spcPct val="90000"/>
              </a:lnSpc>
              <a:spcBef>
                <a:spcPts val="0"/>
              </a:spcBef>
              <a:spcAft>
                <a:spcPts val="0"/>
              </a:spcAft>
              <a:buClr>
                <a:schemeClr val="lt1"/>
              </a:buClr>
              <a:buSzPts val="3200"/>
              <a:buChar char="●"/>
            </a:pPr>
            <a:r>
              <a:rPr lang="en-US" sz="3200">
                <a:solidFill>
                  <a:schemeClr val="lt1"/>
                </a:solidFill>
              </a:rPr>
              <a:t>Construct three pricing options off model</a:t>
            </a:r>
            <a:endParaRPr sz="3200">
              <a:solidFill>
                <a:schemeClr val="lt1"/>
              </a:solidFill>
            </a:endParaRPr>
          </a:p>
          <a:p>
            <a:pPr indent="-431800" lvl="0" marL="914400" rtl="0" algn="l">
              <a:lnSpc>
                <a:spcPct val="90000"/>
              </a:lnSpc>
              <a:spcBef>
                <a:spcPts val="0"/>
              </a:spcBef>
              <a:spcAft>
                <a:spcPts val="0"/>
              </a:spcAft>
              <a:buClr>
                <a:schemeClr val="lt1"/>
              </a:buClr>
              <a:buSzPts val="3200"/>
              <a:buChar char="●"/>
            </a:pPr>
            <a:r>
              <a:rPr lang="en-US" sz="3200">
                <a:solidFill>
                  <a:schemeClr val="lt1"/>
                </a:solidFill>
              </a:rPr>
              <a:t>Present acceptable business options</a:t>
            </a:r>
            <a:endParaRPr sz="3200">
              <a:solidFill>
                <a:schemeClr val="lt1"/>
              </a:solidFill>
            </a:endParaRPr>
          </a:p>
        </p:txBody>
      </p:sp>
      <p:cxnSp>
        <p:nvCxnSpPr>
          <p:cNvPr id="275" name="Google Shape;275;p37"/>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0"/>
          <p:cNvSpPr txBox="1"/>
          <p:nvPr>
            <p:ph type="title"/>
          </p:nvPr>
        </p:nvSpPr>
        <p:spPr>
          <a:xfrm>
            <a:off x="72700" y="448817"/>
            <a:ext cx="11360800" cy="978000"/>
          </a:xfrm>
          <a:prstGeom prst="rect">
            <a:avLst/>
          </a:prstGeom>
          <a:noFill/>
          <a:ln>
            <a:noFill/>
          </a:ln>
        </p:spPr>
        <p:txBody>
          <a:bodyPr anchorCtr="0" anchor="b" bIns="121900" lIns="121900" spcFirstLastPara="1" rIns="121900" wrap="square" tIns="121900">
            <a:normAutofit/>
          </a:bodyPr>
          <a:lstStyle/>
          <a:p>
            <a:pPr indent="0" lvl="0" marL="0" rtl="0" algn="l">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Project Limitations</a:t>
            </a:r>
            <a:endParaRPr sz="3600">
              <a:solidFill>
                <a:schemeClr val="lt1"/>
              </a:solidFill>
              <a:latin typeface="Calibri"/>
              <a:ea typeface="Calibri"/>
              <a:cs typeface="Calibri"/>
              <a:sym typeface="Calibri"/>
            </a:endParaRPr>
          </a:p>
        </p:txBody>
      </p:sp>
      <p:sp>
        <p:nvSpPr>
          <p:cNvPr id="281" name="Google Shape;281;p10"/>
          <p:cNvSpPr txBox="1"/>
          <p:nvPr>
            <p:ph idx="1" type="body"/>
          </p:nvPr>
        </p:nvSpPr>
        <p:spPr>
          <a:xfrm>
            <a:off x="415600" y="1426817"/>
            <a:ext cx="11360700" cy="4860300"/>
          </a:xfrm>
          <a:prstGeom prst="rect">
            <a:avLst/>
          </a:prstGeom>
          <a:noFill/>
          <a:ln>
            <a:noFill/>
          </a:ln>
        </p:spPr>
        <p:txBody>
          <a:bodyPr anchorCtr="0" anchor="t" bIns="121900" lIns="121900" spcFirstLastPara="1" rIns="121900" wrap="square" tIns="121900">
            <a:normAutofit fontScale="85000" lnSpcReduction="20000"/>
          </a:bodyPr>
          <a:lstStyle/>
          <a:p>
            <a:pPr indent="0" lvl="0" marL="0" rtl="0" algn="l">
              <a:lnSpc>
                <a:spcPct val="90000"/>
              </a:lnSpc>
              <a:spcBef>
                <a:spcPts val="0"/>
              </a:spcBef>
              <a:spcAft>
                <a:spcPts val="0"/>
              </a:spcAft>
              <a:buSzPct val="45000"/>
              <a:buNone/>
            </a:pPr>
            <a:r>
              <a:t/>
            </a:r>
            <a:endParaRPr sz="4000">
              <a:solidFill>
                <a:schemeClr val="lt1"/>
              </a:solidFill>
              <a:latin typeface="Calibri"/>
              <a:ea typeface="Calibri"/>
              <a:cs typeface="Calibri"/>
              <a:sym typeface="Calibri"/>
            </a:endParaRPr>
          </a:p>
          <a:p>
            <a:pPr indent="-431470" lvl="0" marL="609585" rtl="0" algn="l">
              <a:lnSpc>
                <a:spcPct val="150000"/>
              </a:lnSpc>
              <a:spcBef>
                <a:spcPts val="0"/>
              </a:spcBef>
              <a:spcAft>
                <a:spcPts val="0"/>
              </a:spcAft>
              <a:buClr>
                <a:schemeClr val="lt1"/>
              </a:buClr>
              <a:buSzPct val="45000"/>
              <a:buChar char="●"/>
            </a:pPr>
            <a:r>
              <a:rPr lang="en-US" sz="4000">
                <a:solidFill>
                  <a:schemeClr val="lt1"/>
                </a:solidFill>
                <a:latin typeface="Calibri"/>
                <a:ea typeface="Calibri"/>
                <a:cs typeface="Calibri"/>
                <a:sym typeface="Calibri"/>
              </a:rPr>
              <a:t>Applicability to </a:t>
            </a:r>
            <a:r>
              <a:rPr lang="en-US" sz="4000">
                <a:solidFill>
                  <a:schemeClr val="lt1"/>
                </a:solidFill>
              </a:rPr>
              <a:t>onboarding</a:t>
            </a:r>
            <a:r>
              <a:rPr lang="en-US" sz="4000">
                <a:solidFill>
                  <a:schemeClr val="lt1"/>
                </a:solidFill>
                <a:latin typeface="Calibri"/>
                <a:ea typeface="Calibri"/>
                <a:cs typeface="Calibri"/>
                <a:sym typeface="Calibri"/>
              </a:rPr>
              <a:t> new customers </a:t>
            </a:r>
            <a:endParaRPr sz="4000">
              <a:solidFill>
                <a:schemeClr val="lt1"/>
              </a:solidFill>
              <a:latin typeface="Calibri"/>
              <a:ea typeface="Calibri"/>
              <a:cs typeface="Calibri"/>
              <a:sym typeface="Calibri"/>
            </a:endParaRPr>
          </a:p>
          <a:p>
            <a:pPr indent="-403319" lvl="1" marL="1219169" rtl="0" algn="l">
              <a:lnSpc>
                <a:spcPct val="150000"/>
              </a:lnSpc>
              <a:spcBef>
                <a:spcPts val="0"/>
              </a:spcBef>
              <a:spcAft>
                <a:spcPts val="0"/>
              </a:spcAft>
              <a:buClr>
                <a:schemeClr val="lt1"/>
              </a:buClr>
              <a:buSzPct val="38888"/>
              <a:buChar char="○"/>
            </a:pPr>
            <a:r>
              <a:rPr lang="en-US" sz="3600">
                <a:solidFill>
                  <a:schemeClr val="lt1"/>
                </a:solidFill>
                <a:latin typeface="Calibri"/>
                <a:ea typeface="Calibri"/>
                <a:cs typeface="Calibri"/>
                <a:sym typeface="Calibri"/>
              </a:rPr>
              <a:t>Longer time as Coca-Cola customer indicates better sales performance.</a:t>
            </a:r>
            <a:endParaRPr sz="3600">
              <a:solidFill>
                <a:schemeClr val="lt1"/>
              </a:solidFill>
              <a:latin typeface="Calibri"/>
              <a:ea typeface="Calibri"/>
              <a:cs typeface="Calibri"/>
              <a:sym typeface="Calibri"/>
            </a:endParaRPr>
          </a:p>
          <a:p>
            <a:pPr indent="-403319" lvl="1" marL="1219169" marR="0" rtl="0" algn="l">
              <a:lnSpc>
                <a:spcPct val="150000"/>
              </a:lnSpc>
              <a:spcBef>
                <a:spcPts val="0"/>
              </a:spcBef>
              <a:spcAft>
                <a:spcPts val="0"/>
              </a:spcAft>
              <a:buClr>
                <a:schemeClr val="lt1"/>
              </a:buClr>
              <a:buSzPct val="38888"/>
              <a:buChar char="○"/>
            </a:pPr>
            <a:r>
              <a:rPr lang="en-US" sz="3600">
                <a:solidFill>
                  <a:schemeClr val="lt1"/>
                </a:solidFill>
                <a:latin typeface="Calibri"/>
                <a:ea typeface="Calibri"/>
                <a:cs typeface="Calibri"/>
                <a:sym typeface="Calibri"/>
              </a:rPr>
              <a:t>New customers may not provide past financials or needed data. </a:t>
            </a:r>
            <a:endParaRPr sz="3600">
              <a:solidFill>
                <a:schemeClr val="lt1"/>
              </a:solidFill>
              <a:latin typeface="Calibri"/>
              <a:ea typeface="Calibri"/>
              <a:cs typeface="Calibri"/>
              <a:sym typeface="Calibri"/>
            </a:endParaRPr>
          </a:p>
          <a:p>
            <a:pPr indent="-403319" lvl="1" marL="1219169" marR="0" rtl="0" algn="l">
              <a:lnSpc>
                <a:spcPct val="150000"/>
              </a:lnSpc>
              <a:spcBef>
                <a:spcPts val="0"/>
              </a:spcBef>
              <a:spcAft>
                <a:spcPts val="0"/>
              </a:spcAft>
              <a:buClr>
                <a:schemeClr val="lt1"/>
              </a:buClr>
              <a:buSzPct val="38888"/>
              <a:buChar char="○"/>
            </a:pPr>
            <a:r>
              <a:rPr lang="en-US" sz="3600">
                <a:solidFill>
                  <a:schemeClr val="lt1"/>
                </a:solidFill>
                <a:latin typeface="Calibri"/>
                <a:ea typeface="Calibri"/>
                <a:cs typeface="Calibri"/>
                <a:sym typeface="Calibri"/>
              </a:rPr>
              <a:t>Start up customers do not have financials/data.  </a:t>
            </a:r>
            <a:endParaRPr sz="3600">
              <a:solidFill>
                <a:schemeClr val="lt1"/>
              </a:solidFill>
              <a:latin typeface="Calibri"/>
              <a:ea typeface="Calibri"/>
              <a:cs typeface="Calibri"/>
              <a:sym typeface="Calibri"/>
            </a:endParaRPr>
          </a:p>
          <a:p>
            <a:pPr indent="0" lvl="0" marL="0" rtl="0" algn="l">
              <a:lnSpc>
                <a:spcPct val="90000"/>
              </a:lnSpc>
              <a:spcBef>
                <a:spcPts val="0"/>
              </a:spcBef>
              <a:spcAft>
                <a:spcPts val="0"/>
              </a:spcAft>
              <a:buSzPct val="56250"/>
              <a:buNone/>
            </a:pPr>
            <a:r>
              <a:t/>
            </a:r>
            <a:endParaRPr sz="3200">
              <a:solidFill>
                <a:schemeClr val="lt1"/>
              </a:solidFill>
              <a:latin typeface="Arial"/>
              <a:ea typeface="Arial"/>
              <a:cs typeface="Arial"/>
              <a:sym typeface="Arial"/>
            </a:endParaRPr>
          </a:p>
        </p:txBody>
      </p:sp>
      <p:cxnSp>
        <p:nvCxnSpPr>
          <p:cNvPr id="282" name="Google Shape;282;p10"/>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11"/>
          <p:cNvSpPr/>
          <p:nvPr/>
        </p:nvSpPr>
        <p:spPr>
          <a:xfrm>
            <a:off x="4338740" y="625151"/>
            <a:ext cx="7221886" cy="6180461"/>
          </a:xfrm>
          <a:prstGeom prst="round2SameRect">
            <a:avLst>
              <a:gd fmla="val 16667" name="adj1"/>
              <a:gd fmla="val 0" name="adj2"/>
            </a:avLst>
          </a:prstGeom>
          <a:solidFill>
            <a:schemeClr val="lt1">
              <a:alpha val="666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8" name="Google Shape;288;p11"/>
          <p:cNvSpPr txBox="1"/>
          <p:nvPr>
            <p:ph type="title"/>
          </p:nvPr>
        </p:nvSpPr>
        <p:spPr>
          <a:xfrm>
            <a:off x="-121920" y="1938528"/>
            <a:ext cx="3887595" cy="2133600"/>
          </a:xfrm>
          <a:prstGeom prst="rect">
            <a:avLst/>
          </a:prstGeom>
          <a:noFill/>
          <a:ln>
            <a:noFill/>
          </a:ln>
        </p:spPr>
        <p:txBody>
          <a:bodyPr anchorCtr="0" anchor="b" bIns="60950" lIns="121900" spcFirstLastPara="1" rIns="121900" wrap="square" tIns="60950">
            <a:normAutofit/>
          </a:bodyPr>
          <a:lstStyle/>
          <a:p>
            <a:pPr indent="0" lvl="0" marL="0" rtl="0" algn="r">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Dataset Recommendations</a:t>
            </a:r>
            <a:endParaRPr sz="5400">
              <a:solidFill>
                <a:schemeClr val="lt1"/>
              </a:solidFill>
              <a:latin typeface="Calibri"/>
              <a:ea typeface="Calibri"/>
              <a:cs typeface="Calibri"/>
              <a:sym typeface="Calibri"/>
            </a:endParaRPr>
          </a:p>
        </p:txBody>
      </p:sp>
      <p:sp>
        <p:nvSpPr>
          <p:cNvPr id="289" name="Google Shape;289;p11"/>
          <p:cNvSpPr txBox="1"/>
          <p:nvPr>
            <p:ph idx="1" type="body"/>
          </p:nvPr>
        </p:nvSpPr>
        <p:spPr>
          <a:xfrm>
            <a:off x="4645153" y="877078"/>
            <a:ext cx="6790944" cy="5743178"/>
          </a:xfrm>
          <a:prstGeom prst="rect">
            <a:avLst/>
          </a:prstGeom>
          <a:noFill/>
          <a:ln>
            <a:noFill/>
          </a:ln>
        </p:spPr>
        <p:txBody>
          <a:bodyPr anchorCtr="0" anchor="t" bIns="60950" lIns="121900" spcFirstLastPara="1" rIns="121900" wrap="square" tIns="60950">
            <a:normAutofit lnSpcReduction="10000"/>
          </a:bodyPr>
          <a:lstStyle/>
          <a:p>
            <a:pPr indent="-457200" lvl="0" marL="457200" rtl="0" algn="l">
              <a:lnSpc>
                <a:spcPct val="90000"/>
              </a:lnSpc>
              <a:spcBef>
                <a:spcPts val="1440"/>
              </a:spcBef>
              <a:spcAft>
                <a:spcPts val="0"/>
              </a:spcAft>
              <a:buClr>
                <a:schemeClr val="lt1"/>
              </a:buClr>
              <a:buSzPts val="2422"/>
              <a:buChar char="●"/>
            </a:pPr>
            <a:r>
              <a:rPr lang="en-US" sz="3600">
                <a:solidFill>
                  <a:schemeClr val="lt1"/>
                </a:solidFill>
                <a:latin typeface="Calibri"/>
                <a:ea typeface="Calibri"/>
                <a:cs typeface="Calibri"/>
                <a:sym typeface="Calibri"/>
              </a:rPr>
              <a:t>Provide customer reviews</a:t>
            </a:r>
            <a:endParaRPr sz="3200">
              <a:latin typeface="Calibri"/>
              <a:ea typeface="Calibri"/>
              <a:cs typeface="Calibri"/>
              <a:sym typeface="Calibri"/>
            </a:endParaRPr>
          </a:p>
          <a:p>
            <a:pPr indent="-457200" lvl="0" marL="457200" rtl="0" algn="l">
              <a:lnSpc>
                <a:spcPct val="90000"/>
              </a:lnSpc>
              <a:spcBef>
                <a:spcPts val="1440"/>
              </a:spcBef>
              <a:spcAft>
                <a:spcPts val="0"/>
              </a:spcAft>
              <a:buClr>
                <a:schemeClr val="lt1"/>
              </a:buClr>
              <a:buSzPts val="2422"/>
              <a:buChar char="●"/>
            </a:pPr>
            <a:r>
              <a:rPr lang="en-US" sz="3600">
                <a:solidFill>
                  <a:schemeClr val="lt1"/>
                </a:solidFill>
                <a:latin typeface="Calibri"/>
                <a:ea typeface="Calibri"/>
                <a:cs typeface="Calibri"/>
                <a:sym typeface="Calibri"/>
              </a:rPr>
              <a:t>Restaurant type density </a:t>
            </a:r>
            <a:endParaRPr/>
          </a:p>
          <a:p>
            <a:pPr indent="-457200" lvl="0" marL="457200" rtl="0" algn="l">
              <a:lnSpc>
                <a:spcPct val="90000"/>
              </a:lnSpc>
              <a:spcBef>
                <a:spcPts val="2240"/>
              </a:spcBef>
              <a:spcAft>
                <a:spcPts val="0"/>
              </a:spcAft>
              <a:buClr>
                <a:schemeClr val="lt1"/>
              </a:buClr>
              <a:buSzPts val="2422"/>
              <a:buChar char="●"/>
            </a:pPr>
            <a:r>
              <a:rPr lang="en-US" sz="3600">
                <a:solidFill>
                  <a:schemeClr val="lt1"/>
                </a:solidFill>
                <a:latin typeface="Calibri"/>
                <a:ea typeface="Calibri"/>
                <a:cs typeface="Calibri"/>
                <a:sym typeface="Calibri"/>
              </a:rPr>
              <a:t>Total years in business of customer </a:t>
            </a:r>
            <a:endParaRPr/>
          </a:p>
          <a:p>
            <a:pPr indent="-457200" lvl="0" marL="457200" rtl="0" algn="l">
              <a:lnSpc>
                <a:spcPct val="90000"/>
              </a:lnSpc>
              <a:spcBef>
                <a:spcPts val="2240"/>
              </a:spcBef>
              <a:spcAft>
                <a:spcPts val="0"/>
              </a:spcAft>
              <a:buClr>
                <a:schemeClr val="lt1"/>
              </a:buClr>
              <a:buSzPts val="2422"/>
              <a:buChar char="●"/>
            </a:pPr>
            <a:r>
              <a:rPr lang="en-US" sz="3600">
                <a:solidFill>
                  <a:schemeClr val="lt1"/>
                </a:solidFill>
                <a:latin typeface="Calibri"/>
                <a:ea typeface="Calibri"/>
                <a:cs typeface="Calibri"/>
                <a:sym typeface="Calibri"/>
              </a:rPr>
              <a:t>Customer churn vs business failure</a:t>
            </a:r>
            <a:endParaRPr/>
          </a:p>
          <a:p>
            <a:pPr indent="-457200" lvl="0" marL="457200" rtl="0" algn="l">
              <a:lnSpc>
                <a:spcPct val="90000"/>
              </a:lnSpc>
              <a:spcBef>
                <a:spcPts val="2240"/>
              </a:spcBef>
              <a:spcAft>
                <a:spcPts val="0"/>
              </a:spcAft>
              <a:buClr>
                <a:schemeClr val="lt1"/>
              </a:buClr>
              <a:buSzPts val="2422"/>
              <a:buChar char="●"/>
            </a:pPr>
            <a:r>
              <a:rPr lang="en-US" sz="3600">
                <a:solidFill>
                  <a:schemeClr val="lt1"/>
                </a:solidFill>
                <a:latin typeface="Calibri"/>
                <a:ea typeface="Calibri"/>
                <a:cs typeface="Calibri"/>
                <a:sym typeface="Calibri"/>
              </a:rPr>
              <a:t>Physical location description</a:t>
            </a:r>
            <a:endParaRPr/>
          </a:p>
          <a:p>
            <a:pPr indent="-457200" lvl="1" marL="914400" rtl="0" algn="l">
              <a:lnSpc>
                <a:spcPct val="90000"/>
              </a:lnSpc>
              <a:spcBef>
                <a:spcPts val="2240"/>
              </a:spcBef>
              <a:spcAft>
                <a:spcPts val="800"/>
              </a:spcAft>
              <a:buClr>
                <a:schemeClr val="lt1"/>
              </a:buClr>
              <a:buSzPts val="2422"/>
              <a:buChar char="●"/>
            </a:pPr>
            <a:r>
              <a:rPr lang="en-US" sz="2800">
                <a:solidFill>
                  <a:schemeClr val="lt1"/>
                </a:solidFill>
                <a:latin typeface="Calibri"/>
                <a:ea typeface="Calibri"/>
                <a:cs typeface="Calibri"/>
                <a:sym typeface="Calibri"/>
              </a:rPr>
              <a:t>Hours of operation, drive thru, seating capacity, franchise </a:t>
            </a:r>
            <a:endParaRPr sz="2800">
              <a:latin typeface="Calibri"/>
              <a:ea typeface="Calibri"/>
              <a:cs typeface="Calibri"/>
              <a:sym typeface="Calibri"/>
            </a:endParaRPr>
          </a:p>
        </p:txBody>
      </p:sp>
      <p:cxnSp>
        <p:nvCxnSpPr>
          <p:cNvPr id="290" name="Google Shape;290;p11"/>
          <p:cNvCxnSpPr/>
          <p:nvPr/>
        </p:nvCxnSpPr>
        <p:spPr>
          <a:xfrm>
            <a:off x="3960752" y="976312"/>
            <a:ext cx="0" cy="4905375"/>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p:nvPr/>
        </p:nvSpPr>
        <p:spPr>
          <a:xfrm>
            <a:off x="4338740" y="625151"/>
            <a:ext cx="7221886" cy="6180461"/>
          </a:xfrm>
          <a:prstGeom prst="round2SameRect">
            <a:avLst>
              <a:gd fmla="val 16667" name="adj1"/>
              <a:gd fmla="val 0" name="adj2"/>
            </a:avLst>
          </a:prstGeom>
          <a:solidFill>
            <a:schemeClr val="lt1">
              <a:alpha val="6666"/>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p38"/>
          <p:cNvSpPr txBox="1"/>
          <p:nvPr>
            <p:ph type="title"/>
          </p:nvPr>
        </p:nvSpPr>
        <p:spPr>
          <a:xfrm>
            <a:off x="-121920" y="1938528"/>
            <a:ext cx="3887595" cy="2133600"/>
          </a:xfrm>
          <a:prstGeom prst="rect">
            <a:avLst/>
          </a:prstGeom>
          <a:noFill/>
          <a:ln>
            <a:noFill/>
          </a:ln>
        </p:spPr>
        <p:txBody>
          <a:bodyPr anchorCtr="0" anchor="b" bIns="60950" lIns="121900" spcFirstLastPara="1" rIns="121900" wrap="square" tIns="60950">
            <a:normAutofit/>
          </a:bodyPr>
          <a:lstStyle/>
          <a:p>
            <a:pPr indent="0" lvl="0" marL="0" rtl="0" algn="r">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Business</a:t>
            </a:r>
            <a:br>
              <a:rPr lang="en-US" sz="3600">
                <a:solidFill>
                  <a:schemeClr val="lt1"/>
                </a:solidFill>
                <a:latin typeface="Calibri"/>
                <a:ea typeface="Calibri"/>
                <a:cs typeface="Calibri"/>
                <a:sym typeface="Calibri"/>
              </a:rPr>
            </a:br>
            <a:r>
              <a:rPr lang="en-US" sz="3600">
                <a:solidFill>
                  <a:schemeClr val="lt1"/>
                </a:solidFill>
                <a:latin typeface="Calibri"/>
                <a:ea typeface="Calibri"/>
                <a:cs typeface="Calibri"/>
                <a:sym typeface="Calibri"/>
              </a:rPr>
              <a:t>Recommendations</a:t>
            </a:r>
            <a:endParaRPr sz="5400">
              <a:solidFill>
                <a:schemeClr val="lt1"/>
              </a:solidFill>
              <a:latin typeface="Calibri"/>
              <a:ea typeface="Calibri"/>
              <a:cs typeface="Calibri"/>
              <a:sym typeface="Calibri"/>
            </a:endParaRPr>
          </a:p>
        </p:txBody>
      </p:sp>
      <p:sp>
        <p:nvSpPr>
          <p:cNvPr id="297" name="Google Shape;297;p38"/>
          <p:cNvSpPr txBox="1"/>
          <p:nvPr>
            <p:ph idx="1" type="body"/>
          </p:nvPr>
        </p:nvSpPr>
        <p:spPr>
          <a:xfrm>
            <a:off x="4464883" y="1530096"/>
            <a:ext cx="7095743" cy="5084064"/>
          </a:xfrm>
          <a:prstGeom prst="rect">
            <a:avLst/>
          </a:prstGeom>
          <a:noFill/>
          <a:ln>
            <a:noFill/>
          </a:ln>
        </p:spPr>
        <p:txBody>
          <a:bodyPr anchorCtr="0" anchor="t" bIns="60950" lIns="121900" spcFirstLastPara="1" rIns="121900" wrap="square" tIns="60950">
            <a:normAutofit/>
          </a:bodyPr>
          <a:lstStyle/>
          <a:p>
            <a:pPr indent="-457200" lvl="0" marL="457200" rtl="0" algn="l">
              <a:lnSpc>
                <a:spcPct val="90000"/>
              </a:lnSpc>
              <a:spcBef>
                <a:spcPts val="1440"/>
              </a:spcBef>
              <a:spcAft>
                <a:spcPts val="0"/>
              </a:spcAft>
              <a:buClr>
                <a:schemeClr val="lt1"/>
              </a:buClr>
              <a:buSzPts val="2240"/>
              <a:buChar char="●"/>
            </a:pPr>
            <a:r>
              <a:rPr lang="en-US" sz="3600">
                <a:solidFill>
                  <a:schemeClr val="lt1"/>
                </a:solidFill>
                <a:latin typeface="Calibri"/>
                <a:ea typeface="Calibri"/>
                <a:cs typeface="Calibri"/>
                <a:sym typeface="Calibri"/>
              </a:rPr>
              <a:t>Create a standard pricing model </a:t>
            </a:r>
            <a:endParaRPr/>
          </a:p>
          <a:p>
            <a:pPr indent="-457200" lvl="1" marL="914400" rtl="0" algn="l">
              <a:lnSpc>
                <a:spcPct val="90000"/>
              </a:lnSpc>
              <a:spcBef>
                <a:spcPts val="1440"/>
              </a:spcBef>
              <a:spcAft>
                <a:spcPts val="0"/>
              </a:spcAft>
              <a:buClr>
                <a:schemeClr val="lt1"/>
              </a:buClr>
              <a:buSzPts val="2240"/>
              <a:buChar char="●"/>
            </a:pPr>
            <a:r>
              <a:rPr lang="en-US" sz="3200">
                <a:solidFill>
                  <a:schemeClr val="lt1"/>
                </a:solidFill>
                <a:latin typeface="Calibri"/>
                <a:ea typeface="Calibri"/>
                <a:cs typeface="Calibri"/>
                <a:sym typeface="Calibri"/>
              </a:rPr>
              <a:t>Implement different pricing offers at different phases of time</a:t>
            </a:r>
            <a:endParaRPr/>
          </a:p>
          <a:p>
            <a:pPr indent="-457200" lvl="0" marL="457200" rtl="0" algn="l">
              <a:lnSpc>
                <a:spcPct val="90000"/>
              </a:lnSpc>
              <a:spcBef>
                <a:spcPts val="1440"/>
              </a:spcBef>
              <a:spcAft>
                <a:spcPts val="0"/>
              </a:spcAft>
              <a:buClr>
                <a:schemeClr val="lt1"/>
              </a:buClr>
              <a:buSzPts val="2240"/>
              <a:buChar char="●"/>
            </a:pPr>
            <a:r>
              <a:rPr lang="en-US" sz="3600">
                <a:solidFill>
                  <a:schemeClr val="lt1"/>
                </a:solidFill>
                <a:latin typeface="Calibri"/>
                <a:ea typeface="Calibri"/>
                <a:cs typeface="Calibri"/>
                <a:sym typeface="Calibri"/>
              </a:rPr>
              <a:t>RFID tags/GPS bricks on all new customers, remove after X time</a:t>
            </a:r>
            <a:endParaRPr sz="3600">
              <a:latin typeface="Calibri"/>
              <a:ea typeface="Calibri"/>
              <a:cs typeface="Calibri"/>
              <a:sym typeface="Calibri"/>
            </a:endParaRPr>
          </a:p>
          <a:p>
            <a:pPr indent="-314960" lvl="0" marL="457200" rtl="0" algn="l">
              <a:lnSpc>
                <a:spcPct val="90000"/>
              </a:lnSpc>
              <a:spcBef>
                <a:spcPts val="1440"/>
              </a:spcBef>
              <a:spcAft>
                <a:spcPts val="0"/>
              </a:spcAft>
              <a:buClr>
                <a:schemeClr val="lt1"/>
              </a:buClr>
              <a:buSzPts val="2240"/>
              <a:buNone/>
            </a:pPr>
            <a:r>
              <a:t/>
            </a:r>
            <a:endParaRPr sz="3200">
              <a:latin typeface="Calibri"/>
              <a:ea typeface="Calibri"/>
              <a:cs typeface="Calibri"/>
              <a:sym typeface="Calibri"/>
            </a:endParaRPr>
          </a:p>
        </p:txBody>
      </p:sp>
      <p:cxnSp>
        <p:nvCxnSpPr>
          <p:cNvPr id="298" name="Google Shape;298;p38"/>
          <p:cNvCxnSpPr/>
          <p:nvPr/>
        </p:nvCxnSpPr>
        <p:spPr>
          <a:xfrm>
            <a:off x="3960752" y="976312"/>
            <a:ext cx="0" cy="4905375"/>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2"/>
          <p:cNvSpPr txBox="1"/>
          <p:nvPr>
            <p:ph type="title"/>
          </p:nvPr>
        </p:nvSpPr>
        <p:spPr>
          <a:xfrm>
            <a:off x="72700" y="448817"/>
            <a:ext cx="11360800" cy="978000"/>
          </a:xfrm>
          <a:prstGeom prst="rect">
            <a:avLst/>
          </a:prstGeom>
          <a:noFill/>
          <a:ln>
            <a:noFill/>
          </a:ln>
        </p:spPr>
        <p:txBody>
          <a:bodyPr anchorCtr="0" anchor="b" bIns="121900" lIns="121900" spcFirstLastPara="1" rIns="121900" wrap="square" tIns="121900">
            <a:normAutofit/>
          </a:bodyPr>
          <a:lstStyle/>
          <a:p>
            <a:pPr indent="0" lvl="0" marL="0" rtl="0" algn="l">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Summary</a:t>
            </a:r>
            <a:endParaRPr>
              <a:latin typeface="Calibri"/>
              <a:ea typeface="Calibri"/>
              <a:cs typeface="Calibri"/>
              <a:sym typeface="Calibri"/>
            </a:endParaRPr>
          </a:p>
        </p:txBody>
      </p:sp>
      <p:sp>
        <p:nvSpPr>
          <p:cNvPr id="304" name="Google Shape;304;p12"/>
          <p:cNvSpPr txBox="1"/>
          <p:nvPr>
            <p:ph idx="1" type="body"/>
          </p:nvPr>
        </p:nvSpPr>
        <p:spPr>
          <a:xfrm>
            <a:off x="415600" y="1958433"/>
            <a:ext cx="11360800" cy="4133200"/>
          </a:xfrm>
          <a:prstGeom prst="rect">
            <a:avLst/>
          </a:prstGeom>
          <a:noFill/>
          <a:ln>
            <a:noFill/>
          </a:ln>
        </p:spPr>
        <p:txBody>
          <a:bodyPr anchorCtr="0" anchor="t" bIns="121900" lIns="121900" spcFirstLastPara="1" rIns="121900" wrap="square" tIns="121900">
            <a:normAutofit/>
          </a:bodyPr>
          <a:lstStyle/>
          <a:p>
            <a:pPr indent="0" lvl="0" marL="152396" rtl="0" algn="l">
              <a:lnSpc>
                <a:spcPct val="90000"/>
              </a:lnSpc>
              <a:spcBef>
                <a:spcPts val="0"/>
              </a:spcBef>
              <a:spcAft>
                <a:spcPts val="0"/>
              </a:spcAft>
              <a:buClr>
                <a:schemeClr val="lt1"/>
              </a:buClr>
              <a:buSzPts val="1800"/>
              <a:buNone/>
            </a:pPr>
            <a:r>
              <a:rPr lang="en-US" sz="3600">
                <a:solidFill>
                  <a:schemeClr val="lt1"/>
                </a:solidFill>
                <a:latin typeface="Calibri"/>
                <a:ea typeface="Calibri"/>
                <a:cs typeface="Calibri"/>
                <a:sym typeface="Calibri"/>
              </a:rPr>
              <a:t>1.	Recommend use Linear Model</a:t>
            </a:r>
            <a:endParaRPr>
              <a:solidFill>
                <a:schemeClr val="lt1"/>
              </a:solidFill>
              <a:latin typeface="Calibri"/>
              <a:ea typeface="Calibri"/>
              <a:cs typeface="Calibri"/>
              <a:sym typeface="Calibri"/>
            </a:endParaRPr>
          </a:p>
          <a:p>
            <a:pPr indent="0" lvl="0" marL="152396" rtl="0" algn="l">
              <a:lnSpc>
                <a:spcPct val="90000"/>
              </a:lnSpc>
              <a:spcBef>
                <a:spcPts val="0"/>
              </a:spcBef>
              <a:spcAft>
                <a:spcPts val="0"/>
              </a:spcAft>
              <a:buClr>
                <a:schemeClr val="lt1"/>
              </a:buClr>
              <a:buSzPts val="1800"/>
              <a:buNone/>
            </a:pPr>
            <a:r>
              <a:rPr lang="en-US" sz="3600">
                <a:solidFill>
                  <a:schemeClr val="lt1"/>
                </a:solidFill>
                <a:latin typeface="Calibri"/>
                <a:ea typeface="Calibri"/>
                <a:cs typeface="Calibri"/>
                <a:sym typeface="Calibri"/>
              </a:rPr>
              <a:t>2.	Standardize Pricing For Each Product</a:t>
            </a:r>
            <a:endParaRPr sz="3600">
              <a:solidFill>
                <a:schemeClr val="lt1"/>
              </a:solidFill>
              <a:latin typeface="Calibri"/>
              <a:ea typeface="Calibri"/>
              <a:cs typeface="Calibri"/>
              <a:sym typeface="Calibri"/>
            </a:endParaRPr>
          </a:p>
          <a:p>
            <a:pPr indent="0" lvl="0" marL="152396" rtl="0" algn="l">
              <a:lnSpc>
                <a:spcPct val="90000"/>
              </a:lnSpc>
              <a:spcBef>
                <a:spcPts val="0"/>
              </a:spcBef>
              <a:spcAft>
                <a:spcPts val="0"/>
              </a:spcAft>
              <a:buClr>
                <a:schemeClr val="lt1"/>
              </a:buClr>
              <a:buSzPts val="1800"/>
              <a:buNone/>
            </a:pPr>
            <a:r>
              <a:rPr lang="en-US" sz="3600">
                <a:solidFill>
                  <a:schemeClr val="lt1"/>
                </a:solidFill>
                <a:latin typeface="Calibri"/>
                <a:ea typeface="Calibri"/>
                <a:cs typeface="Calibri"/>
                <a:sym typeface="Calibri"/>
              </a:rPr>
              <a:t>3.    Additional variables could be added to the dataset to improve performance</a:t>
            </a:r>
            <a:br>
              <a:rPr lang="en-US" sz="3200">
                <a:latin typeface="Arial"/>
                <a:ea typeface="Arial"/>
                <a:cs typeface="Arial"/>
                <a:sym typeface="Arial"/>
              </a:rPr>
            </a:br>
            <a:endParaRPr sz="3200">
              <a:solidFill>
                <a:schemeClr val="lt1"/>
              </a:solidFill>
              <a:latin typeface="Arial"/>
              <a:ea typeface="Arial"/>
              <a:cs typeface="Arial"/>
              <a:sym typeface="Arial"/>
            </a:endParaRPr>
          </a:p>
        </p:txBody>
      </p:sp>
      <p:cxnSp>
        <p:nvCxnSpPr>
          <p:cNvPr id="305" name="Google Shape;305;p12"/>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descr="Shape" id="310" name="Google Shape;310;p1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11" name="Google Shape;311;p13"/>
          <p:cNvSpPr txBox="1"/>
          <p:nvPr>
            <p:ph type="title"/>
          </p:nvPr>
        </p:nvSpPr>
        <p:spPr>
          <a:xfrm>
            <a:off x="1867483" y="3028166"/>
            <a:ext cx="8457034" cy="801667"/>
          </a:xfrm>
          <a:prstGeom prst="rect">
            <a:avLst/>
          </a:prstGeom>
          <a:noFill/>
          <a:ln>
            <a:noFill/>
          </a:ln>
        </p:spPr>
        <p:txBody>
          <a:bodyPr anchorCtr="0" anchor="b" bIns="121900" lIns="121900" spcFirstLastPara="1" rIns="121900" wrap="square" tIns="121900">
            <a:normAutofit/>
          </a:bodyPr>
          <a:lstStyle/>
          <a:p>
            <a:pPr indent="0" lvl="0" marL="0" rtl="0" algn="ctr">
              <a:lnSpc>
                <a:spcPct val="90000"/>
              </a:lnSpc>
              <a:spcBef>
                <a:spcPts val="0"/>
              </a:spcBef>
              <a:spcAft>
                <a:spcPts val="0"/>
              </a:spcAft>
              <a:buClr>
                <a:schemeClr val="lt1"/>
              </a:buClr>
              <a:buSzPts val="3000"/>
              <a:buFont typeface="Arial"/>
              <a:buNone/>
            </a:pPr>
            <a:r>
              <a:rPr lang="en-US" sz="3600">
                <a:solidFill>
                  <a:schemeClr val="lt1"/>
                </a:solidFill>
                <a:latin typeface="Arial"/>
                <a:ea typeface="Arial"/>
                <a:cs typeface="Arial"/>
                <a:sym typeface="Arial"/>
              </a:rPr>
              <a:t>Questions?</a:t>
            </a:r>
            <a:endParaRPr/>
          </a:p>
        </p:txBody>
      </p:sp>
      <p:sp>
        <p:nvSpPr>
          <p:cNvPr id="312" name="Google Shape;312;p13"/>
          <p:cNvSpPr/>
          <p:nvPr/>
        </p:nvSpPr>
        <p:spPr>
          <a:xfrm>
            <a:off x="3144416" y="2827176"/>
            <a:ext cx="5840964" cy="1287624"/>
          </a:xfrm>
          <a:prstGeom prst="rect">
            <a:avLst/>
          </a:prstGeom>
          <a:solidFill>
            <a:schemeClr val="lt1">
              <a:alpha val="12941"/>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3" name="Google Shape;313;p13"/>
          <p:cNvSpPr/>
          <p:nvPr/>
        </p:nvSpPr>
        <p:spPr>
          <a:xfrm>
            <a:off x="2862943" y="2542592"/>
            <a:ext cx="6466114" cy="1856792"/>
          </a:xfrm>
          <a:prstGeom prst="rect">
            <a:avLst/>
          </a:prstGeom>
          <a:solidFill>
            <a:schemeClr val="lt1">
              <a:alpha val="7843"/>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0" y="429767"/>
            <a:ext cx="11360800" cy="978000"/>
          </a:xfrm>
          <a:prstGeom prst="rect">
            <a:avLst/>
          </a:prstGeom>
          <a:noFill/>
          <a:ln>
            <a:noFill/>
          </a:ln>
        </p:spPr>
        <p:txBody>
          <a:bodyPr anchorCtr="0" anchor="b" bIns="121900" lIns="121900" spcFirstLastPara="1" rIns="121900" wrap="square" tIns="121900">
            <a:normAutofit/>
          </a:bodyPr>
          <a:lstStyle/>
          <a:p>
            <a:pPr indent="0" lvl="0" marL="0" rtl="0" algn="l">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Dataset</a:t>
            </a:r>
            <a:r>
              <a:rPr lang="en-US" sz="3600">
                <a:solidFill>
                  <a:schemeClr val="lt1"/>
                </a:solidFill>
                <a:latin typeface="Arial"/>
                <a:ea typeface="Arial"/>
                <a:cs typeface="Arial"/>
                <a:sym typeface="Arial"/>
              </a:rPr>
              <a:t> Overview</a:t>
            </a:r>
            <a:endParaRPr sz="3600">
              <a:solidFill>
                <a:schemeClr val="lt1"/>
              </a:solidFill>
              <a:latin typeface="Arial"/>
              <a:ea typeface="Arial"/>
              <a:cs typeface="Arial"/>
              <a:sym typeface="Arial"/>
            </a:endParaRPr>
          </a:p>
        </p:txBody>
      </p:sp>
      <p:sp>
        <p:nvSpPr>
          <p:cNvPr id="109" name="Google Shape;109;p3"/>
          <p:cNvSpPr txBox="1"/>
          <p:nvPr>
            <p:ph idx="1" type="body"/>
          </p:nvPr>
        </p:nvSpPr>
        <p:spPr>
          <a:xfrm>
            <a:off x="312963" y="1558211"/>
            <a:ext cx="11360800" cy="5195894"/>
          </a:xfrm>
          <a:prstGeom prst="rect">
            <a:avLst/>
          </a:prstGeom>
          <a:noFill/>
          <a:ln>
            <a:noFill/>
          </a:ln>
        </p:spPr>
        <p:txBody>
          <a:bodyPr anchorCtr="0" anchor="t" bIns="121900" lIns="121900" spcFirstLastPara="1" rIns="121900" wrap="square" tIns="121900">
            <a:normAutofit/>
          </a:bodyPr>
          <a:lstStyle/>
          <a:p>
            <a:pPr indent="-457200" lvl="0" marL="609597" rtl="0" algn="l">
              <a:lnSpc>
                <a:spcPct val="90000"/>
              </a:lnSpc>
              <a:spcBef>
                <a:spcPts val="0"/>
              </a:spcBef>
              <a:spcAft>
                <a:spcPts val="0"/>
              </a:spcAft>
              <a:buClr>
                <a:schemeClr val="lt1"/>
              </a:buClr>
              <a:buSzPts val="1800"/>
              <a:buChar char="●"/>
            </a:pPr>
            <a:r>
              <a:rPr lang="en-US" sz="3200">
                <a:solidFill>
                  <a:schemeClr val="lt1"/>
                </a:solidFill>
                <a:latin typeface="Calibri"/>
                <a:ea typeface="Calibri"/>
                <a:cs typeface="Calibri"/>
                <a:sym typeface="Calibri"/>
              </a:rPr>
              <a:t>Swire Datasets</a:t>
            </a:r>
            <a:endParaRPr sz="3200">
              <a:solidFill>
                <a:schemeClr val="lt1"/>
              </a:solidFill>
              <a:latin typeface="Calibri"/>
              <a:ea typeface="Calibri"/>
              <a:cs typeface="Calibri"/>
              <a:sym typeface="Calibri"/>
            </a:endParaRPr>
          </a:p>
          <a:p>
            <a:pPr indent="-457200" lvl="1" marL="1028700" rtl="0" algn="l">
              <a:lnSpc>
                <a:spcPct val="90000"/>
              </a:lnSpc>
              <a:spcBef>
                <a:spcPts val="0"/>
              </a:spcBef>
              <a:spcAft>
                <a:spcPts val="0"/>
              </a:spcAft>
              <a:buClr>
                <a:schemeClr val="lt1"/>
              </a:buClr>
              <a:buSzPts val="1800"/>
              <a:buChar char="○"/>
            </a:pPr>
            <a:r>
              <a:rPr lang="en-US" sz="3200">
                <a:solidFill>
                  <a:schemeClr val="lt1"/>
                </a:solidFill>
                <a:latin typeface="Calibri"/>
                <a:ea typeface="Calibri"/>
                <a:cs typeface="Calibri"/>
                <a:sym typeface="Calibri"/>
              </a:rPr>
              <a:t>Customer </a:t>
            </a:r>
            <a:endParaRPr sz="3200">
              <a:solidFill>
                <a:schemeClr val="lt1"/>
              </a:solidFill>
              <a:latin typeface="Calibri"/>
              <a:ea typeface="Calibri"/>
              <a:cs typeface="Calibri"/>
              <a:sym typeface="Calibri"/>
            </a:endParaRPr>
          </a:p>
          <a:p>
            <a:pPr indent="-457200" lvl="1" marL="1028700" rtl="0" algn="l">
              <a:lnSpc>
                <a:spcPct val="90000"/>
              </a:lnSpc>
              <a:spcBef>
                <a:spcPts val="0"/>
              </a:spcBef>
              <a:spcAft>
                <a:spcPts val="0"/>
              </a:spcAft>
              <a:buClr>
                <a:schemeClr val="lt1"/>
              </a:buClr>
              <a:buSzPts val="1800"/>
              <a:buChar char="○"/>
            </a:pPr>
            <a:r>
              <a:rPr lang="en-US" sz="3200">
                <a:solidFill>
                  <a:schemeClr val="lt1"/>
                </a:solidFill>
                <a:latin typeface="Calibri"/>
                <a:ea typeface="Calibri"/>
                <a:cs typeface="Calibri"/>
                <a:sym typeface="Calibri"/>
              </a:rPr>
              <a:t>Sales </a:t>
            </a:r>
            <a:endParaRPr/>
          </a:p>
          <a:p>
            <a:pPr indent="-228600" lvl="0" marL="457200" rtl="0" algn="l">
              <a:lnSpc>
                <a:spcPct val="90000"/>
              </a:lnSpc>
              <a:spcBef>
                <a:spcPts val="0"/>
              </a:spcBef>
              <a:spcAft>
                <a:spcPts val="0"/>
              </a:spcAft>
              <a:buClr>
                <a:schemeClr val="lt1"/>
              </a:buClr>
              <a:buSzPts val="1800"/>
              <a:buNone/>
            </a:pPr>
            <a:r>
              <a:t/>
            </a:r>
            <a:endParaRPr sz="3600">
              <a:solidFill>
                <a:schemeClr val="lt1"/>
              </a:solidFill>
              <a:latin typeface="Calibri"/>
              <a:ea typeface="Calibri"/>
              <a:cs typeface="Calibri"/>
              <a:sym typeface="Calibri"/>
            </a:endParaRPr>
          </a:p>
          <a:p>
            <a:pPr indent="-342900" lvl="0" marL="457200" rtl="0" algn="l">
              <a:lnSpc>
                <a:spcPct val="90000"/>
              </a:lnSpc>
              <a:spcBef>
                <a:spcPts val="0"/>
              </a:spcBef>
              <a:spcAft>
                <a:spcPts val="0"/>
              </a:spcAft>
              <a:buClr>
                <a:schemeClr val="lt1"/>
              </a:buClr>
              <a:buSzPts val="1800"/>
              <a:buChar char="●"/>
            </a:pPr>
            <a:r>
              <a:rPr lang="en-US" sz="3200">
                <a:solidFill>
                  <a:schemeClr val="lt1"/>
                </a:solidFill>
                <a:latin typeface="Calibri"/>
                <a:ea typeface="Calibri"/>
                <a:cs typeface="Calibri"/>
                <a:sym typeface="Calibri"/>
              </a:rPr>
              <a:t>Augmented by USDA Dataset:</a:t>
            </a:r>
            <a:endParaRPr sz="3200">
              <a:solidFill>
                <a:schemeClr val="lt1"/>
              </a:solidFill>
              <a:latin typeface="Calibri"/>
              <a:ea typeface="Calibri"/>
              <a:cs typeface="Calibri"/>
              <a:sym typeface="Calibri"/>
            </a:endParaRPr>
          </a:p>
          <a:p>
            <a:pPr indent="-457200" lvl="1" marL="1253047" rtl="0" algn="l">
              <a:lnSpc>
                <a:spcPct val="90000"/>
              </a:lnSpc>
              <a:spcBef>
                <a:spcPts val="0"/>
              </a:spcBef>
              <a:spcAft>
                <a:spcPts val="0"/>
              </a:spcAft>
              <a:buClr>
                <a:schemeClr val="lt1"/>
              </a:buClr>
              <a:buSzPts val="1400"/>
              <a:buChar char="○"/>
            </a:pPr>
            <a:r>
              <a:rPr lang="en-US" sz="2800">
                <a:solidFill>
                  <a:schemeClr val="lt1"/>
                </a:solidFill>
                <a:latin typeface="Calibri"/>
                <a:ea typeface="Calibri"/>
                <a:cs typeface="Calibri"/>
                <a:sym typeface="Calibri"/>
              </a:rPr>
              <a:t>2013 Population by zip code</a:t>
            </a:r>
            <a:endParaRPr/>
          </a:p>
          <a:p>
            <a:pPr indent="0" lvl="0" marL="0" rtl="0" algn="l">
              <a:lnSpc>
                <a:spcPct val="90000"/>
              </a:lnSpc>
              <a:spcBef>
                <a:spcPts val="0"/>
              </a:spcBef>
              <a:spcAft>
                <a:spcPts val="0"/>
              </a:spcAft>
              <a:buSzPts val="1800"/>
              <a:buNone/>
            </a:pPr>
            <a:r>
              <a:t/>
            </a:r>
            <a:endParaRPr/>
          </a:p>
          <a:p>
            <a:pPr indent="0" lvl="0" marL="338647" rtl="0" algn="l">
              <a:lnSpc>
                <a:spcPct val="90000"/>
              </a:lnSpc>
              <a:spcBef>
                <a:spcPts val="0"/>
              </a:spcBef>
              <a:spcAft>
                <a:spcPts val="0"/>
              </a:spcAft>
              <a:buClr>
                <a:schemeClr val="lt1"/>
              </a:buClr>
              <a:buSzPts val="1400"/>
              <a:buNone/>
            </a:pPr>
            <a:r>
              <a:t/>
            </a:r>
            <a:endParaRPr sz="3200">
              <a:solidFill>
                <a:schemeClr val="lt1"/>
              </a:solidFill>
              <a:latin typeface="Calibri"/>
              <a:ea typeface="Calibri"/>
              <a:cs typeface="Calibri"/>
              <a:sym typeface="Calibri"/>
            </a:endParaRPr>
          </a:p>
          <a:p>
            <a:pPr indent="0" lvl="1" marL="795847" rtl="0" algn="l">
              <a:lnSpc>
                <a:spcPct val="90000"/>
              </a:lnSpc>
              <a:spcBef>
                <a:spcPts val="0"/>
              </a:spcBef>
              <a:spcAft>
                <a:spcPts val="0"/>
              </a:spcAft>
              <a:buClr>
                <a:schemeClr val="lt1"/>
              </a:buClr>
              <a:buSzPts val="1400"/>
              <a:buNone/>
            </a:pPr>
            <a:r>
              <a:t/>
            </a:r>
            <a:endParaRPr sz="2800">
              <a:solidFill>
                <a:schemeClr val="lt1"/>
              </a:solidFill>
              <a:latin typeface="Calibri"/>
              <a:ea typeface="Calibri"/>
              <a:cs typeface="Calibri"/>
              <a:sym typeface="Calibri"/>
            </a:endParaRPr>
          </a:p>
        </p:txBody>
      </p:sp>
      <p:cxnSp>
        <p:nvCxnSpPr>
          <p:cNvPr id="110" name="Google Shape;110;p3"/>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8"/>
          <p:cNvSpPr txBox="1"/>
          <p:nvPr>
            <p:ph type="title"/>
          </p:nvPr>
        </p:nvSpPr>
        <p:spPr>
          <a:xfrm>
            <a:off x="0" y="439517"/>
            <a:ext cx="11360800" cy="978000"/>
          </a:xfrm>
          <a:prstGeom prst="rect">
            <a:avLst/>
          </a:prstGeom>
          <a:noFill/>
          <a:ln>
            <a:noFill/>
          </a:ln>
        </p:spPr>
        <p:txBody>
          <a:bodyPr anchorCtr="0" anchor="b" bIns="121900" lIns="121900" spcFirstLastPara="1" rIns="121900" wrap="square" tIns="121900">
            <a:normAutofit/>
          </a:bodyPr>
          <a:lstStyle/>
          <a:p>
            <a:pPr indent="0" lvl="0" marL="0" rtl="0" algn="l">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Data Preparation and Cleaning</a:t>
            </a:r>
            <a:endParaRPr sz="3600">
              <a:solidFill>
                <a:schemeClr val="lt1"/>
              </a:solidFill>
              <a:latin typeface="Calibri"/>
              <a:ea typeface="Calibri"/>
              <a:cs typeface="Calibri"/>
              <a:sym typeface="Calibri"/>
            </a:endParaRPr>
          </a:p>
        </p:txBody>
      </p:sp>
      <p:cxnSp>
        <p:nvCxnSpPr>
          <p:cNvPr id="116" name="Google Shape;116;p8"/>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
        <p:nvSpPr>
          <p:cNvPr id="117" name="Google Shape;117;p8"/>
          <p:cNvSpPr txBox="1"/>
          <p:nvPr/>
        </p:nvSpPr>
        <p:spPr>
          <a:xfrm>
            <a:off x="390144" y="1597152"/>
            <a:ext cx="11582400" cy="2277506"/>
          </a:xfrm>
          <a:prstGeom prst="rect">
            <a:avLst/>
          </a:prstGeom>
          <a:noFill/>
          <a:ln>
            <a:noFill/>
          </a:ln>
        </p:spPr>
        <p:txBody>
          <a:bodyPr anchorCtr="0" anchor="t" bIns="45700" lIns="91425" spcFirstLastPara="1" rIns="91425" wrap="square" tIns="45700">
            <a:spAutoFit/>
          </a:bodyPr>
          <a:lstStyle/>
          <a:p>
            <a:pPr indent="-285750" lvl="0" marL="364486" marR="0" rtl="0" algn="l">
              <a:lnSpc>
                <a:spcPct val="100000"/>
              </a:lnSpc>
              <a:spcBef>
                <a:spcPts val="0"/>
              </a:spcBef>
              <a:spcAft>
                <a:spcPts val="0"/>
              </a:spcAft>
              <a:buClr>
                <a:schemeClr val="lt1"/>
              </a:buClr>
              <a:buSzPts val="3200"/>
              <a:buFont typeface="Arial"/>
              <a:buChar char="•"/>
            </a:pPr>
            <a:r>
              <a:rPr b="0" i="0" lang="en-US" sz="3550" u="none" cap="none" strike="noStrike">
                <a:solidFill>
                  <a:schemeClr val="lt1"/>
                </a:solidFill>
                <a:latin typeface="Calibri"/>
                <a:ea typeface="Calibri"/>
                <a:cs typeface="Calibri"/>
                <a:sym typeface="Calibri"/>
              </a:rPr>
              <a:t>One row for each customer</a:t>
            </a:r>
            <a:endParaRPr b="0" i="0" sz="3550" u="none" cap="none" strike="noStrike">
              <a:solidFill>
                <a:schemeClr val="lt1"/>
              </a:solidFill>
              <a:latin typeface="Calibri"/>
              <a:ea typeface="Calibri"/>
              <a:cs typeface="Calibri"/>
              <a:sym typeface="Calibri"/>
            </a:endParaRPr>
          </a:p>
          <a:p>
            <a:pPr indent="-285750" lvl="0" marL="364486" marR="0" rtl="0" algn="l">
              <a:lnSpc>
                <a:spcPct val="100000"/>
              </a:lnSpc>
              <a:spcBef>
                <a:spcPts val="0"/>
              </a:spcBef>
              <a:spcAft>
                <a:spcPts val="0"/>
              </a:spcAft>
              <a:buClr>
                <a:schemeClr val="lt1"/>
              </a:buClr>
              <a:buSzPts val="3200"/>
              <a:buFont typeface="Arial"/>
              <a:buChar char="•"/>
            </a:pPr>
            <a:r>
              <a:rPr b="0" i="0" lang="en-US" sz="3550" u="none" cap="none" strike="noStrike">
                <a:solidFill>
                  <a:schemeClr val="lt1"/>
                </a:solidFill>
                <a:latin typeface="Calibri"/>
                <a:ea typeface="Calibri"/>
                <a:cs typeface="Calibri"/>
                <a:sym typeface="Calibri"/>
              </a:rPr>
              <a:t>Created dummy variables for predictors</a:t>
            </a:r>
            <a:endParaRPr b="0" i="0" sz="3550" u="none" cap="none" strike="noStrike">
              <a:solidFill>
                <a:schemeClr val="lt1"/>
              </a:solidFill>
              <a:latin typeface="Calibri"/>
              <a:ea typeface="Calibri"/>
              <a:cs typeface="Calibri"/>
              <a:sym typeface="Calibri"/>
            </a:endParaRPr>
          </a:p>
          <a:p>
            <a:pPr indent="-285750" lvl="0" marL="364486" marR="0" rtl="0" algn="l">
              <a:lnSpc>
                <a:spcPct val="100000"/>
              </a:lnSpc>
              <a:spcBef>
                <a:spcPts val="0"/>
              </a:spcBef>
              <a:spcAft>
                <a:spcPts val="0"/>
              </a:spcAft>
              <a:buClr>
                <a:schemeClr val="lt1"/>
              </a:buClr>
              <a:buSzPts val="3200"/>
              <a:buFont typeface="Arial"/>
              <a:buChar char="•"/>
            </a:pPr>
            <a:r>
              <a:rPr b="0" i="0" lang="en-US" sz="3550" u="none" cap="none" strike="noStrike">
                <a:solidFill>
                  <a:schemeClr val="lt1"/>
                </a:solidFill>
                <a:latin typeface="Calibri"/>
                <a:ea typeface="Calibri"/>
                <a:cs typeface="Calibri"/>
                <a:sym typeface="Calibri"/>
              </a:rPr>
              <a:t>Removed incomplete observations</a:t>
            </a:r>
            <a:endParaRPr b="0" i="0" sz="1400" u="none" cap="none" strike="noStrike">
              <a:solidFill>
                <a:srgbClr val="000000"/>
              </a:solidFill>
              <a:latin typeface="Arial"/>
              <a:ea typeface="Arial"/>
              <a:cs typeface="Arial"/>
              <a:sym typeface="Arial"/>
            </a:endParaRPr>
          </a:p>
          <a:p>
            <a:pPr indent="-285750" lvl="1" marL="364486" marR="0" rtl="0" algn="l">
              <a:lnSpc>
                <a:spcPct val="100000"/>
              </a:lnSpc>
              <a:spcBef>
                <a:spcPts val="0"/>
              </a:spcBef>
              <a:spcAft>
                <a:spcPts val="0"/>
              </a:spcAft>
              <a:buClr>
                <a:schemeClr val="lt1"/>
              </a:buClr>
              <a:buSzPts val="3200"/>
              <a:buFont typeface="Arial"/>
              <a:buChar char="•"/>
            </a:pPr>
            <a:r>
              <a:rPr b="0" i="0" lang="en-US" sz="3550" u="none" cap="none" strike="noStrike">
                <a:solidFill>
                  <a:schemeClr val="lt1"/>
                </a:solidFill>
                <a:latin typeface="Calibri"/>
                <a:ea typeface="Calibri"/>
                <a:cs typeface="Calibri"/>
                <a:sym typeface="Calibri"/>
              </a:rPr>
              <a:t>Dropped order information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7"/>
          <p:cNvSpPr txBox="1"/>
          <p:nvPr>
            <p:ph type="title"/>
          </p:nvPr>
        </p:nvSpPr>
        <p:spPr>
          <a:xfrm>
            <a:off x="0" y="449042"/>
            <a:ext cx="11360800" cy="978000"/>
          </a:xfrm>
          <a:prstGeom prst="rect">
            <a:avLst/>
          </a:prstGeom>
          <a:noFill/>
          <a:ln>
            <a:noFill/>
          </a:ln>
        </p:spPr>
        <p:txBody>
          <a:bodyPr anchorCtr="0" anchor="b" bIns="121900" lIns="121900" spcFirstLastPara="1" rIns="121900" wrap="square" tIns="121900">
            <a:normAutofit fontScale="90000"/>
          </a:bodyPr>
          <a:lstStyle/>
          <a:p>
            <a:pPr indent="0" lvl="0" marL="0" rtl="0" algn="l">
              <a:lnSpc>
                <a:spcPct val="90000"/>
              </a:lnSpc>
              <a:spcBef>
                <a:spcPts val="0"/>
              </a:spcBef>
              <a:spcAft>
                <a:spcPts val="0"/>
              </a:spcAft>
              <a:buClr>
                <a:schemeClr val="lt1"/>
              </a:buClr>
              <a:buSzPct val="92591"/>
              <a:buFont typeface="Arial"/>
              <a:buNone/>
            </a:pPr>
            <a:r>
              <a:rPr lang="en-US" sz="3600">
                <a:solidFill>
                  <a:schemeClr val="lt1"/>
                </a:solidFill>
                <a:latin typeface="Calibri"/>
                <a:ea typeface="Calibri"/>
                <a:cs typeface="Calibri"/>
                <a:sym typeface="Calibri"/>
              </a:rPr>
              <a:t>EDA – </a:t>
            </a:r>
            <a:br>
              <a:rPr lang="en-US" sz="3600">
                <a:solidFill>
                  <a:schemeClr val="lt1"/>
                </a:solidFill>
                <a:latin typeface="Calibri"/>
                <a:ea typeface="Calibri"/>
                <a:cs typeface="Calibri"/>
                <a:sym typeface="Calibri"/>
              </a:rPr>
            </a:br>
            <a:r>
              <a:rPr lang="en-US" sz="3600">
                <a:solidFill>
                  <a:schemeClr val="lt1"/>
                </a:solidFill>
                <a:latin typeface="Calibri"/>
                <a:ea typeface="Calibri"/>
                <a:cs typeface="Calibri"/>
                <a:sym typeface="Calibri"/>
              </a:rPr>
              <a:t>Correlation</a:t>
            </a:r>
            <a:endParaRPr sz="3600">
              <a:solidFill>
                <a:schemeClr val="lt1"/>
              </a:solidFill>
              <a:latin typeface="Calibri"/>
              <a:ea typeface="Calibri"/>
              <a:cs typeface="Calibri"/>
              <a:sym typeface="Calibri"/>
            </a:endParaRPr>
          </a:p>
        </p:txBody>
      </p:sp>
      <p:cxnSp>
        <p:nvCxnSpPr>
          <p:cNvPr id="123" name="Google Shape;123;p27"/>
          <p:cNvCxnSpPr/>
          <p:nvPr/>
        </p:nvCxnSpPr>
        <p:spPr>
          <a:xfrm>
            <a:off x="0" y="1331567"/>
            <a:ext cx="2535936" cy="0"/>
          </a:xfrm>
          <a:prstGeom prst="straightConnector1">
            <a:avLst/>
          </a:prstGeom>
          <a:noFill/>
          <a:ln cap="flat" cmpd="sng" w="19050">
            <a:solidFill>
              <a:schemeClr val="lt1"/>
            </a:solidFill>
            <a:prstDash val="solid"/>
            <a:miter lim="800000"/>
            <a:headEnd len="sm" w="sm" type="none"/>
            <a:tailEnd len="sm" w="sm" type="none"/>
          </a:ln>
        </p:spPr>
      </p:cxnSp>
      <p:pic>
        <p:nvPicPr>
          <p:cNvPr id="124" name="Google Shape;124;p27"/>
          <p:cNvPicPr preferRelativeResize="0"/>
          <p:nvPr/>
        </p:nvPicPr>
        <p:blipFill rotWithShape="1">
          <a:blip r:embed="rId3">
            <a:alphaModFix/>
          </a:blip>
          <a:srcRect b="0" l="0" r="0" t="0"/>
          <a:stretch/>
        </p:blipFill>
        <p:spPr>
          <a:xfrm>
            <a:off x="3401568" y="78095"/>
            <a:ext cx="7328257" cy="670181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0" y="439517"/>
            <a:ext cx="11360800" cy="978000"/>
          </a:xfrm>
          <a:prstGeom prst="rect">
            <a:avLst/>
          </a:prstGeom>
          <a:noFill/>
          <a:ln>
            <a:noFill/>
          </a:ln>
        </p:spPr>
        <p:txBody>
          <a:bodyPr anchorCtr="0" anchor="b" bIns="121900" lIns="121900" spcFirstLastPara="1" rIns="121900" wrap="square" tIns="121900">
            <a:normAutofit/>
          </a:bodyPr>
          <a:lstStyle/>
          <a:p>
            <a:pPr indent="0" lvl="0" marL="0" rtl="0" algn="l">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Predictor Variables</a:t>
            </a:r>
            <a:endParaRPr sz="3600">
              <a:solidFill>
                <a:schemeClr val="lt1"/>
              </a:solidFill>
              <a:latin typeface="Calibri"/>
              <a:ea typeface="Calibri"/>
              <a:cs typeface="Calibri"/>
              <a:sym typeface="Calibri"/>
            </a:endParaRPr>
          </a:p>
        </p:txBody>
      </p:sp>
      <p:cxnSp>
        <p:nvCxnSpPr>
          <p:cNvPr id="130" name="Google Shape;130;p6"/>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
        <p:nvSpPr>
          <p:cNvPr id="131" name="Google Shape;131;p6"/>
          <p:cNvSpPr txBox="1"/>
          <p:nvPr/>
        </p:nvSpPr>
        <p:spPr>
          <a:xfrm>
            <a:off x="467833" y="1616150"/>
            <a:ext cx="10696500" cy="501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200" u="none" cap="none" strike="noStrike">
                <a:solidFill>
                  <a:schemeClr val="lt1"/>
                </a:solidFill>
                <a:latin typeface="Calibri"/>
                <a:ea typeface="Calibri"/>
                <a:cs typeface="Calibri"/>
                <a:sym typeface="Calibri"/>
              </a:rPr>
              <a:t>Predictors</a:t>
            </a:r>
            <a:endParaRPr/>
          </a:p>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Calibri"/>
                <a:ea typeface="Calibri"/>
                <a:cs typeface="Calibri"/>
                <a:sym typeface="Calibri"/>
              </a:rPr>
              <a:t>Market Type</a:t>
            </a:r>
            <a:endParaRPr b="0" i="0" sz="3200" u="none" cap="none" strike="noStrike">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3200"/>
              <a:buFont typeface="Calibri"/>
              <a:buChar char="•"/>
            </a:pPr>
            <a:r>
              <a:rPr lang="en-US" sz="3200">
                <a:solidFill>
                  <a:schemeClr val="lt1"/>
                </a:solidFill>
                <a:latin typeface="Calibri"/>
                <a:ea typeface="Calibri"/>
                <a:cs typeface="Calibri"/>
                <a:sym typeface="Calibri"/>
              </a:rPr>
              <a:t>Business Type </a:t>
            </a:r>
            <a:endParaRPr sz="3200">
              <a:solidFill>
                <a:schemeClr val="lt1"/>
              </a:solidFill>
              <a:latin typeface="Calibri"/>
              <a:ea typeface="Calibri"/>
              <a:cs typeface="Calibri"/>
              <a:sym typeface="Calibri"/>
            </a:endParaRPr>
          </a:p>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Calibri"/>
                <a:ea typeface="Calibri"/>
                <a:cs typeface="Calibri"/>
                <a:sym typeface="Calibri"/>
              </a:rPr>
              <a:t>Customer Trade (collapsed)</a:t>
            </a:r>
            <a:endParaRPr/>
          </a:p>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Calibri"/>
                <a:ea typeface="Calibri"/>
                <a:cs typeface="Calibri"/>
                <a:sym typeface="Calibri"/>
              </a:rPr>
              <a:t>Customer Activity</a:t>
            </a:r>
            <a:endParaRPr/>
          </a:p>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Calibri"/>
                <a:ea typeface="Calibri"/>
                <a:cs typeface="Calibri"/>
                <a:sym typeface="Calibri"/>
              </a:rPr>
              <a:t>Customer Tenure Grouping</a:t>
            </a:r>
            <a:endParaRPr/>
          </a:p>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Calibri"/>
                <a:ea typeface="Calibri"/>
                <a:cs typeface="Calibri"/>
                <a:sym typeface="Calibri"/>
              </a:rPr>
              <a:t>Population</a:t>
            </a:r>
            <a:endParaRPr/>
          </a:p>
          <a:p>
            <a:pPr indent="-82550" lvl="0" marL="285750" marR="0" rtl="0" algn="l">
              <a:lnSpc>
                <a:spcPct val="100000"/>
              </a:lnSpc>
              <a:spcBef>
                <a:spcPts val="0"/>
              </a:spcBef>
              <a:spcAft>
                <a:spcPts val="0"/>
              </a:spcAft>
              <a:buClr>
                <a:srgbClr val="000000"/>
              </a:buClr>
              <a:buSzPts val="3200"/>
              <a:buFont typeface="Arial"/>
              <a:buNone/>
            </a:pPr>
            <a:r>
              <a:t/>
            </a:r>
            <a:endParaRPr b="0" i="0" sz="32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3200" u="none" cap="none" strike="noStrike">
                <a:solidFill>
                  <a:schemeClr val="lt1"/>
                </a:solidFill>
                <a:latin typeface="Calibri"/>
                <a:ea typeface="Calibri"/>
                <a:cs typeface="Calibri"/>
                <a:sym typeface="Calibri"/>
              </a:rPr>
              <a:t>Outcome Variable</a:t>
            </a:r>
            <a:endParaRPr/>
          </a:p>
          <a:p>
            <a:pPr indent="-285750" lvl="0" marL="285750" marR="0" rtl="0" algn="l">
              <a:lnSpc>
                <a:spcPct val="100000"/>
              </a:lnSpc>
              <a:spcBef>
                <a:spcPts val="0"/>
              </a:spcBef>
              <a:spcAft>
                <a:spcPts val="0"/>
              </a:spcAft>
              <a:buClr>
                <a:schemeClr val="lt1"/>
              </a:buClr>
              <a:buSzPts val="3200"/>
              <a:buFont typeface="Arial"/>
              <a:buChar char="•"/>
            </a:pPr>
            <a:r>
              <a:rPr b="0" i="0" lang="en-US" sz="3200" u="none" cap="none" strike="noStrike">
                <a:solidFill>
                  <a:schemeClr val="lt1"/>
                </a:solidFill>
                <a:latin typeface="Calibri"/>
                <a:ea typeface="Calibri"/>
                <a:cs typeface="Calibri"/>
                <a:sym typeface="Calibri"/>
              </a:rPr>
              <a:t> 3 years of gross profit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0" y="439517"/>
            <a:ext cx="11360800" cy="978000"/>
          </a:xfrm>
          <a:prstGeom prst="rect">
            <a:avLst/>
          </a:prstGeom>
          <a:noFill/>
          <a:ln>
            <a:noFill/>
          </a:ln>
        </p:spPr>
        <p:txBody>
          <a:bodyPr anchorCtr="0" anchor="b" bIns="121900" lIns="121900" spcFirstLastPara="1" rIns="121900" wrap="square" tIns="121900">
            <a:normAutofit/>
          </a:bodyPr>
          <a:lstStyle/>
          <a:p>
            <a:pPr indent="0" lvl="0" marL="0" rtl="0" algn="l">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EDA Results</a:t>
            </a:r>
            <a:endParaRPr sz="3600">
              <a:solidFill>
                <a:schemeClr val="lt1"/>
              </a:solidFill>
              <a:latin typeface="Calibri"/>
              <a:ea typeface="Calibri"/>
              <a:cs typeface="Calibri"/>
              <a:sym typeface="Calibri"/>
            </a:endParaRPr>
          </a:p>
        </p:txBody>
      </p:sp>
      <p:cxnSp>
        <p:nvCxnSpPr>
          <p:cNvPr id="137" name="Google Shape;137;p9"/>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
        <p:nvSpPr>
          <p:cNvPr id="138" name="Google Shape;138;p9"/>
          <p:cNvSpPr txBox="1"/>
          <p:nvPr/>
        </p:nvSpPr>
        <p:spPr>
          <a:xfrm>
            <a:off x="260710" y="1690009"/>
            <a:ext cx="11497200" cy="4524275"/>
          </a:xfrm>
          <a:prstGeom prst="rect">
            <a:avLst/>
          </a:prstGeom>
          <a:noFill/>
          <a:ln>
            <a:noFill/>
          </a:ln>
        </p:spPr>
        <p:txBody>
          <a:bodyPr anchorCtr="0" anchor="t" bIns="45700" lIns="91425" spcFirstLastPara="1" rIns="91425" wrap="square" tIns="45700">
            <a:spAutoFit/>
          </a:bodyPr>
          <a:lstStyle/>
          <a:p>
            <a:pPr indent="-571500" lvl="0" marL="612140" marR="0" rtl="0" algn="l">
              <a:lnSpc>
                <a:spcPct val="200000"/>
              </a:lnSpc>
              <a:spcBef>
                <a:spcPts val="0"/>
              </a:spcBef>
              <a:spcAft>
                <a:spcPts val="0"/>
              </a:spcAft>
              <a:buClr>
                <a:schemeClr val="lt1"/>
              </a:buClr>
              <a:buSzPts val="3600"/>
              <a:buFont typeface="Arial"/>
              <a:buChar char="•"/>
            </a:pPr>
            <a:r>
              <a:rPr b="0" i="0" lang="en-US" sz="3600" u="none" cap="none" strike="noStrike">
                <a:solidFill>
                  <a:schemeClr val="lt1"/>
                </a:solidFill>
                <a:latin typeface="Calibri"/>
                <a:ea typeface="Calibri"/>
                <a:cs typeface="Calibri"/>
                <a:sym typeface="Calibri"/>
              </a:rPr>
              <a:t>Distribution and percentage of categorical variables</a:t>
            </a:r>
            <a:endParaRPr/>
          </a:p>
          <a:p>
            <a:pPr indent="-571500" lvl="0" marL="612140" marR="0" rtl="0" algn="l">
              <a:lnSpc>
                <a:spcPct val="200000"/>
              </a:lnSpc>
              <a:spcBef>
                <a:spcPts val="0"/>
              </a:spcBef>
              <a:spcAft>
                <a:spcPts val="0"/>
              </a:spcAft>
              <a:buClr>
                <a:schemeClr val="lt1"/>
              </a:buClr>
              <a:buSzPts val="3600"/>
              <a:buFont typeface="Arial"/>
              <a:buChar char="•"/>
            </a:pPr>
            <a:r>
              <a:rPr b="0" i="0" lang="en-US" sz="3600" u="none" cap="none" strike="noStrike">
                <a:solidFill>
                  <a:schemeClr val="lt1"/>
                </a:solidFill>
                <a:latin typeface="Calibri"/>
                <a:ea typeface="Calibri"/>
                <a:cs typeface="Calibri"/>
                <a:sym typeface="Calibri"/>
              </a:rPr>
              <a:t>Average volume and discount</a:t>
            </a:r>
            <a:endParaRPr/>
          </a:p>
          <a:p>
            <a:pPr indent="-571500" lvl="0" marL="612140" marR="0" rtl="0" algn="l">
              <a:lnSpc>
                <a:spcPct val="200000"/>
              </a:lnSpc>
              <a:spcBef>
                <a:spcPts val="0"/>
              </a:spcBef>
              <a:spcAft>
                <a:spcPts val="0"/>
              </a:spcAft>
              <a:buClr>
                <a:schemeClr val="lt1"/>
              </a:buClr>
              <a:buSzPts val="3600"/>
              <a:buFont typeface="Arial"/>
              <a:buChar char="•"/>
            </a:pPr>
            <a:r>
              <a:rPr b="0" i="0" lang="en-US" sz="3600" u="none" cap="none" strike="noStrike">
                <a:solidFill>
                  <a:schemeClr val="lt1"/>
                </a:solidFill>
                <a:latin typeface="Calibri"/>
                <a:ea typeface="Calibri"/>
                <a:cs typeface="Calibri"/>
                <a:sym typeface="Calibri"/>
              </a:rPr>
              <a:t>Best-selling products</a:t>
            </a:r>
            <a:endParaRPr/>
          </a:p>
          <a:p>
            <a:pPr indent="-571500" lvl="0" marL="612140" marR="0" rtl="0" algn="l">
              <a:lnSpc>
                <a:spcPct val="200000"/>
              </a:lnSpc>
              <a:spcBef>
                <a:spcPts val="0"/>
              </a:spcBef>
              <a:spcAft>
                <a:spcPts val="0"/>
              </a:spcAft>
              <a:buClr>
                <a:schemeClr val="lt1"/>
              </a:buClr>
              <a:buSzPts val="3600"/>
              <a:buFont typeface="Arial"/>
              <a:buChar char="•"/>
            </a:pPr>
            <a:r>
              <a:rPr b="0" i="0" lang="en-US" sz="3600" u="none" cap="none" strike="noStrike">
                <a:solidFill>
                  <a:schemeClr val="lt1"/>
                </a:solidFill>
                <a:latin typeface="Calibri"/>
                <a:ea typeface="Calibri"/>
                <a:cs typeface="Calibri"/>
                <a:sym typeface="Calibri"/>
              </a:rPr>
              <a:t>Visualized scatter plots of numeric variables </a:t>
            </a:r>
            <a:endParaRPr b="0" i="0" sz="36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5"/>
          <p:cNvSpPr txBox="1"/>
          <p:nvPr>
            <p:ph type="title"/>
          </p:nvPr>
        </p:nvSpPr>
        <p:spPr>
          <a:xfrm>
            <a:off x="0" y="-11152"/>
            <a:ext cx="11360800" cy="978000"/>
          </a:xfrm>
          <a:prstGeom prst="rect">
            <a:avLst/>
          </a:prstGeom>
          <a:noFill/>
          <a:ln>
            <a:noFill/>
          </a:ln>
        </p:spPr>
        <p:txBody>
          <a:bodyPr anchorCtr="0" anchor="b" bIns="121900" lIns="121900" spcFirstLastPara="1" rIns="121900" wrap="square" tIns="121900">
            <a:normAutofit/>
          </a:bodyPr>
          <a:lstStyle/>
          <a:p>
            <a:pPr indent="0" lvl="0" marL="0" rtl="0" algn="l">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EDA Results</a:t>
            </a:r>
            <a:endParaRPr sz="3600">
              <a:solidFill>
                <a:schemeClr val="lt1"/>
              </a:solidFill>
              <a:latin typeface="Calibri"/>
              <a:ea typeface="Calibri"/>
              <a:cs typeface="Calibri"/>
              <a:sym typeface="Calibri"/>
            </a:endParaRPr>
          </a:p>
        </p:txBody>
      </p:sp>
      <p:sp>
        <p:nvSpPr>
          <p:cNvPr id="144" name="Google Shape;144;p5"/>
          <p:cNvSpPr txBox="1"/>
          <p:nvPr>
            <p:ph idx="1" type="body"/>
          </p:nvPr>
        </p:nvSpPr>
        <p:spPr>
          <a:xfrm>
            <a:off x="415600" y="1958433"/>
            <a:ext cx="11360800" cy="4133200"/>
          </a:xfrm>
          <a:prstGeom prst="rect">
            <a:avLst/>
          </a:prstGeom>
          <a:noFill/>
          <a:ln>
            <a:noFill/>
          </a:ln>
        </p:spPr>
        <p:txBody>
          <a:bodyPr anchorCtr="0" anchor="t" bIns="121900" lIns="121900" spcFirstLastPara="1" rIns="121900" wrap="square" tIns="121900">
            <a:normAutofit/>
          </a:bodyPr>
          <a:lstStyle/>
          <a:p>
            <a:pPr indent="-457200" lvl="0" marL="457200" rtl="0" algn="l">
              <a:lnSpc>
                <a:spcPct val="90000"/>
              </a:lnSpc>
              <a:spcBef>
                <a:spcPts val="0"/>
              </a:spcBef>
              <a:spcAft>
                <a:spcPts val="1600"/>
              </a:spcAft>
              <a:buClr>
                <a:schemeClr val="lt1"/>
              </a:buClr>
              <a:buSzPts val="1800"/>
              <a:buChar char="●"/>
            </a:pPr>
            <a:r>
              <a:rPr lang="en-US"/>
              <a:t> </a:t>
            </a:r>
            <a:endParaRPr/>
          </a:p>
        </p:txBody>
      </p:sp>
      <p:cxnSp>
        <p:nvCxnSpPr>
          <p:cNvPr id="145" name="Google Shape;145;p5"/>
          <p:cNvCxnSpPr/>
          <p:nvPr/>
        </p:nvCxnSpPr>
        <p:spPr>
          <a:xfrm>
            <a:off x="0" y="849787"/>
            <a:ext cx="5096783" cy="0"/>
          </a:xfrm>
          <a:prstGeom prst="straightConnector1">
            <a:avLst/>
          </a:prstGeom>
          <a:noFill/>
          <a:ln cap="flat" cmpd="sng" w="19050">
            <a:solidFill>
              <a:schemeClr val="lt1"/>
            </a:solidFill>
            <a:prstDash val="solid"/>
            <a:miter lim="800000"/>
            <a:headEnd len="sm" w="sm" type="none"/>
            <a:tailEnd len="sm" w="sm" type="none"/>
          </a:ln>
        </p:spPr>
      </p:cxnSp>
      <p:pic>
        <p:nvPicPr>
          <p:cNvPr id="146" name="Google Shape;146;p5"/>
          <p:cNvPicPr preferRelativeResize="0"/>
          <p:nvPr/>
        </p:nvPicPr>
        <p:blipFill rotWithShape="1">
          <a:blip r:embed="rId3">
            <a:alphaModFix/>
          </a:blip>
          <a:srcRect b="0" l="0" r="0" t="0"/>
          <a:stretch/>
        </p:blipFill>
        <p:spPr>
          <a:xfrm>
            <a:off x="0" y="1239764"/>
            <a:ext cx="6068022" cy="3863178"/>
          </a:xfrm>
          <a:prstGeom prst="rect">
            <a:avLst/>
          </a:prstGeom>
          <a:noFill/>
          <a:ln>
            <a:noFill/>
          </a:ln>
        </p:spPr>
      </p:pic>
      <p:pic>
        <p:nvPicPr>
          <p:cNvPr id="147" name="Google Shape;147;p5"/>
          <p:cNvPicPr preferRelativeResize="0"/>
          <p:nvPr/>
        </p:nvPicPr>
        <p:blipFill rotWithShape="1">
          <a:blip r:embed="rId4">
            <a:alphaModFix/>
          </a:blip>
          <a:srcRect b="0" l="0" r="0" t="0"/>
          <a:stretch/>
        </p:blipFill>
        <p:spPr>
          <a:xfrm>
            <a:off x="6123978" y="1239765"/>
            <a:ext cx="6068022" cy="3863177"/>
          </a:xfrm>
          <a:prstGeom prst="rect">
            <a:avLst/>
          </a:prstGeom>
          <a:noFill/>
          <a:ln>
            <a:noFill/>
          </a:ln>
        </p:spPr>
      </p:pic>
      <p:sp>
        <p:nvSpPr>
          <p:cNvPr id="148" name="Google Shape;148;p5"/>
          <p:cNvSpPr txBox="1"/>
          <p:nvPr/>
        </p:nvSpPr>
        <p:spPr>
          <a:xfrm>
            <a:off x="185700" y="5777675"/>
            <a:ext cx="11820600" cy="48009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  Core Sparkling, 5 Gallon with blinded product name of M057706110579.</a:t>
            </a:r>
            <a:endParaRPr b="0" i="0" sz="16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0" y="439517"/>
            <a:ext cx="11360800" cy="978000"/>
          </a:xfrm>
          <a:prstGeom prst="rect">
            <a:avLst/>
          </a:prstGeom>
          <a:noFill/>
          <a:ln>
            <a:noFill/>
          </a:ln>
        </p:spPr>
        <p:txBody>
          <a:bodyPr anchorCtr="0" anchor="b" bIns="121900" lIns="121900" spcFirstLastPara="1" rIns="121900" wrap="square" tIns="121900">
            <a:normAutofit/>
          </a:bodyPr>
          <a:lstStyle/>
          <a:p>
            <a:pPr indent="0" lvl="0" marL="0" rtl="0" algn="l">
              <a:lnSpc>
                <a:spcPct val="90000"/>
              </a:lnSpc>
              <a:spcBef>
                <a:spcPts val="0"/>
              </a:spcBef>
              <a:spcAft>
                <a:spcPts val="0"/>
              </a:spcAft>
              <a:buClr>
                <a:schemeClr val="lt1"/>
              </a:buClr>
              <a:buSzPts val="3000"/>
              <a:buFont typeface="Arial"/>
              <a:buNone/>
            </a:pPr>
            <a:r>
              <a:rPr lang="en-US" sz="3600">
                <a:solidFill>
                  <a:schemeClr val="lt1"/>
                </a:solidFill>
                <a:latin typeface="Calibri"/>
                <a:ea typeface="Calibri"/>
                <a:cs typeface="Calibri"/>
                <a:sym typeface="Calibri"/>
              </a:rPr>
              <a:t>Models </a:t>
            </a:r>
            <a:r>
              <a:rPr lang="en-US" sz="3600">
                <a:solidFill>
                  <a:schemeClr val="lt1"/>
                </a:solidFill>
              </a:rPr>
              <a:t>C</a:t>
            </a:r>
            <a:r>
              <a:rPr lang="en-US" sz="3600">
                <a:solidFill>
                  <a:schemeClr val="lt1"/>
                </a:solidFill>
                <a:latin typeface="Calibri"/>
                <a:ea typeface="Calibri"/>
                <a:cs typeface="Calibri"/>
                <a:sym typeface="Calibri"/>
              </a:rPr>
              <a:t>onsidered</a:t>
            </a:r>
            <a:endParaRPr sz="3600">
              <a:solidFill>
                <a:schemeClr val="lt1"/>
              </a:solidFill>
              <a:latin typeface="Calibri"/>
              <a:ea typeface="Calibri"/>
              <a:cs typeface="Calibri"/>
              <a:sym typeface="Calibri"/>
            </a:endParaRPr>
          </a:p>
        </p:txBody>
      </p:sp>
      <p:cxnSp>
        <p:nvCxnSpPr>
          <p:cNvPr id="154" name="Google Shape;154;p28"/>
          <p:cNvCxnSpPr/>
          <p:nvPr/>
        </p:nvCxnSpPr>
        <p:spPr>
          <a:xfrm>
            <a:off x="0" y="1331567"/>
            <a:ext cx="5096783" cy="0"/>
          </a:xfrm>
          <a:prstGeom prst="straightConnector1">
            <a:avLst/>
          </a:prstGeom>
          <a:noFill/>
          <a:ln cap="flat" cmpd="sng" w="19050">
            <a:solidFill>
              <a:schemeClr val="lt1"/>
            </a:solidFill>
            <a:prstDash val="solid"/>
            <a:miter lim="800000"/>
            <a:headEnd len="sm" w="sm" type="none"/>
            <a:tailEnd len="sm" w="sm" type="none"/>
          </a:ln>
        </p:spPr>
      </p:cxnSp>
      <p:sp>
        <p:nvSpPr>
          <p:cNvPr id="155" name="Google Shape;155;p28"/>
          <p:cNvSpPr txBox="1"/>
          <p:nvPr/>
        </p:nvSpPr>
        <p:spPr>
          <a:xfrm>
            <a:off x="292608" y="1658112"/>
            <a:ext cx="11497200" cy="3971100"/>
          </a:xfrm>
          <a:prstGeom prst="rect">
            <a:avLst/>
          </a:prstGeom>
          <a:noFill/>
          <a:ln>
            <a:noFill/>
          </a:ln>
        </p:spPr>
        <p:txBody>
          <a:bodyPr anchorCtr="0" anchor="t" bIns="45700" lIns="91425" spcFirstLastPara="1" rIns="91425" wrap="square" tIns="45700">
            <a:spAutoFit/>
          </a:bodyPr>
          <a:lstStyle/>
          <a:p>
            <a:pPr indent="-571500" lvl="0" marL="612140" marR="0" rtl="0" algn="l">
              <a:lnSpc>
                <a:spcPct val="200000"/>
              </a:lnSpc>
              <a:spcBef>
                <a:spcPts val="0"/>
              </a:spcBef>
              <a:spcAft>
                <a:spcPts val="0"/>
              </a:spcAft>
              <a:buClr>
                <a:schemeClr val="lt1"/>
              </a:buClr>
              <a:buSzPts val="3600"/>
              <a:buFont typeface="Arial"/>
              <a:buChar char="•"/>
            </a:pPr>
            <a:r>
              <a:rPr b="0" i="0" lang="en-US" sz="3600" u="none" cap="none" strike="noStrike">
                <a:solidFill>
                  <a:schemeClr val="lt1"/>
                </a:solidFill>
                <a:latin typeface="Calibri"/>
                <a:ea typeface="Calibri"/>
                <a:cs typeface="Calibri"/>
                <a:sym typeface="Calibri"/>
              </a:rPr>
              <a:t>Support Vector Machine</a:t>
            </a:r>
            <a:endParaRPr b="0" i="0" sz="3600" u="none" cap="none" strike="noStrike">
              <a:solidFill>
                <a:schemeClr val="lt1"/>
              </a:solidFill>
              <a:latin typeface="Calibri"/>
              <a:ea typeface="Calibri"/>
              <a:cs typeface="Calibri"/>
              <a:sym typeface="Calibri"/>
            </a:endParaRPr>
          </a:p>
          <a:p>
            <a:pPr indent="-571500" lvl="0" marL="612140" marR="0" rtl="0" algn="l">
              <a:lnSpc>
                <a:spcPct val="200000"/>
              </a:lnSpc>
              <a:spcBef>
                <a:spcPts val="0"/>
              </a:spcBef>
              <a:spcAft>
                <a:spcPts val="0"/>
              </a:spcAft>
              <a:buClr>
                <a:schemeClr val="lt1"/>
              </a:buClr>
              <a:buSzPts val="3600"/>
              <a:buFont typeface="Calibri"/>
              <a:buChar char="•"/>
            </a:pPr>
            <a:r>
              <a:rPr b="0" i="0" lang="en-US" sz="3600" u="none" cap="none" strike="noStrike">
                <a:solidFill>
                  <a:schemeClr val="lt1"/>
                </a:solidFill>
                <a:latin typeface="Calibri"/>
                <a:ea typeface="Calibri"/>
                <a:cs typeface="Calibri"/>
                <a:sym typeface="Calibri"/>
              </a:rPr>
              <a:t>XG Boost</a:t>
            </a:r>
            <a:endParaRPr b="0" i="0" sz="3600" u="none" cap="none" strike="noStrike">
              <a:solidFill>
                <a:schemeClr val="lt1"/>
              </a:solidFill>
              <a:latin typeface="Calibri"/>
              <a:ea typeface="Calibri"/>
              <a:cs typeface="Calibri"/>
              <a:sym typeface="Calibri"/>
            </a:endParaRPr>
          </a:p>
          <a:p>
            <a:pPr indent="-571500" lvl="0" marL="612140" marR="0" rtl="0" algn="l">
              <a:lnSpc>
                <a:spcPct val="200000"/>
              </a:lnSpc>
              <a:spcBef>
                <a:spcPts val="0"/>
              </a:spcBef>
              <a:spcAft>
                <a:spcPts val="0"/>
              </a:spcAft>
              <a:buClr>
                <a:schemeClr val="lt1"/>
              </a:buClr>
              <a:buSzPts val="3600"/>
              <a:buFont typeface="Calibri"/>
              <a:buChar char="•"/>
            </a:pPr>
            <a:r>
              <a:rPr b="0" i="0" lang="en-US" sz="3600" u="none" cap="none" strike="noStrike">
                <a:solidFill>
                  <a:schemeClr val="lt1"/>
                </a:solidFill>
                <a:latin typeface="Calibri"/>
                <a:ea typeface="Calibri"/>
                <a:cs typeface="Calibri"/>
                <a:sym typeface="Calibri"/>
              </a:rPr>
              <a:t>Neural Net</a:t>
            </a:r>
            <a:endParaRPr b="0" i="0" sz="3600" u="none" cap="none" strike="noStrike">
              <a:solidFill>
                <a:schemeClr val="lt1"/>
              </a:solidFill>
              <a:latin typeface="Calibri"/>
              <a:ea typeface="Calibri"/>
              <a:cs typeface="Calibri"/>
              <a:sym typeface="Calibri"/>
            </a:endParaRPr>
          </a:p>
          <a:p>
            <a:pPr indent="-571500" lvl="0" marL="612140" marR="0" rtl="0" algn="l">
              <a:lnSpc>
                <a:spcPct val="200000"/>
              </a:lnSpc>
              <a:spcBef>
                <a:spcPts val="0"/>
              </a:spcBef>
              <a:spcAft>
                <a:spcPts val="0"/>
              </a:spcAft>
              <a:buClr>
                <a:schemeClr val="lt1"/>
              </a:buClr>
              <a:buSzPts val="3600"/>
              <a:buFont typeface="Calibri"/>
              <a:buChar char="•"/>
            </a:pPr>
            <a:r>
              <a:rPr b="0" i="0" lang="en-US" sz="3600" u="none" cap="none" strike="noStrike">
                <a:solidFill>
                  <a:schemeClr val="lt1"/>
                </a:solidFill>
                <a:latin typeface="Calibri"/>
                <a:ea typeface="Calibri"/>
                <a:cs typeface="Calibri"/>
                <a:sym typeface="Calibri"/>
              </a:rPr>
              <a:t>Linear Regression</a:t>
            </a:r>
            <a:endParaRPr b="0" i="0" sz="36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2023-03-29T02:01:04Z</dcterms:created>
  <dc:creator>Kayla Smartz</dc:creator>
</cp:coreProperties>
</file>