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63" r:id="rId4"/>
    <p:sldId id="262" r:id="rId5"/>
    <p:sldId id="261"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B71CFC7-4F25-4CED-AC0E-562977C49B09}" type="datetimeFigureOut">
              <a:rPr lang="en-US" smtClean="0"/>
              <a:t>3/26/2025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509F8A5-474A-4D3D-B335-0A219CA8D59C}" type="slidenum">
              <a:rPr lang="en-US" smtClean="0"/>
              <a:t>‹#›</a:t>
            </a:fld>
            <a:endParaRPr lang="en-US"/>
          </a:p>
        </p:txBody>
      </p:sp>
    </p:spTree>
    <p:extLst>
      <p:ext uri="{BB962C8B-B14F-4D97-AF65-F5344CB8AC3E}">
        <p14:creationId xmlns:p14="http://schemas.microsoft.com/office/powerpoint/2010/main" val="598307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71CFC7-4F25-4CED-AC0E-562977C49B09}"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09F8A5-474A-4D3D-B335-0A219CA8D59C}" type="slidenum">
              <a:rPr lang="en-US" smtClean="0"/>
              <a:t>‹#›</a:t>
            </a:fld>
            <a:endParaRPr lang="en-US"/>
          </a:p>
        </p:txBody>
      </p:sp>
    </p:spTree>
    <p:extLst>
      <p:ext uri="{BB962C8B-B14F-4D97-AF65-F5344CB8AC3E}">
        <p14:creationId xmlns:p14="http://schemas.microsoft.com/office/powerpoint/2010/main" val="1843758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71CFC7-4F25-4CED-AC0E-562977C49B09}"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09F8A5-474A-4D3D-B335-0A219CA8D59C}" type="slidenum">
              <a:rPr lang="en-US" smtClean="0"/>
              <a:t>‹#›</a:t>
            </a:fld>
            <a:endParaRPr lang="en-US"/>
          </a:p>
        </p:txBody>
      </p:sp>
    </p:spTree>
    <p:extLst>
      <p:ext uri="{BB962C8B-B14F-4D97-AF65-F5344CB8AC3E}">
        <p14:creationId xmlns:p14="http://schemas.microsoft.com/office/powerpoint/2010/main" val="2546102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71CFC7-4F25-4CED-AC0E-562977C49B09}"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09F8A5-474A-4D3D-B335-0A219CA8D59C}" type="slidenum">
              <a:rPr lang="en-US" smtClean="0"/>
              <a:t>‹#›</a:t>
            </a:fld>
            <a:endParaRPr lang="en-US"/>
          </a:p>
        </p:txBody>
      </p:sp>
    </p:spTree>
    <p:extLst>
      <p:ext uri="{BB962C8B-B14F-4D97-AF65-F5344CB8AC3E}">
        <p14:creationId xmlns:p14="http://schemas.microsoft.com/office/powerpoint/2010/main" val="7321103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71CFC7-4F25-4CED-AC0E-562977C49B09}"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09F8A5-474A-4D3D-B335-0A219CA8D59C}" type="slidenum">
              <a:rPr lang="en-US" smtClean="0"/>
              <a:t>‹#›</a:t>
            </a:fld>
            <a:endParaRPr lang="en-US"/>
          </a:p>
        </p:txBody>
      </p:sp>
    </p:spTree>
    <p:extLst>
      <p:ext uri="{BB962C8B-B14F-4D97-AF65-F5344CB8AC3E}">
        <p14:creationId xmlns:p14="http://schemas.microsoft.com/office/powerpoint/2010/main" val="1033834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B71CFC7-4F25-4CED-AC0E-562977C49B09}"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09F8A5-474A-4D3D-B335-0A219CA8D59C}" type="slidenum">
              <a:rPr lang="en-US" smtClean="0"/>
              <a:t>‹#›</a:t>
            </a:fld>
            <a:endParaRPr lang="en-US"/>
          </a:p>
        </p:txBody>
      </p:sp>
    </p:spTree>
    <p:extLst>
      <p:ext uri="{BB962C8B-B14F-4D97-AF65-F5344CB8AC3E}">
        <p14:creationId xmlns:p14="http://schemas.microsoft.com/office/powerpoint/2010/main" val="3740008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B71CFC7-4F25-4CED-AC0E-562977C49B09}" type="datetimeFigureOut">
              <a:rPr lang="en-US" smtClean="0"/>
              <a:t>3/26/2025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509F8A5-474A-4D3D-B335-0A219CA8D59C}" type="slidenum">
              <a:rPr lang="en-US" smtClean="0"/>
              <a:t>‹#›</a:t>
            </a:fld>
            <a:endParaRPr lang="en-US"/>
          </a:p>
        </p:txBody>
      </p:sp>
    </p:spTree>
    <p:extLst>
      <p:ext uri="{BB962C8B-B14F-4D97-AF65-F5344CB8AC3E}">
        <p14:creationId xmlns:p14="http://schemas.microsoft.com/office/powerpoint/2010/main" val="389943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B71CFC7-4F25-4CED-AC0E-562977C49B09}"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9F8A5-474A-4D3D-B335-0A219CA8D59C}" type="slidenum">
              <a:rPr lang="en-US" smtClean="0"/>
              <a:t>‹#›</a:t>
            </a:fld>
            <a:endParaRPr lang="en-US"/>
          </a:p>
        </p:txBody>
      </p:sp>
    </p:spTree>
    <p:extLst>
      <p:ext uri="{BB962C8B-B14F-4D97-AF65-F5344CB8AC3E}">
        <p14:creationId xmlns:p14="http://schemas.microsoft.com/office/powerpoint/2010/main" val="3571272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B71CFC7-4F25-4CED-AC0E-562977C49B09}"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09F8A5-474A-4D3D-B335-0A219CA8D59C}" type="slidenum">
              <a:rPr lang="en-US" smtClean="0"/>
              <a:t>‹#›</a:t>
            </a:fld>
            <a:endParaRPr lang="en-US"/>
          </a:p>
        </p:txBody>
      </p:sp>
    </p:spTree>
    <p:extLst>
      <p:ext uri="{BB962C8B-B14F-4D97-AF65-F5344CB8AC3E}">
        <p14:creationId xmlns:p14="http://schemas.microsoft.com/office/powerpoint/2010/main" val="384086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71CFC7-4F25-4CED-AC0E-562977C49B09}"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9F8A5-474A-4D3D-B335-0A219CA8D59C}" type="slidenum">
              <a:rPr lang="en-US" smtClean="0"/>
              <a:t>‹#›</a:t>
            </a:fld>
            <a:endParaRPr lang="en-US"/>
          </a:p>
        </p:txBody>
      </p:sp>
    </p:spTree>
    <p:extLst>
      <p:ext uri="{BB962C8B-B14F-4D97-AF65-F5344CB8AC3E}">
        <p14:creationId xmlns:p14="http://schemas.microsoft.com/office/powerpoint/2010/main" val="31050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71CFC7-4F25-4CED-AC0E-562977C49B09}"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509F8A5-474A-4D3D-B335-0A219CA8D59C}" type="slidenum">
              <a:rPr lang="en-US" smtClean="0"/>
              <a:t>‹#›</a:t>
            </a:fld>
            <a:endParaRPr lang="en-US"/>
          </a:p>
        </p:txBody>
      </p:sp>
    </p:spTree>
    <p:extLst>
      <p:ext uri="{BB962C8B-B14F-4D97-AF65-F5344CB8AC3E}">
        <p14:creationId xmlns:p14="http://schemas.microsoft.com/office/powerpoint/2010/main" val="3060994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71CFC7-4F25-4CED-AC0E-562977C49B09}"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9F8A5-474A-4D3D-B335-0A219CA8D59C}" type="slidenum">
              <a:rPr lang="en-US" smtClean="0"/>
              <a:t>‹#›</a:t>
            </a:fld>
            <a:endParaRPr lang="en-US"/>
          </a:p>
        </p:txBody>
      </p:sp>
    </p:spTree>
    <p:extLst>
      <p:ext uri="{BB962C8B-B14F-4D97-AF65-F5344CB8AC3E}">
        <p14:creationId xmlns:p14="http://schemas.microsoft.com/office/powerpoint/2010/main" val="2080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71CFC7-4F25-4CED-AC0E-562977C49B09}"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09F8A5-474A-4D3D-B335-0A219CA8D59C}" type="slidenum">
              <a:rPr lang="en-US" smtClean="0"/>
              <a:t>‹#›</a:t>
            </a:fld>
            <a:endParaRPr lang="en-US"/>
          </a:p>
        </p:txBody>
      </p:sp>
    </p:spTree>
    <p:extLst>
      <p:ext uri="{BB962C8B-B14F-4D97-AF65-F5344CB8AC3E}">
        <p14:creationId xmlns:p14="http://schemas.microsoft.com/office/powerpoint/2010/main" val="246498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71CFC7-4F25-4CED-AC0E-562977C49B09}"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09F8A5-474A-4D3D-B335-0A219CA8D59C}" type="slidenum">
              <a:rPr lang="en-US" smtClean="0"/>
              <a:t>‹#›</a:t>
            </a:fld>
            <a:endParaRPr lang="en-US"/>
          </a:p>
        </p:txBody>
      </p:sp>
    </p:spTree>
    <p:extLst>
      <p:ext uri="{BB962C8B-B14F-4D97-AF65-F5344CB8AC3E}">
        <p14:creationId xmlns:p14="http://schemas.microsoft.com/office/powerpoint/2010/main" val="2067903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71CFC7-4F25-4CED-AC0E-562977C49B09}"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509F8A5-474A-4D3D-B335-0A219CA8D59C}" type="slidenum">
              <a:rPr lang="en-US" smtClean="0"/>
              <a:t>‹#›</a:t>
            </a:fld>
            <a:endParaRPr lang="en-US"/>
          </a:p>
        </p:txBody>
      </p:sp>
    </p:spTree>
    <p:extLst>
      <p:ext uri="{BB962C8B-B14F-4D97-AF65-F5344CB8AC3E}">
        <p14:creationId xmlns:p14="http://schemas.microsoft.com/office/powerpoint/2010/main" val="2724226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71CFC7-4F25-4CED-AC0E-562977C49B09}"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09F8A5-474A-4D3D-B335-0A219CA8D59C}" type="slidenum">
              <a:rPr lang="en-US" smtClean="0"/>
              <a:t>‹#›</a:t>
            </a:fld>
            <a:endParaRPr lang="en-US"/>
          </a:p>
        </p:txBody>
      </p:sp>
    </p:spTree>
    <p:extLst>
      <p:ext uri="{BB962C8B-B14F-4D97-AF65-F5344CB8AC3E}">
        <p14:creationId xmlns:p14="http://schemas.microsoft.com/office/powerpoint/2010/main" val="4231531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71CFC7-4F25-4CED-AC0E-562977C49B09}"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509F8A5-474A-4D3D-B335-0A219CA8D59C}" type="slidenum">
              <a:rPr lang="en-US" smtClean="0"/>
              <a:t>‹#›</a:t>
            </a:fld>
            <a:endParaRPr lang="en-US"/>
          </a:p>
        </p:txBody>
      </p:sp>
    </p:spTree>
    <p:extLst>
      <p:ext uri="{BB962C8B-B14F-4D97-AF65-F5344CB8AC3E}">
        <p14:creationId xmlns:p14="http://schemas.microsoft.com/office/powerpoint/2010/main" val="327893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B71CFC7-4F25-4CED-AC0E-562977C49B09}" type="datetimeFigureOut">
              <a:rPr lang="en-US" smtClean="0"/>
              <a:t>3/26/2025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509F8A5-474A-4D3D-B335-0A219CA8D59C}" type="slidenum">
              <a:rPr lang="en-US" smtClean="0"/>
              <a:t>‹#›</a:t>
            </a:fld>
            <a:endParaRPr lang="en-US"/>
          </a:p>
        </p:txBody>
      </p:sp>
    </p:spTree>
    <p:extLst>
      <p:ext uri="{BB962C8B-B14F-4D97-AF65-F5344CB8AC3E}">
        <p14:creationId xmlns:p14="http://schemas.microsoft.com/office/powerpoint/2010/main" val="3407354863"/>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EA30ECC-A7EE-4837-9C16-20B99E4E57EB}"/>
              </a:ext>
            </a:extLst>
          </p:cNvPr>
          <p:cNvSpPr>
            <a:spLocks noGrp="1" noChangeArrowheads="1"/>
          </p:cNvSpPr>
          <p:nvPr>
            <p:ph type="ctrTitle"/>
          </p:nvPr>
        </p:nvSpPr>
        <p:spPr bwMode="auto">
          <a:xfrm>
            <a:off x="941380" y="1839109"/>
            <a:ext cx="860524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Aft>
                <a:spcPct val="0"/>
              </a:spcAft>
            </a:pPr>
            <a:br>
              <a:rPr lang="en-US" sz="2800" b="1" dirty="0"/>
            </a:br>
            <a:r>
              <a:rPr lang="en-US" sz="2800" b="1" dirty="0"/>
              <a:t> SMART RESERVATION &amp; OPTIMIZATION PLATFORM</a:t>
            </a: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
        <p:nvSpPr>
          <p:cNvPr id="3" name="Subtitle 2">
            <a:extLst>
              <a:ext uri="{FF2B5EF4-FFF2-40B4-BE49-F238E27FC236}">
                <a16:creationId xmlns:a16="http://schemas.microsoft.com/office/drawing/2014/main" id="{602443C7-B4DA-4EBE-8EBB-C68BFA4F4AAB}"/>
              </a:ext>
            </a:extLst>
          </p:cNvPr>
          <p:cNvSpPr>
            <a:spLocks noGrp="1"/>
          </p:cNvSpPr>
          <p:nvPr>
            <p:ph type="subTitle" idx="1"/>
          </p:nvPr>
        </p:nvSpPr>
        <p:spPr>
          <a:xfrm>
            <a:off x="1154955" y="3000375"/>
            <a:ext cx="8825658" cy="2638425"/>
          </a:xfrm>
        </p:spPr>
        <p:txBody>
          <a:bodyPr/>
          <a:lstStyle/>
          <a:p>
            <a:pPr algn="ctr"/>
            <a:r>
              <a:rPr lang="en-US" dirty="0"/>
              <a:t>Prepared by: Brian Mwalish</a:t>
            </a:r>
          </a:p>
          <a:p>
            <a:pPr algn="ctr"/>
            <a:r>
              <a:rPr lang="en-US" dirty="0"/>
              <a:t>ID: SANYBR2211</a:t>
            </a:r>
          </a:p>
          <a:p>
            <a:r>
              <a:rPr lang="en-US" dirty="0"/>
              <a:t>                                          supervisor: Mr.  FRED MOBISA</a:t>
            </a:r>
          </a:p>
        </p:txBody>
      </p:sp>
    </p:spTree>
    <p:extLst>
      <p:ext uri="{BB962C8B-B14F-4D97-AF65-F5344CB8AC3E}">
        <p14:creationId xmlns:p14="http://schemas.microsoft.com/office/powerpoint/2010/main" val="290218072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C752C10-5486-4F4B-BDD0-DA80A969866C}"/>
              </a:ext>
            </a:extLst>
          </p:cNvPr>
          <p:cNvSpPr>
            <a:spLocks noGrp="1" noChangeArrowheads="1"/>
          </p:cNvSpPr>
          <p:nvPr>
            <p:ph type="title"/>
          </p:nvPr>
        </p:nvSpPr>
        <p:spPr bwMode="auto">
          <a:xfrm>
            <a:off x="2975883" y="589325"/>
            <a:ext cx="6240233"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1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Problem</a:t>
            </a:r>
            <a:r>
              <a:rPr kumimoji="0" lang="en-US" altLang="en-US" sz="5100" b="1" i="0" u="none" strike="noStrike" cap="none" normalizeH="0" baseline="0" dirty="0">
                <a:ln>
                  <a:noFill/>
                </a:ln>
                <a:solidFill>
                  <a:srgbClr val="000000"/>
                </a:solidFill>
                <a:effectLst/>
                <a:latin typeface="Arial" panose="020B0604020202020204" pitchFamily="34" charset="0"/>
              </a:rPr>
              <a:t> statement: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BC07512D-438F-40B4-AA0E-94925B412AD0}"/>
              </a:ext>
            </a:extLst>
          </p:cNvPr>
          <p:cNvSpPr>
            <a:spLocks noGrp="1"/>
          </p:cNvSpPr>
          <p:nvPr>
            <p:ph idx="1"/>
          </p:nvPr>
        </p:nvSpPr>
        <p:spPr/>
        <p:txBody>
          <a:bodyPr>
            <a:normAutofit/>
          </a:bodyPr>
          <a:lstStyle/>
          <a:p>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No-shows</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last-minute cancellations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are persistent issues for restaurants</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leading   to wasted seating capacity, lost revenue and disruptions in restaurant operations. This is particularly problematic during peak times or special events when the restaurant could have sold the table to another customer.</a:t>
            </a:r>
          </a:p>
          <a:p>
            <a:pPr marL="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407069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E684F-4398-46BA-ABC7-65B5C57B91B8}"/>
              </a:ext>
            </a:extLst>
          </p:cNvPr>
          <p:cNvSpPr>
            <a:spLocks noGrp="1"/>
          </p:cNvSpPr>
          <p:nvPr>
            <p:ph type="title"/>
          </p:nvPr>
        </p:nvSpPr>
        <p:spPr/>
        <p:txBody>
          <a:bodyPr/>
          <a:lstStyle/>
          <a:p>
            <a:r>
              <a:rPr lang="en-US" sz="4800" b="1" dirty="0">
                <a:solidFill>
                  <a:schemeClr val="tx1"/>
                </a:solidFill>
              </a:rPr>
              <a:t>Proposed System</a:t>
            </a:r>
          </a:p>
        </p:txBody>
      </p:sp>
      <p:sp>
        <p:nvSpPr>
          <p:cNvPr id="3" name="Content Placeholder 2">
            <a:extLst>
              <a:ext uri="{FF2B5EF4-FFF2-40B4-BE49-F238E27FC236}">
                <a16:creationId xmlns:a16="http://schemas.microsoft.com/office/drawing/2014/main" id="{BB01C3A7-0EDE-459E-950A-1E8990B6E357}"/>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Smart reservation &amp; optimization platform </a:t>
            </a:r>
            <a:r>
              <a:rPr lang="en-US" sz="2400" dirty="0">
                <a:effectLst/>
                <a:latin typeface="Times New Roman" panose="02020603050405020304" pitchFamily="18" charset="0"/>
                <a:ea typeface="Calibri" panose="020F0502020204030204" pitchFamily="34" charset="0"/>
              </a:rPr>
              <a:t>is a comprehensive reservation management system that focuses on mitigating the financial and operational impact of </a:t>
            </a:r>
            <a:r>
              <a:rPr lang="en-US" sz="2400" b="1" dirty="0">
                <a:effectLst/>
                <a:latin typeface="Times New Roman" panose="02020603050405020304" pitchFamily="18" charset="0"/>
                <a:ea typeface="Calibri" panose="020F0502020204030204" pitchFamily="34" charset="0"/>
              </a:rPr>
              <a:t>no-shows </a:t>
            </a:r>
            <a:r>
              <a:rPr lang="en-US" sz="2400" dirty="0">
                <a:effectLst/>
                <a:latin typeface="Times New Roman" panose="02020603050405020304" pitchFamily="18" charset="0"/>
                <a:ea typeface="Calibri" panose="020F0502020204030204" pitchFamily="34" charset="0"/>
              </a:rPr>
              <a:t>and</a:t>
            </a:r>
            <a:r>
              <a:rPr lang="en-US" sz="2400" b="1" dirty="0">
                <a:effectLst/>
                <a:latin typeface="Times New Roman" panose="02020603050405020304" pitchFamily="18" charset="0"/>
                <a:ea typeface="Calibri" panose="020F0502020204030204" pitchFamily="34" charset="0"/>
              </a:rPr>
              <a:t> cancellations. </a:t>
            </a:r>
            <a:r>
              <a:rPr lang="en-US" sz="2400" dirty="0">
                <a:effectLst/>
                <a:latin typeface="Times New Roman" panose="02020603050405020304" pitchFamily="18" charset="0"/>
                <a:ea typeface="Calibri" panose="020F0502020204030204" pitchFamily="34" charset="0"/>
              </a:rPr>
              <a:t>By using the digitized reminders, implementing a flexible penalty dashboard, and offering loyalty rewards, this system ensures that the customers stay committed to their bookings. It also optimizes table availability </a:t>
            </a:r>
            <a:endParaRPr lang="en-US" sz="2400" dirty="0"/>
          </a:p>
        </p:txBody>
      </p:sp>
    </p:spTree>
    <p:extLst>
      <p:ext uri="{BB962C8B-B14F-4D97-AF65-F5344CB8AC3E}">
        <p14:creationId xmlns:p14="http://schemas.microsoft.com/office/powerpoint/2010/main" val="327555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4A289-FB10-43B6-816B-84A54ACB8513}"/>
              </a:ext>
            </a:extLst>
          </p:cNvPr>
          <p:cNvSpPr>
            <a:spLocks noGrp="1"/>
          </p:cNvSpPr>
          <p:nvPr>
            <p:ph type="title"/>
          </p:nvPr>
        </p:nvSpPr>
        <p:spPr/>
        <p:txBody>
          <a:bodyPr/>
          <a:lstStyle/>
          <a:p>
            <a:pPr algn="ctr"/>
            <a:r>
              <a:rPr lang="en-US" sz="4800" b="1" dirty="0">
                <a:solidFill>
                  <a:schemeClr val="tx1"/>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03975274-1512-431F-8B47-E1C829B19B40}"/>
              </a:ext>
            </a:extLst>
          </p:cNvPr>
          <p:cNvSpPr>
            <a:spLocks noGrp="1"/>
          </p:cNvSpPr>
          <p:nvPr>
            <p:ph idx="1"/>
          </p:nvPr>
        </p:nvSpPr>
        <p:spPr>
          <a:xfrm>
            <a:off x="1154954" y="2603499"/>
            <a:ext cx="8825659" cy="3598517"/>
          </a:xfrm>
        </p:spPr>
        <p:txBody>
          <a:bodyPr>
            <a:noAutofit/>
          </a:bodyPr>
          <a:lstStyle/>
          <a:p>
            <a:pPr marR="0" lvl="0">
              <a:lnSpc>
                <a:spcPct val="107000"/>
              </a:lnSpc>
              <a:spcBef>
                <a:spcPts val="0"/>
              </a:spcBef>
              <a:spcAft>
                <a:spcPts val="0"/>
              </a:spcAft>
              <a:buAutoNum type="arabicPeriod"/>
            </a:pPr>
            <a:r>
              <a:rPr lang="en-US" sz="2000" dirty="0">
                <a:latin typeface="Times New Roman" panose="02020603050405020304" pitchFamily="18" charset="0"/>
                <a:cs typeface="Times New Roman" panose="02020603050405020304" pitchFamily="18" charset="0"/>
              </a:rPr>
              <a:t> To develop a system that minimizes the financial and operational impacts caused by no-shows and last-minute cancellations.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lvl="0" indent="0">
              <a:lnSpc>
                <a:spcPct val="107000"/>
              </a:lnSpc>
              <a:spcBef>
                <a:spcPts val="0"/>
              </a:spcBef>
              <a:spcAft>
                <a:spcPts val="0"/>
              </a:spcAft>
              <a:buNone/>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2.  To develop a system that b</a:t>
            </a:r>
            <a:r>
              <a:rPr lang="en-US" sz="2000" dirty="0">
                <a:latin typeface="Times New Roman" panose="02020603050405020304" pitchFamily="18" charset="0"/>
                <a:cs typeface="Times New Roman" panose="02020603050405020304" pitchFamily="18" charset="0"/>
              </a:rPr>
              <a:t>oost customer commitment by integrating loyalty rewards and punctuality incentives,  transforming cancellations into opportunities for repeat patronage.</a:t>
            </a:r>
          </a:p>
          <a:p>
            <a:pPr marL="0" marR="0" lvl="0" indent="0">
              <a:lnSpc>
                <a:spcPct val="107000"/>
              </a:lnSpc>
              <a:spcBef>
                <a:spcPts val="0"/>
              </a:spcBef>
              <a:spcAft>
                <a:spcPts val="800"/>
              </a:spcAft>
              <a:buNone/>
            </a:pP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800"/>
              </a:spcAft>
              <a:buNone/>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3.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To develop a system that s</a:t>
            </a:r>
            <a:r>
              <a:rPr lang="en-US" sz="2000" dirty="0">
                <a:latin typeface="Times New Roman" panose="02020603050405020304" pitchFamily="18" charset="0"/>
                <a:cs typeface="Times New Roman" panose="02020603050405020304" pitchFamily="18" charset="0"/>
              </a:rPr>
              <a:t>treamline restaurant operations with real-time table allocation and, enabling efficient reallocation of cancelled reservations to optimize seating capacity</a:t>
            </a:r>
          </a:p>
        </p:txBody>
      </p:sp>
    </p:spTree>
    <p:extLst>
      <p:ext uri="{BB962C8B-B14F-4D97-AF65-F5344CB8AC3E}">
        <p14:creationId xmlns:p14="http://schemas.microsoft.com/office/powerpoint/2010/main" val="3272649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Rectangle 74">
            <a:extLst>
              <a:ext uri="{FF2B5EF4-FFF2-40B4-BE49-F238E27FC236}">
                <a16:creationId xmlns:a16="http://schemas.microsoft.com/office/drawing/2014/main" id="{402ED860-47BC-41A8-9C4F-002600EAFA9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093" name="Rectangle 75">
            <a:extLst>
              <a:ext uri="{FF2B5EF4-FFF2-40B4-BE49-F238E27FC236}">
                <a16:creationId xmlns:a16="http://schemas.microsoft.com/office/drawing/2014/main" id="{60ADF574-868F-450C-9321-E6DEA90C99F0}"/>
              </a:ext>
            </a:extLst>
          </p:cNvPr>
          <p:cNvSpPr>
            <a:spLocks noChangeArrowheads="1"/>
          </p:cNvSpPr>
          <p:nvPr/>
        </p:nvSpPr>
        <p:spPr bwMode="auto">
          <a:xfrm>
            <a:off x="0" y="460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a:extLst>
              <a:ext uri="{FF2B5EF4-FFF2-40B4-BE49-F238E27FC236}">
                <a16:creationId xmlns:a16="http://schemas.microsoft.com/office/drawing/2014/main" id="{C197D6F2-41E1-446A-8EBD-0401537DA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83" y="702367"/>
            <a:ext cx="11092069" cy="5695251"/>
          </a:xfrm>
          <a:prstGeom prst="rect">
            <a:avLst/>
          </a:prstGeom>
        </p:spPr>
      </p:pic>
    </p:spTree>
    <p:extLst>
      <p:ext uri="{BB962C8B-B14F-4D97-AF65-F5344CB8AC3E}">
        <p14:creationId xmlns:p14="http://schemas.microsoft.com/office/powerpoint/2010/main" val="207248391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3C89C-2BC2-43E5-95CD-75EBBF4B4BF3}"/>
              </a:ext>
            </a:extLst>
          </p:cNvPr>
          <p:cNvSpPr>
            <a:spLocks noGrp="1"/>
          </p:cNvSpPr>
          <p:nvPr>
            <p:ph type="title"/>
          </p:nvPr>
        </p:nvSpPr>
        <p:spPr/>
        <p:txBody>
          <a:bodyPr>
            <a:normAutofit fontScale="90000"/>
          </a:bodyPr>
          <a:lstStyle/>
          <a:p>
            <a:r>
              <a:rPr kumimoji="0" lang="en-US" altLang="en-US" sz="4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Technical</a:t>
            </a:r>
            <a:r>
              <a:rPr kumimoji="0" lang="en-US" altLang="en-US" sz="4400" b="1" i="0" u="none" strike="noStrike" cap="none" normalizeH="0" baseline="0" dirty="0">
                <a:ln>
                  <a:noFill/>
                </a:ln>
                <a:solidFill>
                  <a:schemeClr val="tx1"/>
                </a:solidFill>
                <a:effectLst/>
                <a:latin typeface="Arial" panose="020B0604020202020204" pitchFamily="34" charset="0"/>
              </a:rPr>
              <a:t> Requirements:</a:t>
            </a:r>
            <a:br>
              <a:rPr kumimoji="0" lang="en-US" altLang="en-US" sz="4400" b="0" i="0" u="none" strike="noStrike" cap="none" normalizeH="0" baseline="0" dirty="0">
                <a:ln>
                  <a:noFill/>
                </a:ln>
                <a:solidFill>
                  <a:schemeClr val="tx1"/>
                </a:solidFill>
                <a:effectLst/>
                <a:latin typeface="Arial" panose="020B0604020202020204" pitchFamily="34" charset="0"/>
              </a:rPr>
            </a:br>
            <a:endParaRPr lang="en-US" dirty="0"/>
          </a:p>
        </p:txBody>
      </p:sp>
      <p:sp>
        <p:nvSpPr>
          <p:cNvPr id="4" name="Rectangle 1">
            <a:extLst>
              <a:ext uri="{FF2B5EF4-FFF2-40B4-BE49-F238E27FC236}">
                <a16:creationId xmlns:a16="http://schemas.microsoft.com/office/drawing/2014/main" id="{08FBA3CA-2065-4976-BF32-A7ADDDB94BFE}"/>
              </a:ext>
            </a:extLst>
          </p:cNvPr>
          <p:cNvSpPr>
            <a:spLocks noGrp="1" noChangeArrowheads="1"/>
          </p:cNvSpPr>
          <p:nvPr>
            <p:ph idx="1"/>
          </p:nvPr>
        </p:nvSpPr>
        <p:spPr bwMode="auto">
          <a:xfrm>
            <a:off x="838200" y="2523967"/>
            <a:ext cx="9857378"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React.js for a responsive, dynamic user interface.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Spring Boot for business logic and API handling.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PostgreSQL to store reservations, users, and loyalty data. </a:t>
            </a:r>
          </a:p>
          <a:p>
            <a:pPr marL="0" indent="0" defTabSz="914400" eaLnBrk="0" fontAlgn="base" hangingPunct="0">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RESTful APIs enable frontend-backend communication. </a:t>
            </a:r>
          </a:p>
          <a:p>
            <a:pPr marL="0" indent="0" defTabSz="914400" eaLnBrk="0" fontAlgn="base" hangingPunct="0">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Twilio/SendGrid for notifications, Stripe/PayPal for payments.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Hosting: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Cloud-based (AWS) for scalability and reliability.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54518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527</TotalTime>
  <Words>280</Words>
  <Application>Microsoft Office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Century Gothic</vt:lpstr>
      <vt:lpstr>Times New Roman</vt:lpstr>
      <vt:lpstr>Wingdings 3</vt:lpstr>
      <vt:lpstr>Ion Boardroom</vt:lpstr>
      <vt:lpstr>  SMART RESERVATION &amp; OPTIMIZATION PLATFORM</vt:lpstr>
      <vt:lpstr>Problem statement: </vt:lpstr>
      <vt:lpstr>Proposed System</vt:lpstr>
      <vt:lpstr>Objectives</vt:lpstr>
      <vt:lpstr>PowerPoint Presentation</vt:lpstr>
      <vt:lpstr>Technical Requirements: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ReservedGuard portal – customizable No-Shows &amp; cancellation Management system</dc:title>
  <dc:creator>Brian</dc:creator>
  <cp:lastModifiedBy>Brian</cp:lastModifiedBy>
  <cp:revision>41</cp:revision>
  <dcterms:created xsi:type="dcterms:W3CDTF">2025-03-19T19:55:56Z</dcterms:created>
  <dcterms:modified xsi:type="dcterms:W3CDTF">2025-03-26T11:14:32Z</dcterms:modified>
</cp:coreProperties>
</file>