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68" r:id="rId7"/>
    <p:sldId id="269" r:id="rId8"/>
    <p:sldId id="546" r:id="rId9"/>
    <p:sldId id="261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6E4"/>
    <a:srgbClr val="7D4BC9"/>
    <a:srgbClr val="030553"/>
    <a:srgbClr val="6C92E1"/>
    <a:srgbClr val="6313DC"/>
    <a:srgbClr val="6D63E4"/>
    <a:srgbClr val="8335E5"/>
    <a:srgbClr val="7BEBD8"/>
    <a:srgbClr val="6B8DE1"/>
    <a:srgbClr val="1E3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814" autoAdjust="0"/>
  </p:normalViewPr>
  <p:slideViewPr>
    <p:cSldViewPr snapToGrid="0" showGuides="1">
      <p:cViewPr varScale="1">
        <p:scale>
          <a:sx n="37" d="100"/>
          <a:sy n="37" d="100"/>
        </p:scale>
        <p:origin x="900" y="4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AAFD3-B0A7-1168-4677-8347E586B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B37074-A0C1-D770-40EC-798D05CB5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5ACF3B-DD42-C443-5A79-F915745EB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7F9BF-CCF3-DF0B-09B4-506E52EBE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1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0E5CE-9E86-1831-470E-9619F9CC4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13D1C2-E246-9D28-C01C-7A20389AC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B86CAA-E73D-568D-28B8-329071F08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9C210-89CA-0BB6-AB8A-831FAF840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20977-9F7C-32DE-E6D5-2A6AF7624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61649A-D451-AB78-60F8-1AC4BE6D8A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022A6B-915E-BAAD-756F-F7D633550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7A874-5D52-302F-3449-5F5196FDE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43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84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21" name="Group 20" descr="This image is a logo that reads &quot;24.&quot; ">
            <a:extLst>
              <a:ext uri="{FF2B5EF4-FFF2-40B4-BE49-F238E27FC236}">
                <a16:creationId xmlns:a16="http://schemas.microsoft.com/office/drawing/2014/main" id="{FBE0CB24-B318-4A75-829C-F2AFFC048326}"/>
              </a:ext>
            </a:extLst>
          </p:cNvPr>
          <p:cNvGrpSpPr/>
          <p:nvPr/>
        </p:nvGrpSpPr>
        <p:grpSpPr>
          <a:xfrm>
            <a:off x="695930" y="587345"/>
            <a:ext cx="530996" cy="530996"/>
            <a:chOff x="1116392" y="531685"/>
            <a:chExt cx="530996" cy="53099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6FFCD8A-D531-4D2A-AABF-370BF35DF0FD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1B387A-E007-4189-8E98-2F8E5B7C9511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5" name="Freeform 11">
                <a:hlinkClick r:id="rId3"/>
                <a:extLst>
                  <a:ext uri="{FF2B5EF4-FFF2-40B4-BE49-F238E27FC236}">
                    <a16:creationId xmlns:a16="http://schemas.microsoft.com/office/drawing/2014/main" id="{CA3FECAC-E569-460A-8F81-CECE58A61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7CB7D654-7384-4C22-9BEF-3BF3A786C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582402" y="2865406"/>
            <a:ext cx="5080868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B&amp;K 	STOCK MANAGEMENT SYSTEM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7930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By Brian Arnautov &amp; Kishaan Thalayasingam.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92601" y="753234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66606" y="-18801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8341" y="1826169"/>
            <a:ext cx="4191179" cy="1950932"/>
            <a:chOff x="509939" y="1691849"/>
            <a:chExt cx="4191179" cy="202143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1849"/>
              <a:ext cx="4176717" cy="510239"/>
              <a:chOff x="518433" y="1850926"/>
              <a:chExt cx="4176717" cy="51023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58955" y="1850926"/>
                <a:ext cx="3536195" cy="51023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Explanation of what our application is and its usage 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3725" y="2320219"/>
              <a:ext cx="4187393" cy="246221"/>
              <a:chOff x="513725" y="2262357"/>
              <a:chExt cx="4187393" cy="24622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3725" y="2276282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64923" y="226235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Features that we decided to implement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09939" y="2756720"/>
              <a:ext cx="4160154" cy="250442"/>
              <a:chOff x="509939" y="2495844"/>
              <a:chExt cx="4160154" cy="2504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09939" y="251399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33898" y="249584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Technologies used and their purpose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3203043"/>
              <a:ext cx="4182685" cy="510238"/>
              <a:chOff x="518433" y="2739154"/>
              <a:chExt cx="4182685" cy="51023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27516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64923" y="2739154"/>
                <a:ext cx="3536195" cy="51023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How the project tasks were divided amongst us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06AB59-5C28-36F5-14A0-62E871D9D5B5}"/>
              </a:ext>
            </a:extLst>
          </p:cNvPr>
          <p:cNvSpPr/>
          <p:nvPr/>
        </p:nvSpPr>
        <p:spPr>
          <a:xfrm>
            <a:off x="792270" y="423888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390576-79A8-652E-4F5E-E6B00018E349}"/>
              </a:ext>
            </a:extLst>
          </p:cNvPr>
          <p:cNvSpPr/>
          <p:nvPr/>
        </p:nvSpPr>
        <p:spPr>
          <a:xfrm>
            <a:off x="798341" y="3832464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720816-1F70-4ED9-E9C6-3182C21682B1}"/>
              </a:ext>
            </a:extLst>
          </p:cNvPr>
          <p:cNvSpPr/>
          <p:nvPr/>
        </p:nvSpPr>
        <p:spPr>
          <a:xfrm>
            <a:off x="1412574" y="3800878"/>
            <a:ext cx="358760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Difficulties and Ease along the development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B9A552-1C5E-0E2A-21D7-7108498C4A1E}"/>
              </a:ext>
            </a:extLst>
          </p:cNvPr>
          <p:cNvSpPr/>
          <p:nvPr/>
        </p:nvSpPr>
        <p:spPr>
          <a:xfrm>
            <a:off x="1381131" y="4250278"/>
            <a:ext cx="379534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Regrets along the way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525C0E1-8175-A56B-3920-D9F04A76B61C}"/>
              </a:ext>
            </a:extLst>
          </p:cNvPr>
          <p:cNvSpPr/>
          <p:nvPr/>
        </p:nvSpPr>
        <p:spPr>
          <a:xfrm>
            <a:off x="802090" y="4641632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74349D-03C5-AB37-49AD-6B3A52A078E2}"/>
              </a:ext>
            </a:extLst>
          </p:cNvPr>
          <p:cNvSpPr/>
          <p:nvPr/>
        </p:nvSpPr>
        <p:spPr>
          <a:xfrm>
            <a:off x="1381131" y="4634066"/>
            <a:ext cx="379534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How we dealt with Git conflicts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28AFD-1283-CF4B-EC6E-CEE5D61B4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9FED66E4-68EF-E67B-72DE-5E7E1B14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712DF-D3B2-247F-A2E1-C91FF6DE3D79}"/>
              </a:ext>
            </a:extLst>
          </p:cNvPr>
          <p:cNvSpPr txBox="1"/>
          <p:nvPr/>
        </p:nvSpPr>
        <p:spPr>
          <a:xfrm>
            <a:off x="670550" y="273553"/>
            <a:ext cx="755615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What is B&amp;K STOCK MANAGEMENT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CDE0F-B2E2-EF7D-70C7-6804C1338235}"/>
              </a:ext>
            </a:extLst>
          </p:cNvPr>
          <p:cNvSpPr txBox="1"/>
          <p:nvPr/>
        </p:nvSpPr>
        <p:spPr>
          <a:xfrm>
            <a:off x="670550" y="922845"/>
            <a:ext cx="33299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Usage and basic functionalities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BE83E-9D07-2089-6042-21288D8B5BE1}"/>
              </a:ext>
            </a:extLst>
          </p:cNvPr>
          <p:cNvSpPr txBox="1"/>
          <p:nvPr/>
        </p:nvSpPr>
        <p:spPr>
          <a:xfrm>
            <a:off x="670550" y="1347701"/>
            <a:ext cx="5369219" cy="27392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/>
              <a:t>Stock system that keeps up with a business’s stock of 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/>
              <a:t>Initially and built around for restaurants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/>
              <a:t>Count of all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/>
              <a:t>Ability to order with working companies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/>
              <a:t>Simple and easy to use</a:t>
            </a:r>
          </a:p>
          <a:p>
            <a:endParaRPr lang="en-US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3544ACA4-105A-A263-4997-3854B2932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5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E040-1954-4BD8-CAF0-1C0D559A6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AA804237-2912-FA5C-147E-684A3166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" name="Oval 26">
            <a:extLst>
              <a:ext uri="{FF2B5EF4-FFF2-40B4-BE49-F238E27FC236}">
                <a16:creationId xmlns:a16="http://schemas.microsoft.com/office/drawing/2014/main" id="{5FD8A7CC-48B3-0323-EC13-AD49BA2C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2" y="1395413"/>
            <a:ext cx="1273175" cy="1271588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96C194-FBD5-8DF9-DFF3-26A601FFD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7303" y="2164807"/>
            <a:ext cx="1543083" cy="1310337"/>
            <a:chOff x="1427303" y="2203556"/>
            <a:chExt cx="1594605" cy="1359006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F623B33B-3E61-C134-31CB-F3E78BD5FC64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Tracking  Status of Orders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5E71DA9-1C39-3039-2D00-8A63B25B26A3}"/>
                </a:ext>
              </a:extLst>
            </p:cNvPr>
            <p:cNvSpPr/>
            <p:nvPr/>
          </p:nvSpPr>
          <p:spPr>
            <a:xfrm>
              <a:off x="1427304" y="2823898"/>
              <a:ext cx="159460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Orders and Deliveries will have Status</a:t>
              </a:r>
            </a:p>
          </p:txBody>
        </p: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0A9E37E2-BC4E-836D-A02A-D7A5C5EBCFBB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66FAB0B9-54C4-3D43-C82F-97D6D6918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D99F401-3E1A-9F84-3DB6-A552BECB57D8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0403F62E-F37F-A1CC-B810-5D7272B6E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0960999F-F505-BF2A-0F18-AF0CB51E4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C3C8E09E-6713-1795-D113-A7378BDAD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BE80FF97-7D75-E4F9-C8EC-DD633218D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ADD985B1-8072-E8DD-F6AD-9E216634D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B71229F9-8B95-3C4F-3933-54A934CFD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466568C1-464F-CCDF-A51B-B93E5171D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333FCC66-1E08-8401-097F-A0ADFAB4F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F2C79579-5638-3B8E-732E-73D6BCB55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4651AB08-9D42-6AAD-465F-20CA1B099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5FC377BA-61E4-CC8D-AF06-E183AC1A5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C89DE9B-62E6-C87F-72E3-D653D1246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0B5CE04E-D1BF-88E0-FB06-C23796BC2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898737F5-62EB-D77B-9745-A7F84322B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B8F7E90C-54AA-7871-EF12-87781D6D873B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3C365873-A6D9-C6F2-991B-A2AD3D6B8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FD522FF7-0D7A-D372-8258-682D7F381258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CDA4883A-F74C-7B4A-5546-BD3477790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DD1EE389-119B-1C39-0EFD-F24E3655C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CB448CA3-FAF7-D362-A894-02C29DF62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311ED127-AEB8-3C65-5E0D-87E68839C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7F803344-36F0-971D-3E47-F736F8F88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39D6529E-B354-F874-A30A-CDB05DEC6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C8D84FBB-A6B7-3F3B-5DD4-48BBC3B08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5D9AC56B-2591-8A7B-DF51-6F569434D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C72329FF-2763-649C-F5A0-F86FF6E09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1DC1926F-7462-A2AC-31D8-E6777C9F0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951EB878-E954-F671-1CA4-BBCD2C56D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D5917F27-1F05-C330-72D4-617DE698F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F89F9699-FDE1-05A4-3FB3-C17D3E2CC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DDCDDFE8-E576-A780-746B-9836C976F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6840520A-AA20-B569-F0D3-87A9F4169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00012" y="2203556"/>
            <a:ext cx="2022010" cy="1569363"/>
            <a:chOff x="9700605" y="4157408"/>
            <a:chExt cx="1729395" cy="1569363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2990B91-FC3F-CAAD-2790-D0B78F9A494D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Different Login Interfaces 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3FE77E38-44E7-499C-872D-9E885277AFF4}"/>
                </a:ext>
              </a:extLst>
            </p:cNvPr>
            <p:cNvSpPr/>
            <p:nvPr/>
          </p:nvSpPr>
          <p:spPr>
            <a:xfrm>
              <a:off x="9700606" y="4741886"/>
              <a:ext cx="1729394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Depending on Employee position, user will have different controls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0B14C641-319F-1FCB-1CF6-BD77F6FEE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6405" y="4157408"/>
            <a:ext cx="1598853" cy="1322865"/>
            <a:chOff x="9695998" y="4157408"/>
            <a:chExt cx="1734002" cy="1322865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275706B9-2B8B-95F7-565B-BD2EA3211723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directly with supplier companies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4219BA3A-E174-D929-C3AA-D6EFCB1D2FCD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Simulation of ordering Products</a:t>
              </a:r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277F129A-A0AD-F7A0-121B-D7A0B7E9414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2D0E59B0-DAEC-DD62-4603-C6B5BE12D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1568407-1842-EFB1-8448-0EE8807E1A2C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DC83429-BAAA-AC39-DA95-FA1D3025D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152BCEC5-432B-886A-C6A2-17D4079B6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0769098A-8ED3-8503-D94C-EA692C96D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79E2CA24-E8DE-F1A0-C99C-EC2944D75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E7C85652-78BE-8DF0-4E26-60FDAB419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4FDB2E2E-9DB2-2A96-3476-285A5E485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D1C18E20-8BD9-D868-DC65-4E6FDA6D4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9E46D09A-5ECA-7EE5-BA5A-49FA9710F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5A2378D-3F4E-BFF2-EE88-09E386AF2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0617D607-AA2D-0E69-099C-3240AF556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9DA635B5-131B-32E2-5A51-3B31C8BDD5C9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DB0254-8CFD-4653-AEC7-994829B54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E44E8C82-692A-7D19-5746-CD6EA53945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22BE0DF-7E49-06D7-2A1F-775FDE18B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FE7755C-5A82-98F4-EB8A-9658F037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C25CA38-3891-5DD5-50D9-45BF43325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29C9A38-7223-756E-AB21-E3F78EB42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EF7BFFE-A71E-331B-62A7-AB789DCCF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8669271-7B56-BE20-C30C-86D8DE00DDCA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91E9BF7-C277-6C78-4CB4-BC6E3DB01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0C44233-9071-7935-3C42-3C2DA635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D39FB7D-A8D3-2FEB-C87F-5CE0BDFC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3AA23E0D-0D07-7820-D8C4-4EB6A0E0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21AF70A-4342-AE7E-42A2-37AD4C6BE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23680C7-B4BE-77C4-9F2B-F0C7C5D10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191CBEB-4E42-BB20-98A3-9D736CF0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80460CC-0D1E-4CF5-4AD2-BB797EBA54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D30E231-C999-E0F5-521A-EE29F140F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298BC61-A6B5-3222-AE4B-CFA88F4AC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0479789-1A1D-3BEC-A50A-9A3263573349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173EA6E-E8D3-8C3E-8599-66E3E31772D5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D879D-8363-C27C-1A0B-DFAC587613B2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F853C01F-53A9-3C7D-39F4-391D9B652EBF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64B9E2F1-D98A-6248-C3BC-D3C14CB21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AE000BF-A02F-E62E-D17E-FD55060360C5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819C8DF8-1E0B-C9B8-71D7-A9006D7BA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3BB831CD-F889-824C-320F-A59A3C6DD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C821BCFF-6393-BCEE-1CAF-4882AAD38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237604A1-9B1B-0ABA-7757-B93586755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6D4B3D6E-DAA9-7320-B64D-B5DB9E13D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74753573-B267-215E-61E3-B44B81B22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CFCD14AE-3962-5DE5-C4FA-034C25D54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52FE1CED-5C3D-70E3-5F18-2F94BB426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FC9C0058-9C18-8BE3-A17D-8F286E533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B81B6B6E-993A-68C6-4AD9-59EBB38E0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0DCAB2-BA55-0080-5791-8739546A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8619" y="4157408"/>
            <a:ext cx="1594605" cy="1259618"/>
            <a:chOff x="9700605" y="4157408"/>
            <a:chExt cx="1729395" cy="1259618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1364EE12-C642-3625-62F9-0097C36AD263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 for Products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5180999A-0D42-AF24-9DAC-FB3755262AD1}"/>
                </a:ext>
              </a:extLst>
            </p:cNvPr>
            <p:cNvSpPr/>
            <p:nvPr/>
          </p:nvSpPr>
          <p:spPr>
            <a:xfrm>
              <a:off x="9700606" y="4678362"/>
              <a:ext cx="172939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Assuring that specific products are in stock</a:t>
              </a:r>
            </a:p>
          </p:txBody>
        </p:sp>
      </p:grpSp>
      <p:sp>
        <p:nvSpPr>
          <p:cNvPr id="2" name="Oval 26">
            <a:extLst>
              <a:ext uri="{FF2B5EF4-FFF2-40B4-BE49-F238E27FC236}">
                <a16:creationId xmlns:a16="http://schemas.microsoft.com/office/drawing/2014/main" id="{5FE942AA-52B7-A0AC-03AE-CABC459E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918" y="2180566"/>
            <a:ext cx="1273175" cy="1271588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Oval 26">
            <a:extLst>
              <a:ext uri="{FF2B5EF4-FFF2-40B4-BE49-F238E27FC236}">
                <a16:creationId xmlns:a16="http://schemas.microsoft.com/office/drawing/2014/main" id="{4EA8A687-9DED-4287-DDEF-0C9D991A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253" y="4192303"/>
            <a:ext cx="1273175" cy="1271588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Oval 26">
            <a:extLst>
              <a:ext uri="{FF2B5EF4-FFF2-40B4-BE49-F238E27FC236}">
                <a16:creationId xmlns:a16="http://schemas.microsoft.com/office/drawing/2014/main" id="{4F4BA74D-0923-BE5D-470A-2973B4E3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253" y="4160467"/>
            <a:ext cx="1273175" cy="1271588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5BE37D5A-D205-6CCB-63BE-49AADD7E5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27" y="2203556"/>
            <a:ext cx="1273175" cy="1271588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A65874A-D94D-E68E-C988-AE98FB46C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460" y="2357802"/>
            <a:ext cx="824908" cy="824908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D60E476F-580A-F925-8FE8-520FCA1FB853}"/>
              </a:ext>
            </a:extLst>
          </p:cNvPr>
          <p:cNvSpPr/>
          <p:nvPr/>
        </p:nvSpPr>
        <p:spPr>
          <a:xfrm>
            <a:off x="3205559" y="5883275"/>
            <a:ext cx="5557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that we decide to implement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1EADD57-229B-B1C1-1F39-51AA67A24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90410" y="236745"/>
            <a:ext cx="3011180" cy="1033079"/>
            <a:chOff x="1290856" y="2203556"/>
            <a:chExt cx="1731052" cy="1438316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8E1CC6D-3A74-0034-8543-F93BB123B877}"/>
                </a:ext>
              </a:extLst>
            </p:cNvPr>
            <p:cNvSpPr txBox="1"/>
            <p:nvPr/>
          </p:nvSpPr>
          <p:spPr>
            <a:xfrm>
              <a:off x="1290856" y="2203556"/>
              <a:ext cx="1731052" cy="7720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Basic CRUD Operations in the Database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6725E87E-4F6E-A38C-276E-97A514DE4338}"/>
                </a:ext>
              </a:extLst>
            </p:cNvPr>
            <p:cNvSpPr/>
            <p:nvPr/>
          </p:nvSpPr>
          <p:spPr>
            <a:xfrm>
              <a:off x="1359080" y="2823368"/>
              <a:ext cx="1594604" cy="8185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Ability to Create, Read, Update and Delete elements within Tables</a:t>
              </a:r>
            </a:p>
          </p:txBody>
        </p:sp>
      </p:grpSp>
      <p:pic>
        <p:nvPicPr>
          <p:cNvPr id="230" name="Picture 2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5865B6-8B7F-6FA2-F7D2-1C059A2D8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78" y="4253861"/>
            <a:ext cx="915677" cy="915677"/>
          </a:xfrm>
          <a:prstGeom prst="rect">
            <a:avLst/>
          </a:prstGeom>
        </p:spPr>
      </p:pic>
      <p:pic>
        <p:nvPicPr>
          <p:cNvPr id="232" name="Picture 2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8B4CD5F-374F-F635-941F-E0D4EEC46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142" y="1610397"/>
            <a:ext cx="734481" cy="734481"/>
          </a:xfrm>
          <a:prstGeom prst="rect">
            <a:avLst/>
          </a:prstGeom>
        </p:spPr>
      </p:pic>
      <p:pic>
        <p:nvPicPr>
          <p:cNvPr id="234" name="Picture 2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3B3707F-641F-8519-CEE0-BEB39FD19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474" y="2351770"/>
            <a:ext cx="822325" cy="822325"/>
          </a:xfrm>
          <a:prstGeom prst="rect">
            <a:avLst/>
          </a:prstGeom>
        </p:spPr>
      </p:pic>
      <p:pic>
        <p:nvPicPr>
          <p:cNvPr id="236" name="Picture 2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903289-FA72-AD87-0E4C-D5FBF0336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0061" y="4495140"/>
            <a:ext cx="631578" cy="63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6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305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Technologies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5145" y="2340865"/>
            <a:ext cx="2098157" cy="702770"/>
          </a:xfrm>
          <a:solidFill>
            <a:srgbClr val="6C66E4"/>
          </a:solidFill>
          <a:ln>
            <a:solidFill>
              <a:srgbClr val="7D4BC9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IntelliJ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9326" y="3043635"/>
            <a:ext cx="2093976" cy="1912414"/>
          </a:xfrm>
          <a:ln>
            <a:solidFill>
              <a:srgbClr val="6C66E4"/>
            </a:solidFill>
          </a:ln>
        </p:spPr>
        <p:txBody>
          <a:bodyPr/>
          <a:lstStyle/>
          <a:p>
            <a:pPr algn="ctr"/>
            <a:r>
              <a:rPr lang="en-US" dirty="0"/>
              <a:t>Used to implement the project and to develop the console user interface</a:t>
            </a:r>
          </a:p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22738" y="2340865"/>
            <a:ext cx="2103120" cy="704088"/>
          </a:xfrm>
          <a:solidFill>
            <a:srgbClr val="8335E5"/>
          </a:solidFill>
          <a:ln>
            <a:solidFill>
              <a:srgbClr val="6D63E4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MVC, Singleton &amp; Abstract Factory </a:t>
            </a:r>
            <a:r>
              <a:rPr lang="en-US">
                <a:solidFill>
                  <a:schemeClr val="bg2"/>
                </a:solidFill>
              </a:rPr>
              <a:t>Designe </a:t>
            </a:r>
            <a:r>
              <a:rPr lang="en-US" dirty="0">
                <a:solidFill>
                  <a:schemeClr val="bg2"/>
                </a:solidFill>
              </a:rPr>
              <a:t>Patterns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29596" y="3043635"/>
            <a:ext cx="2093976" cy="1912414"/>
          </a:xfrm>
          <a:ln>
            <a:solidFill>
              <a:srgbClr val="7D4BC9"/>
            </a:solidFill>
          </a:ln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-MVC allowed to easily organized our classes. </a:t>
            </a:r>
          </a:p>
          <a:p>
            <a:pPr algn="ctr"/>
            <a:r>
              <a:rPr lang="en-US" dirty="0"/>
              <a:t>-Singleton allowed certain to have only one instance</a:t>
            </a:r>
          </a:p>
          <a:p>
            <a:pPr algn="ctr"/>
            <a:r>
              <a:rPr lang="en-US" dirty="0"/>
              <a:t>-Abstract Factory aides in creation of many classes </a:t>
            </a:r>
          </a:p>
          <a:p>
            <a:pPr algn="ctr"/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85294" y="2340865"/>
            <a:ext cx="2098157" cy="702769"/>
          </a:xfrm>
          <a:solidFill>
            <a:srgbClr val="6313DC"/>
          </a:solidFill>
          <a:ln>
            <a:solidFill>
              <a:srgbClr val="6313DC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JDBC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3008" y="3043634"/>
            <a:ext cx="2093976" cy="1912414"/>
          </a:xfrm>
          <a:ln>
            <a:solidFill>
              <a:srgbClr val="6C66E4"/>
            </a:solidFill>
          </a:ln>
        </p:spPr>
        <p:txBody>
          <a:bodyPr/>
          <a:lstStyle/>
          <a:p>
            <a:pPr algn="ctr"/>
            <a:r>
              <a:rPr lang="en-US" dirty="0"/>
              <a:t>To store data such as products</a:t>
            </a:r>
          </a:p>
          <a:p>
            <a:pPr algn="ctr"/>
            <a:r>
              <a:rPr lang="en-US" dirty="0"/>
              <a:t>- To be able to view the status of deliveries and orders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 descr="This image is an icon of three people interacting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 descr="This image is an icon of three people and a symbol that represents connection to the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 descr="This image is an icon of three people and a globe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 descr="This image is an icon of four people interacting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62299" y="3906330"/>
              <a:ext cx="4953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</a:t>
              </a:r>
              <a:r>
                <a:rPr lang="en-US" sz="900" dirty="0">
                  <a:solidFill>
                    <a:schemeClr val="bg1"/>
                  </a:solidFill>
                </a:rPr>
                <a:t>LAN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l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Line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3" name="Rectangle 62" descr="This image is of three overlapping circles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User Interface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Classes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76791" y="1495581"/>
              <a:ext cx="126033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SQLITE &amp; JDBC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280221" y="972360"/>
            <a:ext cx="360328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the Tasks were divided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0F4EEC6-F407-4E25-BBB6-C506B28F5A4C}"/>
              </a:ext>
            </a:extLst>
          </p:cNvPr>
          <p:cNvSpPr/>
          <p:nvPr/>
        </p:nvSpPr>
        <p:spPr>
          <a:xfrm>
            <a:off x="7921621" y="3573830"/>
            <a:ext cx="24882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Those proficient with class logic and JDBC 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522F3F9-ECF0-4D2A-9244-1942DCB20E98}"/>
              </a:ext>
            </a:extLst>
          </p:cNvPr>
          <p:cNvSpPr/>
          <p:nvPr/>
        </p:nvSpPr>
        <p:spPr>
          <a:xfrm>
            <a:off x="7898912" y="4554108"/>
            <a:ext cx="28605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Those who comprehend JDBC and can envision the proper interface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23C81D2-E677-879B-A3F5-1E3ACAF0D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711" y="2949188"/>
            <a:ext cx="477506" cy="477506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61F1C25-3945-600B-3822-57AA561A7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608" y="3530457"/>
            <a:ext cx="477506" cy="477506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453E28-0FFE-7732-F0F7-4FA94D36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090" y="4595639"/>
            <a:ext cx="440541" cy="440541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22AEAE4-DC8C-067D-0F70-B78923FF0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293" y="2871537"/>
            <a:ext cx="480102" cy="480102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A97D356-607A-B4E3-1EF9-07E935F7A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296" y="4866219"/>
            <a:ext cx="343171" cy="3431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4B509C-E526-77B8-E68F-308F39192EE6}"/>
              </a:ext>
            </a:extLst>
          </p:cNvPr>
          <p:cNvSpPr/>
          <p:nvPr/>
        </p:nvSpPr>
        <p:spPr>
          <a:xfrm>
            <a:off x="7970509" y="5459426"/>
            <a:ext cx="278893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Those proficient with class logic that carries on to interface creation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C91437-220B-7B60-866E-45F2C80BE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090" y="5459426"/>
            <a:ext cx="519398" cy="519398"/>
          </a:xfrm>
          <a:prstGeom prst="rect">
            <a:avLst/>
          </a:prstGeom>
        </p:spPr>
      </p:pic>
      <p:sp>
        <p:nvSpPr>
          <p:cNvPr id="14" name="Freeform 21" descr="This image is an icon of four people interacting. ">
            <a:extLst>
              <a:ext uri="{FF2B5EF4-FFF2-40B4-BE49-F238E27FC236}">
                <a16:creationId xmlns:a16="http://schemas.microsoft.com/office/drawing/2014/main" id="{EC9AD477-A930-B232-F278-379B0A12A8AE}"/>
              </a:ext>
            </a:extLst>
          </p:cNvPr>
          <p:cNvSpPr>
            <a:spLocks/>
          </p:cNvSpPr>
          <p:nvPr/>
        </p:nvSpPr>
        <p:spPr bwMode="auto">
          <a:xfrm>
            <a:off x="2853197" y="3029134"/>
            <a:ext cx="1125670" cy="1333546"/>
          </a:xfrm>
          <a:custGeom>
            <a:avLst/>
            <a:gdLst>
              <a:gd name="T0" fmla="*/ 344 w 344"/>
              <a:gd name="T1" fmla="*/ 376 h 408"/>
              <a:gd name="T2" fmla="*/ 344 w 344"/>
              <a:gd name="T3" fmla="*/ 377 h 408"/>
              <a:gd name="T4" fmla="*/ 323 w 344"/>
              <a:gd name="T5" fmla="*/ 385 h 408"/>
              <a:gd name="T6" fmla="*/ 282 w 344"/>
              <a:gd name="T7" fmla="*/ 396 h 408"/>
              <a:gd name="T8" fmla="*/ 277 w 344"/>
              <a:gd name="T9" fmla="*/ 397 h 408"/>
              <a:gd name="T10" fmla="*/ 218 w 344"/>
              <a:gd name="T11" fmla="*/ 406 h 408"/>
              <a:gd name="T12" fmla="*/ 217 w 344"/>
              <a:gd name="T13" fmla="*/ 406 h 408"/>
              <a:gd name="T14" fmla="*/ 214 w 344"/>
              <a:gd name="T15" fmla="*/ 406 h 408"/>
              <a:gd name="T16" fmla="*/ 172 w 344"/>
              <a:gd name="T17" fmla="*/ 408 h 408"/>
              <a:gd name="T18" fmla="*/ 128 w 344"/>
              <a:gd name="T19" fmla="*/ 406 h 408"/>
              <a:gd name="T20" fmla="*/ 127 w 344"/>
              <a:gd name="T21" fmla="*/ 406 h 408"/>
              <a:gd name="T22" fmla="*/ 64 w 344"/>
              <a:gd name="T23" fmla="*/ 396 h 408"/>
              <a:gd name="T24" fmla="*/ 62 w 344"/>
              <a:gd name="T25" fmla="*/ 396 h 408"/>
              <a:gd name="T26" fmla="*/ 0 w 344"/>
              <a:gd name="T27" fmla="*/ 377 h 408"/>
              <a:gd name="T28" fmla="*/ 0 w 344"/>
              <a:gd name="T29" fmla="*/ 376 h 408"/>
              <a:gd name="T30" fmla="*/ 4 w 344"/>
              <a:gd name="T31" fmla="*/ 313 h 408"/>
              <a:gd name="T32" fmla="*/ 17 w 344"/>
              <a:gd name="T33" fmla="*/ 249 h 408"/>
              <a:gd name="T34" fmla="*/ 86 w 344"/>
              <a:gd name="T35" fmla="*/ 97 h 408"/>
              <a:gd name="T36" fmla="*/ 126 w 344"/>
              <a:gd name="T37" fmla="*/ 46 h 408"/>
              <a:gd name="T38" fmla="*/ 172 w 344"/>
              <a:gd name="T39" fmla="*/ 0 h 408"/>
              <a:gd name="T40" fmla="*/ 218 w 344"/>
              <a:gd name="T41" fmla="*/ 46 h 408"/>
              <a:gd name="T42" fmla="*/ 258 w 344"/>
              <a:gd name="T43" fmla="*/ 97 h 408"/>
              <a:gd name="T44" fmla="*/ 327 w 344"/>
              <a:gd name="T45" fmla="*/ 249 h 408"/>
              <a:gd name="T46" fmla="*/ 340 w 344"/>
              <a:gd name="T47" fmla="*/ 313 h 408"/>
              <a:gd name="T48" fmla="*/ 344 w 344"/>
              <a:gd name="T49" fmla="*/ 37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4" h="408">
                <a:moveTo>
                  <a:pt x="344" y="376"/>
                </a:moveTo>
                <a:cubicBezTo>
                  <a:pt x="344" y="377"/>
                  <a:pt x="344" y="377"/>
                  <a:pt x="344" y="377"/>
                </a:cubicBezTo>
                <a:cubicBezTo>
                  <a:pt x="337" y="380"/>
                  <a:pt x="330" y="382"/>
                  <a:pt x="323" y="385"/>
                </a:cubicBezTo>
                <a:cubicBezTo>
                  <a:pt x="309" y="389"/>
                  <a:pt x="296" y="393"/>
                  <a:pt x="282" y="396"/>
                </a:cubicBezTo>
                <a:cubicBezTo>
                  <a:pt x="280" y="396"/>
                  <a:pt x="279" y="396"/>
                  <a:pt x="277" y="397"/>
                </a:cubicBezTo>
                <a:cubicBezTo>
                  <a:pt x="258" y="401"/>
                  <a:pt x="238" y="404"/>
                  <a:pt x="218" y="406"/>
                </a:cubicBezTo>
                <a:cubicBezTo>
                  <a:pt x="217" y="406"/>
                  <a:pt x="217" y="406"/>
                  <a:pt x="217" y="406"/>
                </a:cubicBezTo>
                <a:cubicBezTo>
                  <a:pt x="216" y="406"/>
                  <a:pt x="215" y="406"/>
                  <a:pt x="214" y="406"/>
                </a:cubicBezTo>
                <a:cubicBezTo>
                  <a:pt x="200" y="407"/>
                  <a:pt x="186" y="408"/>
                  <a:pt x="172" y="408"/>
                </a:cubicBezTo>
                <a:cubicBezTo>
                  <a:pt x="158" y="408"/>
                  <a:pt x="143" y="407"/>
                  <a:pt x="128" y="406"/>
                </a:cubicBezTo>
                <a:cubicBezTo>
                  <a:pt x="128" y="406"/>
                  <a:pt x="127" y="406"/>
                  <a:pt x="127" y="406"/>
                </a:cubicBezTo>
                <a:cubicBezTo>
                  <a:pt x="106" y="404"/>
                  <a:pt x="85" y="401"/>
                  <a:pt x="64" y="396"/>
                </a:cubicBezTo>
                <a:cubicBezTo>
                  <a:pt x="63" y="396"/>
                  <a:pt x="63" y="396"/>
                  <a:pt x="62" y="396"/>
                </a:cubicBezTo>
                <a:cubicBezTo>
                  <a:pt x="41" y="391"/>
                  <a:pt x="21" y="385"/>
                  <a:pt x="0" y="377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54"/>
                  <a:pt x="2" y="333"/>
                  <a:pt x="4" y="313"/>
                </a:cubicBezTo>
                <a:cubicBezTo>
                  <a:pt x="7" y="291"/>
                  <a:pt x="11" y="270"/>
                  <a:pt x="17" y="249"/>
                </a:cubicBezTo>
                <a:cubicBezTo>
                  <a:pt x="31" y="194"/>
                  <a:pt x="55" y="143"/>
                  <a:pt x="86" y="97"/>
                </a:cubicBezTo>
                <a:cubicBezTo>
                  <a:pt x="98" y="79"/>
                  <a:pt x="112" y="62"/>
                  <a:pt x="126" y="46"/>
                </a:cubicBezTo>
                <a:cubicBezTo>
                  <a:pt x="140" y="29"/>
                  <a:pt x="156" y="14"/>
                  <a:pt x="172" y="0"/>
                </a:cubicBezTo>
                <a:cubicBezTo>
                  <a:pt x="188" y="14"/>
                  <a:pt x="204" y="29"/>
                  <a:pt x="218" y="46"/>
                </a:cubicBezTo>
                <a:cubicBezTo>
                  <a:pt x="233" y="62"/>
                  <a:pt x="246" y="79"/>
                  <a:pt x="258" y="97"/>
                </a:cubicBezTo>
                <a:cubicBezTo>
                  <a:pt x="289" y="143"/>
                  <a:pt x="313" y="194"/>
                  <a:pt x="327" y="249"/>
                </a:cubicBezTo>
                <a:cubicBezTo>
                  <a:pt x="333" y="270"/>
                  <a:pt x="337" y="291"/>
                  <a:pt x="340" y="313"/>
                </a:cubicBezTo>
                <a:cubicBezTo>
                  <a:pt x="343" y="333"/>
                  <a:pt x="344" y="354"/>
                  <a:pt x="344" y="3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49FD66C-1E79-48EF-10D7-AE0F70635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3563" y="3404435"/>
            <a:ext cx="823301" cy="8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Struggles and 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391501" y="938689"/>
            <a:ext cx="6786539" cy="4065857"/>
          </a:xfrm>
          <a:prstGeom prst="rect">
            <a:avLst/>
          </a:prstGeom>
        </p:spPr>
        <p:txBody>
          <a:bodyPr wrap="square" lIns="0" tIns="0" rIns="0" bIns="0" numCol="2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/>
            <a:r>
              <a:rPr lang="en-US" sz="2400" b="1" dirty="0"/>
              <a:t>Difficulties: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Logic behind Classes and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Creation of readable console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Time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Properly connecting the Java portion &amp; JDBC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Creation of a proper UML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Git Conflicts</a:t>
            </a:r>
          </a:p>
          <a:p>
            <a:r>
              <a:rPr lang="en-US" sz="2400" b="1" dirty="0"/>
              <a:t>Eases: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Creation of Database itself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Creation of the classes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Creation of the views using </a:t>
            </a:r>
            <a:r>
              <a:rPr lang="en-US" sz="1800" b="1" dirty="0" err="1"/>
              <a:t>printf</a:t>
            </a:r>
            <a:endParaRPr lang="en-US" sz="1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A403F-4E47-43E9-5732-32857B76B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4BDA09C1-BBD5-3699-C058-CB7863B9C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C63E0E-F6E5-E842-8AC9-B23CC448036C}"/>
              </a:ext>
            </a:extLst>
          </p:cNvPr>
          <p:cNvSpPr txBox="1"/>
          <p:nvPr/>
        </p:nvSpPr>
        <p:spPr>
          <a:xfrm>
            <a:off x="355646" y="58624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Regrets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6E3D7B-D850-AA4C-8F33-8F1AAAFB98AA}"/>
              </a:ext>
            </a:extLst>
          </p:cNvPr>
          <p:cNvSpPr/>
          <p:nvPr/>
        </p:nvSpPr>
        <p:spPr>
          <a:xfrm>
            <a:off x="355646" y="1575523"/>
            <a:ext cx="3536195" cy="2376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Time Management</a:t>
            </a:r>
          </a:p>
          <a:p>
            <a:pPr>
              <a:lnSpc>
                <a:spcPct val="200000"/>
              </a:lnSpc>
            </a:pP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Proper GUI interface</a:t>
            </a:r>
          </a:p>
          <a:p>
            <a:pPr>
              <a:lnSpc>
                <a:spcPct val="200000"/>
              </a:lnSpc>
            </a:pP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Properly assessing how things should be implemented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8186AA-D44B-CCBF-27B5-AAA09D4AB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7C2B78D-C717-BFF2-F159-AB285997108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29313C8-59D7-816E-AE7E-817C9640823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77ECD5F-9389-C7FB-DCAC-0FD5F5EB3B4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710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CA4BDF-ECBC-4F8E-8F31-E58428FA4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900F64-9193-44F8-BD63-E681103777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382</Words>
  <Application>Microsoft Office PowerPoint</Application>
  <PresentationFormat>Widescreen</PresentationFormat>
  <Paragraphs>83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8</vt:lpstr>
      <vt:lpstr>Human resources slide 4</vt:lpstr>
      <vt:lpstr>Types of Technologies Used</vt:lpstr>
      <vt:lpstr>Human resources slide 5</vt:lpstr>
      <vt:lpstr>Human resources slide 8</vt:lpstr>
      <vt:lpstr>Human resources slide 1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2022-01-19T22:30:16Z</dcterms:created>
  <dcterms:modified xsi:type="dcterms:W3CDTF">2024-12-10T10:32:19Z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