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462" r:id="rId6"/>
    <p:sldId id="259" r:id="rId7"/>
    <p:sldId id="2451" r:id="rId8"/>
    <p:sldId id="2432" r:id="rId9"/>
    <p:sldId id="2433" r:id="rId10"/>
    <p:sldId id="2450" r:id="rId11"/>
    <p:sldId id="2464" r:id="rId12"/>
    <p:sldId id="24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9757"/>
    <a:srgbClr val="01023B"/>
    <a:srgbClr val="898989"/>
    <a:srgbClr val="2F3342"/>
    <a:srgbClr val="A53F52"/>
    <a:srgbClr val="2C21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9" autoAdjust="0"/>
    <p:restoredTop sz="95033" autoAdjust="0"/>
  </p:normalViewPr>
  <p:slideViewPr>
    <p:cSldViewPr snapToGrid="0">
      <p:cViewPr varScale="1">
        <p:scale>
          <a:sx n="67" d="100"/>
          <a:sy n="67" d="100"/>
        </p:scale>
        <p:origin x="893" y="6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11/13/2023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Downloads/Census_Population_transformed_202101.csv" TargetMode="External"/><Relationship Id="rId2" Type="http://schemas.openxmlformats.org/officeDocument/2006/relationships/hyperlink" Target="../../../../../Downloads/CDC_Influenza_Deaths_edited.xlsx" TargetMode="Externa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rianAvila819/Projects/blob/main/Influenza%20Staffing%20Plan%202.10.docx"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hyperlink" Target="https://www.linkedin.com/in/brian-analyst/" TargetMode="External"/><Relationship Id="rId13"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13.svg"/><Relationship Id="rId12" Type="http://schemas.openxmlformats.org/officeDocument/2006/relationships/hyperlink" Target="https://public.tableau.com/app/profile/brian3953/vizzes" TargetMode="External"/><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2.png"/><Relationship Id="rId11" Type="http://schemas.openxmlformats.org/officeDocument/2006/relationships/image" Target="../media/image15.jpg"/><Relationship Id="rId5" Type="http://schemas.openxmlformats.org/officeDocument/2006/relationships/image" Target="../media/image11.svg"/><Relationship Id="rId10" Type="http://schemas.openxmlformats.org/officeDocument/2006/relationships/hyperlink" Target="https://github.com/BrianAvila819" TargetMode="External"/><Relationship Id="rId4" Type="http://schemas.openxmlformats.org/officeDocument/2006/relationships/image" Target="../media/image10.png"/><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4400" dirty="0"/>
              <a:t>Data Analytics Portfolio </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600" y="3608511"/>
            <a:ext cx="4114800" cy="518795"/>
          </a:xfrm>
        </p:spPr>
        <p:txBody>
          <a:bodyPr/>
          <a:lstStyle/>
          <a:p>
            <a:r>
              <a:rPr lang="en-US" dirty="0"/>
              <a:t>Project case studies</a:t>
            </a:r>
          </a:p>
        </p:txBody>
      </p:sp>
      <p:sp>
        <p:nvSpPr>
          <p:cNvPr id="2" name="TextBox 1">
            <a:extLst>
              <a:ext uri="{FF2B5EF4-FFF2-40B4-BE49-F238E27FC236}">
                <a16:creationId xmlns:a16="http://schemas.microsoft.com/office/drawing/2014/main" id="{ED16740F-CCC8-4D03-71F7-8AF62681BCDF}"/>
              </a:ext>
            </a:extLst>
          </p:cNvPr>
          <p:cNvSpPr txBox="1"/>
          <p:nvPr/>
        </p:nvSpPr>
        <p:spPr>
          <a:xfrm>
            <a:off x="5337810" y="4825246"/>
            <a:ext cx="2183130" cy="369332"/>
          </a:xfrm>
          <a:prstGeom prst="rect">
            <a:avLst/>
          </a:prstGeom>
          <a:noFill/>
        </p:spPr>
        <p:txBody>
          <a:bodyPr wrap="square" rtlCol="0">
            <a:spAutoFit/>
          </a:bodyPr>
          <a:lstStyle/>
          <a:p>
            <a:r>
              <a:rPr lang="en-US" dirty="0"/>
              <a:t>By Brian Avila</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6240854" y="183074"/>
            <a:ext cx="4846320" cy="1435947"/>
          </a:xfrm>
        </p:spPr>
        <p:txBody>
          <a:bodyPr/>
          <a:lstStyle/>
          <a:p>
            <a:r>
              <a:rPr lang="en-US" sz="4400" dirty="0"/>
              <a:t>Table of Contents</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434529" y="1020787"/>
            <a:ext cx="6181973" cy="3833446"/>
          </a:xfrm>
        </p:spPr>
        <p:txBody>
          <a:bodyPr/>
          <a:lstStyle/>
          <a:p>
            <a:endParaRPr lang="en-US" dirty="0"/>
          </a:p>
          <a:p>
            <a:r>
              <a:rPr lang="en-US" sz="1600" dirty="0"/>
              <a:t>Skillsets</a:t>
            </a:r>
          </a:p>
          <a:p>
            <a:r>
              <a:rPr lang="en-US" sz="1600" dirty="0"/>
              <a:t>Influenza Medical Staffing Plan</a:t>
            </a:r>
          </a:p>
          <a:p>
            <a:r>
              <a:rPr lang="en-US" sz="1600" dirty="0"/>
              <a:t>Analysis</a:t>
            </a:r>
          </a:p>
          <a:p>
            <a:r>
              <a:rPr lang="en-US" sz="1600" dirty="0"/>
              <a:t>Visualizations</a:t>
            </a:r>
          </a:p>
          <a:p>
            <a:r>
              <a:rPr lang="en-US" sz="1600" dirty="0"/>
              <a:t>Conclusion</a:t>
            </a:r>
          </a:p>
          <a:p>
            <a:r>
              <a:rPr lang="en-US" sz="1600" dirty="0"/>
              <a:t>Key Takeaways</a:t>
            </a:r>
          </a:p>
          <a:p>
            <a:r>
              <a:rPr lang="en-US" sz="1600" dirty="0"/>
              <a:t>Project Links</a:t>
            </a:r>
          </a:p>
          <a:p>
            <a:r>
              <a:rPr lang="en-US" sz="1600" dirty="0"/>
              <a:t>Contact info</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6225539" y="24572"/>
            <a:ext cx="5897218" cy="884238"/>
          </a:xfrm>
        </p:spPr>
        <p:txBody>
          <a:bodyPr/>
          <a:lstStyle/>
          <a:p>
            <a:r>
              <a:rPr lang="en-US" sz="4400" dirty="0"/>
              <a:t>Skillsets</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105108"/>
            <a:ext cx="3017520" cy="464871"/>
          </a:xfrm>
        </p:spPr>
        <p:txBody>
          <a:bodyPr/>
          <a:lstStyle/>
          <a:p>
            <a:r>
              <a:rPr lang="en-US" dirty="0"/>
              <a:t>My Skillsets</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1695748"/>
            <a:ext cx="4646246" cy="4772555"/>
          </a:xfrm>
        </p:spPr>
        <p:txBody>
          <a:bodyPr>
            <a:normAutofit fontScale="92500"/>
          </a:bodyPr>
          <a:lstStyle/>
          <a:p>
            <a:pPr marL="0" marR="0">
              <a:spcBef>
                <a:spcPts val="0"/>
              </a:spcBef>
              <a:spcAft>
                <a:spcPts val="0"/>
              </a:spcAft>
            </a:pPr>
            <a:r>
              <a:rPr lang="en-US" sz="2200" dirty="0">
                <a:effectLst/>
                <a:latin typeface="Arial" panose="020B0604020202020204" pitchFamily="34" charset="0"/>
                <a:ea typeface="Arial" panose="020B0604020202020204" pitchFamily="34" charset="0"/>
              </a:rPr>
              <a:t>Data Analysis</a:t>
            </a:r>
          </a:p>
          <a:p>
            <a:pPr marL="0" marR="0">
              <a:spcBef>
                <a:spcPts val="0"/>
              </a:spcBef>
              <a:spcAft>
                <a:spcPts val="0"/>
              </a:spcAft>
            </a:pPr>
            <a:r>
              <a:rPr lang="en-US" sz="2200" dirty="0">
                <a:effectLst/>
                <a:latin typeface="Arial" panose="020B0604020202020204" pitchFamily="34" charset="0"/>
                <a:ea typeface="Arial" panose="020B0604020202020204" pitchFamily="34" charset="0"/>
              </a:rPr>
              <a:t>Tableau Visualizations</a:t>
            </a:r>
          </a:p>
          <a:p>
            <a:pPr marL="0" marR="0">
              <a:spcBef>
                <a:spcPts val="0"/>
              </a:spcBef>
              <a:spcAft>
                <a:spcPts val="0"/>
              </a:spcAft>
            </a:pPr>
            <a:r>
              <a:rPr lang="en-US" sz="2200" dirty="0">
                <a:effectLst/>
                <a:latin typeface="Arial" panose="020B0604020202020204" pitchFamily="34" charset="0"/>
                <a:ea typeface="Arial" panose="020B0604020202020204" pitchFamily="34" charset="0"/>
              </a:rPr>
              <a:t>SQL Relational Databases</a:t>
            </a:r>
          </a:p>
          <a:p>
            <a:pPr marL="0" marR="0">
              <a:spcBef>
                <a:spcPts val="0"/>
              </a:spcBef>
              <a:spcAft>
                <a:spcPts val="0"/>
              </a:spcAft>
            </a:pPr>
            <a:r>
              <a:rPr lang="en-US" sz="2200" dirty="0">
                <a:effectLst/>
                <a:latin typeface="Arial" panose="020B0604020202020204" pitchFamily="34" charset="0"/>
                <a:ea typeface="Arial" panose="020B0604020202020204" pitchFamily="34" charset="0"/>
              </a:rPr>
              <a:t>PostgreSQL </a:t>
            </a:r>
          </a:p>
          <a:p>
            <a:pPr marL="0" marR="0">
              <a:spcBef>
                <a:spcPts val="0"/>
              </a:spcBef>
              <a:spcAft>
                <a:spcPts val="0"/>
              </a:spcAft>
            </a:pPr>
            <a:r>
              <a:rPr lang="en-US" sz="2200" dirty="0">
                <a:effectLst/>
                <a:latin typeface="Arial" panose="020B0604020202020204" pitchFamily="34" charset="0"/>
                <a:ea typeface="Arial" panose="020B0604020202020204" pitchFamily="34" charset="0"/>
              </a:rPr>
              <a:t>Python</a:t>
            </a:r>
          </a:p>
          <a:p>
            <a:pPr marL="0" marR="0">
              <a:spcBef>
                <a:spcPts val="0"/>
              </a:spcBef>
              <a:spcAft>
                <a:spcPts val="0"/>
              </a:spcAft>
            </a:pPr>
            <a:r>
              <a:rPr lang="en-US" sz="2200" dirty="0">
                <a:latin typeface="Arial" panose="020B0604020202020204" pitchFamily="34" charset="0"/>
                <a:ea typeface="Arial" panose="020B0604020202020204" pitchFamily="34" charset="0"/>
              </a:rPr>
              <a:t>MS </a:t>
            </a:r>
            <a:r>
              <a:rPr lang="en-US" sz="2200" dirty="0">
                <a:effectLst/>
                <a:latin typeface="Arial" panose="020B0604020202020204" pitchFamily="34" charset="0"/>
                <a:ea typeface="Arial" panose="020B0604020202020204" pitchFamily="34" charset="0"/>
              </a:rPr>
              <a:t>Excel (Pivot Tables, VLOOKUP)</a:t>
            </a:r>
          </a:p>
          <a:p>
            <a:pPr marL="0" marR="0">
              <a:spcBef>
                <a:spcPts val="0"/>
              </a:spcBef>
              <a:spcAft>
                <a:spcPts val="0"/>
              </a:spcAft>
            </a:pPr>
            <a:r>
              <a:rPr lang="en-US" sz="2200" dirty="0">
                <a:effectLst/>
                <a:latin typeface="Arial" panose="020B0604020202020204" pitchFamily="34" charset="0"/>
                <a:ea typeface="Arial" panose="020B0604020202020204" pitchFamily="34" charset="0"/>
              </a:rPr>
              <a:t>Time Series Analysis and</a:t>
            </a:r>
          </a:p>
          <a:p>
            <a:pPr marL="0" marR="0">
              <a:spcBef>
                <a:spcPts val="0"/>
              </a:spcBef>
              <a:spcAft>
                <a:spcPts val="0"/>
              </a:spcAft>
            </a:pPr>
            <a:r>
              <a:rPr lang="en-US" sz="2200" dirty="0">
                <a:effectLst/>
                <a:latin typeface="Arial" panose="020B0604020202020204" pitchFamily="34" charset="0"/>
                <a:ea typeface="Arial" panose="020B0604020202020204" pitchFamily="34" charset="0"/>
              </a:rPr>
              <a:t>Forecasting</a:t>
            </a:r>
          </a:p>
          <a:p>
            <a:pPr marL="0" marR="0">
              <a:spcBef>
                <a:spcPts val="0"/>
              </a:spcBef>
              <a:spcAft>
                <a:spcPts val="0"/>
              </a:spcAft>
            </a:pPr>
            <a:r>
              <a:rPr lang="en-US" sz="2200" dirty="0">
                <a:effectLst/>
                <a:latin typeface="Arial" panose="020B0604020202020204" pitchFamily="34" charset="0"/>
                <a:ea typeface="Arial" panose="020B0604020202020204" pitchFamily="34" charset="0"/>
              </a:rPr>
              <a:t>Statistical Analysis</a:t>
            </a:r>
          </a:p>
          <a:p>
            <a:pPr marL="0" marR="0">
              <a:spcBef>
                <a:spcPts val="0"/>
              </a:spcBef>
              <a:spcAft>
                <a:spcPts val="0"/>
              </a:spcAft>
            </a:pPr>
            <a:r>
              <a:rPr lang="en-US" sz="2200" dirty="0">
                <a:effectLst/>
                <a:latin typeface="Arial" panose="020B0604020202020204" pitchFamily="34" charset="0"/>
                <a:ea typeface="Arial" panose="020B0604020202020204" pitchFamily="34" charset="0"/>
              </a:rPr>
              <a:t>Data Transformation and integration</a:t>
            </a:r>
            <a:endParaRPr lang="en-US" sz="1800" dirty="0">
              <a:effectLst/>
              <a:latin typeface="Arial" panose="020B0604020202020204" pitchFamily="34" charset="0"/>
              <a:ea typeface="Arial" panose="020B060402020202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137039" y="585518"/>
            <a:ext cx="6412230" cy="1051829"/>
          </a:xfrm>
        </p:spPr>
        <p:txBody>
          <a:bodyPr>
            <a:noAutofit/>
          </a:bodyPr>
          <a:lstStyle/>
          <a:p>
            <a:br>
              <a:rPr lang="en-US" sz="4400" dirty="0"/>
            </a:br>
            <a:r>
              <a:rPr lang="en-US" sz="4400" dirty="0"/>
              <a:t>Influenza medical staffing plan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a:xfrm>
            <a:off x="0" y="0"/>
            <a:ext cx="4640580" cy="6867922"/>
          </a:xfrm>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196909" y="1951128"/>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
        <p:nvSpPr>
          <p:cNvPr id="4" name="TextBox 3">
            <a:extLst>
              <a:ext uri="{FF2B5EF4-FFF2-40B4-BE49-F238E27FC236}">
                <a16:creationId xmlns:a16="http://schemas.microsoft.com/office/drawing/2014/main" id="{351DDB8D-A9C7-7EC9-AED4-87E31E74967B}"/>
              </a:ext>
            </a:extLst>
          </p:cNvPr>
          <p:cNvSpPr txBox="1"/>
          <p:nvPr/>
        </p:nvSpPr>
        <p:spPr>
          <a:xfrm>
            <a:off x="4853884" y="3546022"/>
            <a:ext cx="5833166"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GOAL</a:t>
            </a:r>
            <a:r>
              <a:rPr lang="en-US" dirty="0"/>
              <a:t>: To help a medical staffing agency that provides temporary workers to clinics and hospitals on an as-needed basis. The analysis will help plan for influenza  season, a time when additional staff are in high demand. The final results will  examine trends in influenza and how they can be used to proactively plan for  staffing needs across the country. </a:t>
            </a:r>
          </a:p>
        </p:txBody>
      </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1188069" y="381935"/>
            <a:ext cx="9356106" cy="1200329"/>
          </a:xfrm>
        </p:spPr>
        <p:txBody>
          <a:bodyPr vert="horz" lIns="91440" tIns="45720" rIns="91440" bIns="45720" rtlCol="0" anchor="t">
            <a:normAutofit/>
          </a:bodyPr>
          <a:lstStyle/>
          <a:p>
            <a:pPr algn="l">
              <a:lnSpc>
                <a:spcPct val="90000"/>
              </a:lnSpc>
            </a:pPr>
            <a:r>
              <a:rPr lang="en-US" sz="6000" kern="1200" dirty="0">
                <a:solidFill>
                  <a:schemeClr val="tx1"/>
                </a:solidFill>
                <a:latin typeface="+mj-lt"/>
                <a:ea typeface="+mj-ea"/>
                <a:cs typeface="+mj-cs"/>
              </a:rPr>
              <a:t>Analysis</a:t>
            </a:r>
          </a:p>
        </p:txBody>
      </p:sp>
      <p:grpSp>
        <p:nvGrpSpPr>
          <p:cNvPr id="1035" name="Group 1034">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0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0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03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040" name="Straight Connector 10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0149030" y="5911541"/>
            <a:ext cx="374836" cy="308284"/>
          </a:xfrm>
        </p:spPr>
        <p:txBody>
          <a:bodyPr/>
          <a:lstStyle/>
          <a:p>
            <a:pPr defTabSz="768096">
              <a:spcAft>
                <a:spcPts val="600"/>
              </a:spcAft>
            </a:pPr>
            <a:fld id="{8C2E478F-E849-4A8C-AF1F-CBCC78A7CBFA}" type="slidenum">
              <a:rPr lang="en-US" sz="1008" kern="1200">
                <a:solidFill>
                  <a:schemeClr val="tx1">
                    <a:tint val="75000"/>
                  </a:schemeClr>
                </a:solidFill>
                <a:latin typeface="+mn-lt"/>
                <a:ea typeface="+mn-ea"/>
                <a:cs typeface="+mn-cs"/>
              </a:rPr>
              <a:pPr defTabSz="768096">
                <a:spcAft>
                  <a:spcPts val="600"/>
                </a:spcAft>
              </a:pPr>
              <a:t>5</a:t>
            </a:fld>
            <a:endParaRPr lang="en-US"/>
          </a:p>
        </p:txBody>
      </p:sp>
      <p:sp>
        <p:nvSpPr>
          <p:cNvPr id="5" name="Rectangle 4">
            <a:extLst>
              <a:ext uri="{FF2B5EF4-FFF2-40B4-BE49-F238E27FC236}">
                <a16:creationId xmlns:a16="http://schemas.microsoft.com/office/drawing/2014/main" id="{5D4E93C4-48C1-C69B-3AC4-E11A9908E7BC}"/>
              </a:ext>
            </a:extLst>
          </p:cNvPr>
          <p:cNvSpPr/>
          <p:nvPr/>
        </p:nvSpPr>
        <p:spPr>
          <a:xfrm>
            <a:off x="1225571" y="1878055"/>
            <a:ext cx="2392386" cy="790345"/>
          </a:xfrm>
          <a:prstGeom prst="rect">
            <a:avLst/>
          </a:prstGeom>
          <a:noFill/>
        </p:spPr>
        <p:txBody>
          <a:bodyPr wrap="none" lIns="91440" tIns="45720" rIns="91440" bIns="45720">
            <a:spAutoFit/>
          </a:bodyPr>
          <a:lstStyle/>
          <a:p>
            <a:pPr algn="ctr" defTabSz="768096">
              <a:spcAft>
                <a:spcPts val="600"/>
              </a:spcAft>
            </a:pPr>
            <a:r>
              <a:rPr lang="en-US" sz="4536" kern="1200">
                <a:ln w="0"/>
                <a:solidFill>
                  <a:schemeClr val="accent1"/>
                </a:solidFill>
                <a:effectLst>
                  <a:outerShdw blurRad="38100" dist="25400" dir="5400000" algn="ctr" rotWithShape="0">
                    <a:srgbClr val="6E747A">
                      <a:alpha val="43000"/>
                    </a:srgbClr>
                  </a:outerShdw>
                </a:effectLst>
                <a:latin typeface="+mn-lt"/>
                <a:ea typeface="+mn-ea"/>
                <a:cs typeface="+mn-cs"/>
              </a:rPr>
              <a:t>Data Sets</a:t>
            </a:r>
            <a:endParaRPr lang="en-US" sz="5400">
              <a:ln w="0"/>
              <a:solidFill>
                <a:schemeClr val="accent1"/>
              </a:solidFill>
              <a:effectLst>
                <a:outerShdw blurRad="38100" dist="25400" dir="5400000" algn="ctr" rotWithShape="0">
                  <a:srgbClr val="6E747A">
                    <a:alpha val="43000"/>
                  </a:srgbClr>
                </a:outerShdw>
              </a:effectLst>
            </a:endParaRPr>
          </a:p>
        </p:txBody>
      </p:sp>
      <p:sp>
        <p:nvSpPr>
          <p:cNvPr id="7" name="TextBox 6">
            <a:extLst>
              <a:ext uri="{FF2B5EF4-FFF2-40B4-BE49-F238E27FC236}">
                <a16:creationId xmlns:a16="http://schemas.microsoft.com/office/drawing/2014/main" id="{04EDEA2D-9659-5EF6-36AD-2C5B32469378}"/>
              </a:ext>
            </a:extLst>
          </p:cNvPr>
          <p:cNvSpPr txBox="1"/>
          <p:nvPr/>
        </p:nvSpPr>
        <p:spPr>
          <a:xfrm>
            <a:off x="1208364" y="2920760"/>
            <a:ext cx="3377716" cy="2415533"/>
          </a:xfrm>
          <a:prstGeom prst="rect">
            <a:avLst/>
          </a:prstGeom>
          <a:noFill/>
        </p:spPr>
        <p:txBody>
          <a:bodyPr wrap="square" rtlCol="0">
            <a:spAutoFit/>
          </a:bodyPr>
          <a:lstStyle/>
          <a:p>
            <a:pPr defTabSz="768096">
              <a:spcAft>
                <a:spcPts val="600"/>
              </a:spcAft>
            </a:pPr>
            <a:r>
              <a:rPr lang="en-US" sz="1512" kern="1200">
                <a:solidFill>
                  <a:schemeClr val="tx1"/>
                </a:solidFill>
                <a:latin typeface="+mn-lt"/>
                <a:ea typeface="+mn-ea"/>
                <a:cs typeface="+mn-cs"/>
              </a:rPr>
              <a:t>Influenza deaths by geography, time, age, and gender  </a:t>
            </a:r>
          </a:p>
          <a:p>
            <a:pPr defTabSz="768096">
              <a:spcAft>
                <a:spcPts val="600"/>
              </a:spcAft>
            </a:pPr>
            <a:r>
              <a:rPr lang="en-US" sz="1512" kern="1200">
                <a:solidFill>
                  <a:schemeClr val="tx1"/>
                </a:solidFill>
                <a:latin typeface="+mn-lt"/>
                <a:ea typeface="+mn-ea"/>
                <a:cs typeface="+mn-cs"/>
              </a:rPr>
              <a:t>Source: CDC </a:t>
            </a:r>
          </a:p>
          <a:p>
            <a:pPr defTabSz="768096">
              <a:spcAft>
                <a:spcPts val="600"/>
              </a:spcAft>
            </a:pPr>
            <a:r>
              <a:rPr lang="en-US" sz="1512" kern="1200">
                <a:solidFill>
                  <a:schemeClr val="tx1"/>
                </a:solidFill>
                <a:latin typeface="+mn-lt"/>
                <a:ea typeface="+mn-ea"/>
                <a:cs typeface="+mn-cs"/>
                <a:hlinkClick r:id="rId2" action="ppaction://hlinkfile"/>
              </a:rPr>
              <a:t>Download Data Set</a:t>
            </a:r>
            <a:endParaRPr lang="en-US" sz="1512" kern="1200">
              <a:solidFill>
                <a:schemeClr val="tx1"/>
              </a:solidFill>
              <a:latin typeface="+mn-lt"/>
              <a:ea typeface="+mn-ea"/>
              <a:cs typeface="+mn-cs"/>
            </a:endParaRPr>
          </a:p>
          <a:p>
            <a:pPr defTabSz="768096">
              <a:spcAft>
                <a:spcPts val="600"/>
              </a:spcAft>
            </a:pPr>
            <a:r>
              <a:rPr lang="en-US" sz="1512" kern="1200">
                <a:solidFill>
                  <a:schemeClr val="tx1"/>
                </a:solidFill>
                <a:latin typeface="+mn-lt"/>
                <a:ea typeface="+mn-ea"/>
                <a:cs typeface="+mn-cs"/>
              </a:rPr>
              <a:t> </a:t>
            </a:r>
          </a:p>
          <a:p>
            <a:pPr defTabSz="768096">
              <a:spcAft>
                <a:spcPts val="600"/>
              </a:spcAft>
            </a:pPr>
            <a:r>
              <a:rPr lang="en-US" sz="1512" kern="1200">
                <a:solidFill>
                  <a:schemeClr val="tx1"/>
                </a:solidFill>
                <a:latin typeface="+mn-lt"/>
                <a:ea typeface="+mn-ea"/>
                <a:cs typeface="+mn-cs"/>
              </a:rPr>
              <a:t>2. Population data by geography </a:t>
            </a:r>
          </a:p>
          <a:p>
            <a:pPr defTabSz="768096">
              <a:spcAft>
                <a:spcPts val="600"/>
              </a:spcAft>
            </a:pPr>
            <a:r>
              <a:rPr lang="en-US" sz="1512" kern="1200">
                <a:solidFill>
                  <a:schemeClr val="tx1"/>
                </a:solidFill>
                <a:latin typeface="+mn-lt"/>
                <a:ea typeface="+mn-ea"/>
                <a:cs typeface="+mn-cs"/>
              </a:rPr>
              <a:t>Source: US Census Bureau</a:t>
            </a:r>
          </a:p>
          <a:p>
            <a:pPr defTabSz="768096">
              <a:spcAft>
                <a:spcPts val="600"/>
              </a:spcAft>
            </a:pPr>
            <a:r>
              <a:rPr lang="en-US" sz="1512" kern="1200">
                <a:solidFill>
                  <a:schemeClr val="tx1"/>
                </a:solidFill>
                <a:latin typeface="+mn-lt"/>
                <a:ea typeface="+mn-ea"/>
                <a:cs typeface="+mn-cs"/>
                <a:hlinkClick r:id="rId3" action="ppaction://hlinkfile"/>
              </a:rPr>
              <a:t>Download Data Set</a:t>
            </a:r>
            <a:endParaRPr lang="en-US"/>
          </a:p>
        </p:txBody>
      </p:sp>
      <p:sp>
        <p:nvSpPr>
          <p:cNvPr id="8" name="Rectangle 7">
            <a:extLst>
              <a:ext uri="{FF2B5EF4-FFF2-40B4-BE49-F238E27FC236}">
                <a16:creationId xmlns:a16="http://schemas.microsoft.com/office/drawing/2014/main" id="{9F769CD2-3746-9E44-AC0A-B3FC90D42F2B}"/>
              </a:ext>
            </a:extLst>
          </p:cNvPr>
          <p:cNvSpPr/>
          <p:nvPr/>
        </p:nvSpPr>
        <p:spPr>
          <a:xfrm>
            <a:off x="4761855" y="1832929"/>
            <a:ext cx="1389740" cy="790345"/>
          </a:xfrm>
          <a:prstGeom prst="rect">
            <a:avLst/>
          </a:prstGeom>
          <a:noFill/>
        </p:spPr>
        <p:txBody>
          <a:bodyPr wrap="none" lIns="91440" tIns="45720" rIns="91440" bIns="45720">
            <a:spAutoFit/>
          </a:bodyPr>
          <a:lstStyle/>
          <a:p>
            <a:pPr algn="ctr" defTabSz="768096">
              <a:spcAft>
                <a:spcPts val="600"/>
              </a:spcAft>
            </a:pPr>
            <a:r>
              <a:rPr lang="en-US" sz="4536" kern="1200">
                <a:ln w="0"/>
                <a:solidFill>
                  <a:schemeClr val="accent1"/>
                </a:solidFill>
                <a:effectLst>
                  <a:outerShdw blurRad="38100" dist="25400" dir="5400000" algn="ctr" rotWithShape="0">
                    <a:srgbClr val="6E747A">
                      <a:alpha val="43000"/>
                    </a:srgbClr>
                  </a:outerShdw>
                </a:effectLst>
                <a:latin typeface="+mn-lt"/>
                <a:ea typeface="+mn-ea"/>
                <a:cs typeface="+mn-cs"/>
              </a:rPr>
              <a:t>Tools</a:t>
            </a:r>
            <a:endParaRPr lang="en-US" sz="5400" b="0" cap="none" spc="0">
              <a:ln w="0"/>
              <a:solidFill>
                <a:schemeClr val="accent1"/>
              </a:solidFill>
              <a:effectLst>
                <a:outerShdw blurRad="38100" dist="25400" dir="5400000" algn="ctr" rotWithShape="0">
                  <a:srgbClr val="6E747A">
                    <a:alpha val="43000"/>
                  </a:srgbClr>
                </a:outerShdw>
              </a:effectLst>
            </a:endParaRPr>
          </a:p>
        </p:txBody>
      </p:sp>
      <p:sp>
        <p:nvSpPr>
          <p:cNvPr id="9" name="TextBox 8">
            <a:extLst>
              <a:ext uri="{FF2B5EF4-FFF2-40B4-BE49-F238E27FC236}">
                <a16:creationId xmlns:a16="http://schemas.microsoft.com/office/drawing/2014/main" id="{B5AB494A-99A2-891E-E39E-6FA41C828401}"/>
              </a:ext>
            </a:extLst>
          </p:cNvPr>
          <p:cNvSpPr txBox="1"/>
          <p:nvPr/>
        </p:nvSpPr>
        <p:spPr>
          <a:xfrm>
            <a:off x="4726375" y="2927858"/>
            <a:ext cx="1897472" cy="988604"/>
          </a:xfrm>
          <a:prstGeom prst="rect">
            <a:avLst/>
          </a:prstGeom>
          <a:noFill/>
        </p:spPr>
        <p:txBody>
          <a:bodyPr wrap="square" rtlCol="0">
            <a:spAutoFit/>
          </a:bodyPr>
          <a:lstStyle/>
          <a:p>
            <a:pPr marL="240030" indent="-240030" defTabSz="768096">
              <a:spcAft>
                <a:spcPts val="600"/>
              </a:spcAft>
              <a:buFont typeface="Arial" panose="020B0604020202020204" pitchFamily="34" charset="0"/>
              <a:buChar char="•"/>
            </a:pPr>
            <a:r>
              <a:rPr lang="en-US" sz="1512" kern="1200">
                <a:solidFill>
                  <a:schemeClr val="tx1"/>
                </a:solidFill>
                <a:latin typeface="+mn-lt"/>
                <a:ea typeface="+mn-ea"/>
                <a:cs typeface="+mn-cs"/>
              </a:rPr>
              <a:t>Microsoft Excel</a:t>
            </a:r>
          </a:p>
          <a:p>
            <a:pPr marL="240030" indent="-240030" defTabSz="768096">
              <a:spcAft>
                <a:spcPts val="600"/>
              </a:spcAft>
              <a:buFont typeface="Arial" panose="020B0604020202020204" pitchFamily="34" charset="0"/>
              <a:buChar char="•"/>
            </a:pPr>
            <a:endParaRPr lang="en-US" sz="1512" kern="1200">
              <a:solidFill>
                <a:schemeClr val="tx1"/>
              </a:solidFill>
              <a:latin typeface="+mn-lt"/>
              <a:ea typeface="+mn-ea"/>
              <a:cs typeface="+mn-cs"/>
            </a:endParaRPr>
          </a:p>
          <a:p>
            <a:pPr marL="285750" indent="-285750">
              <a:spcAft>
                <a:spcPts val="600"/>
              </a:spcAft>
              <a:buFont typeface="Arial" panose="020B0604020202020204" pitchFamily="34" charset="0"/>
              <a:buChar char="•"/>
            </a:pPr>
            <a:endParaRPr lang="en-US"/>
          </a:p>
        </p:txBody>
      </p:sp>
      <p:pic>
        <p:nvPicPr>
          <p:cNvPr id="1026" name="Picture 2" descr="Microsoft Excel logo and symbol, meaning, history, PNG">
            <a:extLst>
              <a:ext uri="{FF2B5EF4-FFF2-40B4-BE49-F238E27FC236}">
                <a16:creationId xmlns:a16="http://schemas.microsoft.com/office/drawing/2014/main" id="{AAE1AC37-95AF-466B-0DCE-A752B7D43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579" y="2684582"/>
            <a:ext cx="778483" cy="4865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con-tableau - Analytics Training Hub for Data Analytics &amp; Data Science ...">
            <a:extLst>
              <a:ext uri="{FF2B5EF4-FFF2-40B4-BE49-F238E27FC236}">
                <a16:creationId xmlns:a16="http://schemas.microsoft.com/office/drawing/2014/main" id="{42855D74-168F-FDD9-3C58-D7585662B0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7821" y="3251925"/>
            <a:ext cx="1579484" cy="15794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81AEE7F-390A-ADC5-D989-9019086D99FB}"/>
              </a:ext>
            </a:extLst>
          </p:cNvPr>
          <p:cNvSpPr txBox="1"/>
          <p:nvPr/>
        </p:nvSpPr>
        <p:spPr>
          <a:xfrm>
            <a:off x="6752402" y="2526382"/>
            <a:ext cx="3892852" cy="3344442"/>
          </a:xfrm>
          <a:prstGeom prst="rect">
            <a:avLst/>
          </a:prstGeom>
          <a:noFill/>
        </p:spPr>
        <p:txBody>
          <a:bodyPr wrap="square" rtlCol="0">
            <a:spAutoFit/>
          </a:bodyPr>
          <a:lstStyle/>
          <a:p>
            <a:pPr marL="288036" indent="-288036" defTabSz="768096">
              <a:spcAft>
                <a:spcPts val="600"/>
              </a:spcAft>
              <a:buFont typeface="+mj-lt"/>
              <a:buAutoNum type="arabicPeriod"/>
            </a:pPr>
            <a:r>
              <a:rPr lang="en-US" sz="1512" kern="1200" dirty="0">
                <a:solidFill>
                  <a:schemeClr val="tx1"/>
                </a:solidFill>
                <a:latin typeface="+mn-lt"/>
                <a:ea typeface="+mn-ea"/>
                <a:cs typeface="+mn-cs"/>
              </a:rPr>
              <a:t>Listed the data questions to be answered. </a:t>
            </a:r>
          </a:p>
          <a:p>
            <a:pPr marL="288036" indent="-288036" defTabSz="768096">
              <a:spcAft>
                <a:spcPts val="600"/>
              </a:spcAft>
              <a:buFont typeface="+mj-lt"/>
              <a:buAutoNum type="arabicPeriod"/>
            </a:pPr>
            <a:r>
              <a:rPr lang="en-US" sz="1512" kern="1200" dirty="0">
                <a:solidFill>
                  <a:schemeClr val="tx1"/>
                </a:solidFill>
                <a:latin typeface="+mn-lt"/>
                <a:ea typeface="+mn-ea"/>
                <a:cs typeface="+mn-cs"/>
              </a:rPr>
              <a:t>Designed a Data Research Project</a:t>
            </a:r>
          </a:p>
          <a:p>
            <a:pPr marL="288036" indent="-288036" defTabSz="768096">
              <a:spcAft>
                <a:spcPts val="600"/>
              </a:spcAft>
              <a:buFont typeface="+mj-lt"/>
              <a:buAutoNum type="arabicPeriod"/>
            </a:pPr>
            <a:r>
              <a:rPr lang="en-US" sz="1512" kern="1200" dirty="0">
                <a:solidFill>
                  <a:schemeClr val="tx1"/>
                </a:solidFill>
                <a:latin typeface="+mn-lt"/>
                <a:ea typeface="+mn-ea"/>
                <a:cs typeface="+mn-cs"/>
              </a:rPr>
              <a:t>Formulated a research hypothesis</a:t>
            </a:r>
          </a:p>
          <a:p>
            <a:pPr marL="288036" indent="-288036" defTabSz="768096">
              <a:spcAft>
                <a:spcPts val="600"/>
              </a:spcAft>
              <a:buFont typeface="+mj-lt"/>
              <a:buAutoNum type="arabicPeriod"/>
            </a:pPr>
            <a:r>
              <a:rPr lang="en-US" sz="1512" kern="1200" dirty="0">
                <a:solidFill>
                  <a:schemeClr val="tx1"/>
                </a:solidFill>
                <a:latin typeface="+mn-lt"/>
                <a:ea typeface="+mn-ea"/>
                <a:cs typeface="+mn-cs"/>
              </a:rPr>
              <a:t>Sourced the Right Data</a:t>
            </a:r>
          </a:p>
          <a:p>
            <a:pPr marL="288036" indent="-288036" defTabSz="768096">
              <a:spcAft>
                <a:spcPts val="600"/>
              </a:spcAft>
              <a:buFont typeface="+mj-lt"/>
              <a:buAutoNum type="arabicPeriod"/>
            </a:pPr>
            <a:r>
              <a:rPr lang="en-US" sz="1512" kern="1200" dirty="0">
                <a:solidFill>
                  <a:schemeClr val="tx1"/>
                </a:solidFill>
                <a:latin typeface="+mn-lt"/>
                <a:ea typeface="+mn-ea"/>
                <a:cs typeface="+mn-cs"/>
              </a:rPr>
              <a:t> Created a data profile</a:t>
            </a:r>
          </a:p>
          <a:p>
            <a:pPr marL="288036" indent="-288036" defTabSz="768096">
              <a:spcAft>
                <a:spcPts val="600"/>
              </a:spcAft>
              <a:buFont typeface="+mj-lt"/>
              <a:buAutoNum type="arabicPeriod"/>
            </a:pPr>
            <a:r>
              <a:rPr lang="en-US" sz="1512" kern="1200" dirty="0">
                <a:solidFill>
                  <a:schemeClr val="tx1"/>
                </a:solidFill>
                <a:latin typeface="+mn-lt"/>
                <a:ea typeface="+mn-ea"/>
                <a:cs typeface="+mn-cs"/>
              </a:rPr>
              <a:t>Implemented data quality measures</a:t>
            </a:r>
          </a:p>
          <a:p>
            <a:pPr marL="288036" indent="-288036" defTabSz="768096">
              <a:spcAft>
                <a:spcPts val="600"/>
              </a:spcAft>
              <a:buFont typeface="+mj-lt"/>
              <a:buAutoNum type="arabicPeriod"/>
            </a:pPr>
            <a:r>
              <a:rPr lang="en-US" sz="1512" kern="1200" dirty="0">
                <a:solidFill>
                  <a:schemeClr val="tx1"/>
                </a:solidFill>
                <a:latin typeface="+mn-lt"/>
                <a:ea typeface="+mn-ea"/>
                <a:cs typeface="+mn-cs"/>
              </a:rPr>
              <a:t>Integrated data from 2 sources into 1.</a:t>
            </a:r>
          </a:p>
          <a:p>
            <a:pPr marL="288036" indent="-288036" defTabSz="768096">
              <a:spcAft>
                <a:spcPts val="600"/>
              </a:spcAft>
              <a:buFont typeface="+mj-lt"/>
              <a:buAutoNum type="arabicPeriod"/>
            </a:pPr>
            <a:r>
              <a:rPr lang="en-US" sz="1512" kern="1200" dirty="0">
                <a:solidFill>
                  <a:schemeClr val="tx1"/>
                </a:solidFill>
                <a:latin typeface="+mn-lt"/>
                <a:ea typeface="+mn-ea"/>
                <a:cs typeface="+mn-cs"/>
              </a:rPr>
              <a:t>Conducted Statistical Analysis by calculating variance and standard deviation</a:t>
            </a:r>
          </a:p>
          <a:p>
            <a:pPr marL="288036" indent="-288036" defTabSz="768096">
              <a:spcAft>
                <a:spcPts val="600"/>
              </a:spcAft>
              <a:buFont typeface="+mj-lt"/>
              <a:buAutoNum type="arabicPeriod"/>
            </a:pPr>
            <a:r>
              <a:rPr lang="en-US" sz="1512" kern="1200" dirty="0">
                <a:solidFill>
                  <a:schemeClr val="tx1"/>
                </a:solidFill>
                <a:latin typeface="+mn-lt"/>
                <a:ea typeface="+mn-ea"/>
                <a:cs typeface="+mn-cs"/>
              </a:rPr>
              <a:t>Formulated a statistical hypothesis</a:t>
            </a:r>
          </a:p>
          <a:p>
            <a:pPr marL="288036" indent="-288036" defTabSz="768096">
              <a:spcAft>
                <a:spcPts val="600"/>
              </a:spcAft>
              <a:buFont typeface="+mj-lt"/>
              <a:buAutoNum type="arabicPeriod"/>
            </a:pPr>
            <a:r>
              <a:rPr lang="en-US" sz="1512" kern="1200" dirty="0">
                <a:solidFill>
                  <a:schemeClr val="tx1"/>
                </a:solidFill>
                <a:latin typeface="+mn-lt"/>
                <a:ea typeface="+mn-ea"/>
                <a:cs typeface="+mn-cs"/>
              </a:rPr>
              <a:t>Created an interim report</a:t>
            </a:r>
            <a:endParaRPr lang="en-US" dirty="0"/>
          </a:p>
        </p:txBody>
      </p:sp>
      <p:sp>
        <p:nvSpPr>
          <p:cNvPr id="11" name="Rectangle 10">
            <a:extLst>
              <a:ext uri="{FF2B5EF4-FFF2-40B4-BE49-F238E27FC236}">
                <a16:creationId xmlns:a16="http://schemas.microsoft.com/office/drawing/2014/main" id="{3421A91C-BE5B-C2EC-0040-33C9FB25AD46}"/>
              </a:ext>
            </a:extLst>
          </p:cNvPr>
          <p:cNvSpPr/>
          <p:nvPr/>
        </p:nvSpPr>
        <p:spPr>
          <a:xfrm>
            <a:off x="7455802" y="1825625"/>
            <a:ext cx="1975477" cy="790345"/>
          </a:xfrm>
          <a:prstGeom prst="rect">
            <a:avLst/>
          </a:prstGeom>
          <a:noFill/>
        </p:spPr>
        <p:txBody>
          <a:bodyPr wrap="none" lIns="91440" tIns="45720" rIns="91440" bIns="45720">
            <a:spAutoFit/>
          </a:bodyPr>
          <a:lstStyle/>
          <a:p>
            <a:pPr algn="ctr" defTabSz="768096">
              <a:spcAft>
                <a:spcPts val="600"/>
              </a:spcAft>
            </a:pPr>
            <a:r>
              <a:rPr lang="en-US" sz="4536" kern="1200">
                <a:ln w="0"/>
                <a:solidFill>
                  <a:schemeClr val="accent1"/>
                </a:solidFill>
                <a:effectLst>
                  <a:outerShdw blurRad="38100" dist="25400" dir="5400000" algn="ctr" rotWithShape="0">
                    <a:srgbClr val="6E747A">
                      <a:alpha val="43000"/>
                    </a:srgbClr>
                  </a:outerShdw>
                </a:effectLst>
                <a:latin typeface="+mn-lt"/>
                <a:ea typeface="+mn-ea"/>
                <a:cs typeface="+mn-cs"/>
              </a:rPr>
              <a:t>Process</a:t>
            </a:r>
            <a:endParaRPr lang="en-US" sz="5400" b="0" cap="none" spc="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7EF4CE-E0F9-4353-9C7D-5294DDF363C6}"/>
              </a:ext>
              <a:ext uri="{C183D7F6-B498-43B3-948B-1728B52AA6E4}">
                <adec:decorative xmlns:adec="http://schemas.microsoft.com/office/drawing/2017/decorative" val="1"/>
              </a:ext>
            </a:extLst>
          </p:cNvPr>
          <p:cNvSpPr/>
          <p:nvPr/>
        </p:nvSpPr>
        <p:spPr>
          <a:xfrm>
            <a:off x="594519" y="1543393"/>
            <a:ext cx="11002961" cy="557784"/>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p:txBody>
          <a:bodyPr>
            <a:normAutofit/>
          </a:bodyPr>
          <a:lstStyle/>
          <a:p>
            <a:r>
              <a:rPr lang="en-US" sz="4400" dirty="0"/>
              <a:t>Visualizations &amp; Storytelling</a:t>
            </a: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6</a:t>
            </a:fld>
            <a:endParaRPr lang="en-US" dirty="0"/>
          </a:p>
        </p:txBody>
      </p:sp>
      <p:pic>
        <p:nvPicPr>
          <p:cNvPr id="7" name="Picture 6">
            <a:extLst>
              <a:ext uri="{FF2B5EF4-FFF2-40B4-BE49-F238E27FC236}">
                <a16:creationId xmlns:a16="http://schemas.microsoft.com/office/drawing/2014/main" id="{70750850-A885-5864-26A0-4C29D8B4D31D}"/>
              </a:ext>
            </a:extLst>
          </p:cNvPr>
          <p:cNvPicPr>
            <a:picLocks noChangeAspect="1"/>
          </p:cNvPicPr>
          <p:nvPr/>
        </p:nvPicPr>
        <p:blipFill>
          <a:blip r:embed="rId2"/>
          <a:stretch>
            <a:fillRect/>
          </a:stretch>
        </p:blipFill>
        <p:spPr>
          <a:xfrm>
            <a:off x="5623560" y="2504915"/>
            <a:ext cx="6568440" cy="3097463"/>
          </a:xfrm>
          <a:prstGeom prst="rect">
            <a:avLst/>
          </a:prstGeom>
        </p:spPr>
      </p:pic>
      <p:pic>
        <p:nvPicPr>
          <p:cNvPr id="9" name="Picture 8">
            <a:extLst>
              <a:ext uri="{FF2B5EF4-FFF2-40B4-BE49-F238E27FC236}">
                <a16:creationId xmlns:a16="http://schemas.microsoft.com/office/drawing/2014/main" id="{758E1BA9-1163-6142-C4B6-FFFA18E5C364}"/>
              </a:ext>
            </a:extLst>
          </p:cNvPr>
          <p:cNvPicPr>
            <a:picLocks noChangeAspect="1"/>
          </p:cNvPicPr>
          <p:nvPr/>
        </p:nvPicPr>
        <p:blipFill>
          <a:blip r:embed="rId3"/>
          <a:stretch>
            <a:fillRect/>
          </a:stretch>
        </p:blipFill>
        <p:spPr>
          <a:xfrm>
            <a:off x="675566" y="2463898"/>
            <a:ext cx="4386888" cy="3138480"/>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246824" y="643467"/>
            <a:ext cx="4772975" cy="1800526"/>
          </a:xfrm>
        </p:spPr>
        <p:txBody>
          <a:bodyPr vert="horz" lIns="91440" tIns="45720" rIns="91440" bIns="45720" rtlCol="0" anchor="ctr">
            <a:normAutofit/>
          </a:bodyPr>
          <a:lstStyle/>
          <a:p>
            <a:pPr algn="l">
              <a:lnSpc>
                <a:spcPct val="90000"/>
              </a:lnSpc>
            </a:pPr>
            <a:r>
              <a:rPr lang="en-US" sz="4400" dirty="0">
                <a:latin typeface="+mj-lt"/>
              </a:rPr>
              <a:t>Conclusion</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1246824" y="2623381"/>
            <a:ext cx="4772974" cy="3553581"/>
          </a:xfrm>
        </p:spPr>
        <p:txBody>
          <a:bodyPr vert="horz" lIns="91440" tIns="45720" rIns="91440" bIns="45720" rtlCol="0">
            <a:normAutofit/>
          </a:bodyPr>
          <a:lstStyle/>
          <a:p>
            <a:pPr indent="-228600" algn="l">
              <a:lnSpc>
                <a:spcPct val="90000"/>
              </a:lnSpc>
              <a:buFont typeface="Arial" panose="020B0604020202020204" pitchFamily="34" charset="0"/>
              <a:buChar char="•"/>
            </a:pPr>
            <a:r>
              <a:rPr lang="en-US" sz="1600" dirty="0">
                <a:solidFill>
                  <a:schemeClr val="accent2"/>
                </a:solidFill>
                <a:effectLst/>
              </a:rPr>
              <a:t>The analysis conducted revealed that Influenza poses a threat to populations over 65 years of age. </a:t>
            </a:r>
          </a:p>
          <a:p>
            <a:pPr indent="-228600" algn="l">
              <a:lnSpc>
                <a:spcPct val="90000"/>
              </a:lnSpc>
              <a:buFont typeface="Arial" panose="020B0604020202020204" pitchFamily="34" charset="0"/>
              <a:buChar char="•"/>
            </a:pPr>
            <a:r>
              <a:rPr lang="en-US" sz="1600" dirty="0">
                <a:solidFill>
                  <a:schemeClr val="accent2"/>
                </a:solidFill>
                <a:effectLst/>
              </a:rPr>
              <a:t> The states more populous with this vulnerable age group are California, New York, Texas, Pennsylvania, and Florida.</a:t>
            </a:r>
          </a:p>
          <a:p>
            <a:pPr indent="-228600" algn="l">
              <a:lnSpc>
                <a:spcPct val="90000"/>
              </a:lnSpc>
              <a:buFont typeface="Arial" panose="020B0604020202020204" pitchFamily="34" charset="0"/>
              <a:buChar char="•"/>
            </a:pPr>
            <a:r>
              <a:rPr lang="en-US" sz="1600" dirty="0">
                <a:solidFill>
                  <a:schemeClr val="accent2"/>
                </a:solidFill>
                <a:effectLst/>
              </a:rPr>
              <a:t> The months the Influenza Virus is more prominent are December, January, February, March, and April.</a:t>
            </a:r>
          </a:p>
          <a:p>
            <a:pPr indent="-228600" algn="l">
              <a:lnSpc>
                <a:spcPct val="90000"/>
              </a:lnSpc>
              <a:buFont typeface="Arial" panose="020B0604020202020204" pitchFamily="34" charset="0"/>
              <a:buChar char="•"/>
            </a:pPr>
            <a:r>
              <a:rPr lang="en-US" sz="1600" b="1" dirty="0">
                <a:solidFill>
                  <a:schemeClr val="accent2"/>
                </a:solidFill>
                <a:effectLst/>
              </a:rPr>
              <a:t>The states of California, New York, Texas, Florida, and Pennsylvania have historically high mortality due to Influenza.</a:t>
            </a:r>
            <a:endParaRPr lang="en-US" sz="1600" dirty="0">
              <a:solidFill>
                <a:schemeClr val="accent2"/>
              </a:solidFill>
              <a:effectLst/>
            </a:endParaRPr>
          </a:p>
          <a:p>
            <a:pPr indent="-228600" algn="l">
              <a:lnSpc>
                <a:spcPct val="90000"/>
              </a:lnSpc>
              <a:buFont typeface="Arial" panose="020B0604020202020204" pitchFamily="34" charset="0"/>
              <a:buChar char="•"/>
            </a:pPr>
            <a:r>
              <a:rPr lang="en-US" sz="1600" b="1" dirty="0">
                <a:solidFill>
                  <a:schemeClr val="accent2"/>
                </a:solidFill>
                <a:effectLst/>
              </a:rPr>
              <a:t>It was recommended that medical staff should be sent to these hotspots during the peak months of December through April.</a:t>
            </a:r>
            <a:endParaRPr lang="en-US" sz="1600" dirty="0">
              <a:solidFill>
                <a:schemeClr val="accent2"/>
              </a:solidFill>
            </a:endParaRPr>
          </a:p>
        </p:txBody>
      </p:sp>
      <p:pic>
        <p:nvPicPr>
          <p:cNvPr id="4" name="Picture 3">
            <a:extLst>
              <a:ext uri="{FF2B5EF4-FFF2-40B4-BE49-F238E27FC236}">
                <a16:creationId xmlns:a16="http://schemas.microsoft.com/office/drawing/2014/main" id="{740BAECA-7EC4-4FB6-3F4E-206CCE677222}"/>
              </a:ext>
            </a:extLst>
          </p:cNvPr>
          <p:cNvPicPr>
            <a:picLocks noChangeAspect="1"/>
          </p:cNvPicPr>
          <p:nvPr/>
        </p:nvPicPr>
        <p:blipFill>
          <a:blip r:embed="rId2"/>
          <a:stretch>
            <a:fillRect/>
          </a:stretch>
        </p:blipFill>
        <p:spPr>
          <a:xfrm>
            <a:off x="5870020" y="631995"/>
            <a:ext cx="6007251" cy="2748317"/>
          </a:xfrm>
          <a:prstGeom prst="rect">
            <a:avLst/>
          </a:prstGeom>
        </p:spPr>
      </p:pic>
      <p:sp>
        <p:nvSpPr>
          <p:cNvPr id="6" name="TextBox 5">
            <a:extLst>
              <a:ext uri="{FF2B5EF4-FFF2-40B4-BE49-F238E27FC236}">
                <a16:creationId xmlns:a16="http://schemas.microsoft.com/office/drawing/2014/main" id="{B6265C5A-43FC-9BD3-D2B2-86A5EC9A6CD0}"/>
              </a:ext>
            </a:extLst>
          </p:cNvPr>
          <p:cNvSpPr txBox="1"/>
          <p:nvPr/>
        </p:nvSpPr>
        <p:spPr>
          <a:xfrm>
            <a:off x="7583352" y="4408852"/>
            <a:ext cx="7190184" cy="646331"/>
          </a:xfrm>
          <a:prstGeom prst="rect">
            <a:avLst/>
          </a:prstGeom>
          <a:noFill/>
        </p:spPr>
        <p:txBody>
          <a:bodyPr wrap="square">
            <a:spAutoFit/>
          </a:bodyPr>
          <a:lstStyle/>
          <a:p>
            <a:r>
              <a:rPr lang="en-US" sz="3600" dirty="0">
                <a:hlinkClick r:id="rId3">
                  <a:extLst>
                    <a:ext uri="{A12FA001-AC4F-418D-AE19-62706E023703}">
                      <ahyp:hlinkClr xmlns:ahyp="http://schemas.microsoft.com/office/drawing/2018/hyperlinkcolor" val="tx"/>
                    </a:ext>
                  </a:extLst>
                </a:hlinkClick>
              </a:rPr>
              <a:t>Project link</a:t>
            </a:r>
            <a:endParaRPr lang="en-US" sz="3600" dirty="0"/>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469346-48B5-E9FA-7A26-7B5A06DB9EDB}"/>
              </a:ext>
            </a:extLst>
          </p:cNvPr>
          <p:cNvSpPr>
            <a:spLocks noGrp="1"/>
          </p:cNvSpPr>
          <p:nvPr>
            <p:ph type="body" sz="quarter" idx="12"/>
          </p:nvPr>
        </p:nvSpPr>
        <p:spPr>
          <a:xfrm>
            <a:off x="3348990" y="294699"/>
            <a:ext cx="5113493" cy="985461"/>
          </a:xfrm>
        </p:spPr>
        <p:txBody>
          <a:bodyPr/>
          <a:lstStyle/>
          <a:p>
            <a:r>
              <a:rPr lang="en-US" sz="4400" dirty="0"/>
              <a:t>Key Takeaways</a:t>
            </a:r>
          </a:p>
        </p:txBody>
      </p:sp>
      <p:sp>
        <p:nvSpPr>
          <p:cNvPr id="11" name="TextBox 10">
            <a:extLst>
              <a:ext uri="{FF2B5EF4-FFF2-40B4-BE49-F238E27FC236}">
                <a16:creationId xmlns:a16="http://schemas.microsoft.com/office/drawing/2014/main" id="{3784996F-02DE-CC9F-F58A-3787B9F65A89}"/>
              </a:ext>
            </a:extLst>
          </p:cNvPr>
          <p:cNvSpPr txBox="1"/>
          <p:nvPr/>
        </p:nvSpPr>
        <p:spPr>
          <a:xfrm>
            <a:off x="960120" y="1737361"/>
            <a:ext cx="10481310" cy="4247317"/>
          </a:xfrm>
          <a:prstGeom prst="rect">
            <a:avLst/>
          </a:prstGeom>
          <a:noFill/>
        </p:spPr>
        <p:txBody>
          <a:bodyPr wrap="square" rtlCol="0">
            <a:spAutoFit/>
          </a:bodyPr>
          <a:lstStyle/>
          <a:p>
            <a:r>
              <a:rPr lang="en-US" dirty="0">
                <a:solidFill>
                  <a:srgbClr val="E99757"/>
                </a:solidFill>
              </a:rPr>
              <a:t>Reflecting on the outcomes of the influenza season staffing analysis project:</a:t>
            </a:r>
          </a:p>
          <a:p>
            <a:endParaRPr lang="en-US" dirty="0">
              <a:solidFill>
                <a:srgbClr val="E99757"/>
              </a:solidFill>
            </a:endParaRPr>
          </a:p>
          <a:p>
            <a:r>
              <a:rPr lang="en-US" dirty="0">
                <a:solidFill>
                  <a:srgbClr val="E99757"/>
                </a:solidFill>
              </a:rPr>
              <a:t>There were several key insights and recommendations that emerged. The process involved a comprehensive examination of influenza trends, vulnerable demographics, and historical data, leading to actionable strategies for the medical staffing agency. It reinforced the significance of basing decisions on data-driven insights. Leveraging historical data on influenza trends, mortality rates, and demographic distributions allowed for a targeted and informed approach to staffing allocation. </a:t>
            </a:r>
          </a:p>
          <a:p>
            <a:endParaRPr lang="en-US" dirty="0">
              <a:solidFill>
                <a:srgbClr val="E99757"/>
              </a:solidFill>
            </a:endParaRPr>
          </a:p>
          <a:p>
            <a:r>
              <a:rPr lang="en-US" dirty="0">
                <a:solidFill>
                  <a:srgbClr val="E99757"/>
                </a:solidFill>
              </a:rPr>
              <a:t>Approach Enhancement for the Next Project:</a:t>
            </a:r>
          </a:p>
          <a:p>
            <a:endParaRPr lang="en-US" dirty="0">
              <a:solidFill>
                <a:srgbClr val="E99757"/>
              </a:solidFill>
            </a:endParaRPr>
          </a:p>
          <a:p>
            <a:r>
              <a:rPr lang="en-US" dirty="0">
                <a:solidFill>
                  <a:srgbClr val="E99757"/>
                </a:solidFill>
              </a:rPr>
              <a:t>As I transition to the next project, there are opportunities to enhance my approach and take it to the next level. To elevate the analysis, I’m considering incorporating advanced analytics and machine learning models. These technologies can provide more accurate predictions of influenza trends, allowing for even more precise and timely staffing decisions.</a:t>
            </a:r>
          </a:p>
          <a:p>
            <a:endParaRPr lang="en-US" dirty="0"/>
          </a:p>
        </p:txBody>
      </p:sp>
    </p:spTree>
    <p:extLst>
      <p:ext uri="{BB962C8B-B14F-4D97-AF65-F5344CB8AC3E}">
        <p14:creationId xmlns:p14="http://schemas.microsoft.com/office/powerpoint/2010/main" val="47151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869747"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60874" y="2787763"/>
            <a:ext cx="10787270" cy="830649"/>
          </a:xfrm>
        </p:spPr>
        <p:txBody>
          <a:bodyPr>
            <a:normAutofit/>
          </a:bodyPr>
          <a:lstStyle/>
          <a:p>
            <a:r>
              <a:rPr lang="en-US" sz="4400" spc="300" dirty="0"/>
              <a:t>THANK YOU</a:t>
            </a:r>
          </a:p>
        </p:txBody>
      </p:sp>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988048" y="4620501"/>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905737" y="4622281"/>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632694" y="5351166"/>
            <a:ext cx="3064668" cy="518795"/>
          </a:xfrm>
        </p:spPr>
        <p:txBody>
          <a:body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1800" b="0" i="0" u="none" strike="noStrike" kern="1200" cap="none" spc="300" normalizeH="0" baseline="0" noProof="0" dirty="0">
                <a:ln>
                  <a:noFill/>
                </a:ln>
                <a:effectLst/>
                <a:uLnTx/>
                <a:uFillTx/>
                <a:latin typeface="Calibri" panose="020F0502020204030204"/>
                <a:ea typeface="+mn-ea"/>
                <a:cs typeface="+mn-cs"/>
                <a:hlinkClick r:id="rId8">
                  <a:extLst>
                    <a:ext uri="{A12FA001-AC4F-418D-AE19-62706E023703}">
                      <ahyp:hlinkClr xmlns:ahyp="http://schemas.microsoft.com/office/drawing/2018/hyperlinkcolor" val="tx"/>
                    </a:ext>
                  </a:extLst>
                </a:hlinkClick>
              </a:rPr>
              <a:t>(25) Brian Avila | LinkedIn</a:t>
            </a:r>
            <a:endParaRPr kumimoji="0" lang="en-US" sz="1800" b="0" i="0" u="none" strike="noStrike" kern="1200" cap="none" spc="300" normalizeH="0" baseline="0" noProof="0" dirty="0">
              <a:ln>
                <a:noFill/>
              </a:ln>
              <a:effectLst/>
              <a:uLnTx/>
              <a:uFillTx/>
              <a:latin typeface="Calibri" panose="020F0502020204030204"/>
              <a:ea typeface="+mn-ea"/>
              <a:cs typeface="+mn-cs"/>
            </a:endParaRPr>
          </a:p>
          <a:p>
            <a:endParaRPr lang="en-US" dirty="0"/>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4928789" y="5574763"/>
            <a:ext cx="3064668" cy="518795"/>
          </a:xfrm>
        </p:spPr>
        <p:txBody>
          <a:bodyPr/>
          <a:lstStyle/>
          <a:p>
            <a:r>
              <a:rPr lang="en-US" dirty="0"/>
              <a:t>+1 (508) 905 9144</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8904898" y="5574764"/>
            <a:ext cx="3064668" cy="518795"/>
          </a:xfrm>
        </p:spPr>
        <p:txBody>
          <a:bodyPr>
            <a:normAutofit fontScale="77500" lnSpcReduction="20000"/>
          </a:bodyPr>
          <a:lstStyle/>
          <a:p>
            <a:r>
              <a:rPr lang="en-US" dirty="0"/>
              <a:t>brianavila819@gmail.com</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a:xfrm>
            <a:off x="3721655" y="3606746"/>
            <a:ext cx="5167313" cy="518795"/>
          </a:xfrm>
        </p:spPr>
        <p:txBody>
          <a:bodyPr/>
          <a:lstStyle/>
          <a:p>
            <a:r>
              <a:rPr lang="en-US" dirty="0"/>
              <a:t>CONTACT INFORMATION</a:t>
            </a:r>
          </a:p>
        </p:txBody>
      </p:sp>
      <p:pic>
        <p:nvPicPr>
          <p:cNvPr id="13" name="Picture 12" descr="A blue square with white letters&#10;&#10;Description automatically generated">
            <a:extLst>
              <a:ext uri="{FF2B5EF4-FFF2-40B4-BE49-F238E27FC236}">
                <a16:creationId xmlns:a16="http://schemas.microsoft.com/office/drawing/2014/main" id="{7509E31C-719C-B8D9-82CF-4FCD993923BD}"/>
              </a:ext>
            </a:extLst>
          </p:cNvPr>
          <p:cNvPicPr>
            <a:picLocks noChangeAspect="1"/>
          </p:cNvPicPr>
          <p:nvPr/>
        </p:nvPicPr>
        <p:blipFill>
          <a:blip r:embed="rId9"/>
          <a:stretch>
            <a:fillRect/>
          </a:stretch>
        </p:blipFill>
        <p:spPr>
          <a:xfrm>
            <a:off x="1725397" y="4375640"/>
            <a:ext cx="879263" cy="875746"/>
          </a:xfrm>
          <a:prstGeom prst="rect">
            <a:avLst/>
          </a:prstGeom>
        </p:spPr>
      </p:pic>
      <p:sp>
        <p:nvSpPr>
          <p:cNvPr id="4" name="TextBox 3">
            <a:extLst>
              <a:ext uri="{FF2B5EF4-FFF2-40B4-BE49-F238E27FC236}">
                <a16:creationId xmlns:a16="http://schemas.microsoft.com/office/drawing/2014/main" id="{904CB30C-CFA7-9F38-894F-A9207890716C}"/>
              </a:ext>
            </a:extLst>
          </p:cNvPr>
          <p:cNvSpPr txBox="1"/>
          <p:nvPr/>
        </p:nvSpPr>
        <p:spPr>
          <a:xfrm>
            <a:off x="4395436" y="336170"/>
            <a:ext cx="6559892" cy="769441"/>
          </a:xfrm>
          <a:prstGeom prst="rect">
            <a:avLst/>
          </a:prstGeom>
          <a:noFill/>
        </p:spPr>
        <p:txBody>
          <a:bodyPr wrap="square">
            <a:spAutoFit/>
          </a:bodyPr>
          <a:lstStyle/>
          <a:p>
            <a:r>
              <a:rPr lang="en-US" sz="4400" dirty="0"/>
              <a:t>Project links</a:t>
            </a:r>
          </a:p>
        </p:txBody>
      </p:sp>
      <p:sp>
        <p:nvSpPr>
          <p:cNvPr id="5" name="Content Placeholder 13">
            <a:extLst>
              <a:ext uri="{FF2B5EF4-FFF2-40B4-BE49-F238E27FC236}">
                <a16:creationId xmlns:a16="http://schemas.microsoft.com/office/drawing/2014/main" id="{90832373-9A6C-CB65-A2E6-4D5E279C501D}"/>
              </a:ext>
            </a:extLst>
          </p:cNvPr>
          <p:cNvSpPr txBox="1">
            <a:spLocks/>
          </p:cNvSpPr>
          <p:nvPr/>
        </p:nvSpPr>
        <p:spPr>
          <a:xfrm>
            <a:off x="1005564" y="794626"/>
            <a:ext cx="10542579" cy="2073271"/>
          </a:xfrm>
          <a:prstGeom prst="rect">
            <a:avLst/>
          </a:prstGeom>
        </p:spPr>
        <p:txBody>
          <a:bodyPr>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dirty="0"/>
          </a:p>
          <a:p>
            <a:pPr marL="0" indent="0">
              <a:buFont typeface="Arial" panose="020B0604020202020204" pitchFamily="34" charset="0"/>
              <a:buNone/>
              <a:defRPr/>
            </a:pPr>
            <a:r>
              <a:rPr lang="en-US" spc="300" dirty="0"/>
              <a:t>																							</a:t>
            </a:r>
            <a:endParaRPr lang="en-US" b="1" dirty="0"/>
          </a:p>
        </p:txBody>
      </p:sp>
      <p:pic>
        <p:nvPicPr>
          <p:cNvPr id="2" name="Picture 1" descr="A logo of a cat&#10;&#10;Description automatically generated">
            <a:hlinkClick r:id="rId10"/>
            <a:extLst>
              <a:ext uri="{FF2B5EF4-FFF2-40B4-BE49-F238E27FC236}">
                <a16:creationId xmlns:a16="http://schemas.microsoft.com/office/drawing/2014/main" id="{6ABADE4A-3C96-A883-6A8E-020AA9DF6FD0}"/>
              </a:ext>
            </a:extLst>
          </p:cNvPr>
          <p:cNvPicPr>
            <a:picLocks noChangeAspect="1"/>
          </p:cNvPicPr>
          <p:nvPr/>
        </p:nvPicPr>
        <p:blipFill>
          <a:blip r:embed="rId11"/>
          <a:stretch>
            <a:fillRect/>
          </a:stretch>
        </p:blipFill>
        <p:spPr>
          <a:xfrm>
            <a:off x="7091636" y="1472783"/>
            <a:ext cx="1428130" cy="801983"/>
          </a:xfrm>
          <a:prstGeom prst="rect">
            <a:avLst/>
          </a:prstGeom>
        </p:spPr>
      </p:pic>
      <p:pic>
        <p:nvPicPr>
          <p:cNvPr id="7" name="Picture 4" descr="icon-tableau - Analytics Training Hub for Data Analytics &amp; Data Science ...">
            <a:hlinkClick r:id="rId12"/>
            <a:extLst>
              <a:ext uri="{FF2B5EF4-FFF2-40B4-BE49-F238E27FC236}">
                <a16:creationId xmlns:a16="http://schemas.microsoft.com/office/drawing/2014/main" id="{EEFC1886-5BDB-F112-CD9C-A1D28F98E53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37340" y="1347855"/>
            <a:ext cx="1051837" cy="105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16c05727-aa75-4e4a-9b5f-8a80a1165891"/>
    <ds:schemaRef ds:uri="71af3243-3dd4-4a8d-8c0d-dd76da1f02a5"/>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Tech presentation</Template>
  <TotalTime>3363</TotalTime>
  <Words>539</Words>
  <Application>Microsoft Office PowerPoint</Application>
  <PresentationFormat>Widescreen</PresentationFormat>
  <Paragraphs>80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Data Analytics Portfolio </vt:lpstr>
      <vt:lpstr>Table of Contents</vt:lpstr>
      <vt:lpstr>Skillsets</vt:lpstr>
      <vt:lpstr> Influenza medical staffing plan</vt:lpstr>
      <vt:lpstr>Analysis</vt:lpstr>
      <vt:lpstr>Visualizations &amp; Storytelling</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brian avila</dc:creator>
  <cp:lastModifiedBy>brian avila</cp:lastModifiedBy>
  <cp:revision>41</cp:revision>
  <dcterms:created xsi:type="dcterms:W3CDTF">2023-10-29T19:41:36Z</dcterms:created>
  <dcterms:modified xsi:type="dcterms:W3CDTF">2023-11-13T18:28:22Z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