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entury Gothic" panose="020B0502020202020204" pitchFamily="34" charset="0"/>
      <p:regular r:id="rId13"/>
      <p:bold r:id="rId14"/>
      <p:italic r:id="rId15"/>
      <p:boldItalic r:id="rId16"/>
    </p:embeddedFont>
    <p:embeddedFont>
      <p:font typeface="Prata"/>
      <p:regular r:id="rId17"/>
    </p:embeddedFont>
    <p:embeddedFont>
      <p:font typeface="Raleway" pitchFamily="2"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51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21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85946" y="1737361"/>
            <a:ext cx="10590790" cy="3995497"/>
          </a:xfrm>
        </p:spPr>
        <p:txBody>
          <a:bodyPr anchor="b"/>
          <a:lstStyle>
            <a:lvl1pPr>
              <a:defRPr sz="8640"/>
            </a:lvl1pPr>
          </a:lstStyle>
          <a:p>
            <a:r>
              <a:rPr lang="en-US"/>
              <a:t>Click to edit Master title style</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bg2">
                    <a:lumMod val="40000"/>
                    <a:lumOff val="6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4754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8" y="5760704"/>
            <a:ext cx="10590788"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6" y="822960"/>
            <a:ext cx="10590790"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7" y="6440790"/>
            <a:ext cx="10590787"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84041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10590791" cy="2377440"/>
          </a:xfrm>
        </p:spPr>
        <p:txBody>
          <a:bodyPr/>
          <a:lstStyle>
            <a:lvl1pPr>
              <a:defRPr sz="5760"/>
            </a:lvl1pPr>
          </a:lstStyle>
          <a:p>
            <a:r>
              <a:rPr lang="en-US"/>
              <a:t>Click to edit Master title style</a:t>
            </a:r>
            <a:endParaRPr lang="en-US" dirty="0"/>
          </a:p>
        </p:txBody>
      </p:sp>
      <p:sp>
        <p:nvSpPr>
          <p:cNvPr id="8" name="Text Placeholder 3"/>
          <p:cNvSpPr>
            <a:spLocks noGrp="1"/>
          </p:cNvSpPr>
          <p:nvPr>
            <p:ph type="body" sz="half" idx="2"/>
          </p:nvPr>
        </p:nvSpPr>
        <p:spPr>
          <a:xfrm>
            <a:off x="1385945" y="4389120"/>
            <a:ext cx="10590791" cy="283464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12062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762" y="1737360"/>
            <a:ext cx="9599178" cy="2788049"/>
          </a:xfrm>
        </p:spPr>
        <p:txBody>
          <a:bodyPr/>
          <a:lstStyle>
            <a:lvl1pPr>
              <a:defRPr sz="5760"/>
            </a:lvl1pPr>
          </a:lstStyle>
          <a:p>
            <a:r>
              <a:rPr lang="en-US"/>
              <a:t>Click to edit Master title style</a:t>
            </a:r>
            <a:endParaRPr lang="en-US" dirty="0"/>
          </a:p>
        </p:txBody>
      </p:sp>
      <p:sp>
        <p:nvSpPr>
          <p:cNvPr id="11" name="Text Placeholder 3"/>
          <p:cNvSpPr>
            <a:spLocks noGrp="1"/>
          </p:cNvSpPr>
          <p:nvPr>
            <p:ph type="body" sz="half" idx="14"/>
          </p:nvPr>
        </p:nvSpPr>
        <p:spPr>
          <a:xfrm>
            <a:off x="2316481" y="4525409"/>
            <a:ext cx="8735579" cy="410609"/>
          </a:xfrm>
        </p:spPr>
        <p:txBody>
          <a:bodyPr vert="horz" lIns="91440" tIns="45720" rIns="91440" bIns="45720" rtlCol="0" anchor="t">
            <a:normAutofit/>
          </a:bodyPr>
          <a:lstStyle>
            <a:lvl1pPr marL="0" indent="0">
              <a:buNone/>
              <a:defRPr lang="en-US" sz="1680" b="0" i="0" kern="1200" cap="small" dirty="0">
                <a:solidFill>
                  <a:schemeClr val="bg2">
                    <a:lumMod val="40000"/>
                    <a:lumOff val="60000"/>
                  </a:schemeClr>
                </a:solidFill>
                <a:latin typeface="+mj-lt"/>
                <a:ea typeface="+mj-ea"/>
                <a:cs typeface="+mj-cs"/>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lvl="0" indent="0">
              <a:buNone/>
            </a:pPr>
            <a:r>
              <a:rPr lang="en-US"/>
              <a:t>Click to edit Master text styles</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1077954" y="1165504"/>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
        <p:nvSpPr>
          <p:cNvPr id="15" name="TextBox 14"/>
          <p:cNvSpPr txBox="1"/>
          <p:nvPr/>
        </p:nvSpPr>
        <p:spPr>
          <a:xfrm>
            <a:off x="11196588" y="3136545"/>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Tree>
    <p:extLst>
      <p:ext uri="{BB962C8B-B14F-4D97-AF65-F5344CB8AC3E}">
        <p14:creationId xmlns:p14="http://schemas.microsoft.com/office/powerpoint/2010/main" val="31862220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85945" y="3749041"/>
            <a:ext cx="10590792" cy="198381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5732857"/>
            <a:ext cx="10590791" cy="1032480"/>
          </a:xfrm>
        </p:spPr>
        <p:txBody>
          <a:bodyPr anchor="t"/>
          <a:lstStyle>
            <a:lvl1pPr marL="0" indent="0" algn="l">
              <a:buNone/>
              <a:defRPr sz="2400" cap="none">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92213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59537" y="2377440"/>
            <a:ext cx="353623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782956" y="32004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0392" y="2377440"/>
            <a:ext cx="352348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4647727" y="32004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2377440"/>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8549640" y="32004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91855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82956" y="5101139"/>
            <a:ext cx="352806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9" name="Picture Placeholder 2"/>
          <p:cNvSpPr>
            <a:spLocks noGrp="1" noChangeAspect="1"/>
          </p:cNvSpPr>
          <p:nvPr>
            <p:ph type="pic" idx="15"/>
          </p:nvPr>
        </p:nvSpPr>
        <p:spPr>
          <a:xfrm>
            <a:off x="782956" y="2651760"/>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782956" y="5792654"/>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7251" y="5101139"/>
            <a:ext cx="351663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0" name="Picture Placeholder 2"/>
          <p:cNvSpPr>
            <a:spLocks noGrp="1" noChangeAspect="1"/>
          </p:cNvSpPr>
          <p:nvPr>
            <p:ph type="pic" idx="21"/>
          </p:nvPr>
        </p:nvSpPr>
        <p:spPr>
          <a:xfrm>
            <a:off x="4667249" y="2651760"/>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4665627" y="5792653"/>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5101139"/>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1" name="Picture Placeholder 2"/>
          <p:cNvSpPr>
            <a:spLocks noGrp="1" noChangeAspect="1"/>
          </p:cNvSpPr>
          <p:nvPr>
            <p:ph type="pic" idx="22"/>
          </p:nvPr>
        </p:nvSpPr>
        <p:spPr>
          <a:xfrm>
            <a:off x="8549639" y="2651760"/>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8549491" y="5792650"/>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9" name="Straight Connector 18"/>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23563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0607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5055" y="516256"/>
            <a:ext cx="2103121" cy="699135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782956" y="1064897"/>
            <a:ext cx="8907779" cy="64427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95884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076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46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812164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308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449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64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9671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46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8634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543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16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85948" y="3434080"/>
            <a:ext cx="10590788" cy="229877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6" y="5732857"/>
            <a:ext cx="10590790" cy="1032480"/>
          </a:xfrm>
        </p:spPr>
        <p:txBody>
          <a:bodyPr anchor="t"/>
          <a:lstStyle>
            <a:lvl1pPr marL="0" indent="0" algn="l">
              <a:buNone/>
              <a:defRPr sz="2400" cap="all">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92411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3975" y="2472690"/>
            <a:ext cx="5275607" cy="503491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5392" y="2467311"/>
            <a:ext cx="5275609" cy="5040294"/>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99945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3975" y="2286000"/>
            <a:ext cx="527560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2397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5395" y="2286000"/>
            <a:ext cx="5275607"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78539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8185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87121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475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4" y="1737360"/>
            <a:ext cx="4081277" cy="173736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5741540" y="1737360"/>
            <a:ext cx="6235196" cy="5486400"/>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944" y="3755137"/>
            <a:ext cx="4081276" cy="3474719"/>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6167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4689" y="2225030"/>
            <a:ext cx="6111487" cy="188977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39455" y="1371600"/>
            <a:ext cx="3840480"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4389120"/>
            <a:ext cx="6101975" cy="1645920"/>
          </a:xfrm>
        </p:spPr>
        <p:txBody>
          <a:bodyP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22205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9">
            <a:extLst>
              <a:ext uri="{28A0092B-C50C-407E-A947-70E740481C1C}">
                <a14:useLocalDpi xmlns:a14="http://schemas.microsoft.com/office/drawing/2010/main" val="0"/>
              </a:ext>
            </a:extLst>
          </a:blip>
          <a:srcRect l="3613"/>
          <a:stretch/>
        </p:blipFill>
        <p:spPr>
          <a:xfrm>
            <a:off x="0" y="3203623"/>
            <a:ext cx="4844414" cy="5025978"/>
          </a:xfrm>
          <a:prstGeom prst="rect">
            <a:avLst/>
          </a:prstGeom>
        </p:spPr>
      </p:pic>
      <p:pic>
        <p:nvPicPr>
          <p:cNvPr id="7" name="Picture 6"/>
          <p:cNvPicPr>
            <a:picLocks noChangeAspect="1"/>
          </p:cNvPicPr>
          <p:nvPr/>
        </p:nvPicPr>
        <p:blipFill rotWithShape="1">
          <a:blip r:embed="rId30">
            <a:extLst>
              <a:ext uri="{28A0092B-C50C-407E-A947-70E740481C1C}">
                <a14:useLocalDpi xmlns:a14="http://schemas.microsoft.com/office/drawing/2010/main" val="0"/>
              </a:ext>
            </a:extLst>
          </a:blip>
          <a:srcRect l="35640"/>
          <a:stretch/>
        </p:blipFill>
        <p:spPr>
          <a:xfrm>
            <a:off x="0" y="3470817"/>
            <a:ext cx="1826894" cy="2838544"/>
          </a:xfrm>
          <a:prstGeom prst="rect">
            <a:avLst/>
          </a:prstGeom>
        </p:spPr>
      </p:pic>
      <p:sp>
        <p:nvSpPr>
          <p:cNvPr id="16" name="Oval 15"/>
          <p:cNvSpPr/>
          <p:nvPr/>
        </p:nvSpPr>
        <p:spPr>
          <a:xfrm>
            <a:off x="10330814" y="2011680"/>
            <a:ext cx="3383280" cy="33832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1">
            <a:extLst>
              <a:ext uri="{28A0092B-C50C-407E-A947-70E740481C1C}">
                <a14:useLocalDpi xmlns:a14="http://schemas.microsoft.com/office/drawing/2010/main" val="0"/>
              </a:ext>
            </a:extLst>
          </a:blip>
          <a:srcRect t="28813"/>
          <a:stretch/>
        </p:blipFill>
        <p:spPr>
          <a:xfrm>
            <a:off x="9599295" y="1"/>
            <a:ext cx="1924064" cy="1369688"/>
          </a:xfrm>
          <a:prstGeom prst="rect">
            <a:avLst/>
          </a:prstGeom>
        </p:spPr>
      </p:pic>
      <p:pic>
        <p:nvPicPr>
          <p:cNvPr id="10" name="Picture 9"/>
          <p:cNvPicPr>
            <a:picLocks noChangeAspect="1"/>
          </p:cNvPicPr>
          <p:nvPr/>
        </p:nvPicPr>
        <p:blipFill rotWithShape="1">
          <a:blip r:embed="rId32">
            <a:extLst>
              <a:ext uri="{28A0092B-C50C-407E-A947-70E740481C1C}">
                <a14:useLocalDpi xmlns:a14="http://schemas.microsoft.com/office/drawing/2010/main" val="0"/>
              </a:ext>
            </a:extLst>
          </a:blip>
          <a:srcRect b="23320"/>
          <a:stretch/>
        </p:blipFill>
        <p:spPr>
          <a:xfrm>
            <a:off x="10327054" y="7315200"/>
            <a:ext cx="1192481" cy="914400"/>
          </a:xfrm>
          <a:prstGeom prst="rect">
            <a:avLst/>
          </a:prstGeom>
        </p:spPr>
      </p:pic>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75334" y="543262"/>
            <a:ext cx="11285668" cy="168063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323975" y="2463502"/>
            <a:ext cx="10735849" cy="5034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2186767" y="2148842"/>
            <a:ext cx="1188719" cy="365759"/>
          </a:xfrm>
          <a:prstGeom prst="rect">
            <a:avLst/>
          </a:prstGeom>
        </p:spPr>
        <p:txBody>
          <a:bodyPr vert="horz" lIns="91440" tIns="45720" rIns="91440" bIns="45720" rtlCol="0" anchor="t"/>
          <a:lstStyle>
            <a:lvl1pPr algn="l">
              <a:defRPr sz="1320" b="0" i="0">
                <a:solidFill>
                  <a:schemeClr val="tx1">
                    <a:tint val="75000"/>
                    <a:alpha val="60000"/>
                  </a:schemeClr>
                </a:solidFill>
              </a:defRPr>
            </a:lvl1p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3"/>
          </p:nvPr>
        </p:nvSpPr>
        <p:spPr>
          <a:xfrm rot="5400000">
            <a:off x="10741888" y="3870357"/>
            <a:ext cx="4631754" cy="365761"/>
          </a:xfrm>
          <a:prstGeom prst="rect">
            <a:avLst/>
          </a:prstGeom>
        </p:spPr>
        <p:txBody>
          <a:bodyPr vert="horz" lIns="91440" tIns="45720" rIns="91440" bIns="45720" rtlCol="0" anchor="b"/>
          <a:lstStyle>
            <a:lvl1pPr algn="l">
              <a:defRPr sz="132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9822855"/>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Lst>
  <p:hf sldNum="0" hdr="0" ftr="0" dt="0"/>
  <p:txStyles>
    <p:titleStyle>
      <a:lvl1pPr algn="l" defTabSz="548640" rtl="0" eaLnBrk="1" latinLnBrk="0" hangingPunct="1">
        <a:spcBef>
          <a:spcPct val="0"/>
        </a:spcBef>
        <a:buNone/>
        <a:defRPr sz="50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891540" indent="-34290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160" b="0" i="0" kern="1200">
          <a:solidFill>
            <a:schemeClr val="tx1"/>
          </a:solidFill>
          <a:latin typeface="+mj-lt"/>
          <a:ea typeface="+mj-ea"/>
          <a:cs typeface="+mj-cs"/>
        </a:defRPr>
      </a:lvl2pPr>
      <a:lvl3pPr marL="13716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920" b="0" i="0" kern="1200">
          <a:solidFill>
            <a:schemeClr val="tx1"/>
          </a:solidFill>
          <a:latin typeface="+mj-lt"/>
          <a:ea typeface="+mj-ea"/>
          <a:cs typeface="+mj-cs"/>
        </a:defRPr>
      </a:lvl3pPr>
      <a:lvl4pPr marL="19202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4pPr>
      <a:lvl5pPr marL="246888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5pPr>
      <a:lvl6pPr marL="30072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6pPr>
      <a:lvl7pPr marL="356616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7pPr>
      <a:lvl8pPr marL="41148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8pPr>
      <a:lvl9pPr marL="46634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9144000" y="0"/>
            <a:ext cx="5486400" cy="8229600"/>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1"/>
          <p:cNvSpPr/>
          <p:nvPr/>
        </p:nvSpPr>
        <p:spPr>
          <a:xfrm>
            <a:off x="793790" y="2222302"/>
            <a:ext cx="7556421" cy="978218"/>
          </a:xfrm>
          <a:prstGeom prst="rect">
            <a:avLst/>
          </a:prstGeom>
          <a:noFill/>
          <a:ln/>
        </p:spPr>
        <p:txBody>
          <a:bodyPr wrap="none" lIns="0" tIns="0" rIns="0" bIns="0" rtlCol="0" anchor="t"/>
          <a:lstStyle/>
          <a:p>
            <a:pPr marL="0" indent="0">
              <a:lnSpc>
                <a:spcPts val="7700"/>
              </a:lnSpc>
              <a:buNone/>
            </a:pPr>
            <a:r>
              <a:rPr lang="en-US" sz="6150" dirty="0">
                <a:solidFill>
                  <a:srgbClr val="F2E782"/>
                </a:solidFill>
                <a:latin typeface="+mj-lt"/>
                <a:ea typeface="Prata" pitchFamily="34" charset="-122"/>
                <a:cs typeface="Prata" pitchFamily="34" charset="-120"/>
              </a:rPr>
              <a:t>Uwajibikaji App</a:t>
            </a:r>
            <a:endParaRPr lang="en-US" sz="6150" dirty="0">
              <a:latin typeface="+mj-lt"/>
            </a:endParaRPr>
          </a:p>
        </p:txBody>
      </p:sp>
      <p:sp>
        <p:nvSpPr>
          <p:cNvPr id="5" name="Text 2"/>
          <p:cNvSpPr/>
          <p:nvPr/>
        </p:nvSpPr>
        <p:spPr>
          <a:xfrm>
            <a:off x="793790" y="3540681"/>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Uwajibikaji is a revolutionary app that empowers citizens to take ownership of their communities by actively participating in the maintenance and upkeep of public infrastructure. It creates a bridge between citizens and the government, fostering a collaborative approach to building a better Kenya.</a:t>
            </a:r>
            <a:endParaRPr lang="en-US" sz="1750" dirty="0">
              <a:latin typeface="+mj-lt"/>
            </a:endParaRPr>
          </a:p>
        </p:txBody>
      </p:sp>
      <p:sp>
        <p:nvSpPr>
          <p:cNvPr id="6" name="Shape 3"/>
          <p:cNvSpPr/>
          <p:nvPr/>
        </p:nvSpPr>
        <p:spPr>
          <a:xfrm>
            <a:off x="793790" y="5627251"/>
            <a:ext cx="362903" cy="362903"/>
          </a:xfrm>
          <a:prstGeom prst="roundRect">
            <a:avLst>
              <a:gd name="adj" fmla="val 25194296"/>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801410" y="5634871"/>
            <a:ext cx="347663" cy="347663"/>
          </a:xfrm>
          <a:prstGeom prst="rect">
            <a:avLst/>
          </a:prstGeom>
        </p:spPr>
      </p:pic>
      <p:sp>
        <p:nvSpPr>
          <p:cNvPr id="8" name="Text 4"/>
          <p:cNvSpPr/>
          <p:nvPr/>
        </p:nvSpPr>
        <p:spPr>
          <a:xfrm>
            <a:off x="1270040" y="5610344"/>
            <a:ext cx="2151936" cy="396835"/>
          </a:xfrm>
          <a:prstGeom prst="rect">
            <a:avLst/>
          </a:prstGeom>
          <a:noFill/>
          <a:ln/>
        </p:spPr>
        <p:txBody>
          <a:bodyPr wrap="none" lIns="0" tIns="0" rIns="0" bIns="0" rtlCol="0" anchor="t"/>
          <a:lstStyle/>
          <a:p>
            <a:pPr marL="0" indent="0" algn="l">
              <a:lnSpc>
                <a:spcPts val="3100"/>
              </a:lnSpc>
              <a:buNone/>
            </a:pPr>
            <a:r>
              <a:rPr lang="en-US" sz="2200" b="1" dirty="0">
                <a:solidFill>
                  <a:srgbClr val="CFCBBF"/>
                </a:solidFill>
                <a:latin typeface="+mj-lt"/>
                <a:ea typeface="Raleway Bold" pitchFamily="34" charset="-122"/>
                <a:cs typeface="Raleway Bold" pitchFamily="34" charset="-120"/>
              </a:rPr>
              <a:t>by Brian Ayekha</a:t>
            </a:r>
            <a:endParaRPr lang="en-US" sz="22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889284"/>
            <a:ext cx="9913620"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mj-lt"/>
                <a:ea typeface="Prata" pitchFamily="34" charset="-122"/>
                <a:cs typeface="Prata" pitchFamily="34" charset="-120"/>
              </a:rPr>
              <a:t>Roadmap and Future Developments</a:t>
            </a:r>
            <a:endParaRPr lang="en-US" sz="4450" dirty="0">
              <a:latin typeface="+mj-lt"/>
            </a:endParaRPr>
          </a:p>
        </p:txBody>
      </p:sp>
      <p:sp>
        <p:nvSpPr>
          <p:cNvPr id="3" name="Text 1"/>
          <p:cNvSpPr/>
          <p:nvPr/>
        </p:nvSpPr>
        <p:spPr>
          <a:xfrm>
            <a:off x="793790" y="3051691"/>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Uwajibikaji is continuously evolving. Our roadmap includes adding features such as:</a:t>
            </a:r>
            <a:endParaRPr lang="en-US" sz="1750" dirty="0"/>
          </a:p>
        </p:txBody>
      </p:sp>
      <p:sp>
        <p:nvSpPr>
          <p:cNvPr id="4" name="Text 2"/>
          <p:cNvSpPr/>
          <p:nvPr/>
        </p:nvSpPr>
        <p:spPr>
          <a:xfrm>
            <a:off x="793790" y="366974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Integration with social media platforms for wider reach</a:t>
            </a:r>
            <a:endParaRPr lang="en-US" sz="1750" dirty="0"/>
          </a:p>
        </p:txBody>
      </p:sp>
      <p:sp>
        <p:nvSpPr>
          <p:cNvPr id="5" name="Text 3"/>
          <p:cNvSpPr/>
          <p:nvPr/>
        </p:nvSpPr>
        <p:spPr>
          <a:xfrm>
            <a:off x="793790" y="411194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Gamification elements to encourage user engagement</a:t>
            </a:r>
            <a:endParaRPr lang="en-US" sz="1750" dirty="0"/>
          </a:p>
        </p:txBody>
      </p:sp>
      <p:sp>
        <p:nvSpPr>
          <p:cNvPr id="6" name="Text 4"/>
          <p:cNvSpPr/>
          <p:nvPr/>
        </p:nvSpPr>
        <p:spPr>
          <a:xfrm>
            <a:off x="793790" y="455414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Data analytics capabilities to identify patterns and trends</a:t>
            </a:r>
            <a:endParaRPr lang="en-US" sz="1750" dirty="0"/>
          </a:p>
        </p:txBody>
      </p:sp>
      <p:sp>
        <p:nvSpPr>
          <p:cNvPr id="7" name="Text 5"/>
          <p:cNvSpPr/>
          <p:nvPr/>
        </p:nvSpPr>
        <p:spPr>
          <a:xfrm>
            <a:off x="793790" y="499633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Expansion to other sectors like water and sanitation</a:t>
            </a:r>
            <a:endParaRPr lang="en-US" sz="1750" dirty="0"/>
          </a:p>
        </p:txBody>
      </p:sp>
      <p:sp>
        <p:nvSpPr>
          <p:cNvPr id="8" name="Text 6"/>
          <p:cNvSpPr/>
          <p:nvPr/>
        </p:nvSpPr>
        <p:spPr>
          <a:xfrm>
            <a:off x="793790" y="5614392"/>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Uwajibikaji is committed to becoming an integral part of Kenya's development journey, empowering citizens and building a brighter future for all.</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E782"/>
                </a:solidFill>
                <a:latin typeface="+mj-lt"/>
                <a:ea typeface="Prata" pitchFamily="34" charset="-122"/>
                <a:cs typeface="Prata" pitchFamily="34" charset="-120"/>
              </a:rPr>
              <a:t>Problem Statement: Inefficient Infrastructure Monitoring in Kenya</a:t>
            </a:r>
            <a:endParaRPr lang="en-US" sz="4450" dirty="0">
              <a:latin typeface="+mj-lt"/>
            </a:endParaRPr>
          </a:p>
        </p:txBody>
      </p:sp>
      <p:sp>
        <p:nvSpPr>
          <p:cNvPr id="3" name="Text 1"/>
          <p:cNvSpPr/>
          <p:nvPr/>
        </p:nvSpPr>
        <p:spPr>
          <a:xfrm>
            <a:off x="793790" y="380714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mj-lt"/>
                <a:ea typeface="Prata" pitchFamily="34" charset="-122"/>
                <a:cs typeface="Prata" pitchFamily="34" charset="-120"/>
              </a:rPr>
              <a:t>A Persistent Issue</a:t>
            </a:r>
            <a:endParaRPr lang="en-US" sz="2200" dirty="0">
              <a:latin typeface="+mj-lt"/>
            </a:endParaRPr>
          </a:p>
        </p:txBody>
      </p:sp>
      <p:sp>
        <p:nvSpPr>
          <p:cNvPr id="4" name="Text 2"/>
          <p:cNvSpPr/>
          <p:nvPr/>
        </p:nvSpPr>
        <p:spPr>
          <a:xfrm>
            <a:off x="793790"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Kenya faces significant challenges in maintaining its public infrastructure. With limited resources and inefficient monitoring systems, roads, bridges, utilities, and drainage systems often suffer neglect, leading to deterioration and safety hazards.</a:t>
            </a:r>
            <a:endParaRPr lang="en-US" sz="1750" dirty="0">
              <a:latin typeface="+mj-lt"/>
            </a:endParaRPr>
          </a:p>
        </p:txBody>
      </p:sp>
      <p:sp>
        <p:nvSpPr>
          <p:cNvPr id="5" name="Text 3"/>
          <p:cNvSpPr/>
          <p:nvPr/>
        </p:nvSpPr>
        <p:spPr>
          <a:xfrm>
            <a:off x="7599521" y="3807143"/>
            <a:ext cx="3287197"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mj-lt"/>
                <a:ea typeface="Prata" pitchFamily="34" charset="-122"/>
                <a:cs typeface="Prata" pitchFamily="34" charset="-120"/>
              </a:rPr>
              <a:t>Impact on Communities</a:t>
            </a:r>
            <a:endParaRPr lang="en-US" sz="2200" dirty="0">
              <a:latin typeface="+mj-lt"/>
            </a:endParaRPr>
          </a:p>
        </p:txBody>
      </p:sp>
      <p:sp>
        <p:nvSpPr>
          <p:cNvPr id="6" name="Text 4"/>
          <p:cNvSpPr/>
          <p:nvPr/>
        </p:nvSpPr>
        <p:spPr>
          <a:xfrm>
            <a:off x="7599521"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The consequences of these issues extend far beyond inconvenience. Damaged infrastructure impacts daily life, hinders economic development, and poses serious risks to public safety. It also perpetuates a cycle of neglect, where problems worsen due to lack of timely intervention.</a:t>
            </a:r>
            <a:endParaRPr lang="en-US" sz="175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60108"/>
            <a:ext cx="11295936"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mj-lt"/>
                <a:ea typeface="Prata" pitchFamily="34" charset="-122"/>
                <a:cs typeface="Prata" pitchFamily="34" charset="-120"/>
              </a:rPr>
              <a:t>Impact of the Problem: A Cycle of Neglect</a:t>
            </a:r>
            <a:endParaRPr lang="en-US" sz="4450" dirty="0">
              <a:latin typeface="+mj-lt"/>
            </a:endParaRPr>
          </a:p>
        </p:txBody>
      </p:sp>
      <p:sp>
        <p:nvSpPr>
          <p:cNvPr id="3" name="Shape 1"/>
          <p:cNvSpPr/>
          <p:nvPr/>
        </p:nvSpPr>
        <p:spPr>
          <a:xfrm>
            <a:off x="793790" y="2277666"/>
            <a:ext cx="510302" cy="510302"/>
          </a:xfrm>
          <a:prstGeom prst="roundRect">
            <a:avLst>
              <a:gd name="adj" fmla="val 6667"/>
            </a:avLst>
          </a:prstGeom>
          <a:solidFill>
            <a:srgbClr val="3A3B3C"/>
          </a:solidFill>
          <a:ln/>
        </p:spPr>
      </p:sp>
      <p:sp>
        <p:nvSpPr>
          <p:cNvPr id="4" name="Text 2"/>
          <p:cNvSpPr/>
          <p:nvPr/>
        </p:nvSpPr>
        <p:spPr>
          <a:xfrm>
            <a:off x="990243" y="2362676"/>
            <a:ext cx="117396" cy="340281"/>
          </a:xfrm>
          <a:prstGeom prst="rect">
            <a:avLst/>
          </a:prstGeom>
          <a:noFill/>
          <a:ln/>
        </p:spPr>
        <p:txBody>
          <a:bodyPr wrap="none" lIns="0" tIns="0" rIns="0" bIns="0" rtlCol="0" anchor="t"/>
          <a:lstStyle/>
          <a:p>
            <a:pPr marL="0" indent="0" algn="ctr">
              <a:lnSpc>
                <a:spcPts val="2650"/>
              </a:lnSpc>
              <a:buNone/>
            </a:pPr>
            <a:r>
              <a:rPr lang="en-US" sz="2650" dirty="0">
                <a:solidFill>
                  <a:srgbClr val="CFCBBF"/>
                </a:solidFill>
                <a:latin typeface="+mj-lt"/>
                <a:ea typeface="Prata" pitchFamily="34" charset="-122"/>
                <a:cs typeface="Prata" pitchFamily="34" charset="-120"/>
              </a:rPr>
              <a:t>1</a:t>
            </a:r>
            <a:endParaRPr lang="en-US" sz="2650" dirty="0">
              <a:latin typeface="+mj-lt"/>
            </a:endParaRPr>
          </a:p>
        </p:txBody>
      </p:sp>
      <p:sp>
        <p:nvSpPr>
          <p:cNvPr id="5" name="Text 3"/>
          <p:cNvSpPr/>
          <p:nvPr/>
        </p:nvSpPr>
        <p:spPr>
          <a:xfrm>
            <a:off x="1530906" y="2277666"/>
            <a:ext cx="3573304" cy="354330"/>
          </a:xfrm>
          <a:prstGeom prst="rect">
            <a:avLst/>
          </a:prstGeom>
          <a:noFill/>
          <a:ln/>
        </p:spPr>
        <p:txBody>
          <a:bodyPr wrap="none" lIns="0" tIns="0" rIns="0" bIns="0" rtlCol="0" anchor="t"/>
          <a:lstStyle/>
          <a:p>
            <a:pPr marL="0" indent="0">
              <a:lnSpc>
                <a:spcPts val="2750"/>
              </a:lnSpc>
              <a:buNone/>
            </a:pPr>
            <a:r>
              <a:rPr lang="en-US" sz="2200" dirty="0">
                <a:solidFill>
                  <a:srgbClr val="CFCBBF"/>
                </a:solidFill>
                <a:latin typeface="+mj-lt"/>
                <a:ea typeface="Prata" pitchFamily="34" charset="-122"/>
                <a:cs typeface="Prata" pitchFamily="34" charset="-120"/>
              </a:rPr>
              <a:t>Unsafe Roads and Bridges</a:t>
            </a:r>
            <a:endParaRPr lang="en-US" sz="2200" dirty="0">
              <a:latin typeface="+mj-lt"/>
            </a:endParaRPr>
          </a:p>
        </p:txBody>
      </p:sp>
      <p:sp>
        <p:nvSpPr>
          <p:cNvPr id="6" name="Text 4"/>
          <p:cNvSpPr/>
          <p:nvPr/>
        </p:nvSpPr>
        <p:spPr>
          <a:xfrm>
            <a:off x="1530906" y="2768084"/>
            <a:ext cx="5670947" cy="1451610"/>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Deteriorated roads and bridges pose serious safety risks for motorists, pedestrians, and cyclists. Potholes, cracks, and structural weaknesses can lead to accidents, injuries, and fatalities.</a:t>
            </a:r>
            <a:endParaRPr lang="en-US" sz="1750" dirty="0">
              <a:latin typeface="+mj-lt"/>
            </a:endParaRPr>
          </a:p>
        </p:txBody>
      </p:sp>
      <p:sp>
        <p:nvSpPr>
          <p:cNvPr id="7" name="Shape 5"/>
          <p:cNvSpPr/>
          <p:nvPr/>
        </p:nvSpPr>
        <p:spPr>
          <a:xfrm>
            <a:off x="7428667" y="2277666"/>
            <a:ext cx="510302" cy="510302"/>
          </a:xfrm>
          <a:prstGeom prst="roundRect">
            <a:avLst>
              <a:gd name="adj" fmla="val 6667"/>
            </a:avLst>
          </a:prstGeom>
          <a:solidFill>
            <a:srgbClr val="3A3B3C"/>
          </a:solidFill>
          <a:ln/>
        </p:spPr>
      </p:sp>
      <p:sp>
        <p:nvSpPr>
          <p:cNvPr id="8" name="Text 6"/>
          <p:cNvSpPr/>
          <p:nvPr/>
        </p:nvSpPr>
        <p:spPr>
          <a:xfrm>
            <a:off x="7579519" y="2362676"/>
            <a:ext cx="208598" cy="340281"/>
          </a:xfrm>
          <a:prstGeom prst="rect">
            <a:avLst/>
          </a:prstGeom>
          <a:noFill/>
          <a:ln/>
        </p:spPr>
        <p:txBody>
          <a:bodyPr wrap="none" lIns="0" tIns="0" rIns="0" bIns="0" rtlCol="0" anchor="t"/>
          <a:lstStyle/>
          <a:p>
            <a:pPr marL="0" indent="0" algn="ctr">
              <a:lnSpc>
                <a:spcPts val="2650"/>
              </a:lnSpc>
              <a:buNone/>
            </a:pPr>
            <a:r>
              <a:rPr lang="en-US" sz="2650" dirty="0">
                <a:solidFill>
                  <a:srgbClr val="CFCBBF"/>
                </a:solidFill>
                <a:latin typeface="+mj-lt"/>
                <a:ea typeface="Prata" pitchFamily="34" charset="-122"/>
                <a:cs typeface="Prata" pitchFamily="34" charset="-120"/>
              </a:rPr>
              <a:t>2</a:t>
            </a:r>
            <a:endParaRPr lang="en-US" sz="2650" dirty="0">
              <a:latin typeface="+mj-lt"/>
            </a:endParaRPr>
          </a:p>
        </p:txBody>
      </p:sp>
      <p:sp>
        <p:nvSpPr>
          <p:cNvPr id="9" name="Text 7"/>
          <p:cNvSpPr/>
          <p:nvPr/>
        </p:nvSpPr>
        <p:spPr>
          <a:xfrm>
            <a:off x="8165783" y="2277666"/>
            <a:ext cx="3491389" cy="354330"/>
          </a:xfrm>
          <a:prstGeom prst="rect">
            <a:avLst/>
          </a:prstGeom>
          <a:noFill/>
          <a:ln/>
        </p:spPr>
        <p:txBody>
          <a:bodyPr wrap="none" lIns="0" tIns="0" rIns="0" bIns="0" rtlCol="0" anchor="t"/>
          <a:lstStyle/>
          <a:p>
            <a:pPr marL="0" indent="0">
              <a:lnSpc>
                <a:spcPts val="2750"/>
              </a:lnSpc>
              <a:buNone/>
            </a:pPr>
            <a:r>
              <a:rPr lang="en-US" sz="2200" dirty="0">
                <a:solidFill>
                  <a:srgbClr val="CFCBBF"/>
                </a:solidFill>
                <a:latin typeface="+mj-lt"/>
                <a:ea typeface="Prata" pitchFamily="34" charset="-122"/>
                <a:cs typeface="Prata" pitchFamily="34" charset="-120"/>
              </a:rPr>
              <a:t>Disrupted Transportation</a:t>
            </a:r>
            <a:endParaRPr lang="en-US" sz="2200" dirty="0">
              <a:latin typeface="+mj-lt"/>
            </a:endParaRPr>
          </a:p>
        </p:txBody>
      </p:sp>
      <p:sp>
        <p:nvSpPr>
          <p:cNvPr id="10" name="Text 8"/>
          <p:cNvSpPr/>
          <p:nvPr/>
        </p:nvSpPr>
        <p:spPr>
          <a:xfrm>
            <a:off x="8165783" y="2768084"/>
            <a:ext cx="5670947" cy="1814513"/>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Damaged roads and bridges disrupt transportation networks, increasing travel time and fuel consumption. This affects businesses, commuters, and emergency services, hindering economic growth and public service delivery.</a:t>
            </a:r>
            <a:endParaRPr lang="en-US" sz="1750" dirty="0">
              <a:latin typeface="+mj-lt"/>
            </a:endParaRPr>
          </a:p>
        </p:txBody>
      </p:sp>
      <p:sp>
        <p:nvSpPr>
          <p:cNvPr id="11" name="Shape 9"/>
          <p:cNvSpPr/>
          <p:nvPr/>
        </p:nvSpPr>
        <p:spPr>
          <a:xfrm>
            <a:off x="793790" y="5064562"/>
            <a:ext cx="510302" cy="510302"/>
          </a:xfrm>
          <a:prstGeom prst="roundRect">
            <a:avLst>
              <a:gd name="adj" fmla="val 6667"/>
            </a:avLst>
          </a:prstGeom>
          <a:solidFill>
            <a:srgbClr val="3A3B3C"/>
          </a:solidFill>
          <a:ln/>
        </p:spPr>
      </p:sp>
      <p:sp>
        <p:nvSpPr>
          <p:cNvPr id="12" name="Text 10"/>
          <p:cNvSpPr/>
          <p:nvPr/>
        </p:nvSpPr>
        <p:spPr>
          <a:xfrm>
            <a:off x="943451" y="5149572"/>
            <a:ext cx="210979" cy="340281"/>
          </a:xfrm>
          <a:prstGeom prst="rect">
            <a:avLst/>
          </a:prstGeom>
          <a:noFill/>
          <a:ln/>
        </p:spPr>
        <p:txBody>
          <a:bodyPr wrap="none" lIns="0" tIns="0" rIns="0" bIns="0" rtlCol="0" anchor="t"/>
          <a:lstStyle/>
          <a:p>
            <a:pPr marL="0" indent="0" algn="ctr">
              <a:lnSpc>
                <a:spcPts val="2650"/>
              </a:lnSpc>
              <a:buNone/>
            </a:pPr>
            <a:r>
              <a:rPr lang="en-US" sz="2650" dirty="0">
                <a:solidFill>
                  <a:srgbClr val="CFCBBF"/>
                </a:solidFill>
                <a:latin typeface="+mj-lt"/>
                <a:ea typeface="Prata" pitchFamily="34" charset="-122"/>
                <a:cs typeface="Prata" pitchFamily="34" charset="-120"/>
              </a:rPr>
              <a:t>3</a:t>
            </a:r>
            <a:endParaRPr lang="en-US" sz="2650" dirty="0">
              <a:latin typeface="+mj-lt"/>
            </a:endParaRPr>
          </a:p>
        </p:txBody>
      </p:sp>
      <p:sp>
        <p:nvSpPr>
          <p:cNvPr id="13" name="Text 11"/>
          <p:cNvSpPr/>
          <p:nvPr/>
        </p:nvSpPr>
        <p:spPr>
          <a:xfrm>
            <a:off x="1530906" y="506456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CBBF"/>
                </a:solidFill>
                <a:latin typeface="+mj-lt"/>
                <a:ea typeface="Prata" pitchFamily="34" charset="-122"/>
                <a:cs typeface="Prata" pitchFamily="34" charset="-120"/>
              </a:rPr>
              <a:t>Health Hazards</a:t>
            </a:r>
            <a:endParaRPr lang="en-US" sz="2200" dirty="0">
              <a:latin typeface="+mj-lt"/>
            </a:endParaRPr>
          </a:p>
        </p:txBody>
      </p:sp>
      <p:sp>
        <p:nvSpPr>
          <p:cNvPr id="14" name="Text 12"/>
          <p:cNvSpPr/>
          <p:nvPr/>
        </p:nvSpPr>
        <p:spPr>
          <a:xfrm>
            <a:off x="1530906" y="5554980"/>
            <a:ext cx="5670947" cy="1451610"/>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Unrepaired drainage systems can lead to flooding, creating breeding grounds for disease-carrying mosquitoes. This poses a serious threat to public health, particularly in densely populated areas.</a:t>
            </a:r>
            <a:endParaRPr lang="en-US" sz="1750" dirty="0">
              <a:latin typeface="+mj-lt"/>
            </a:endParaRPr>
          </a:p>
        </p:txBody>
      </p:sp>
      <p:sp>
        <p:nvSpPr>
          <p:cNvPr id="15" name="Shape 13"/>
          <p:cNvSpPr/>
          <p:nvPr/>
        </p:nvSpPr>
        <p:spPr>
          <a:xfrm>
            <a:off x="7428667" y="5064562"/>
            <a:ext cx="510302" cy="510302"/>
          </a:xfrm>
          <a:prstGeom prst="roundRect">
            <a:avLst>
              <a:gd name="adj" fmla="val 6667"/>
            </a:avLst>
          </a:prstGeom>
          <a:solidFill>
            <a:srgbClr val="3A3B3C"/>
          </a:solidFill>
          <a:ln/>
        </p:spPr>
      </p:sp>
      <p:sp>
        <p:nvSpPr>
          <p:cNvPr id="16" name="Text 14"/>
          <p:cNvSpPr/>
          <p:nvPr/>
        </p:nvSpPr>
        <p:spPr>
          <a:xfrm>
            <a:off x="7584281" y="5149572"/>
            <a:ext cx="199072" cy="340281"/>
          </a:xfrm>
          <a:prstGeom prst="rect">
            <a:avLst/>
          </a:prstGeom>
          <a:noFill/>
          <a:ln/>
        </p:spPr>
        <p:txBody>
          <a:bodyPr wrap="none" lIns="0" tIns="0" rIns="0" bIns="0" rtlCol="0" anchor="t"/>
          <a:lstStyle/>
          <a:p>
            <a:pPr marL="0" indent="0" algn="ctr">
              <a:lnSpc>
                <a:spcPts val="2650"/>
              </a:lnSpc>
              <a:buNone/>
            </a:pPr>
            <a:r>
              <a:rPr lang="en-US" sz="2650" dirty="0">
                <a:solidFill>
                  <a:srgbClr val="CFCBBF"/>
                </a:solidFill>
                <a:latin typeface="+mj-lt"/>
                <a:ea typeface="Prata" pitchFamily="34" charset="-122"/>
                <a:cs typeface="Prata" pitchFamily="34" charset="-120"/>
              </a:rPr>
              <a:t>4</a:t>
            </a:r>
            <a:endParaRPr lang="en-US" sz="2650" dirty="0">
              <a:latin typeface="+mj-lt"/>
            </a:endParaRPr>
          </a:p>
        </p:txBody>
      </p:sp>
      <p:sp>
        <p:nvSpPr>
          <p:cNvPr id="17" name="Text 15"/>
          <p:cNvSpPr/>
          <p:nvPr/>
        </p:nvSpPr>
        <p:spPr>
          <a:xfrm>
            <a:off x="8165783" y="506456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CBBF"/>
                </a:solidFill>
                <a:latin typeface="+mj-lt"/>
                <a:ea typeface="Prata" pitchFamily="34" charset="-122"/>
                <a:cs typeface="Prata" pitchFamily="34" charset="-120"/>
              </a:rPr>
              <a:t>Economic Losses</a:t>
            </a:r>
            <a:endParaRPr lang="en-US" sz="2200" dirty="0">
              <a:latin typeface="+mj-lt"/>
            </a:endParaRPr>
          </a:p>
        </p:txBody>
      </p:sp>
      <p:sp>
        <p:nvSpPr>
          <p:cNvPr id="18" name="Text 16"/>
          <p:cNvSpPr/>
          <p:nvPr/>
        </p:nvSpPr>
        <p:spPr>
          <a:xfrm>
            <a:off x="8165783" y="5554980"/>
            <a:ext cx="5670947" cy="1814513"/>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The cost of repairing damaged infrastructure is significant, diverting resources from other essential development projects. The cumulative effect of these losses impacts the national economy and hampers overall development.</a:t>
            </a:r>
            <a:endParaRPr lang="en-US" sz="175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607" y="2472928"/>
            <a:ext cx="4919186" cy="3283625"/>
          </a:xfrm>
          <a:prstGeom prst="rect">
            <a:avLst/>
          </a:prstGeom>
        </p:spPr>
      </p:pic>
      <p:sp>
        <p:nvSpPr>
          <p:cNvPr id="4" name="Text 0"/>
          <p:cNvSpPr/>
          <p:nvPr/>
        </p:nvSpPr>
        <p:spPr>
          <a:xfrm>
            <a:off x="793790" y="221503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E782"/>
                </a:solidFill>
                <a:latin typeface="+mj-lt"/>
                <a:ea typeface="Prata" pitchFamily="34" charset="-122"/>
                <a:cs typeface="Prata" pitchFamily="34" charset="-120"/>
              </a:rPr>
              <a:t>SDG Alignment: Building a Sustainable Future</a:t>
            </a:r>
            <a:endParaRPr lang="en-US" sz="4450" dirty="0">
              <a:latin typeface="+mj-lt"/>
            </a:endParaRPr>
          </a:p>
        </p:txBody>
      </p:sp>
      <p:sp>
        <p:nvSpPr>
          <p:cNvPr id="5" name="Shape 1"/>
          <p:cNvSpPr/>
          <p:nvPr/>
        </p:nvSpPr>
        <p:spPr>
          <a:xfrm>
            <a:off x="793790" y="3972758"/>
            <a:ext cx="7556421" cy="2041684"/>
          </a:xfrm>
          <a:prstGeom prst="roundRect">
            <a:avLst>
              <a:gd name="adj" fmla="val 1666"/>
            </a:avLst>
          </a:prstGeom>
          <a:noFill/>
          <a:ln w="7620">
            <a:solidFill>
              <a:srgbClr val="FFFFFF">
                <a:alpha val="24000"/>
              </a:srgbClr>
            </a:solidFill>
            <a:prstDash val="solid"/>
          </a:ln>
        </p:spPr>
      </p:sp>
      <p:sp>
        <p:nvSpPr>
          <p:cNvPr id="6" name="Shape 2"/>
          <p:cNvSpPr/>
          <p:nvPr/>
        </p:nvSpPr>
        <p:spPr>
          <a:xfrm>
            <a:off x="801410" y="3980378"/>
            <a:ext cx="7541181" cy="1013222"/>
          </a:xfrm>
          <a:prstGeom prst="rect">
            <a:avLst/>
          </a:prstGeom>
          <a:solidFill>
            <a:srgbClr val="FFFFFF">
              <a:alpha val="4000"/>
            </a:srgbClr>
          </a:solidFill>
          <a:ln/>
        </p:spPr>
      </p:sp>
      <p:sp>
        <p:nvSpPr>
          <p:cNvPr id="7" name="Text 3"/>
          <p:cNvSpPr/>
          <p:nvPr/>
        </p:nvSpPr>
        <p:spPr>
          <a:xfrm>
            <a:off x="1028224" y="4124087"/>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SDG 9</a:t>
            </a:r>
            <a:endParaRPr lang="en-US" sz="1750" dirty="0">
              <a:latin typeface="+mj-lt"/>
            </a:endParaRPr>
          </a:p>
        </p:txBody>
      </p:sp>
      <p:sp>
        <p:nvSpPr>
          <p:cNvPr id="8" name="Text 4"/>
          <p:cNvSpPr/>
          <p:nvPr/>
        </p:nvSpPr>
        <p:spPr>
          <a:xfrm>
            <a:off x="4802624" y="4124087"/>
            <a:ext cx="3313152"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Industry, Innovation, and Infrastructure</a:t>
            </a:r>
            <a:endParaRPr lang="en-US" sz="1750" dirty="0">
              <a:latin typeface="+mj-lt"/>
            </a:endParaRPr>
          </a:p>
        </p:txBody>
      </p:sp>
      <p:sp>
        <p:nvSpPr>
          <p:cNvPr id="9" name="Shape 5"/>
          <p:cNvSpPr/>
          <p:nvPr/>
        </p:nvSpPr>
        <p:spPr>
          <a:xfrm>
            <a:off x="801410" y="4993600"/>
            <a:ext cx="7541181" cy="1013222"/>
          </a:xfrm>
          <a:prstGeom prst="rect">
            <a:avLst/>
          </a:prstGeom>
          <a:solidFill>
            <a:srgbClr val="000000">
              <a:alpha val="4000"/>
            </a:srgbClr>
          </a:solidFill>
          <a:ln/>
        </p:spPr>
      </p:sp>
      <p:sp>
        <p:nvSpPr>
          <p:cNvPr id="10" name="Text 6"/>
          <p:cNvSpPr/>
          <p:nvPr/>
        </p:nvSpPr>
        <p:spPr>
          <a:xfrm>
            <a:off x="1028224" y="5137309"/>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SDG 11</a:t>
            </a:r>
            <a:endParaRPr lang="en-US" sz="1750" dirty="0">
              <a:latin typeface="+mj-lt"/>
            </a:endParaRPr>
          </a:p>
        </p:txBody>
      </p:sp>
      <p:sp>
        <p:nvSpPr>
          <p:cNvPr id="11" name="Text 7"/>
          <p:cNvSpPr/>
          <p:nvPr/>
        </p:nvSpPr>
        <p:spPr>
          <a:xfrm>
            <a:off x="4802624" y="5137309"/>
            <a:ext cx="3313152"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mj-lt"/>
                <a:ea typeface="Raleway" pitchFamily="34" charset="-122"/>
                <a:cs typeface="Raleway" pitchFamily="34" charset="-120"/>
              </a:rPr>
              <a:t>Sustainable Cities and Communities</a:t>
            </a:r>
            <a:endParaRPr lang="en-US" sz="175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9144000" y="0"/>
            <a:ext cx="5486400" cy="8229600"/>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1"/>
          <p:cNvSpPr/>
          <p:nvPr/>
        </p:nvSpPr>
        <p:spPr>
          <a:xfrm>
            <a:off x="717471" y="762000"/>
            <a:ext cx="7709059" cy="1281113"/>
          </a:xfrm>
          <a:prstGeom prst="rect">
            <a:avLst/>
          </a:prstGeom>
          <a:noFill/>
          <a:ln/>
        </p:spPr>
        <p:txBody>
          <a:bodyPr wrap="square" lIns="0" tIns="0" rIns="0" bIns="0" rtlCol="0" anchor="t"/>
          <a:lstStyle/>
          <a:p>
            <a:pPr marL="0" indent="0" algn="ctr">
              <a:lnSpc>
                <a:spcPts val="5000"/>
              </a:lnSpc>
              <a:buNone/>
            </a:pPr>
            <a:r>
              <a:rPr lang="en-US" sz="4000" dirty="0">
                <a:solidFill>
                  <a:srgbClr val="F2E782"/>
                </a:solidFill>
                <a:latin typeface="+mj-lt"/>
                <a:ea typeface="Prata" pitchFamily="34" charset="-122"/>
                <a:cs typeface="Prata" pitchFamily="34" charset="-120"/>
              </a:rPr>
              <a:t>Solution Overview: The Uwajibikaji App</a:t>
            </a:r>
            <a:endParaRPr lang="en-US" sz="4000" dirty="0">
              <a:latin typeface="+mj-lt"/>
            </a:endParaRPr>
          </a:p>
        </p:txBody>
      </p:sp>
      <p:pic>
        <p:nvPicPr>
          <p:cNvPr id="5" name="Image 1" descr="preencoded.png"/>
          <p:cNvPicPr>
            <a:picLocks noChangeAspect="1"/>
          </p:cNvPicPr>
          <p:nvPr/>
        </p:nvPicPr>
        <p:blipFill>
          <a:blip r:embed="rId4"/>
          <a:stretch>
            <a:fillRect/>
          </a:stretch>
        </p:blipFill>
        <p:spPr>
          <a:xfrm>
            <a:off x="717471" y="2350532"/>
            <a:ext cx="1024890" cy="1639967"/>
          </a:xfrm>
          <a:prstGeom prst="rect">
            <a:avLst/>
          </a:prstGeom>
        </p:spPr>
      </p:pic>
      <p:sp>
        <p:nvSpPr>
          <p:cNvPr id="6" name="Text 2"/>
          <p:cNvSpPr/>
          <p:nvPr/>
        </p:nvSpPr>
        <p:spPr>
          <a:xfrm>
            <a:off x="2049780" y="2555438"/>
            <a:ext cx="2621280" cy="320278"/>
          </a:xfrm>
          <a:prstGeom prst="rect">
            <a:avLst/>
          </a:prstGeom>
          <a:noFill/>
          <a:ln/>
        </p:spPr>
        <p:txBody>
          <a:bodyPr wrap="none" lIns="0" tIns="0" rIns="0" bIns="0" rtlCol="0" anchor="t"/>
          <a:lstStyle/>
          <a:p>
            <a:pPr marL="0" indent="0" algn="l">
              <a:lnSpc>
                <a:spcPts val="2500"/>
              </a:lnSpc>
              <a:buNone/>
            </a:pPr>
            <a:r>
              <a:rPr lang="en-US" sz="2000" dirty="0">
                <a:solidFill>
                  <a:srgbClr val="CFCBBF"/>
                </a:solidFill>
                <a:ea typeface="Prata" pitchFamily="34" charset="-122"/>
                <a:cs typeface="Prata" pitchFamily="34" charset="-120"/>
              </a:rPr>
              <a:t>Empowering Citizens</a:t>
            </a:r>
            <a:endParaRPr lang="en-US" sz="2000" dirty="0"/>
          </a:p>
        </p:txBody>
      </p:sp>
      <p:sp>
        <p:nvSpPr>
          <p:cNvPr id="7" name="Text 3"/>
          <p:cNvSpPr/>
          <p:nvPr/>
        </p:nvSpPr>
        <p:spPr>
          <a:xfrm>
            <a:off x="2049780" y="2998708"/>
            <a:ext cx="6376749" cy="656034"/>
          </a:xfrm>
          <a:prstGeom prst="rect">
            <a:avLst/>
          </a:prstGeom>
          <a:noFill/>
          <a:ln/>
        </p:spPr>
        <p:txBody>
          <a:bodyPr wrap="square" lIns="0" tIns="0" rIns="0" bIns="0" rtlCol="0" anchor="t"/>
          <a:lstStyle/>
          <a:p>
            <a:pPr marL="0" indent="0" algn="l">
              <a:lnSpc>
                <a:spcPts val="2550"/>
              </a:lnSpc>
              <a:buNone/>
            </a:pPr>
            <a:r>
              <a:rPr lang="en-US" sz="1600" dirty="0">
                <a:solidFill>
                  <a:srgbClr val="CFCBBF"/>
                </a:solidFill>
                <a:latin typeface="Raleway" pitchFamily="34" charset="0"/>
                <a:ea typeface="Raleway" pitchFamily="34" charset="-122"/>
                <a:cs typeface="Raleway" pitchFamily="34" charset="-120"/>
              </a:rPr>
              <a:t>Uwajibikaji is a user-friendly mobile app designed to empower citizens to play an active role in maintaining public infrastructure.</a:t>
            </a:r>
            <a:endParaRPr lang="en-US" sz="1600" dirty="0"/>
          </a:p>
        </p:txBody>
      </p:sp>
      <p:pic>
        <p:nvPicPr>
          <p:cNvPr id="8" name="Image 2" descr="preencoded.png"/>
          <p:cNvPicPr>
            <a:picLocks noChangeAspect="1"/>
          </p:cNvPicPr>
          <p:nvPr/>
        </p:nvPicPr>
        <p:blipFill>
          <a:blip r:embed="rId5"/>
          <a:stretch>
            <a:fillRect/>
          </a:stretch>
        </p:blipFill>
        <p:spPr>
          <a:xfrm>
            <a:off x="717471" y="3990499"/>
            <a:ext cx="1024890" cy="1639967"/>
          </a:xfrm>
          <a:prstGeom prst="rect">
            <a:avLst/>
          </a:prstGeom>
        </p:spPr>
      </p:pic>
      <p:sp>
        <p:nvSpPr>
          <p:cNvPr id="9" name="Text 4"/>
          <p:cNvSpPr/>
          <p:nvPr/>
        </p:nvSpPr>
        <p:spPr>
          <a:xfrm>
            <a:off x="2049780" y="4195405"/>
            <a:ext cx="2562463" cy="320278"/>
          </a:xfrm>
          <a:prstGeom prst="rect">
            <a:avLst/>
          </a:prstGeom>
          <a:noFill/>
          <a:ln/>
        </p:spPr>
        <p:txBody>
          <a:bodyPr wrap="none" lIns="0" tIns="0" rIns="0" bIns="0" rtlCol="0" anchor="t"/>
          <a:lstStyle/>
          <a:p>
            <a:pPr marL="0" indent="0" algn="l">
              <a:lnSpc>
                <a:spcPts val="2500"/>
              </a:lnSpc>
              <a:buNone/>
            </a:pPr>
            <a:r>
              <a:rPr lang="en-US" sz="2000" dirty="0">
                <a:solidFill>
                  <a:srgbClr val="CFCBBF"/>
                </a:solidFill>
                <a:ea typeface="Prata" pitchFamily="34" charset="-122"/>
                <a:cs typeface="Prata" pitchFamily="34" charset="-120"/>
              </a:rPr>
              <a:t>Bridging the Gap</a:t>
            </a:r>
            <a:endParaRPr lang="en-US" sz="2000" dirty="0"/>
          </a:p>
        </p:txBody>
      </p:sp>
      <p:sp>
        <p:nvSpPr>
          <p:cNvPr id="10" name="Text 5"/>
          <p:cNvSpPr/>
          <p:nvPr/>
        </p:nvSpPr>
        <p:spPr>
          <a:xfrm>
            <a:off x="2049780" y="4638675"/>
            <a:ext cx="6376749" cy="656034"/>
          </a:xfrm>
          <a:prstGeom prst="rect">
            <a:avLst/>
          </a:prstGeom>
          <a:noFill/>
          <a:ln/>
        </p:spPr>
        <p:txBody>
          <a:bodyPr wrap="square" lIns="0" tIns="0" rIns="0" bIns="0" rtlCol="0" anchor="t"/>
          <a:lstStyle/>
          <a:p>
            <a:pPr marL="0" indent="0" algn="l">
              <a:lnSpc>
                <a:spcPts val="2550"/>
              </a:lnSpc>
              <a:buNone/>
            </a:pPr>
            <a:r>
              <a:rPr lang="en-US" sz="1600" dirty="0">
                <a:solidFill>
                  <a:srgbClr val="CFCBBF"/>
                </a:solidFill>
                <a:latin typeface="Raleway" pitchFamily="34" charset="0"/>
                <a:ea typeface="Raleway" pitchFamily="34" charset="-122"/>
                <a:cs typeface="Raleway" pitchFamily="34" charset="-120"/>
              </a:rPr>
              <a:t>It creates a direct channel for citizens to report infrastructure issues to the relevant authorities, ensuring timely and effective responses.</a:t>
            </a:r>
            <a:endParaRPr lang="en-US" sz="1600" dirty="0"/>
          </a:p>
        </p:txBody>
      </p:sp>
      <p:pic>
        <p:nvPicPr>
          <p:cNvPr id="11" name="Image 3" descr="preencoded.png"/>
          <p:cNvPicPr>
            <a:picLocks noChangeAspect="1"/>
          </p:cNvPicPr>
          <p:nvPr/>
        </p:nvPicPr>
        <p:blipFill>
          <a:blip r:embed="rId6"/>
          <a:stretch>
            <a:fillRect/>
          </a:stretch>
        </p:blipFill>
        <p:spPr>
          <a:xfrm>
            <a:off x="717471" y="5630466"/>
            <a:ext cx="1024890" cy="1837134"/>
          </a:xfrm>
          <a:prstGeom prst="rect">
            <a:avLst/>
          </a:prstGeom>
        </p:spPr>
      </p:pic>
      <p:sp>
        <p:nvSpPr>
          <p:cNvPr id="12" name="Text 6"/>
          <p:cNvSpPr/>
          <p:nvPr/>
        </p:nvSpPr>
        <p:spPr>
          <a:xfrm>
            <a:off x="2049780" y="5835372"/>
            <a:ext cx="4338161" cy="320278"/>
          </a:xfrm>
          <a:prstGeom prst="rect">
            <a:avLst/>
          </a:prstGeom>
          <a:noFill/>
          <a:ln/>
        </p:spPr>
        <p:txBody>
          <a:bodyPr wrap="none" lIns="0" tIns="0" rIns="0" bIns="0" rtlCol="0" anchor="t"/>
          <a:lstStyle/>
          <a:p>
            <a:pPr marL="0" indent="0" algn="l">
              <a:lnSpc>
                <a:spcPts val="2500"/>
              </a:lnSpc>
              <a:buNone/>
            </a:pPr>
            <a:r>
              <a:rPr lang="en-US" sz="2000" dirty="0">
                <a:solidFill>
                  <a:srgbClr val="CFCBBF"/>
                </a:solidFill>
                <a:ea typeface="Prata" pitchFamily="34" charset="-122"/>
                <a:cs typeface="Prata" pitchFamily="34" charset="-120"/>
              </a:rPr>
              <a:t>Building a Collaborative Ecosystem</a:t>
            </a:r>
            <a:endParaRPr lang="en-US" sz="2000" dirty="0"/>
          </a:p>
        </p:txBody>
      </p:sp>
      <p:sp>
        <p:nvSpPr>
          <p:cNvPr id="13" name="Text 7"/>
          <p:cNvSpPr/>
          <p:nvPr/>
        </p:nvSpPr>
        <p:spPr>
          <a:xfrm>
            <a:off x="2049780" y="6278642"/>
            <a:ext cx="6376749" cy="984052"/>
          </a:xfrm>
          <a:prstGeom prst="rect">
            <a:avLst/>
          </a:prstGeom>
          <a:noFill/>
          <a:ln/>
        </p:spPr>
        <p:txBody>
          <a:bodyPr wrap="square" lIns="0" tIns="0" rIns="0" bIns="0" rtlCol="0" anchor="t"/>
          <a:lstStyle/>
          <a:p>
            <a:pPr marL="0" indent="0" algn="l">
              <a:lnSpc>
                <a:spcPts val="2550"/>
              </a:lnSpc>
              <a:buNone/>
            </a:pPr>
            <a:r>
              <a:rPr lang="en-US" sz="1600" dirty="0">
                <a:solidFill>
                  <a:srgbClr val="CFCBBF"/>
                </a:solidFill>
                <a:latin typeface="Raleway" pitchFamily="34" charset="0"/>
                <a:ea typeface="Raleway" pitchFamily="34" charset="-122"/>
                <a:cs typeface="Raleway" pitchFamily="34" charset="-120"/>
              </a:rPr>
              <a:t>The app promotes transparency, accountability, and citizen engagement, fostering a collaborative approach to improving public infrastructure.</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9144000" y="0"/>
            <a:ext cx="5486400" cy="8230672"/>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9144000" y="0"/>
            <a:ext cx="5486400" cy="8230672"/>
          </a:xfrm>
          <a:prstGeom prst="rect">
            <a:avLst/>
          </a:prstGeom>
        </p:spPr>
      </p:pic>
      <p:sp>
        <p:nvSpPr>
          <p:cNvPr id="4" name="Text 1"/>
          <p:cNvSpPr/>
          <p:nvPr/>
        </p:nvSpPr>
        <p:spPr>
          <a:xfrm>
            <a:off x="717113" y="563404"/>
            <a:ext cx="7969687" cy="1280636"/>
          </a:xfrm>
          <a:prstGeom prst="rect">
            <a:avLst/>
          </a:prstGeom>
          <a:noFill/>
          <a:ln/>
        </p:spPr>
        <p:txBody>
          <a:bodyPr wrap="square" lIns="0" tIns="0" rIns="0" bIns="0" rtlCol="0" anchor="t"/>
          <a:lstStyle/>
          <a:p>
            <a:pPr marL="0" indent="0" algn="ctr">
              <a:lnSpc>
                <a:spcPts val="5000"/>
              </a:lnSpc>
              <a:buNone/>
            </a:pPr>
            <a:r>
              <a:rPr lang="en-US" sz="4000" dirty="0">
                <a:solidFill>
                  <a:srgbClr val="F2E782"/>
                </a:solidFill>
                <a:latin typeface="+mj-lt"/>
                <a:ea typeface="Prata" pitchFamily="34" charset="-122"/>
                <a:cs typeface="Prata" pitchFamily="34" charset="-120"/>
              </a:rPr>
              <a:t>Key Features of the Uwajibikaji App</a:t>
            </a:r>
            <a:endParaRPr lang="en-US" sz="4000" dirty="0">
              <a:latin typeface="+mj-lt"/>
            </a:endParaRPr>
          </a:p>
        </p:txBody>
      </p:sp>
      <p:sp>
        <p:nvSpPr>
          <p:cNvPr id="5" name="Shape 2"/>
          <p:cNvSpPr/>
          <p:nvPr/>
        </p:nvSpPr>
        <p:spPr>
          <a:xfrm>
            <a:off x="717113" y="2151340"/>
            <a:ext cx="3752493" cy="2819400"/>
          </a:xfrm>
          <a:prstGeom prst="roundRect">
            <a:avLst>
              <a:gd name="adj" fmla="val 1090"/>
            </a:avLst>
          </a:prstGeom>
          <a:solidFill>
            <a:srgbClr val="3A3B3C"/>
          </a:solidFill>
          <a:ln/>
        </p:spPr>
      </p:sp>
      <p:sp>
        <p:nvSpPr>
          <p:cNvPr id="6" name="Text 3"/>
          <p:cNvSpPr/>
          <p:nvPr/>
        </p:nvSpPr>
        <p:spPr>
          <a:xfrm>
            <a:off x="922020" y="2356247"/>
            <a:ext cx="2561273" cy="320040"/>
          </a:xfrm>
          <a:prstGeom prst="rect">
            <a:avLst/>
          </a:prstGeom>
          <a:noFill/>
          <a:ln/>
        </p:spPr>
        <p:txBody>
          <a:bodyPr wrap="none" lIns="0" tIns="0" rIns="0" bIns="0" rtlCol="0" anchor="t"/>
          <a:lstStyle/>
          <a:p>
            <a:pPr marL="0" indent="0">
              <a:lnSpc>
                <a:spcPts val="2500"/>
              </a:lnSpc>
              <a:buNone/>
            </a:pPr>
            <a:r>
              <a:rPr lang="en-US" sz="2000" dirty="0">
                <a:solidFill>
                  <a:srgbClr val="CFCBBF"/>
                </a:solidFill>
                <a:latin typeface="Prata" pitchFamily="34" charset="0"/>
                <a:ea typeface="Prata" pitchFamily="34" charset="-122"/>
                <a:cs typeface="Prata" pitchFamily="34" charset="-120"/>
              </a:rPr>
              <a:t>Issue Reporting</a:t>
            </a:r>
            <a:endParaRPr lang="en-US" sz="2000" dirty="0"/>
          </a:p>
        </p:txBody>
      </p:sp>
      <p:sp>
        <p:nvSpPr>
          <p:cNvPr id="7" name="Text 4"/>
          <p:cNvSpPr/>
          <p:nvPr/>
        </p:nvSpPr>
        <p:spPr>
          <a:xfrm>
            <a:off x="922020" y="2799159"/>
            <a:ext cx="3342680" cy="1966674"/>
          </a:xfrm>
          <a:prstGeom prst="rect">
            <a:avLst/>
          </a:prstGeom>
          <a:noFill/>
          <a:ln/>
        </p:spPr>
        <p:txBody>
          <a:bodyPr wrap="square" lIns="0" tIns="0" rIns="0" bIns="0" rtlCol="0" anchor="t"/>
          <a:lstStyle/>
          <a:p>
            <a:pPr marL="0" indent="0">
              <a:lnSpc>
                <a:spcPts val="2550"/>
              </a:lnSpc>
              <a:buNone/>
            </a:pPr>
            <a:r>
              <a:rPr lang="en-US" sz="1600" dirty="0">
                <a:solidFill>
                  <a:srgbClr val="CFCBBF"/>
                </a:solidFill>
                <a:latin typeface="Raleway" pitchFamily="34" charset="0"/>
                <a:ea typeface="Raleway" pitchFamily="34" charset="-122"/>
                <a:cs typeface="Raleway" pitchFamily="34" charset="-120"/>
              </a:rPr>
              <a:t>Users can easily report infrastructure issues, including road damage, broken lights, blocked drainage, and other problems, with detailed descriptions and photos.</a:t>
            </a:r>
            <a:endParaRPr lang="en-US" sz="1600" dirty="0"/>
          </a:p>
        </p:txBody>
      </p:sp>
      <p:sp>
        <p:nvSpPr>
          <p:cNvPr id="8" name="Shape 5"/>
          <p:cNvSpPr/>
          <p:nvPr/>
        </p:nvSpPr>
        <p:spPr>
          <a:xfrm>
            <a:off x="4674513" y="2151340"/>
            <a:ext cx="3752493" cy="2819400"/>
          </a:xfrm>
          <a:prstGeom prst="roundRect">
            <a:avLst>
              <a:gd name="adj" fmla="val 1090"/>
            </a:avLst>
          </a:prstGeom>
          <a:solidFill>
            <a:srgbClr val="3A3B3C"/>
          </a:solidFill>
          <a:ln/>
        </p:spPr>
      </p:sp>
      <p:sp>
        <p:nvSpPr>
          <p:cNvPr id="9" name="Text 6"/>
          <p:cNvSpPr/>
          <p:nvPr/>
        </p:nvSpPr>
        <p:spPr>
          <a:xfrm>
            <a:off x="4879419" y="2356247"/>
            <a:ext cx="2561273" cy="320040"/>
          </a:xfrm>
          <a:prstGeom prst="rect">
            <a:avLst/>
          </a:prstGeom>
          <a:noFill/>
          <a:ln/>
        </p:spPr>
        <p:txBody>
          <a:bodyPr wrap="none" lIns="0" tIns="0" rIns="0" bIns="0" rtlCol="0" anchor="t"/>
          <a:lstStyle/>
          <a:p>
            <a:pPr marL="0" indent="0">
              <a:lnSpc>
                <a:spcPts val="2500"/>
              </a:lnSpc>
              <a:buNone/>
            </a:pPr>
            <a:r>
              <a:rPr lang="en-US" sz="2000" dirty="0">
                <a:solidFill>
                  <a:srgbClr val="CFCBBF"/>
                </a:solidFill>
                <a:latin typeface="Prata" pitchFamily="34" charset="0"/>
                <a:ea typeface="Prata" pitchFamily="34" charset="-122"/>
                <a:cs typeface="Prata" pitchFamily="34" charset="-120"/>
              </a:rPr>
              <a:t>Location Tracking</a:t>
            </a:r>
            <a:endParaRPr lang="en-US" sz="2000" dirty="0"/>
          </a:p>
        </p:txBody>
      </p:sp>
      <p:sp>
        <p:nvSpPr>
          <p:cNvPr id="10" name="Text 7"/>
          <p:cNvSpPr/>
          <p:nvPr/>
        </p:nvSpPr>
        <p:spPr>
          <a:xfrm>
            <a:off x="4879419" y="2799159"/>
            <a:ext cx="3342680" cy="1311116"/>
          </a:xfrm>
          <a:prstGeom prst="rect">
            <a:avLst/>
          </a:prstGeom>
          <a:noFill/>
          <a:ln/>
        </p:spPr>
        <p:txBody>
          <a:bodyPr wrap="square" lIns="0" tIns="0" rIns="0" bIns="0" rtlCol="0" anchor="t"/>
          <a:lstStyle/>
          <a:p>
            <a:pPr marL="0" indent="0">
              <a:lnSpc>
                <a:spcPts val="2550"/>
              </a:lnSpc>
              <a:buNone/>
            </a:pPr>
            <a:r>
              <a:rPr lang="en-US" sz="1600" dirty="0">
                <a:solidFill>
                  <a:srgbClr val="CFCBBF"/>
                </a:solidFill>
                <a:latin typeface="Raleway" pitchFamily="34" charset="0"/>
                <a:ea typeface="Raleway" pitchFamily="34" charset="-122"/>
                <a:cs typeface="Raleway" pitchFamily="34" charset="-120"/>
              </a:rPr>
              <a:t>The app utilizes GPS technology to accurately pinpoint the location of reported issues, providing clear coordinates for authorities.</a:t>
            </a:r>
            <a:endParaRPr lang="en-US" sz="1600" dirty="0"/>
          </a:p>
        </p:txBody>
      </p:sp>
      <p:sp>
        <p:nvSpPr>
          <p:cNvPr id="11" name="Shape 8"/>
          <p:cNvSpPr/>
          <p:nvPr/>
        </p:nvSpPr>
        <p:spPr>
          <a:xfrm>
            <a:off x="717113" y="5175647"/>
            <a:ext cx="3752493" cy="2491621"/>
          </a:xfrm>
          <a:prstGeom prst="roundRect">
            <a:avLst>
              <a:gd name="adj" fmla="val 1234"/>
            </a:avLst>
          </a:prstGeom>
          <a:solidFill>
            <a:srgbClr val="3A3B3C"/>
          </a:solidFill>
          <a:ln/>
        </p:spPr>
      </p:sp>
      <p:sp>
        <p:nvSpPr>
          <p:cNvPr id="12" name="Text 9"/>
          <p:cNvSpPr/>
          <p:nvPr/>
        </p:nvSpPr>
        <p:spPr>
          <a:xfrm>
            <a:off x="922020" y="5380553"/>
            <a:ext cx="2561273" cy="320040"/>
          </a:xfrm>
          <a:prstGeom prst="rect">
            <a:avLst/>
          </a:prstGeom>
          <a:noFill/>
          <a:ln/>
        </p:spPr>
        <p:txBody>
          <a:bodyPr wrap="none" lIns="0" tIns="0" rIns="0" bIns="0" rtlCol="0" anchor="t"/>
          <a:lstStyle/>
          <a:p>
            <a:pPr marL="0" indent="0">
              <a:lnSpc>
                <a:spcPts val="2500"/>
              </a:lnSpc>
              <a:buNone/>
            </a:pPr>
            <a:r>
              <a:rPr lang="en-US" sz="2000" dirty="0">
                <a:solidFill>
                  <a:srgbClr val="CFCBBF"/>
                </a:solidFill>
                <a:latin typeface="Prata" pitchFamily="34" charset="0"/>
                <a:ea typeface="Prata" pitchFamily="34" charset="-122"/>
                <a:cs typeface="Prata" pitchFamily="34" charset="-120"/>
              </a:rPr>
              <a:t>Issue Tracking</a:t>
            </a:r>
            <a:endParaRPr lang="en-US" sz="2000" dirty="0"/>
          </a:p>
        </p:txBody>
      </p:sp>
      <p:sp>
        <p:nvSpPr>
          <p:cNvPr id="13" name="Text 10"/>
          <p:cNvSpPr/>
          <p:nvPr/>
        </p:nvSpPr>
        <p:spPr>
          <a:xfrm>
            <a:off x="922020" y="5823466"/>
            <a:ext cx="3342680" cy="1311116"/>
          </a:xfrm>
          <a:prstGeom prst="rect">
            <a:avLst/>
          </a:prstGeom>
          <a:noFill/>
          <a:ln/>
        </p:spPr>
        <p:txBody>
          <a:bodyPr wrap="square" lIns="0" tIns="0" rIns="0" bIns="0" rtlCol="0" anchor="t"/>
          <a:lstStyle/>
          <a:p>
            <a:pPr marL="0" indent="0">
              <a:lnSpc>
                <a:spcPts val="2550"/>
              </a:lnSpc>
              <a:buNone/>
            </a:pPr>
            <a:r>
              <a:rPr lang="en-US" sz="1600" dirty="0">
                <a:solidFill>
                  <a:srgbClr val="CFCBBF"/>
                </a:solidFill>
                <a:latin typeface="Raleway" pitchFamily="34" charset="0"/>
                <a:ea typeface="Raleway" pitchFamily="34" charset="-122"/>
                <a:cs typeface="Raleway" pitchFamily="34" charset="-120"/>
              </a:rPr>
              <a:t>Users can track the status of their reported issues, receiving updates on progress and resolution timelines.</a:t>
            </a:r>
            <a:endParaRPr lang="en-US" sz="1600" dirty="0"/>
          </a:p>
        </p:txBody>
      </p:sp>
      <p:sp>
        <p:nvSpPr>
          <p:cNvPr id="14" name="Shape 11"/>
          <p:cNvSpPr/>
          <p:nvPr/>
        </p:nvSpPr>
        <p:spPr>
          <a:xfrm>
            <a:off x="4674513" y="5175647"/>
            <a:ext cx="3752493" cy="2491621"/>
          </a:xfrm>
          <a:prstGeom prst="roundRect">
            <a:avLst>
              <a:gd name="adj" fmla="val 1234"/>
            </a:avLst>
          </a:prstGeom>
          <a:solidFill>
            <a:srgbClr val="3A3B3C"/>
          </a:solidFill>
          <a:ln/>
        </p:spPr>
      </p:sp>
      <p:sp>
        <p:nvSpPr>
          <p:cNvPr id="15" name="Text 12"/>
          <p:cNvSpPr/>
          <p:nvPr/>
        </p:nvSpPr>
        <p:spPr>
          <a:xfrm>
            <a:off x="4879419" y="5380553"/>
            <a:ext cx="2729389" cy="320040"/>
          </a:xfrm>
          <a:prstGeom prst="rect">
            <a:avLst/>
          </a:prstGeom>
          <a:noFill/>
          <a:ln/>
        </p:spPr>
        <p:txBody>
          <a:bodyPr wrap="none" lIns="0" tIns="0" rIns="0" bIns="0" rtlCol="0" anchor="t"/>
          <a:lstStyle/>
          <a:p>
            <a:pPr marL="0" indent="0">
              <a:lnSpc>
                <a:spcPts val="2500"/>
              </a:lnSpc>
              <a:buNone/>
            </a:pPr>
            <a:r>
              <a:rPr lang="en-US" sz="2000" dirty="0">
                <a:solidFill>
                  <a:srgbClr val="CFCBBF"/>
                </a:solidFill>
                <a:latin typeface="Prata" pitchFamily="34" charset="0"/>
                <a:ea typeface="Prata" pitchFamily="34" charset="-122"/>
                <a:cs typeface="Prata" pitchFamily="34" charset="-120"/>
              </a:rPr>
              <a:t>Feedback Mechanism</a:t>
            </a:r>
            <a:endParaRPr lang="en-US" sz="2000" dirty="0"/>
          </a:p>
        </p:txBody>
      </p:sp>
      <p:sp>
        <p:nvSpPr>
          <p:cNvPr id="16" name="Text 13"/>
          <p:cNvSpPr/>
          <p:nvPr/>
        </p:nvSpPr>
        <p:spPr>
          <a:xfrm>
            <a:off x="4879419" y="5823466"/>
            <a:ext cx="3342680" cy="1638895"/>
          </a:xfrm>
          <a:prstGeom prst="rect">
            <a:avLst/>
          </a:prstGeom>
          <a:noFill/>
          <a:ln/>
        </p:spPr>
        <p:txBody>
          <a:bodyPr wrap="square" lIns="0" tIns="0" rIns="0" bIns="0" rtlCol="0" anchor="t"/>
          <a:lstStyle/>
          <a:p>
            <a:pPr marL="0" indent="0">
              <a:lnSpc>
                <a:spcPts val="2550"/>
              </a:lnSpc>
              <a:buNone/>
            </a:pPr>
            <a:r>
              <a:rPr lang="en-US" sz="1600" dirty="0">
                <a:solidFill>
                  <a:srgbClr val="CFCBBF"/>
                </a:solidFill>
                <a:latin typeface="Raleway" pitchFamily="34" charset="0"/>
                <a:ea typeface="Raleway" pitchFamily="34" charset="-122"/>
                <a:cs typeface="Raleway" pitchFamily="34" charset="-120"/>
              </a:rPr>
              <a:t>The app provides a platform for citizens to provide feedback on the quality of repairs and service delivery, ensuring accountability and continuous improvement.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5486400" cy="8231148"/>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0" y="0"/>
            <a:ext cx="5486400" cy="8231148"/>
          </a:xfrm>
          <a:prstGeom prst="rect">
            <a:avLst/>
          </a:prstGeom>
        </p:spPr>
      </p:pic>
      <p:sp>
        <p:nvSpPr>
          <p:cNvPr id="4" name="Text 1"/>
          <p:cNvSpPr/>
          <p:nvPr/>
        </p:nvSpPr>
        <p:spPr>
          <a:xfrm>
            <a:off x="6258044" y="606266"/>
            <a:ext cx="7600712" cy="1378029"/>
          </a:xfrm>
          <a:prstGeom prst="rect">
            <a:avLst/>
          </a:prstGeom>
          <a:noFill/>
          <a:ln/>
        </p:spPr>
        <p:txBody>
          <a:bodyPr wrap="square" lIns="0" tIns="0" rIns="0" bIns="0" rtlCol="0" anchor="t"/>
          <a:lstStyle/>
          <a:p>
            <a:pPr marL="0" indent="0" algn="ctr">
              <a:lnSpc>
                <a:spcPts val="5400"/>
              </a:lnSpc>
              <a:buNone/>
            </a:pPr>
            <a:r>
              <a:rPr lang="en-US" sz="4300" dirty="0">
                <a:solidFill>
                  <a:srgbClr val="F2E782"/>
                </a:solidFill>
                <a:latin typeface="+mj-lt"/>
                <a:ea typeface="Prata" pitchFamily="34" charset="-122"/>
                <a:cs typeface="Prata" pitchFamily="34" charset="-120"/>
              </a:rPr>
              <a:t>How the App Works: A Seamless Process</a:t>
            </a:r>
            <a:endParaRPr lang="en-US" sz="4300" dirty="0">
              <a:latin typeface="+mj-lt"/>
            </a:endParaRPr>
          </a:p>
        </p:txBody>
      </p:sp>
      <p:sp>
        <p:nvSpPr>
          <p:cNvPr id="5" name="Shape 2"/>
          <p:cNvSpPr/>
          <p:nvPr/>
        </p:nvSpPr>
        <p:spPr>
          <a:xfrm>
            <a:off x="6573441" y="2314932"/>
            <a:ext cx="30480" cy="5309949"/>
          </a:xfrm>
          <a:prstGeom prst="roundRect">
            <a:avLst>
              <a:gd name="adj" fmla="val 108513"/>
            </a:avLst>
          </a:prstGeom>
          <a:solidFill>
            <a:srgbClr val="535455"/>
          </a:solidFill>
          <a:ln/>
        </p:spPr>
      </p:sp>
      <p:sp>
        <p:nvSpPr>
          <p:cNvPr id="6" name="Shape 3"/>
          <p:cNvSpPr/>
          <p:nvPr/>
        </p:nvSpPr>
        <p:spPr>
          <a:xfrm>
            <a:off x="6806208" y="2795707"/>
            <a:ext cx="771644" cy="30480"/>
          </a:xfrm>
          <a:prstGeom prst="roundRect">
            <a:avLst>
              <a:gd name="adj" fmla="val 108513"/>
            </a:avLst>
          </a:prstGeom>
          <a:solidFill>
            <a:srgbClr val="535455"/>
          </a:solidFill>
          <a:ln/>
        </p:spPr>
      </p:sp>
      <p:sp>
        <p:nvSpPr>
          <p:cNvPr id="7" name="Shape 4"/>
          <p:cNvSpPr/>
          <p:nvPr/>
        </p:nvSpPr>
        <p:spPr>
          <a:xfrm>
            <a:off x="6340673" y="2562939"/>
            <a:ext cx="496014" cy="496014"/>
          </a:xfrm>
          <a:prstGeom prst="roundRect">
            <a:avLst>
              <a:gd name="adj" fmla="val 6668"/>
            </a:avLst>
          </a:prstGeom>
          <a:solidFill>
            <a:srgbClr val="3A3B3C"/>
          </a:solidFill>
          <a:ln/>
        </p:spPr>
      </p:sp>
      <p:sp>
        <p:nvSpPr>
          <p:cNvPr id="8" name="Text 5"/>
          <p:cNvSpPr/>
          <p:nvPr/>
        </p:nvSpPr>
        <p:spPr>
          <a:xfrm>
            <a:off x="6531531" y="2645569"/>
            <a:ext cx="114181" cy="330756"/>
          </a:xfrm>
          <a:prstGeom prst="rect">
            <a:avLst/>
          </a:prstGeom>
          <a:noFill/>
          <a:ln/>
        </p:spPr>
        <p:txBody>
          <a:bodyPr wrap="none" lIns="0" tIns="0" rIns="0" bIns="0" rtlCol="0" anchor="t"/>
          <a:lstStyle/>
          <a:p>
            <a:pPr marL="0" indent="0" algn="ctr">
              <a:lnSpc>
                <a:spcPts val="2600"/>
              </a:lnSpc>
              <a:buNone/>
            </a:pPr>
            <a:r>
              <a:rPr lang="en-US" sz="2600" dirty="0">
                <a:solidFill>
                  <a:srgbClr val="CFCBBF"/>
                </a:solidFill>
                <a:latin typeface="Prata" pitchFamily="34" charset="0"/>
                <a:ea typeface="Prata" pitchFamily="34" charset="-122"/>
                <a:cs typeface="Prata" pitchFamily="34" charset="-120"/>
              </a:rPr>
              <a:t>1</a:t>
            </a:r>
            <a:endParaRPr lang="en-US" sz="2600" dirty="0"/>
          </a:p>
        </p:txBody>
      </p:sp>
      <p:sp>
        <p:nvSpPr>
          <p:cNvPr id="9" name="Text 6"/>
          <p:cNvSpPr/>
          <p:nvPr/>
        </p:nvSpPr>
        <p:spPr>
          <a:xfrm>
            <a:off x="7801332" y="2535317"/>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CFCBBF"/>
                </a:solidFill>
                <a:latin typeface="Prata" pitchFamily="34" charset="0"/>
                <a:ea typeface="Prata" pitchFamily="34" charset="-122"/>
                <a:cs typeface="Prata" pitchFamily="34" charset="-120"/>
              </a:rPr>
              <a:t>Report an Issue</a:t>
            </a:r>
            <a:endParaRPr lang="en-US" sz="2150" dirty="0"/>
          </a:p>
        </p:txBody>
      </p:sp>
      <p:sp>
        <p:nvSpPr>
          <p:cNvPr id="10" name="Text 7"/>
          <p:cNvSpPr/>
          <p:nvPr/>
        </p:nvSpPr>
        <p:spPr>
          <a:xfrm>
            <a:off x="7801332" y="301204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CFCBBF"/>
                </a:solidFill>
                <a:latin typeface="Raleway" pitchFamily="34" charset="0"/>
                <a:ea typeface="Raleway" pitchFamily="34" charset="-122"/>
                <a:cs typeface="Raleway" pitchFamily="34" charset="-120"/>
              </a:rPr>
              <a:t>Users can easily report infrastructure problems using the app, including photos and detailed descriptions.</a:t>
            </a:r>
            <a:endParaRPr lang="en-US" sz="1700" dirty="0"/>
          </a:p>
        </p:txBody>
      </p:sp>
      <p:sp>
        <p:nvSpPr>
          <p:cNvPr id="11" name="Shape 8"/>
          <p:cNvSpPr/>
          <p:nvPr/>
        </p:nvSpPr>
        <p:spPr>
          <a:xfrm>
            <a:off x="6806208" y="4639151"/>
            <a:ext cx="771644" cy="30480"/>
          </a:xfrm>
          <a:prstGeom prst="roundRect">
            <a:avLst>
              <a:gd name="adj" fmla="val 108513"/>
            </a:avLst>
          </a:prstGeom>
          <a:solidFill>
            <a:srgbClr val="535455"/>
          </a:solidFill>
          <a:ln/>
        </p:spPr>
      </p:sp>
      <p:sp>
        <p:nvSpPr>
          <p:cNvPr id="12" name="Shape 9"/>
          <p:cNvSpPr/>
          <p:nvPr/>
        </p:nvSpPr>
        <p:spPr>
          <a:xfrm>
            <a:off x="6340673" y="4406384"/>
            <a:ext cx="496014" cy="496014"/>
          </a:xfrm>
          <a:prstGeom prst="roundRect">
            <a:avLst>
              <a:gd name="adj" fmla="val 6668"/>
            </a:avLst>
          </a:prstGeom>
          <a:solidFill>
            <a:srgbClr val="3A3B3C"/>
          </a:solidFill>
          <a:ln/>
        </p:spPr>
      </p:sp>
      <p:sp>
        <p:nvSpPr>
          <p:cNvPr id="13" name="Text 10"/>
          <p:cNvSpPr/>
          <p:nvPr/>
        </p:nvSpPr>
        <p:spPr>
          <a:xfrm>
            <a:off x="6487239" y="4489013"/>
            <a:ext cx="202763" cy="330756"/>
          </a:xfrm>
          <a:prstGeom prst="rect">
            <a:avLst/>
          </a:prstGeom>
          <a:noFill/>
          <a:ln/>
        </p:spPr>
        <p:txBody>
          <a:bodyPr wrap="none" lIns="0" tIns="0" rIns="0" bIns="0" rtlCol="0" anchor="t"/>
          <a:lstStyle/>
          <a:p>
            <a:pPr marL="0" indent="0" algn="ctr">
              <a:lnSpc>
                <a:spcPts val="2600"/>
              </a:lnSpc>
              <a:buNone/>
            </a:pPr>
            <a:r>
              <a:rPr lang="en-US" sz="2600" dirty="0">
                <a:solidFill>
                  <a:srgbClr val="CFCBBF"/>
                </a:solidFill>
                <a:latin typeface="Prata" pitchFamily="34" charset="0"/>
                <a:ea typeface="Prata" pitchFamily="34" charset="-122"/>
                <a:cs typeface="Prata" pitchFamily="34" charset="-120"/>
              </a:rPr>
              <a:t>2</a:t>
            </a:r>
            <a:endParaRPr lang="en-US" sz="2600" dirty="0"/>
          </a:p>
        </p:txBody>
      </p:sp>
      <p:sp>
        <p:nvSpPr>
          <p:cNvPr id="14" name="Text 11"/>
          <p:cNvSpPr/>
          <p:nvPr/>
        </p:nvSpPr>
        <p:spPr>
          <a:xfrm>
            <a:off x="7801332" y="4378762"/>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CFCBBF"/>
                </a:solidFill>
                <a:latin typeface="Prata" pitchFamily="34" charset="0"/>
                <a:ea typeface="Prata" pitchFamily="34" charset="-122"/>
                <a:cs typeface="Prata" pitchFamily="34" charset="-120"/>
              </a:rPr>
              <a:t>Track the Issue</a:t>
            </a:r>
            <a:endParaRPr lang="en-US" sz="2150" dirty="0"/>
          </a:p>
        </p:txBody>
      </p:sp>
      <p:sp>
        <p:nvSpPr>
          <p:cNvPr id="15" name="Text 12"/>
          <p:cNvSpPr/>
          <p:nvPr/>
        </p:nvSpPr>
        <p:spPr>
          <a:xfrm>
            <a:off x="7801332" y="4855488"/>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CFCBBF"/>
                </a:solidFill>
                <a:latin typeface="Raleway" pitchFamily="34" charset="0"/>
                <a:ea typeface="Raleway" pitchFamily="34" charset="-122"/>
                <a:cs typeface="Raleway" pitchFamily="34" charset="-120"/>
              </a:rPr>
              <a:t>Users can follow the progress of their reported issue, receiving updates from the authorities.</a:t>
            </a:r>
            <a:endParaRPr lang="en-US" sz="1700" dirty="0"/>
          </a:p>
        </p:txBody>
      </p:sp>
      <p:sp>
        <p:nvSpPr>
          <p:cNvPr id="16" name="Shape 13"/>
          <p:cNvSpPr/>
          <p:nvPr/>
        </p:nvSpPr>
        <p:spPr>
          <a:xfrm>
            <a:off x="6806208" y="6482596"/>
            <a:ext cx="771644" cy="30480"/>
          </a:xfrm>
          <a:prstGeom prst="roundRect">
            <a:avLst>
              <a:gd name="adj" fmla="val 108513"/>
            </a:avLst>
          </a:prstGeom>
          <a:solidFill>
            <a:srgbClr val="535455"/>
          </a:solidFill>
          <a:ln/>
        </p:spPr>
      </p:sp>
      <p:sp>
        <p:nvSpPr>
          <p:cNvPr id="17" name="Shape 14"/>
          <p:cNvSpPr/>
          <p:nvPr/>
        </p:nvSpPr>
        <p:spPr>
          <a:xfrm>
            <a:off x="6340673" y="6249829"/>
            <a:ext cx="496014" cy="496014"/>
          </a:xfrm>
          <a:prstGeom prst="roundRect">
            <a:avLst>
              <a:gd name="adj" fmla="val 6668"/>
            </a:avLst>
          </a:prstGeom>
          <a:solidFill>
            <a:srgbClr val="3A3B3C"/>
          </a:solidFill>
          <a:ln/>
        </p:spPr>
      </p:sp>
      <p:sp>
        <p:nvSpPr>
          <p:cNvPr id="18" name="Text 15"/>
          <p:cNvSpPr/>
          <p:nvPr/>
        </p:nvSpPr>
        <p:spPr>
          <a:xfrm>
            <a:off x="6486168" y="6332458"/>
            <a:ext cx="205026" cy="330756"/>
          </a:xfrm>
          <a:prstGeom prst="rect">
            <a:avLst/>
          </a:prstGeom>
          <a:noFill/>
          <a:ln/>
        </p:spPr>
        <p:txBody>
          <a:bodyPr wrap="none" lIns="0" tIns="0" rIns="0" bIns="0" rtlCol="0" anchor="t"/>
          <a:lstStyle/>
          <a:p>
            <a:pPr marL="0" indent="0" algn="ctr">
              <a:lnSpc>
                <a:spcPts val="2600"/>
              </a:lnSpc>
              <a:buNone/>
            </a:pPr>
            <a:r>
              <a:rPr lang="en-US" sz="2600" dirty="0">
                <a:solidFill>
                  <a:srgbClr val="CFCBBF"/>
                </a:solidFill>
                <a:latin typeface="Prata" pitchFamily="34" charset="0"/>
                <a:ea typeface="Prata" pitchFamily="34" charset="-122"/>
                <a:cs typeface="Prata" pitchFamily="34" charset="-120"/>
              </a:rPr>
              <a:t>3</a:t>
            </a:r>
            <a:endParaRPr lang="en-US" sz="2600" dirty="0"/>
          </a:p>
        </p:txBody>
      </p:sp>
      <p:sp>
        <p:nvSpPr>
          <p:cNvPr id="19" name="Text 16"/>
          <p:cNvSpPr/>
          <p:nvPr/>
        </p:nvSpPr>
        <p:spPr>
          <a:xfrm>
            <a:off x="7801332" y="6222206"/>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CFCBBF"/>
                </a:solidFill>
                <a:latin typeface="Prata" pitchFamily="34" charset="0"/>
                <a:ea typeface="Prata" pitchFamily="34" charset="-122"/>
                <a:cs typeface="Prata" pitchFamily="34" charset="-120"/>
              </a:rPr>
              <a:t>Receive Feedback</a:t>
            </a:r>
            <a:endParaRPr lang="en-US" sz="2150" dirty="0"/>
          </a:p>
        </p:txBody>
      </p:sp>
      <p:sp>
        <p:nvSpPr>
          <p:cNvPr id="20" name="Text 17"/>
          <p:cNvSpPr/>
          <p:nvPr/>
        </p:nvSpPr>
        <p:spPr>
          <a:xfrm>
            <a:off x="7801332" y="669893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CFCBBF"/>
                </a:solidFill>
                <a:latin typeface="Raleway" pitchFamily="34" charset="0"/>
                <a:ea typeface="Raleway" pitchFamily="34" charset="-122"/>
                <a:cs typeface="Raleway" pitchFamily="34" charset="-120"/>
              </a:rPr>
              <a:t>Users can provide feedback on the quality of repairs and service delivery, contributing to ongoing improvements.</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01954"/>
            <a:ext cx="10939224"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mj-lt"/>
                <a:ea typeface="Prata" pitchFamily="34" charset="-122"/>
                <a:cs typeface="Prata" pitchFamily="34" charset="-120"/>
              </a:rPr>
              <a:t>Benefits to Citizens and the Government</a:t>
            </a:r>
            <a:endParaRPr lang="en-US" sz="4450" dirty="0">
              <a:latin typeface="+mj-lt"/>
            </a:endParaRPr>
          </a:p>
        </p:txBody>
      </p:sp>
      <p:sp>
        <p:nvSpPr>
          <p:cNvPr id="3" name="Text 1"/>
          <p:cNvSpPr/>
          <p:nvPr/>
        </p:nvSpPr>
        <p:spPr>
          <a:xfrm>
            <a:off x="793790" y="357770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Benefits to Citizens</a:t>
            </a:r>
            <a:endParaRPr lang="en-US" sz="2200" dirty="0"/>
          </a:p>
        </p:txBody>
      </p:sp>
      <p:sp>
        <p:nvSpPr>
          <p:cNvPr id="4" name="Text 2"/>
          <p:cNvSpPr/>
          <p:nvPr/>
        </p:nvSpPr>
        <p:spPr>
          <a:xfrm>
            <a:off x="793790"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Empowerment and ownership</a:t>
            </a:r>
            <a:endParaRPr lang="en-US" sz="1750" dirty="0"/>
          </a:p>
        </p:txBody>
      </p:sp>
      <p:sp>
        <p:nvSpPr>
          <p:cNvPr id="5" name="Text 3"/>
          <p:cNvSpPr/>
          <p:nvPr/>
        </p:nvSpPr>
        <p:spPr>
          <a:xfrm>
            <a:off x="793790"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Improved safety and well-being</a:t>
            </a:r>
            <a:endParaRPr lang="en-US" sz="1750" dirty="0"/>
          </a:p>
        </p:txBody>
      </p:sp>
      <p:sp>
        <p:nvSpPr>
          <p:cNvPr id="6" name="Text 4"/>
          <p:cNvSpPr/>
          <p:nvPr/>
        </p:nvSpPr>
        <p:spPr>
          <a:xfrm>
            <a:off x="793790"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Enhanced transparency and accountability</a:t>
            </a:r>
            <a:endParaRPr lang="en-US" sz="1750" dirty="0"/>
          </a:p>
        </p:txBody>
      </p:sp>
      <p:sp>
        <p:nvSpPr>
          <p:cNvPr id="7" name="Text 5"/>
          <p:cNvSpPr/>
          <p:nvPr/>
        </p:nvSpPr>
        <p:spPr>
          <a:xfrm>
            <a:off x="793790"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Faster response times for issue resolution</a:t>
            </a:r>
            <a:endParaRPr lang="en-US" sz="1750" dirty="0"/>
          </a:p>
        </p:txBody>
      </p:sp>
      <p:sp>
        <p:nvSpPr>
          <p:cNvPr id="8" name="Text 6"/>
          <p:cNvSpPr/>
          <p:nvPr/>
        </p:nvSpPr>
        <p:spPr>
          <a:xfrm>
            <a:off x="7599521" y="3577709"/>
            <a:ext cx="3721537"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Benefits to the Government</a:t>
            </a:r>
            <a:endParaRPr lang="en-US" sz="2200" dirty="0"/>
          </a:p>
        </p:txBody>
      </p:sp>
      <p:sp>
        <p:nvSpPr>
          <p:cNvPr id="9" name="Text 7"/>
          <p:cNvSpPr/>
          <p:nvPr/>
        </p:nvSpPr>
        <p:spPr>
          <a:xfrm>
            <a:off x="7599521"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More efficient infrastructure management</a:t>
            </a:r>
            <a:endParaRPr lang="en-US" sz="1750" dirty="0"/>
          </a:p>
        </p:txBody>
      </p:sp>
      <p:sp>
        <p:nvSpPr>
          <p:cNvPr id="10" name="Text 8"/>
          <p:cNvSpPr/>
          <p:nvPr/>
        </p:nvSpPr>
        <p:spPr>
          <a:xfrm>
            <a:off x="7599521"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Enhanced data collection and analysis</a:t>
            </a:r>
            <a:endParaRPr lang="en-US" sz="1750" dirty="0"/>
          </a:p>
        </p:txBody>
      </p:sp>
      <p:sp>
        <p:nvSpPr>
          <p:cNvPr id="11" name="Text 9"/>
          <p:cNvSpPr/>
          <p:nvPr/>
        </p:nvSpPr>
        <p:spPr>
          <a:xfrm>
            <a:off x="7599521"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Improved communication with citizens</a:t>
            </a:r>
            <a:endParaRPr lang="en-US" sz="1750" dirty="0"/>
          </a:p>
        </p:txBody>
      </p:sp>
      <p:sp>
        <p:nvSpPr>
          <p:cNvPr id="12" name="Text 10"/>
          <p:cNvSpPr/>
          <p:nvPr/>
        </p:nvSpPr>
        <p:spPr>
          <a:xfrm>
            <a:off x="7599521"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CBBF"/>
                </a:solidFill>
                <a:latin typeface="Raleway" pitchFamily="34" charset="0"/>
                <a:ea typeface="Raleway" pitchFamily="34" charset="-122"/>
                <a:cs typeface="Raleway" pitchFamily="34" charset="-120"/>
              </a:rPr>
              <a:t>Increased public trust and engagement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9144000" y="0"/>
            <a:ext cx="5486400" cy="8229600"/>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1"/>
          <p:cNvSpPr/>
          <p:nvPr/>
        </p:nvSpPr>
        <p:spPr>
          <a:xfrm>
            <a:off x="686038" y="697468"/>
            <a:ext cx="7771924" cy="1225153"/>
          </a:xfrm>
          <a:prstGeom prst="rect">
            <a:avLst/>
          </a:prstGeom>
          <a:noFill/>
          <a:ln/>
        </p:spPr>
        <p:txBody>
          <a:bodyPr wrap="square" lIns="0" tIns="0" rIns="0" bIns="0" rtlCol="0" anchor="t"/>
          <a:lstStyle/>
          <a:p>
            <a:pPr marL="0" indent="0">
              <a:lnSpc>
                <a:spcPts val="4800"/>
              </a:lnSpc>
              <a:buNone/>
            </a:pPr>
            <a:r>
              <a:rPr lang="en-US" sz="3850" dirty="0">
                <a:solidFill>
                  <a:srgbClr val="F2E782"/>
                </a:solidFill>
                <a:latin typeface="+mj-lt"/>
                <a:ea typeface="Prata" pitchFamily="34" charset="-122"/>
                <a:cs typeface="Prata" pitchFamily="34" charset="-120"/>
              </a:rPr>
              <a:t>Impact and Outcomes: A Better Kenya</a:t>
            </a:r>
            <a:endParaRPr lang="en-US" sz="3850" dirty="0">
              <a:latin typeface="+mj-lt"/>
            </a:endParaRPr>
          </a:p>
        </p:txBody>
      </p:sp>
      <p:pic>
        <p:nvPicPr>
          <p:cNvPr id="5" name="Image 1" descr="preencoded.png"/>
          <p:cNvPicPr>
            <a:picLocks noChangeAspect="1"/>
          </p:cNvPicPr>
          <p:nvPr/>
        </p:nvPicPr>
        <p:blipFill>
          <a:blip r:embed="rId4"/>
          <a:stretch>
            <a:fillRect/>
          </a:stretch>
        </p:blipFill>
        <p:spPr>
          <a:xfrm>
            <a:off x="686038" y="2216587"/>
            <a:ext cx="490061" cy="490061"/>
          </a:xfrm>
          <a:prstGeom prst="rect">
            <a:avLst/>
          </a:prstGeom>
        </p:spPr>
      </p:pic>
      <p:sp>
        <p:nvSpPr>
          <p:cNvPr id="6" name="Text 2"/>
          <p:cNvSpPr/>
          <p:nvPr/>
        </p:nvSpPr>
        <p:spPr>
          <a:xfrm>
            <a:off x="686038" y="2902625"/>
            <a:ext cx="2866549" cy="306229"/>
          </a:xfrm>
          <a:prstGeom prst="rect">
            <a:avLst/>
          </a:prstGeom>
          <a:noFill/>
          <a:ln/>
        </p:spPr>
        <p:txBody>
          <a:bodyPr wrap="none" lIns="0" tIns="0" rIns="0" bIns="0" rtlCol="0" anchor="t"/>
          <a:lstStyle/>
          <a:p>
            <a:pPr marL="0" indent="0" algn="l">
              <a:lnSpc>
                <a:spcPts val="2400"/>
              </a:lnSpc>
              <a:buNone/>
            </a:pPr>
            <a:r>
              <a:rPr lang="en-US" sz="1900" dirty="0">
                <a:solidFill>
                  <a:srgbClr val="CFCBBF"/>
                </a:solidFill>
                <a:latin typeface="+mj-lt"/>
                <a:ea typeface="Prata" pitchFamily="34" charset="-122"/>
                <a:cs typeface="Prata" pitchFamily="34" charset="-120"/>
              </a:rPr>
              <a:t>Improved Infrastructure</a:t>
            </a:r>
            <a:endParaRPr lang="en-US" sz="1900" dirty="0">
              <a:latin typeface="+mj-lt"/>
            </a:endParaRPr>
          </a:p>
        </p:txBody>
      </p:sp>
      <p:sp>
        <p:nvSpPr>
          <p:cNvPr id="7" name="Text 3"/>
          <p:cNvSpPr/>
          <p:nvPr/>
        </p:nvSpPr>
        <p:spPr>
          <a:xfrm>
            <a:off x="686038" y="3326368"/>
            <a:ext cx="3738920" cy="1253966"/>
          </a:xfrm>
          <a:prstGeom prst="rect">
            <a:avLst/>
          </a:prstGeom>
          <a:noFill/>
          <a:ln/>
        </p:spPr>
        <p:txBody>
          <a:bodyPr wrap="square" lIns="0" tIns="0" rIns="0" bIns="0" rtlCol="0" anchor="t"/>
          <a:lstStyle/>
          <a:p>
            <a:pPr marL="0" indent="0" algn="l">
              <a:lnSpc>
                <a:spcPts val="2450"/>
              </a:lnSpc>
              <a:buNone/>
            </a:pPr>
            <a:r>
              <a:rPr lang="en-US" sz="1500" dirty="0">
                <a:solidFill>
                  <a:srgbClr val="CFCBBF"/>
                </a:solidFill>
                <a:latin typeface="+mj-lt"/>
                <a:ea typeface="Raleway" pitchFamily="34" charset="-122"/>
                <a:cs typeface="Raleway" pitchFamily="34" charset="-120"/>
              </a:rPr>
              <a:t>Uwajibikaji facilitates the prompt identification and repair of infrastructure problems, leading to safer and more reliable public infrastructure.</a:t>
            </a:r>
            <a:endParaRPr lang="en-US" sz="1500" dirty="0">
              <a:latin typeface="+mj-lt"/>
            </a:endParaRPr>
          </a:p>
        </p:txBody>
      </p:sp>
      <p:pic>
        <p:nvPicPr>
          <p:cNvPr id="8" name="Image 2" descr="preencoded.png"/>
          <p:cNvPicPr>
            <a:picLocks noChangeAspect="1"/>
          </p:cNvPicPr>
          <p:nvPr/>
        </p:nvPicPr>
        <p:blipFill>
          <a:blip r:embed="rId5"/>
          <a:stretch>
            <a:fillRect/>
          </a:stretch>
        </p:blipFill>
        <p:spPr>
          <a:xfrm>
            <a:off x="4718923" y="2216587"/>
            <a:ext cx="490061" cy="490061"/>
          </a:xfrm>
          <a:prstGeom prst="rect">
            <a:avLst/>
          </a:prstGeom>
        </p:spPr>
      </p:pic>
      <p:sp>
        <p:nvSpPr>
          <p:cNvPr id="9" name="Text 4"/>
          <p:cNvSpPr/>
          <p:nvPr/>
        </p:nvSpPr>
        <p:spPr>
          <a:xfrm>
            <a:off x="4718923" y="2902625"/>
            <a:ext cx="3391614" cy="306229"/>
          </a:xfrm>
          <a:prstGeom prst="rect">
            <a:avLst/>
          </a:prstGeom>
          <a:noFill/>
          <a:ln/>
        </p:spPr>
        <p:txBody>
          <a:bodyPr wrap="none" lIns="0" tIns="0" rIns="0" bIns="0" rtlCol="0" anchor="t"/>
          <a:lstStyle/>
          <a:p>
            <a:pPr marL="0" indent="0" algn="l">
              <a:lnSpc>
                <a:spcPts val="2400"/>
              </a:lnSpc>
              <a:buNone/>
            </a:pPr>
            <a:r>
              <a:rPr lang="en-US" sz="1900" dirty="0">
                <a:solidFill>
                  <a:srgbClr val="CFCBBF"/>
                </a:solidFill>
                <a:latin typeface="+mj-lt"/>
                <a:ea typeface="Prata" pitchFamily="34" charset="-122"/>
                <a:cs typeface="Prata" pitchFamily="34" charset="-120"/>
              </a:rPr>
              <a:t>Enhanced Civic Engagement</a:t>
            </a:r>
            <a:endParaRPr lang="en-US" sz="1900" dirty="0">
              <a:latin typeface="+mj-lt"/>
            </a:endParaRPr>
          </a:p>
        </p:txBody>
      </p:sp>
      <p:sp>
        <p:nvSpPr>
          <p:cNvPr id="10" name="Text 5"/>
          <p:cNvSpPr/>
          <p:nvPr/>
        </p:nvSpPr>
        <p:spPr>
          <a:xfrm>
            <a:off x="4718923" y="3326368"/>
            <a:ext cx="3739039" cy="1253966"/>
          </a:xfrm>
          <a:prstGeom prst="rect">
            <a:avLst/>
          </a:prstGeom>
          <a:noFill/>
          <a:ln/>
        </p:spPr>
        <p:txBody>
          <a:bodyPr wrap="square" lIns="0" tIns="0" rIns="0" bIns="0" rtlCol="0" anchor="t"/>
          <a:lstStyle/>
          <a:p>
            <a:pPr marL="0" indent="0" algn="l">
              <a:lnSpc>
                <a:spcPts val="2450"/>
              </a:lnSpc>
              <a:buNone/>
            </a:pPr>
            <a:r>
              <a:rPr lang="en-US" sz="1500" dirty="0">
                <a:solidFill>
                  <a:srgbClr val="CFCBBF"/>
                </a:solidFill>
                <a:latin typeface="+mj-lt"/>
                <a:ea typeface="Raleway" pitchFamily="34" charset="-122"/>
                <a:cs typeface="Raleway" pitchFamily="34" charset="-120"/>
              </a:rPr>
              <a:t>The app promotes active citizenship, encouraging residents to take ownership of their communities and collaborate with the government.</a:t>
            </a:r>
            <a:endParaRPr lang="en-US" sz="1500" dirty="0">
              <a:latin typeface="+mj-lt"/>
            </a:endParaRPr>
          </a:p>
        </p:txBody>
      </p:sp>
      <p:pic>
        <p:nvPicPr>
          <p:cNvPr id="11" name="Image 3" descr="preencoded.png"/>
          <p:cNvPicPr>
            <a:picLocks noChangeAspect="1"/>
          </p:cNvPicPr>
          <p:nvPr/>
        </p:nvPicPr>
        <p:blipFill>
          <a:blip r:embed="rId6"/>
          <a:stretch>
            <a:fillRect/>
          </a:stretch>
        </p:blipFill>
        <p:spPr>
          <a:xfrm>
            <a:off x="686038" y="5168384"/>
            <a:ext cx="490061" cy="490061"/>
          </a:xfrm>
          <a:prstGeom prst="rect">
            <a:avLst/>
          </a:prstGeom>
        </p:spPr>
      </p:pic>
      <p:sp>
        <p:nvSpPr>
          <p:cNvPr id="12" name="Text 6"/>
          <p:cNvSpPr/>
          <p:nvPr/>
        </p:nvSpPr>
        <p:spPr>
          <a:xfrm>
            <a:off x="686038" y="5854422"/>
            <a:ext cx="2450425" cy="306229"/>
          </a:xfrm>
          <a:prstGeom prst="rect">
            <a:avLst/>
          </a:prstGeom>
          <a:noFill/>
          <a:ln/>
        </p:spPr>
        <p:txBody>
          <a:bodyPr wrap="none" lIns="0" tIns="0" rIns="0" bIns="0" rtlCol="0" anchor="t"/>
          <a:lstStyle/>
          <a:p>
            <a:pPr marL="0" indent="0" algn="l">
              <a:lnSpc>
                <a:spcPts val="2400"/>
              </a:lnSpc>
              <a:buNone/>
            </a:pPr>
            <a:r>
              <a:rPr lang="en-US" sz="1900" dirty="0">
                <a:solidFill>
                  <a:srgbClr val="CFCBBF"/>
                </a:solidFill>
                <a:latin typeface="+mj-lt"/>
                <a:ea typeface="Prata" pitchFamily="34" charset="-122"/>
                <a:cs typeface="Prata" pitchFamily="34" charset="-120"/>
              </a:rPr>
              <a:t>Cost Savings</a:t>
            </a:r>
            <a:endParaRPr lang="en-US" sz="1900" dirty="0">
              <a:latin typeface="+mj-lt"/>
            </a:endParaRPr>
          </a:p>
        </p:txBody>
      </p:sp>
      <p:sp>
        <p:nvSpPr>
          <p:cNvPr id="13" name="Text 7"/>
          <p:cNvSpPr/>
          <p:nvPr/>
        </p:nvSpPr>
        <p:spPr>
          <a:xfrm>
            <a:off x="686038" y="6278166"/>
            <a:ext cx="3738920" cy="1253966"/>
          </a:xfrm>
          <a:prstGeom prst="rect">
            <a:avLst/>
          </a:prstGeom>
          <a:noFill/>
          <a:ln/>
        </p:spPr>
        <p:txBody>
          <a:bodyPr wrap="square" lIns="0" tIns="0" rIns="0" bIns="0" rtlCol="0" anchor="t"/>
          <a:lstStyle/>
          <a:p>
            <a:pPr marL="0" indent="0" algn="l">
              <a:lnSpc>
                <a:spcPts val="2450"/>
              </a:lnSpc>
              <a:buNone/>
            </a:pPr>
            <a:r>
              <a:rPr lang="en-US" sz="1500" dirty="0">
                <a:solidFill>
                  <a:srgbClr val="CFCBBF"/>
                </a:solidFill>
                <a:latin typeface="+mj-lt"/>
                <a:ea typeface="Raleway" pitchFamily="34" charset="-122"/>
                <a:cs typeface="Raleway" pitchFamily="34" charset="-120"/>
              </a:rPr>
              <a:t>By identifying issues early and promoting timely repairs, Uwajibikaji helps the government save valuable resources and allocate funds more effectively.</a:t>
            </a:r>
            <a:endParaRPr lang="en-US" sz="1500" dirty="0">
              <a:latin typeface="+mj-lt"/>
            </a:endParaRPr>
          </a:p>
        </p:txBody>
      </p:sp>
      <p:pic>
        <p:nvPicPr>
          <p:cNvPr id="14" name="Image 4" descr="preencoded.png"/>
          <p:cNvPicPr>
            <a:picLocks noChangeAspect="1"/>
          </p:cNvPicPr>
          <p:nvPr/>
        </p:nvPicPr>
        <p:blipFill>
          <a:blip r:embed="rId7"/>
          <a:stretch>
            <a:fillRect/>
          </a:stretch>
        </p:blipFill>
        <p:spPr>
          <a:xfrm>
            <a:off x="4718923" y="5168384"/>
            <a:ext cx="490061" cy="490061"/>
          </a:xfrm>
          <a:prstGeom prst="rect">
            <a:avLst/>
          </a:prstGeom>
        </p:spPr>
      </p:pic>
      <p:sp>
        <p:nvSpPr>
          <p:cNvPr id="15" name="Text 8"/>
          <p:cNvSpPr/>
          <p:nvPr/>
        </p:nvSpPr>
        <p:spPr>
          <a:xfrm>
            <a:off x="4718923" y="5854422"/>
            <a:ext cx="2622590" cy="306229"/>
          </a:xfrm>
          <a:prstGeom prst="rect">
            <a:avLst/>
          </a:prstGeom>
          <a:noFill/>
          <a:ln/>
        </p:spPr>
        <p:txBody>
          <a:bodyPr wrap="none" lIns="0" tIns="0" rIns="0" bIns="0" rtlCol="0" anchor="t"/>
          <a:lstStyle/>
          <a:p>
            <a:pPr marL="0" indent="0" algn="l">
              <a:lnSpc>
                <a:spcPts val="2400"/>
              </a:lnSpc>
              <a:buNone/>
            </a:pPr>
            <a:r>
              <a:rPr lang="en-US" sz="1900" dirty="0">
                <a:solidFill>
                  <a:srgbClr val="CFCBBF"/>
                </a:solidFill>
                <a:latin typeface="+mj-lt"/>
                <a:ea typeface="Prata" pitchFamily="34" charset="-122"/>
                <a:cs typeface="Prata" pitchFamily="34" charset="-120"/>
              </a:rPr>
              <a:t>Increased Satisfaction</a:t>
            </a:r>
            <a:endParaRPr lang="en-US" sz="1900" dirty="0">
              <a:latin typeface="+mj-lt"/>
            </a:endParaRPr>
          </a:p>
        </p:txBody>
      </p:sp>
      <p:sp>
        <p:nvSpPr>
          <p:cNvPr id="16" name="Text 9"/>
          <p:cNvSpPr/>
          <p:nvPr/>
        </p:nvSpPr>
        <p:spPr>
          <a:xfrm>
            <a:off x="4718923" y="6278166"/>
            <a:ext cx="3739039" cy="1253966"/>
          </a:xfrm>
          <a:prstGeom prst="rect">
            <a:avLst/>
          </a:prstGeom>
          <a:noFill/>
          <a:ln/>
        </p:spPr>
        <p:txBody>
          <a:bodyPr wrap="square" lIns="0" tIns="0" rIns="0" bIns="0" rtlCol="0" anchor="t"/>
          <a:lstStyle/>
          <a:p>
            <a:pPr marL="0" indent="0" algn="l">
              <a:lnSpc>
                <a:spcPts val="2450"/>
              </a:lnSpc>
              <a:buNone/>
            </a:pPr>
            <a:r>
              <a:rPr lang="en-US" sz="1500" dirty="0">
                <a:solidFill>
                  <a:srgbClr val="CFCBBF"/>
                </a:solidFill>
                <a:latin typeface="+mj-lt"/>
                <a:ea typeface="Raleway" pitchFamily="34" charset="-122"/>
                <a:cs typeface="Raleway" pitchFamily="34" charset="-120"/>
              </a:rPr>
              <a:t>The app leads to a more responsive and accountable government, fostering greater public satisfaction with service delivery.</a:t>
            </a:r>
            <a:endParaRPr lang="en-US" sz="1500"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TotalTime>
  <Words>796</Words>
  <Application>Microsoft Office PowerPoint</Application>
  <PresentationFormat>Custom</PresentationFormat>
  <Paragraphs>89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Prata</vt:lpstr>
      <vt:lpstr>Raleway</vt:lpstr>
      <vt:lpstr>Wingdings 3</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brian ayekha</cp:lastModifiedBy>
  <cp:revision>3</cp:revision>
  <dcterms:created xsi:type="dcterms:W3CDTF">2024-11-08T11:47:56Z</dcterms:created>
  <dcterms:modified xsi:type="dcterms:W3CDTF">2024-11-08T11:59:57Z</dcterms:modified>
</cp:coreProperties>
</file>