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7" r:id="rId19"/>
    <p:sldId id="269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F(x) para </a:t>
            </a:r>
            <a:r>
              <a:rPr lang="en-US" dirty="0" err="1"/>
              <a:t>los</a:t>
            </a:r>
            <a:r>
              <a:rPr lang="en-US" baseline="0" dirty="0"/>
              <a:t> </a:t>
            </a:r>
            <a:r>
              <a:rPr lang="en-US" dirty="0"/>
              <a:t>x</a:t>
            </a:r>
            <a:r>
              <a:rPr lang="en-US" baseline="0" dirty="0"/>
              <a:t> que </a:t>
            </a:r>
            <a:r>
              <a:rPr lang="en-US" baseline="0" dirty="0" err="1"/>
              <a:t>cumplen</a:t>
            </a:r>
            <a:r>
              <a:rPr lang="en-US" baseline="0" dirty="0"/>
              <a:t>: 2 &lt;= x y x &lt;= 22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7.8366218546322628</c:v>
                </c:pt>
                <c:pt idx="1">
                  <c:v>-6.7814305815290474</c:v>
                </c:pt>
                <c:pt idx="2">
                  <c:v>-7.79063738576464</c:v>
                </c:pt>
                <c:pt idx="3">
                  <c:v>36.323282472535681</c:v>
                </c:pt>
                <c:pt idx="4">
                  <c:v>74.560140593173685</c:v>
                </c:pt>
                <c:pt idx="5">
                  <c:v>39.255086993255041</c:v>
                </c:pt>
                <c:pt idx="6">
                  <c:v>-28.258454356405473</c:v>
                </c:pt>
                <c:pt idx="7">
                  <c:v>-13.355044932180952</c:v>
                </c:pt>
                <c:pt idx="8">
                  <c:v>92.278978993595672</c:v>
                </c:pt>
                <c:pt idx="9">
                  <c:v>146.49660284921134</c:v>
                </c:pt>
                <c:pt idx="10">
                  <c:v>57.433943188815128</c:v>
                </c:pt>
                <c:pt idx="11">
                  <c:v>-54.289557649818761</c:v>
                </c:pt>
                <c:pt idx="12">
                  <c:v>-8.1190006609623708</c:v>
                </c:pt>
                <c:pt idx="13">
                  <c:v>158.66468843208196</c:v>
                </c:pt>
                <c:pt idx="14">
                  <c:v>213.2626904587124</c:v>
                </c:pt>
                <c:pt idx="15">
                  <c:v>62.338040985752386</c:v>
                </c:pt>
                <c:pt idx="16">
                  <c:v>-82.344029376987123</c:v>
                </c:pt>
                <c:pt idx="17">
                  <c:v>9.3467490967493774</c:v>
                </c:pt>
                <c:pt idx="18">
                  <c:v>233.73297658901575</c:v>
                </c:pt>
                <c:pt idx="19">
                  <c:v>272.46377445753677</c:v>
                </c:pt>
                <c:pt idx="20">
                  <c:v>54.3985996603977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A95-43F7-8FFC-775108CDD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737080"/>
        <c:axId val="841736096"/>
      </c:scatterChart>
      <c:valAx>
        <c:axId val="841737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36096"/>
        <c:crosses val="autoZero"/>
        <c:crossBetween val="midCat"/>
      </c:valAx>
      <c:valAx>
        <c:axId val="84173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37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48BE-1B40-48EB-9E23-B6D9FF63B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C3C1-5E83-4417-B845-152044B89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9183-FF4D-4C96-9195-05392B53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658D-DA10-47F4-9268-63A5BAA5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EF48-5EE3-4E73-9F07-AC171BB9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599B-CE46-42DE-A639-A661EFBD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EC055-05F3-454A-A5F6-57086244C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201D-7D30-49C4-B0DB-C27CB653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F40A-27E3-41EC-BFC1-A2AD6739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E39B-6EC8-46CE-9343-DEA011BD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5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D4960-82D2-45E4-9763-67835D57D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D32E2-621F-49A1-BFFB-86177F3D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0D58-E4BF-450D-B682-F25B1DB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A47B-2467-41C8-BF6F-A18D049B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9153-F65C-4BEC-B8CD-270D8EA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52BD-E033-4077-BDDB-AEC2380B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965B-E3B6-4991-8360-36626E62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474C-E931-4170-9746-ACB544C0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D5C8-32D2-4C91-BD1D-95C38DF7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E16F-4005-419E-8BE4-5DB1E9F5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A9A9-F1FC-4B7A-87C1-22CF6B42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CB66-CD1C-4314-B423-BA64E61C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3C0F-FCC9-4EE8-8DB2-F37A28B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5CCA-5382-4E72-8023-1E6F0DCC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60B5-024E-45CF-9617-AC46E6A6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7855-ED4A-4F36-AC7B-E6AEABFA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A040-6FD0-4FCE-94BB-ACB1BFB5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5FDA9-A283-4A7E-92CB-0DC05652F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AC3A-268B-488C-A5D0-C4683AFE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2E72C-12BC-4943-AA63-1026767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B8E46-5F63-4931-9D4C-75ED2C75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42F-663B-42D9-B7D9-C9C7FD85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907AB-97FE-44F3-8AB9-695EAED16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7D825-D483-4636-AACE-800A3A4D2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9938B-5170-4133-8CBE-35152DBD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CDDB4-6131-4AA1-9921-0477B8DB2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43453-33CD-464B-B601-F7579C19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48673-20E8-44CF-A841-5FD00E01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F62BF-588D-4B15-BE9A-DE33E03F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35DE-0A38-4B22-B7C6-27D8BF0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B208A-6BC9-4DB7-B9EA-F6933F8A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92F20-EFAF-42B6-AF8F-14F806C5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AA24F-D26A-49C1-B5B5-B5379D00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02467-E3A0-4AAB-A444-FFC36113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3FACB-6981-4FAD-AAD1-C56A4991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2821E-E903-47E3-99FA-2FEEB989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DB40-7E40-40D1-A950-B487E6EF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FB11-77AB-4DAB-A927-1EA7087D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39D3C-A75C-4A25-B8A7-D91253E44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9FEA9-8DA1-4BBA-883A-0766D57F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87C2-9BAE-4C4B-8B1E-180969F6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E7E27-234A-4876-98FC-E44A3866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E738-CF00-4AE6-A40B-241707B9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C1874-51E9-4693-B422-3AB869E82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3305F-8982-4DC7-956B-034FAB687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CD26-0081-4BAD-9A9B-D01F7613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8A2C-FCE9-46B7-AB2A-0E28FDBA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1F30C-176B-4D79-BE1B-1485AC20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8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C0FC0-9A19-4CE3-8E53-9DE6A127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ECE03-309C-4C07-95A1-4493D7D0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235E-A982-4F58-A2E7-ECF88F776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1243-C3E4-4F83-8E63-27AF72C1B2F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DB0A-B6DD-4D15-920D-14F509DCF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74AA-3551-4A77-89BA-D445E8C10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AF42-988A-4F94-825B-F6425EEA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BrianBohe/introduction_to_optimization_and_operation_researh/blob/master/ejemplo_arena_solucion/fabricacion_de_arena.p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D66-5C74-4EBC-8A55-D219B7E16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Optimización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0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9E3-36B8-40CA-A0A0-FAAFBEE6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complejidad de un problema?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8A80-DAEC-4631-A4E9-786B4FC6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2855"/>
          </a:xfrm>
        </p:spPr>
        <p:txBody>
          <a:bodyPr>
            <a:normAutofit/>
          </a:bodyPr>
          <a:lstStyle/>
          <a:p>
            <a:r>
              <a:rPr lang="es-ES" dirty="0"/>
              <a:t>Se dice que un problema es fácil cuando termina “rápido”, o en una cantidad polinomial de pasos respecto al tamaño del input.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916D6-A587-4526-A19C-9CBC7859A549}"/>
              </a:ext>
            </a:extLst>
          </p:cNvPr>
          <p:cNvSpPr txBox="1">
            <a:spLocks/>
          </p:cNvSpPr>
          <p:nvPr/>
        </p:nvSpPr>
        <p:spPr>
          <a:xfrm>
            <a:off x="838200" y="2925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¿Cuál es el tamaño input de un problema?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E34D95-B09D-44B8-862E-55AE73F2A5A4}"/>
              </a:ext>
            </a:extLst>
          </p:cNvPr>
          <p:cNvSpPr txBox="1">
            <a:spLocks/>
          </p:cNvSpPr>
          <p:nvPr/>
        </p:nvSpPr>
        <p:spPr>
          <a:xfrm>
            <a:off x="838200" y="4264025"/>
            <a:ext cx="10515600" cy="1974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Si el problema es encontrar el camino mínimo en un mapa. El tamaño del input es la cantidad de puntos y conexiones entre puntos.</a:t>
            </a:r>
          </a:p>
          <a:p>
            <a:endParaRPr lang="es-ES" dirty="0"/>
          </a:p>
          <a:p>
            <a:r>
              <a:rPr lang="es-ES" dirty="0"/>
              <a:t>Si el problema es de envíos de pedidos desde almacenes a clientes, el tamaño es la cantidad de almacenes y pedidos.</a:t>
            </a:r>
          </a:p>
        </p:txBody>
      </p:sp>
    </p:spTree>
    <p:extLst>
      <p:ext uri="{BB962C8B-B14F-4D97-AF65-F5344CB8AC3E}">
        <p14:creationId xmlns:p14="http://schemas.microsoft.com/office/powerpoint/2010/main" val="116669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15FE-5B19-471F-9148-E331DEEE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problemas fáciles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EA2B-0816-4724-B543-3C3FE6CE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Encontrar el camino mínimo entre dos puntos en un mapa</a:t>
            </a:r>
          </a:p>
          <a:p>
            <a:endParaRPr lang="es-ES" dirty="0"/>
          </a:p>
          <a:p>
            <a:r>
              <a:rPr lang="es-ES" dirty="0"/>
              <a:t>Encontrar el la distribución de material de costo mínimo en una red logística (con costos unitarios)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9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9C68-69D8-41BA-88EB-BC116E79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problemas difíciles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D40A-D0A8-48D7-9831-FD8F7EDB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Encontrar un camino que pase por todos los puntos elegidos de un mapa una sola vez (camino hamiltoniano)</a:t>
            </a:r>
          </a:p>
          <a:p>
            <a:endParaRPr lang="es-ES" dirty="0"/>
          </a:p>
          <a:p>
            <a:r>
              <a:rPr lang="es-ES" dirty="0"/>
              <a:t>Asumiendo que cada ruta entre puntos tiene costos, encontrar el camino hamiltoniano con menor costo asociado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¿Son igual de difíciles?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315E-8A08-4AED-B7A3-15F024B2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resolución de un problema con programación lineal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9E58-697E-4DB7-A6DB-02E21654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Tenemos una fábrica que vende arena de colores pintadas a mano para fiestas electrónicas.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Las arena azul se venden a 10 $ el kg y requiere 8 horas hombre.</a:t>
            </a:r>
          </a:p>
          <a:p>
            <a:r>
              <a:rPr lang="es-ES" dirty="0"/>
              <a:t>Las arena amarilla se venden a 5 $ y requieren 3 horas hombre.</a:t>
            </a:r>
          </a:p>
          <a:p>
            <a:r>
              <a:rPr lang="es-ES" dirty="0"/>
              <a:t>Se asume que todo lo fabricado se puede vender.</a:t>
            </a:r>
          </a:p>
          <a:p>
            <a:r>
              <a:rPr lang="es-ES" dirty="0"/>
              <a:t>La cantidad de horas disponibles a la semana es 100.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¿Cuál es la estrategia de fabricación que nos conviene tomar?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9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4D6F-5555-44BC-B15C-3FF9013F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lo que queremos decidir?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A90E-88A2-4983-A9C1-D4FA9C06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lstStyle/>
          <a:p>
            <a:r>
              <a:rPr lang="es-ES" dirty="0"/>
              <a:t>¿Cuánto queremos vender o cuánto queremos fabricar?</a:t>
            </a:r>
          </a:p>
          <a:p>
            <a:r>
              <a:rPr lang="es-ES" dirty="0"/>
              <a:t>¿En qué unidades está “cuanto”?</a:t>
            </a:r>
          </a:p>
          <a:p>
            <a:r>
              <a:rPr lang="es-ES" dirty="0"/>
              <a:t>¿Estas variables son reales o naturales?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DC6B66-9D94-479B-AA61-199375C57CAC}"/>
              </a:ext>
            </a:extLst>
          </p:cNvPr>
          <p:cNvSpPr txBox="1">
            <a:spLocks/>
          </p:cNvSpPr>
          <p:nvPr/>
        </p:nvSpPr>
        <p:spPr>
          <a:xfrm>
            <a:off x="838200" y="3949065"/>
            <a:ext cx="10515600" cy="173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Respuesta: (una posibilidad)</a:t>
            </a:r>
          </a:p>
          <a:p>
            <a:pPr marL="0" indent="0">
              <a:buNone/>
            </a:pPr>
            <a:r>
              <a:rPr lang="es-ES" dirty="0"/>
              <a:t>X: cantidad en kg producidos de arena azul</a:t>
            </a:r>
          </a:p>
          <a:p>
            <a:pPr marL="0" indent="0">
              <a:buNone/>
            </a:pPr>
            <a:r>
              <a:rPr lang="es-ES" dirty="0"/>
              <a:t>Y: cantidad en kg producidos de arena amarilla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D1B-BF0F-4C29-AE18-F476DBB6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nuestro objetivo?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0622-DF39-4D44-993D-714C2C5A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2112"/>
          </a:xfrm>
        </p:spPr>
        <p:txBody>
          <a:bodyPr/>
          <a:lstStyle/>
          <a:p>
            <a:r>
              <a:rPr lang="es-ES" dirty="0"/>
              <a:t>¿Maximizar o minimizar?</a:t>
            </a:r>
          </a:p>
          <a:p>
            <a:r>
              <a:rPr lang="es-ES" dirty="0"/>
              <a:t>¿Cómo es la función?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7C212-7CA2-4BB9-808B-6885A9EF4A32}"/>
              </a:ext>
            </a:extLst>
          </p:cNvPr>
          <p:cNvSpPr txBox="1">
            <a:spLocks/>
          </p:cNvSpPr>
          <p:nvPr/>
        </p:nvSpPr>
        <p:spPr>
          <a:xfrm>
            <a:off x="838200" y="3894221"/>
            <a:ext cx="10515600" cy="174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Respuesta: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Maximizar		10 * X + 5 *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7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8FBA-971D-4B7D-B445-5942713D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¿Cuáles son los posibles valores de X e 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354F-2DF5-4CED-B224-272B445A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98249"/>
          </a:xfrm>
        </p:spPr>
        <p:txBody>
          <a:bodyPr>
            <a:normAutofit/>
          </a:bodyPr>
          <a:lstStyle/>
          <a:p>
            <a:r>
              <a:rPr lang="es-ES" dirty="0"/>
              <a:t>¿Pueden ser reales o son enteros?</a:t>
            </a:r>
          </a:p>
          <a:p>
            <a:endParaRPr lang="es-ES" dirty="0"/>
          </a:p>
          <a:p>
            <a:r>
              <a:rPr lang="es-ES" dirty="0"/>
              <a:t>¿Pueden tomar cualquier valor o algo los acota?</a:t>
            </a:r>
          </a:p>
          <a:p>
            <a:endParaRPr lang="es-ES" dirty="0"/>
          </a:p>
          <a:p>
            <a:r>
              <a:rPr lang="es-ES" dirty="0"/>
              <a:t>¿Cómo podemos escribir esto?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8B9E03-4B67-4569-95AB-23983FDB5EB7}"/>
              </a:ext>
            </a:extLst>
          </p:cNvPr>
          <p:cNvSpPr txBox="1">
            <a:spLocks/>
          </p:cNvSpPr>
          <p:nvPr/>
        </p:nvSpPr>
        <p:spPr>
          <a:xfrm>
            <a:off x="838200" y="4781383"/>
            <a:ext cx="10515600" cy="1354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28F5DD-D0F9-412E-A52D-24E8E3BE0418}"/>
              </a:ext>
            </a:extLst>
          </p:cNvPr>
          <p:cNvSpPr txBox="1">
            <a:spLocks/>
          </p:cNvSpPr>
          <p:nvPr/>
        </p:nvSpPr>
        <p:spPr>
          <a:xfrm>
            <a:off x="838200" y="4836528"/>
            <a:ext cx="10515600" cy="1656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Respuesta:</a:t>
            </a:r>
          </a:p>
          <a:p>
            <a:r>
              <a:rPr lang="es-ES" dirty="0"/>
              <a:t>0 &lt;= X, 0 &lt;= Y 	(no puedo producir cantidades negativas)</a:t>
            </a:r>
          </a:p>
          <a:p>
            <a:r>
              <a:rPr lang="es-ES" dirty="0"/>
              <a:t>8 X + 3 Y &lt;= 100 		(horas hombre disponible)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5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9DF5-65D6-402E-8FBD-D6FA6DE7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completa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B395F-4AB5-4AE3-B7DF-978F2A94A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/>
                  <a:t>Maximizar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r>
                  <a:rPr lang="es-ES" dirty="0"/>
                  <a:t>Sujeto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+3 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/>
                        <m:t>R</m:t>
                      </m:r>
                      <m:r>
                        <m:rPr>
                          <m:nor/>
                        </m:rPr>
                        <a:rPr lang="es-ES" b="0" i="0" smtClean="0"/>
                        <m:t>eales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Código en: </a:t>
                </a:r>
                <a:r>
                  <a:rPr lang="es-ES" dirty="0">
                    <a:hlinkClick r:id="rId2"/>
                  </a:rPr>
                  <a:t>github.com/</a:t>
                </a:r>
                <a:r>
                  <a:rPr lang="es-ES" dirty="0" err="1">
                    <a:hlinkClick r:id="rId2"/>
                  </a:rPr>
                  <a:t>BrianBohe</a:t>
                </a:r>
                <a:endParaRPr lang="es-ES" dirty="0"/>
              </a:p>
              <a:p>
                <a:pPr marL="0" indent="0">
                  <a:buNone/>
                </a:pPr>
                <a:endParaRPr lang="es-ES" b="0" dirty="0"/>
              </a:p>
              <a:p>
                <a:pPr marL="0" indent="0">
                  <a:buNone/>
                </a:pPr>
                <a:endParaRPr lang="es-E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B395F-4AB5-4AE3-B7DF-978F2A94A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0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5170-D8EB-4586-BEAD-21C57C9B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Cosas interesantes que no vamos a demostrar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1E2D-8970-47C2-9610-11B3C759E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02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Si nuestro problema podía ser modelado utilizando sólo programación lineal, entonces era un problema fácil.</a:t>
            </a:r>
          </a:p>
          <a:p>
            <a:endParaRPr lang="es-ES" dirty="0"/>
          </a:p>
          <a:p>
            <a:r>
              <a:rPr lang="es-ES" dirty="0"/>
              <a:t>Aunque programación lineal sea sencillo de modelar y parezca más robusto, este tipo de problemas suele tener o permitir desarrollar algoritmos que explotan la estructura del problema y consiguen mejor performance (bien implementados). </a:t>
            </a:r>
          </a:p>
          <a:p>
            <a:pPr lvl="1"/>
            <a:r>
              <a:rPr lang="es-ES" dirty="0"/>
              <a:t>Ejemplo: El algoritmo de Ford-</a:t>
            </a:r>
            <a:r>
              <a:rPr lang="es-ES" dirty="0" err="1"/>
              <a:t>Fulkerson</a:t>
            </a:r>
            <a:r>
              <a:rPr lang="es-ES" dirty="0"/>
              <a:t> para flujo mínimo/máximo vs simplex resolviendo un modelo de programación lineal.</a:t>
            </a:r>
          </a:p>
          <a:p>
            <a:pPr lvl="1"/>
            <a:endParaRPr lang="es-ES" dirty="0"/>
          </a:p>
          <a:p>
            <a:r>
              <a:rPr lang="es-ES" dirty="0"/>
              <a:t>El algoritmo que se utiliza para resolver modelos de programación lineal se llama Simplex. Se basa en que podemos encontrar el óptimo en un vértice y “camina” en entre ellos buscando mejorar la función objetivo.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9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A7A0-836D-4016-9903-45DDB06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Resolvamos otro problema de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4F72-F041-4CAC-AEE7-04816F78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Tenemos una empresa que reparte arena de sólo un tipo desde distintos almacenes a clientes. Se conocen las distancias de todos los almacenes a todos los clientes. No se interesa modelar capacidades de envío. El costo es unitario.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14EE-4865-4F00-B2BE-6B974DC8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problema de optimización?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5CDD4-50D3-4439-815F-7728F16B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Es maximizar o minimizar una función F cualquiera sobre un rango de valores X.</a:t>
            </a:r>
          </a:p>
          <a:p>
            <a:r>
              <a:rPr lang="es-ES" dirty="0"/>
              <a:t>Puede o no interesar sobre que valores de X se alcanza el máximo o mínimo.</a:t>
            </a:r>
          </a:p>
          <a:p>
            <a:endParaRPr lang="es-ES" dirty="0"/>
          </a:p>
          <a:p>
            <a:r>
              <a:rPr lang="es-ES" dirty="0"/>
              <a:t>Ejemplos de problemas:</a:t>
            </a:r>
          </a:p>
          <a:p>
            <a:pPr lvl="1"/>
            <a:r>
              <a:rPr lang="es-ES" dirty="0"/>
              <a:t>Dada una red logística, minimizar el costo de envíos de producto a clientes decidiendo desde donde, cuando, cuanto y a quien enviar (ruteo de vehículos).</a:t>
            </a:r>
          </a:p>
          <a:p>
            <a:pPr lvl="1"/>
            <a:r>
              <a:rPr lang="es-ES" dirty="0"/>
              <a:t>Decidir donde conviene colocar almacenes o plantas de producción para minimizar costos (problema de locación).</a:t>
            </a:r>
          </a:p>
          <a:p>
            <a:pPr lvl="1"/>
            <a:r>
              <a:rPr lang="es-ES" dirty="0"/>
              <a:t>Decidir que empleado toma que tareas de modo de minimizar las horas de trabajo o maximizar la cantidad producida (programación de tareas).</a:t>
            </a:r>
          </a:p>
        </p:txBody>
      </p:sp>
    </p:spTree>
    <p:extLst>
      <p:ext uri="{BB962C8B-B14F-4D97-AF65-F5344CB8AC3E}">
        <p14:creationId xmlns:p14="http://schemas.microsoft.com/office/powerpoint/2010/main" val="393775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6E84-C1EC-4C56-A6B0-79C785FC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D35B-70B5-4DAF-97C3-DF6596CF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s-ES" dirty="0"/>
              <a:t>Hay un stock disponible en cada almacén de arena</a:t>
            </a:r>
          </a:p>
          <a:p>
            <a:r>
              <a:rPr lang="es-ES" dirty="0"/>
              <a:t>Puede que la suma de los pedidos sobrepase la suma de los stocks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E30E1-3158-4E74-A742-E067445B6F87}"/>
              </a:ext>
            </a:extLst>
          </p:cNvPr>
          <p:cNvSpPr txBox="1"/>
          <p:nvPr/>
        </p:nvSpPr>
        <p:spPr>
          <a:xfrm>
            <a:off x="838200" y="3934326"/>
            <a:ext cx="105156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s-ES" sz="2800" dirty="0"/>
              <a:t>¿Qué pasa con nuestro problema?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s-ES" sz="2800" dirty="0"/>
              <a:t>¿Hay nuevas variables?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s-ES" sz="2800" dirty="0"/>
              <a:t>¿Hay nuevas restricciones?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196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B778-248F-44F9-B390-3C4CBF4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8D9F-94B5-464A-9D22-828F5B5B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 no atendemos el pedido de un cliente, tenemos riesgo de perderlo. Pero el cliente no acepta envíos parciales para abastecer la orden, recibe todo o nada. Por lo que de no poder abastecer a un cliente, no nos interesa enviarle material alguno. El costo por quebrar ahora es fijo.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¿Qué pasa con el problema ahora?</a:t>
            </a:r>
          </a:p>
          <a:p>
            <a:r>
              <a:rPr lang="es-ES" dirty="0"/>
              <a:t>¿Hay nuevas variables?</a:t>
            </a:r>
          </a:p>
          <a:p>
            <a:r>
              <a:rPr lang="es-ES" dirty="0"/>
              <a:t>¿Hay nuevas restricciones?</a:t>
            </a:r>
          </a:p>
          <a:p>
            <a:r>
              <a:rPr lang="es-ES" dirty="0"/>
              <a:t>¿Seguimos con números reales?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2DD5-2BAD-4E3C-BAE6-3DA9ECA9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qué forma puede tener la función?</a:t>
            </a:r>
            <a:endParaRPr lang="en-US" dirty="0"/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9BCCAD7A-0193-43CB-84D2-649A269DA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379271"/>
              </p:ext>
            </p:extLst>
          </p:nvPr>
        </p:nvGraphicFramePr>
        <p:xfrm>
          <a:off x="1023257" y="1963783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765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D9B8-7BA1-490B-A44C-4396077D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cosas nos interesa de esta función?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C202-B341-4CE9-B8F3-E5528E01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¿Es lineal? =&gt; el óptimo “está en un límite” de X</a:t>
            </a:r>
          </a:p>
          <a:p>
            <a:endParaRPr lang="es-ES" dirty="0"/>
          </a:p>
          <a:p>
            <a:r>
              <a:rPr lang="es-ES" dirty="0"/>
              <a:t>¿Las restricciones que deben cumplir los x son lineales? =&gt; El conjunto de valores de X es convexo</a:t>
            </a:r>
          </a:p>
          <a:p>
            <a:endParaRPr lang="es-ES" dirty="0"/>
          </a:p>
          <a:p>
            <a:r>
              <a:rPr lang="es-ES" dirty="0"/>
              <a:t>Si no son lineales, ¿La función y el espacio de X son convexos? =&gt; un mínimo/máximo local es también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4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1BC8-CEC3-49F3-B7F1-33BBABD1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¿Que significa que una función sea lineal en base a los parámetros?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5BE7-6891-463E-AAE9-24F757C8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Sean las variables x, y pertenecientes a los reales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F(x, y) = a * x + b * y  con a, b constantes 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  <a:p>
            <a:pPr>
              <a:buFont typeface="Calibri" panose="020F0502020204030204" pitchFamily="34" charset="0"/>
              <a:buChar char="×"/>
            </a:pPr>
            <a:r>
              <a:rPr lang="es-ES" dirty="0"/>
              <a:t>F(x, y) = a * x</a:t>
            </a:r>
            <a:r>
              <a:rPr lang="es-ES" baseline="30000" dirty="0"/>
              <a:t>c</a:t>
            </a:r>
            <a:r>
              <a:rPr lang="es-ES" dirty="0"/>
              <a:t> + b * y</a:t>
            </a:r>
            <a:r>
              <a:rPr lang="es-ES" baseline="30000" dirty="0"/>
              <a:t>d </a:t>
            </a:r>
            <a:r>
              <a:rPr lang="es-ES" dirty="0"/>
              <a:t>con a, b, c, d constantes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s-ES" dirty="0"/>
              <a:t>F(x, y) = a * </a:t>
            </a:r>
            <a:r>
              <a:rPr lang="es-ES" dirty="0" err="1"/>
              <a:t>x</a:t>
            </a:r>
            <a:r>
              <a:rPr lang="es-ES" baseline="30000" dirty="0" err="1"/>
              <a:t>y</a:t>
            </a:r>
            <a:r>
              <a:rPr lang="es-ES" dirty="0"/>
              <a:t> + b * </a:t>
            </a:r>
            <a:r>
              <a:rPr lang="es-ES" dirty="0" err="1"/>
              <a:t>y</a:t>
            </a:r>
            <a:r>
              <a:rPr lang="es-ES" baseline="30000" dirty="0" err="1"/>
              <a:t>x</a:t>
            </a:r>
            <a:r>
              <a:rPr lang="es-ES" baseline="30000" dirty="0"/>
              <a:t> </a:t>
            </a:r>
            <a:r>
              <a:rPr lang="es-ES" dirty="0"/>
              <a:t>con a, b constantes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s-ES" dirty="0"/>
              <a:t>F(x, y) = a * x</a:t>
            </a:r>
            <a:r>
              <a:rPr lang="es-ES" baseline="30000" dirty="0"/>
              <a:t>x</a:t>
            </a:r>
            <a:r>
              <a:rPr lang="es-ES" dirty="0"/>
              <a:t> + b * </a:t>
            </a:r>
            <a:r>
              <a:rPr lang="es-ES" dirty="0" err="1"/>
              <a:t>y</a:t>
            </a:r>
            <a:r>
              <a:rPr lang="es-ES" baseline="30000" dirty="0" err="1"/>
              <a:t>y</a:t>
            </a:r>
            <a:r>
              <a:rPr lang="es-ES" baseline="30000" dirty="0"/>
              <a:t> </a:t>
            </a:r>
            <a:r>
              <a:rPr lang="es-ES" dirty="0"/>
              <a:t>con a, b constantes</a:t>
            </a:r>
          </a:p>
          <a:p>
            <a:pPr>
              <a:buFont typeface="Calibri" panose="020F0502020204030204" pitchFamily="34" charset="0"/>
              <a:buChar char="×"/>
            </a:pP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8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B980-685B-49C5-9FBE-8A7D443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significa que un espacio es convexo?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04A55-2BB1-470D-B306-4C20ACF5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020887"/>
            <a:ext cx="68484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4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256E-85A1-4EB0-B0F4-7B72927F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implica que las restricciones sean lineales?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C2ED-E7D8-4A1F-86AE-CEBC98FB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Sean x, y variables reales positivas.</a:t>
            </a:r>
          </a:p>
          <a:p>
            <a:r>
              <a:rPr lang="es-ES" dirty="0"/>
              <a:t>¿Qué área cumple </a:t>
            </a:r>
            <a:r>
              <a:rPr lang="es-ES" b="1" dirty="0"/>
              <a:t>2 &lt;= x</a:t>
            </a:r>
            <a:r>
              <a:rPr lang="es-ES" dirty="0"/>
              <a:t>?</a:t>
            </a:r>
          </a:p>
          <a:p>
            <a:r>
              <a:rPr lang="es-ES" dirty="0"/>
              <a:t>¿Y con </a:t>
            </a:r>
            <a:r>
              <a:rPr lang="es-ES" b="1" dirty="0"/>
              <a:t>y &lt;= 5</a:t>
            </a:r>
            <a:r>
              <a:rPr lang="es-ES" dirty="0"/>
              <a:t>?</a:t>
            </a:r>
          </a:p>
          <a:p>
            <a:r>
              <a:rPr lang="es-ES" dirty="0"/>
              <a:t>¿Y con </a:t>
            </a:r>
            <a:r>
              <a:rPr lang="es-ES" b="1" dirty="0"/>
              <a:t>2 &gt;= x - y</a:t>
            </a:r>
            <a:r>
              <a:rPr lang="es-ES" dirty="0"/>
              <a:t>?</a:t>
            </a:r>
          </a:p>
          <a:p>
            <a:r>
              <a:rPr lang="es-ES" dirty="0"/>
              <a:t>¿Y la </a:t>
            </a:r>
            <a:r>
              <a:rPr lang="es-ES" b="1" dirty="0"/>
              <a:t>intersección</a:t>
            </a:r>
            <a:r>
              <a:rPr lang="es-ES" dirty="0"/>
              <a:t> de las 3?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Cada inecuación lineal define un </a:t>
            </a:r>
            <a:r>
              <a:rPr lang="es-ES" b="1" dirty="0"/>
              <a:t>semiplano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Los </a:t>
            </a:r>
            <a:r>
              <a:rPr lang="es-ES" b="1" dirty="0"/>
              <a:t>semiplanos</a:t>
            </a:r>
            <a:r>
              <a:rPr lang="es-ES" dirty="0"/>
              <a:t> son </a:t>
            </a:r>
            <a:r>
              <a:rPr lang="es-ES" b="1" dirty="0"/>
              <a:t>convexos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La </a:t>
            </a:r>
            <a:r>
              <a:rPr lang="es-ES" b="1" dirty="0"/>
              <a:t>intersección</a:t>
            </a:r>
            <a:r>
              <a:rPr lang="es-ES" dirty="0"/>
              <a:t> de semiplanos es un </a:t>
            </a:r>
            <a:r>
              <a:rPr lang="es-ES" b="1" dirty="0"/>
              <a:t>semiplano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Entonces si mis restricciones son lineales, el dominio de mi función es un espacio convexo. </a:t>
            </a:r>
          </a:p>
        </p:txBody>
      </p:sp>
    </p:spTree>
    <p:extLst>
      <p:ext uri="{BB962C8B-B14F-4D97-AF65-F5344CB8AC3E}">
        <p14:creationId xmlns:p14="http://schemas.microsoft.com/office/powerpoint/2010/main" val="414726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7B1-C9F0-41D1-906C-9EB41680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comporta una función lineal en un espacio convexo?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A5BC4-BCA1-4BD2-A96A-0FA4FE690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917700"/>
            <a:ext cx="3810000" cy="381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709932-A161-4791-B54F-3259487F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33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Dada la función F(</a:t>
            </a:r>
            <a:r>
              <a:rPr lang="es-ES" dirty="0" err="1"/>
              <a:t>x,y</a:t>
            </a:r>
            <a:r>
              <a:rPr lang="es-ES" dirty="0"/>
              <a:t>) = x + y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¿Cuál es la curva de nivel 0?</a:t>
            </a:r>
          </a:p>
          <a:p>
            <a:r>
              <a:rPr lang="es-ES" dirty="0"/>
              <a:t>¿Cuál es la curva de nivel 1?</a:t>
            </a:r>
          </a:p>
          <a:p>
            <a:r>
              <a:rPr lang="es-ES" dirty="0"/>
              <a:t>¿Cuál es la curva de nivel 5?</a:t>
            </a:r>
          </a:p>
          <a:p>
            <a:r>
              <a:rPr lang="es-ES" dirty="0"/>
              <a:t>¿Qué son estas?</a:t>
            </a:r>
          </a:p>
        </p:txBody>
      </p:sp>
    </p:spTree>
    <p:extLst>
      <p:ext uri="{BB962C8B-B14F-4D97-AF65-F5344CB8AC3E}">
        <p14:creationId xmlns:p14="http://schemas.microsoft.com/office/powerpoint/2010/main" val="266323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0479-1313-4D1E-9898-23955AA5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pasa cuando pido que los argumentos sean enteros?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2E3A-E42F-486A-B223-2019484E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0800" cy="4351338"/>
          </a:xfrm>
        </p:spPr>
        <p:txBody>
          <a:bodyPr/>
          <a:lstStyle/>
          <a:p>
            <a:r>
              <a:rPr lang="es-ES" dirty="0"/>
              <a:t>El óptimo puede no estar en un vértice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No necesariamente el punto entero más cercano al vértice óptimo del problema con reales es el óptimo entre los puntos enteros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Nos vemos obligados a enumerar todos los puntos ¿Cuántos hay?</a:t>
            </a:r>
            <a:endParaRPr lang="en-US" dirty="0"/>
          </a:p>
        </p:txBody>
      </p:sp>
      <p:pic>
        <p:nvPicPr>
          <p:cNvPr id="4" name="Picture 2" descr="https://upload.wikimedia.org/wikipedia/commons/f/fd/IP_polytope_with_LP_relaxation.png">
            <a:extLst>
              <a:ext uri="{FF2B5EF4-FFF2-40B4-BE49-F238E27FC236}">
                <a16:creationId xmlns:a16="http://schemas.microsoft.com/office/drawing/2014/main" id="{F00152BB-B239-4BA6-9E00-D823BE78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825625"/>
            <a:ext cx="4847612" cy="401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80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1223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Optimización</vt:lpstr>
      <vt:lpstr>¿Qué es un problema de optimización?</vt:lpstr>
      <vt:lpstr>¿Y qué forma puede tener la función?</vt:lpstr>
      <vt:lpstr>¿Qué cosas nos interesa de esta función?</vt:lpstr>
      <vt:lpstr>¿Que significa que una función sea lineal en base a los parámetros? </vt:lpstr>
      <vt:lpstr>¿Qué significa que un espacio es convexo?</vt:lpstr>
      <vt:lpstr>¿Qué implica que las restricciones sean lineales?</vt:lpstr>
      <vt:lpstr>¿Cómo se comporta una función lineal en un espacio convexo?</vt:lpstr>
      <vt:lpstr>¿Qué pasa cuando pido que los argumentos sean enteros?</vt:lpstr>
      <vt:lpstr>¿Cuál es la complejidad de un problema?</vt:lpstr>
      <vt:lpstr>Ejemplos de problemas fáciles</vt:lpstr>
      <vt:lpstr>Ejemplos de problemas difíciles</vt:lpstr>
      <vt:lpstr>Ejemplo de resolución de un problema con programación lineal</vt:lpstr>
      <vt:lpstr>¿Qué es lo que queremos decidir?</vt:lpstr>
      <vt:lpstr>¿Cuál es nuestro objetivo?</vt:lpstr>
      <vt:lpstr>¿Cuáles son los posibles valores de X e Y?</vt:lpstr>
      <vt:lpstr>Solución completa</vt:lpstr>
      <vt:lpstr>Cosas interesantes que no vamos a demostrar</vt:lpstr>
      <vt:lpstr>Resolvamos otro problema de ejemplo</vt:lpstr>
      <vt:lpstr>Extensión</vt:lpstr>
      <vt:lpstr>Extensión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</dc:title>
  <dc:creator>Bohe, Brian</dc:creator>
  <cp:lastModifiedBy>Bohe, Brian</cp:lastModifiedBy>
  <cp:revision>16</cp:revision>
  <dcterms:created xsi:type="dcterms:W3CDTF">2018-12-27T03:44:28Z</dcterms:created>
  <dcterms:modified xsi:type="dcterms:W3CDTF">2018-12-27T06:52:47Z</dcterms:modified>
</cp:coreProperties>
</file>