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256" r:id="rId5"/>
    <p:sldId id="257" r:id="rId6"/>
    <p:sldId id="267" r:id="rId7"/>
    <p:sldId id="264" r:id="rId8"/>
    <p:sldId id="258" r:id="rId9"/>
    <p:sldId id="266" r:id="rId10"/>
    <p:sldId id="259" r:id="rId11"/>
    <p:sldId id="268" r:id="rId12"/>
    <p:sldId id="273" r:id="rId13"/>
    <p:sldId id="274" r:id="rId14"/>
    <p:sldId id="275" r:id="rId15"/>
    <p:sldId id="276" r:id="rId16"/>
    <p:sldId id="277" r:id="rId17"/>
    <p:sldId id="281" r:id="rId18"/>
    <p:sldId id="282" r:id="rId19"/>
    <p:sldId id="260" r:id="rId20"/>
    <p:sldId id="278" r:id="rId21"/>
    <p:sldId id="279" r:id="rId22"/>
    <p:sldId id="262" r:id="rId23"/>
    <p:sldId id="280" r:id="rId24"/>
    <p:sldId id="269" r:id="rId25"/>
    <p:sldId id="270" r:id="rId26"/>
    <p:sldId id="272" r:id="rId27"/>
    <p:sldId id="265" r:id="rId28"/>
    <p:sldId id="2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B11B1-13B9-ADEE-8227-BC2C5D6A6222}" v="23" dt="2023-05-08T01:24:11.886"/>
    <p1510:client id="{17B67169-4166-BF55-49EA-A62D9A164DCF}" v="79" dt="2023-05-08T23:25:30.781"/>
    <p1510:client id="{2DF88994-3027-442E-EC71-C31588008E36}" v="321" dt="2023-05-08T06:18:25.545"/>
    <p1510:client id="{2EB9342D-B73F-0727-C68E-137994F71FF2}" v="669" dt="2023-05-08T04:45:57.128"/>
    <p1510:client id="{3E6DACE9-2653-5903-B7EC-0D162D2B83A9}" v="238" dt="2023-05-08T06:40:46.322"/>
    <p1510:client id="{693DF26D-E50A-4961-9EED-0347F9573E61}" v="191" dt="2023-05-07T21:42:48.086"/>
    <p1510:client id="{81D109BA-323B-97B2-710F-D29DD3F66305}" v="297" dt="2023-05-08T01:32:41.168"/>
    <p1510:client id="{87AFB81A-72D1-4825-90FF-3CA7BB30BBC9}" v="637" dt="2023-05-07T03:08:14.150"/>
    <p1510:client id="{96451E10-D3A0-51ED-B19D-B83CC85ADF5A}" v="36" dt="2023-05-08T02:18:23.734"/>
    <p1510:client id="{B7038EDA-36F6-FFA7-8157-1D17C7E68A9A}" v="398" dt="2023-05-08T05:41:32.568"/>
    <p1510:client id="{DCA318A4-FC74-404C-2583-21ECF34248CA}" v="20" dt="2023-05-08T18:37:45.643"/>
    <p1510:client id="{E057BDB7-03A0-C80C-E0C4-D0A58F5FA4B5}" v="72" dt="2023-05-08T05:59:04.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5/8/2023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5/8/2023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5/8/2023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5/8/2023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5/8/2023</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5/8/2023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5/8/2023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5/8/2023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5/8/2023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5/8/2023</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5/8/2023</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ideo" Target="https://www.youtube.com/embed/I8zYsR0Hssc?feature=oembe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ideo" Target="https://www.youtube.com/embed/TXjEmKMfPqM?feature=oembe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5PQEWSH9cdc?feature=oembe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kaggle.com/datasets/new-york-city/nyc-parking-ticke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BrianBurwick/NYCTicketData2017" TargetMode="External"/><Relationship Id="rId2" Type="http://schemas.openxmlformats.org/officeDocument/2006/relationships/hyperlink" Target="https://www.kaggle.com/datasets/new-york-city/nyc-parking-ticke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pPr algn="ctr"/>
            <a:r>
              <a:rPr lang="en-US"/>
              <a:t>NYC Parking Ticket Data Analysis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14330" y="3655201"/>
            <a:ext cx="9500507" cy="806675"/>
          </a:xfrm>
        </p:spPr>
        <p:txBody>
          <a:bodyPr vert="horz" lIns="91440" tIns="45720" rIns="91440" bIns="45720" rtlCol="0" anchor="t">
            <a:noAutofit/>
          </a:bodyPr>
          <a:lstStyle/>
          <a:p>
            <a:r>
              <a:rPr lang="en-US"/>
              <a:t>By </a:t>
            </a:r>
            <a:r>
              <a:rPr lang="en-US">
                <a:ea typeface="+mn-lt"/>
                <a:cs typeface="+mn-lt"/>
              </a:rPr>
              <a:t>Rene Barillas, Ruben Becerra, Aaron Lopez, Brian Burwick, Erick Arevalo, Nazmul Khan</a:t>
            </a:r>
            <a:endParaRPr lang="en-US"/>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87EA-240E-8B52-4393-E767A40FE03C}"/>
              </a:ext>
            </a:extLst>
          </p:cNvPr>
          <p:cNvSpPr>
            <a:spLocks noGrp="1"/>
          </p:cNvSpPr>
          <p:nvPr>
            <p:ph type="title"/>
          </p:nvPr>
        </p:nvSpPr>
        <p:spPr/>
        <p:txBody>
          <a:bodyPr/>
          <a:lstStyle/>
          <a:p>
            <a:r>
              <a:rPr lang="en-US"/>
              <a:t>Queries in Beeline</a:t>
            </a:r>
          </a:p>
        </p:txBody>
      </p:sp>
      <p:sp>
        <p:nvSpPr>
          <p:cNvPr id="3" name="Content Placeholder 2">
            <a:extLst>
              <a:ext uri="{FF2B5EF4-FFF2-40B4-BE49-F238E27FC236}">
                <a16:creationId xmlns:a16="http://schemas.microsoft.com/office/drawing/2014/main" id="{577F69AB-31D2-AB9A-0643-F7973B321EB4}"/>
              </a:ext>
            </a:extLst>
          </p:cNvPr>
          <p:cNvSpPr>
            <a:spLocks noGrp="1"/>
          </p:cNvSpPr>
          <p:nvPr>
            <p:ph idx="1"/>
          </p:nvPr>
        </p:nvSpPr>
        <p:spPr>
          <a:xfrm>
            <a:off x="1167493" y="2017467"/>
            <a:ext cx="6064432" cy="4166915"/>
          </a:xfrm>
        </p:spPr>
        <p:txBody>
          <a:bodyPr vert="horz" lIns="91440" tIns="45720" rIns="91440" bIns="45720" rtlCol="0" anchor="t">
            <a:noAutofit/>
          </a:bodyPr>
          <a:lstStyle/>
          <a:p>
            <a:r>
              <a:rPr lang="en-US" u="sng" dirty="0">
                <a:ea typeface="+mn-lt"/>
                <a:cs typeface="+mn-lt"/>
              </a:rPr>
              <a:t>Top 50 most ticketed days in 2017</a:t>
            </a:r>
          </a:p>
          <a:p>
            <a:r>
              <a:rPr lang="en-US" dirty="0"/>
              <a:t>Code:</a:t>
            </a:r>
          </a:p>
          <a:p>
            <a:r>
              <a:rPr lang="en-US" sz="2400" dirty="0">
                <a:ea typeface="+mn-lt"/>
                <a:cs typeface="+mn-lt"/>
              </a:rPr>
              <a:t>SELECT </a:t>
            </a:r>
            <a:r>
              <a:rPr lang="en-US" sz="2400" dirty="0" err="1">
                <a:ea typeface="+mn-lt"/>
                <a:cs typeface="+mn-lt"/>
              </a:rPr>
              <a:t>issue_date</a:t>
            </a:r>
            <a:r>
              <a:rPr lang="en-US" sz="2400" dirty="0">
                <a:ea typeface="+mn-lt"/>
                <a:cs typeface="+mn-lt"/>
              </a:rPr>
              <a:t>, COUNT(*) as </a:t>
            </a:r>
            <a:r>
              <a:rPr lang="en-US" sz="2400" dirty="0" err="1">
                <a:ea typeface="+mn-lt"/>
                <a:cs typeface="+mn-lt"/>
              </a:rPr>
              <a:t>num_tickets</a:t>
            </a:r>
            <a:r>
              <a:rPr lang="en-US" sz="2400" dirty="0">
                <a:ea typeface="+mn-lt"/>
                <a:cs typeface="+mn-lt"/>
              </a:rPr>
              <a:t> </a:t>
            </a:r>
          </a:p>
          <a:p>
            <a:r>
              <a:rPr lang="en-US" sz="2400" dirty="0">
                <a:ea typeface="+mn-lt"/>
                <a:cs typeface="+mn-lt"/>
              </a:rPr>
              <a:t>FROM ViolationData2017 </a:t>
            </a:r>
          </a:p>
          <a:p>
            <a:r>
              <a:rPr lang="en-US" sz="2400" dirty="0">
                <a:ea typeface="+mn-lt"/>
                <a:cs typeface="+mn-lt"/>
              </a:rPr>
              <a:t>WHERE </a:t>
            </a:r>
            <a:r>
              <a:rPr lang="en-US" sz="2400" dirty="0" err="1">
                <a:ea typeface="+mn-lt"/>
                <a:cs typeface="+mn-lt"/>
              </a:rPr>
              <a:t>issue_date</a:t>
            </a:r>
            <a:r>
              <a:rPr lang="en-US" sz="2400" dirty="0">
                <a:ea typeface="+mn-lt"/>
                <a:cs typeface="+mn-lt"/>
              </a:rPr>
              <a:t> IS NOT NULL </a:t>
            </a:r>
            <a:endParaRPr lang="en-US" sz="2400" dirty="0"/>
          </a:p>
          <a:p>
            <a:r>
              <a:rPr lang="en-US" sz="2400" dirty="0">
                <a:ea typeface="+mn-lt"/>
                <a:cs typeface="+mn-lt"/>
              </a:rPr>
              <a:t>GROUP BY </a:t>
            </a:r>
            <a:r>
              <a:rPr lang="en-US" sz="2400" dirty="0" err="1">
                <a:ea typeface="+mn-lt"/>
                <a:cs typeface="+mn-lt"/>
              </a:rPr>
              <a:t>issue_date</a:t>
            </a:r>
            <a:r>
              <a:rPr lang="en-US" sz="2400" dirty="0">
                <a:ea typeface="+mn-lt"/>
                <a:cs typeface="+mn-lt"/>
              </a:rPr>
              <a:t> </a:t>
            </a:r>
            <a:endParaRPr lang="en-US" sz="2400" dirty="0"/>
          </a:p>
          <a:p>
            <a:r>
              <a:rPr lang="en-US" sz="2400" dirty="0">
                <a:ea typeface="+mn-lt"/>
                <a:cs typeface="+mn-lt"/>
              </a:rPr>
              <a:t>ORDER BY </a:t>
            </a:r>
            <a:r>
              <a:rPr lang="en-US" sz="2400" dirty="0" err="1">
                <a:ea typeface="+mn-lt"/>
                <a:cs typeface="+mn-lt"/>
              </a:rPr>
              <a:t>num_tickets</a:t>
            </a:r>
            <a:r>
              <a:rPr lang="en-US" sz="2400" dirty="0">
                <a:ea typeface="+mn-lt"/>
                <a:cs typeface="+mn-lt"/>
              </a:rPr>
              <a:t> DESC </a:t>
            </a:r>
            <a:endParaRPr lang="en-US" sz="2400" dirty="0"/>
          </a:p>
          <a:p>
            <a:r>
              <a:rPr lang="en-US" sz="2400" dirty="0">
                <a:ea typeface="+mn-lt"/>
                <a:cs typeface="+mn-lt"/>
              </a:rPr>
              <a:t>LIMIT 50; </a:t>
            </a:r>
            <a:endParaRPr lang="en-US" dirty="0"/>
          </a:p>
        </p:txBody>
      </p:sp>
      <p:sp>
        <p:nvSpPr>
          <p:cNvPr id="5" name="Slide Number Placeholder 4">
            <a:extLst>
              <a:ext uri="{FF2B5EF4-FFF2-40B4-BE49-F238E27FC236}">
                <a16:creationId xmlns:a16="http://schemas.microsoft.com/office/drawing/2014/main" id="{BF582865-8308-D871-AD8A-F91DF0CC4452}"/>
              </a:ext>
            </a:extLst>
          </p:cNvPr>
          <p:cNvSpPr>
            <a:spLocks noGrp="1"/>
          </p:cNvSpPr>
          <p:nvPr>
            <p:ph type="sldNum" sz="quarter" idx="4"/>
          </p:nvPr>
        </p:nvSpPr>
        <p:spPr/>
        <p:txBody>
          <a:bodyPr/>
          <a:lstStyle/>
          <a:p>
            <a:fld id="{294A09A9-5501-47C1-A89A-A340965A2BE2}" type="slidenum">
              <a:rPr lang="en-US" smtClean="0"/>
              <a:pPr/>
              <a:t>10</a:t>
            </a:fld>
            <a:endParaRPr lang="en-US"/>
          </a:p>
        </p:txBody>
      </p:sp>
      <p:pic>
        <p:nvPicPr>
          <p:cNvPr id="6" name="Picture 6" descr="A picture containing background pattern&#10;&#10;Description automatically generated">
            <a:extLst>
              <a:ext uri="{FF2B5EF4-FFF2-40B4-BE49-F238E27FC236}">
                <a16:creationId xmlns:a16="http://schemas.microsoft.com/office/drawing/2014/main" id="{3FD71426-56EF-0189-8FA1-05A9FC28F2E9}"/>
              </a:ext>
            </a:extLst>
          </p:cNvPr>
          <p:cNvPicPr>
            <a:picLocks noChangeAspect="1"/>
          </p:cNvPicPr>
          <p:nvPr/>
        </p:nvPicPr>
        <p:blipFill>
          <a:blip r:embed="rId2"/>
          <a:stretch>
            <a:fillRect/>
          </a:stretch>
        </p:blipFill>
        <p:spPr>
          <a:xfrm>
            <a:off x="7768618" y="0"/>
            <a:ext cx="2550738" cy="6858000"/>
          </a:xfrm>
          <a:prstGeom prst="rect">
            <a:avLst/>
          </a:prstGeom>
        </p:spPr>
      </p:pic>
    </p:spTree>
    <p:extLst>
      <p:ext uri="{BB962C8B-B14F-4D97-AF65-F5344CB8AC3E}">
        <p14:creationId xmlns:p14="http://schemas.microsoft.com/office/powerpoint/2010/main" val="338787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4DFD-793E-FFF3-A0DA-BEEED51A1C66}"/>
              </a:ext>
            </a:extLst>
          </p:cNvPr>
          <p:cNvSpPr>
            <a:spLocks noGrp="1"/>
          </p:cNvSpPr>
          <p:nvPr>
            <p:ph type="title"/>
          </p:nvPr>
        </p:nvSpPr>
        <p:spPr>
          <a:xfrm>
            <a:off x="1177017" y="95250"/>
            <a:ext cx="9779183" cy="1325563"/>
          </a:xfrm>
        </p:spPr>
        <p:txBody>
          <a:bodyPr/>
          <a:lstStyle/>
          <a:p>
            <a:r>
              <a:rPr lang="en-US"/>
              <a:t>Queries </a:t>
            </a:r>
            <a:r>
              <a:rPr lang="en-US">
                <a:ea typeface="+mj-lt"/>
                <a:cs typeface="+mj-lt"/>
              </a:rPr>
              <a:t>in Beeline</a:t>
            </a:r>
            <a:endParaRPr lang="en-US"/>
          </a:p>
        </p:txBody>
      </p:sp>
      <p:sp>
        <p:nvSpPr>
          <p:cNvPr id="5" name="Slide Number Placeholder 4">
            <a:extLst>
              <a:ext uri="{FF2B5EF4-FFF2-40B4-BE49-F238E27FC236}">
                <a16:creationId xmlns:a16="http://schemas.microsoft.com/office/drawing/2014/main" id="{0E2F7776-2FE4-5A4A-CC18-1C7695487A08}"/>
              </a:ext>
            </a:extLst>
          </p:cNvPr>
          <p:cNvSpPr>
            <a:spLocks noGrp="1"/>
          </p:cNvSpPr>
          <p:nvPr>
            <p:ph type="sldNum" sz="quarter" idx="4"/>
          </p:nvPr>
        </p:nvSpPr>
        <p:spPr/>
        <p:txBody>
          <a:bodyPr/>
          <a:lstStyle/>
          <a:p>
            <a:fld id="{294A09A9-5501-47C1-A89A-A340965A2BE2}" type="slidenum">
              <a:rPr lang="en-US" dirty="0" smtClean="0"/>
              <a:pPr/>
              <a:t>11</a:t>
            </a:fld>
            <a:endParaRPr lang="en-US"/>
          </a:p>
        </p:txBody>
      </p:sp>
      <p:sp>
        <p:nvSpPr>
          <p:cNvPr id="7" name="TextBox 6">
            <a:extLst>
              <a:ext uri="{FF2B5EF4-FFF2-40B4-BE49-F238E27FC236}">
                <a16:creationId xmlns:a16="http://schemas.microsoft.com/office/drawing/2014/main" id="{5A871ADD-9FCA-E7F2-5A39-36DABF1F1070}"/>
              </a:ext>
            </a:extLst>
          </p:cNvPr>
          <p:cNvSpPr txBox="1"/>
          <p:nvPr/>
        </p:nvSpPr>
        <p:spPr>
          <a:xfrm>
            <a:off x="857250" y="2886074"/>
            <a:ext cx="5562600"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400">
                <a:latin typeface="Arial"/>
                <a:cs typeface="Arial"/>
              </a:rPr>
              <a:t>Code:</a:t>
            </a:r>
          </a:p>
          <a:p>
            <a:r>
              <a:rPr lang="en" sz="2400">
                <a:ea typeface="+mn-lt"/>
                <a:cs typeface="+mn-lt"/>
              </a:rPr>
              <a:t>SELECT </a:t>
            </a:r>
            <a:r>
              <a:rPr lang="en" sz="2400" err="1">
                <a:ea typeface="+mn-lt"/>
                <a:cs typeface="+mn-lt"/>
              </a:rPr>
              <a:t>street_name</a:t>
            </a:r>
            <a:r>
              <a:rPr lang="en" sz="2400">
                <a:ea typeface="+mn-lt"/>
                <a:cs typeface="+mn-lt"/>
              </a:rPr>
              <a:t>, COUNT(*) as num_tickets</a:t>
            </a:r>
            <a:endParaRPr lang="en-US">
              <a:ea typeface="+mn-lt"/>
              <a:cs typeface="+mn-lt"/>
            </a:endParaRPr>
          </a:p>
          <a:p>
            <a:r>
              <a:rPr lang="en" sz="2400">
                <a:ea typeface="+mn-lt"/>
                <a:cs typeface="+mn-lt"/>
              </a:rPr>
              <a:t>FROM LocationData2017</a:t>
            </a:r>
            <a:endParaRPr lang="en-US">
              <a:ea typeface="+mn-lt"/>
              <a:cs typeface="+mn-lt"/>
            </a:endParaRPr>
          </a:p>
          <a:p>
            <a:r>
              <a:rPr lang="en" sz="2400">
                <a:ea typeface="+mn-lt"/>
                <a:cs typeface="+mn-lt"/>
              </a:rPr>
              <a:t>WHERE </a:t>
            </a:r>
            <a:r>
              <a:rPr lang="en" sz="2400" err="1">
                <a:ea typeface="+mn-lt"/>
                <a:cs typeface="+mn-lt"/>
              </a:rPr>
              <a:t>street_name</a:t>
            </a:r>
            <a:r>
              <a:rPr lang="en" sz="2400">
                <a:ea typeface="+mn-lt"/>
                <a:cs typeface="+mn-lt"/>
              </a:rPr>
              <a:t> IS NOT NULL</a:t>
            </a:r>
            <a:endParaRPr lang="en"/>
          </a:p>
          <a:p>
            <a:r>
              <a:rPr lang="en" sz="2400">
                <a:ea typeface="+mn-lt"/>
                <a:cs typeface="+mn-lt"/>
              </a:rPr>
              <a:t>GROUP BY </a:t>
            </a:r>
            <a:r>
              <a:rPr lang="en" sz="2400" err="1">
                <a:ea typeface="+mn-lt"/>
                <a:cs typeface="+mn-lt"/>
              </a:rPr>
              <a:t>street_name</a:t>
            </a:r>
            <a:endParaRPr lang="en-US" err="1">
              <a:ea typeface="+mn-lt"/>
              <a:cs typeface="+mn-lt"/>
            </a:endParaRPr>
          </a:p>
          <a:p>
            <a:r>
              <a:rPr lang="en" sz="2400">
                <a:ea typeface="+mn-lt"/>
                <a:cs typeface="+mn-lt"/>
              </a:rPr>
              <a:t>ORDER BY </a:t>
            </a:r>
            <a:r>
              <a:rPr lang="en" sz="2400" err="1">
                <a:ea typeface="+mn-lt"/>
                <a:cs typeface="+mn-lt"/>
              </a:rPr>
              <a:t>num_tickets</a:t>
            </a:r>
            <a:r>
              <a:rPr lang="en" sz="2400">
                <a:ea typeface="+mn-lt"/>
                <a:cs typeface="+mn-lt"/>
              </a:rPr>
              <a:t> DESC</a:t>
            </a:r>
            <a:endParaRPr lang="en-US">
              <a:ea typeface="+mn-lt"/>
              <a:cs typeface="+mn-lt"/>
            </a:endParaRPr>
          </a:p>
          <a:p>
            <a:r>
              <a:rPr lang="en" sz="2400">
                <a:ea typeface="+mn-lt"/>
                <a:cs typeface="+mn-lt"/>
              </a:rPr>
              <a:t>LIMIT 50;</a:t>
            </a:r>
            <a:endParaRPr lang="en-US">
              <a:ea typeface="+mn-lt"/>
              <a:cs typeface="+mn-lt"/>
            </a:endParaRPr>
          </a:p>
          <a:p>
            <a:pPr algn="l"/>
            <a:endParaRPr lang="en-US"/>
          </a:p>
        </p:txBody>
      </p:sp>
      <p:sp>
        <p:nvSpPr>
          <p:cNvPr id="8" name="TextBox 7">
            <a:extLst>
              <a:ext uri="{FF2B5EF4-FFF2-40B4-BE49-F238E27FC236}">
                <a16:creationId xmlns:a16="http://schemas.microsoft.com/office/drawing/2014/main" id="{9591E018-F650-51F6-D134-E7328935E40D}"/>
              </a:ext>
            </a:extLst>
          </p:cNvPr>
          <p:cNvSpPr txBox="1"/>
          <p:nvPr/>
        </p:nvSpPr>
        <p:spPr>
          <a:xfrm>
            <a:off x="638174" y="1628775"/>
            <a:ext cx="519112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dirty="0"/>
              <a:t>What are the top 50 streets that receive the most tickets?</a:t>
            </a:r>
          </a:p>
        </p:txBody>
      </p:sp>
      <p:pic>
        <p:nvPicPr>
          <p:cNvPr id="4" name="Picture 8" descr="A picture containing text, plaque&#10;&#10;Description automatically generated">
            <a:extLst>
              <a:ext uri="{FF2B5EF4-FFF2-40B4-BE49-F238E27FC236}">
                <a16:creationId xmlns:a16="http://schemas.microsoft.com/office/drawing/2014/main" id="{87900D9B-703C-6FD6-D5BD-57395228C0BE}"/>
              </a:ext>
            </a:extLst>
          </p:cNvPr>
          <p:cNvPicPr>
            <a:picLocks noChangeAspect="1"/>
          </p:cNvPicPr>
          <p:nvPr/>
        </p:nvPicPr>
        <p:blipFill>
          <a:blip r:embed="rId2"/>
          <a:stretch>
            <a:fillRect/>
          </a:stretch>
        </p:blipFill>
        <p:spPr>
          <a:xfrm>
            <a:off x="7561288" y="601133"/>
            <a:ext cx="2589692" cy="6256866"/>
          </a:xfrm>
          <a:prstGeom prst="rect">
            <a:avLst/>
          </a:prstGeom>
        </p:spPr>
      </p:pic>
    </p:spTree>
    <p:extLst>
      <p:ext uri="{BB962C8B-B14F-4D97-AF65-F5344CB8AC3E}">
        <p14:creationId xmlns:p14="http://schemas.microsoft.com/office/powerpoint/2010/main" val="1016007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FDB8-812E-0F56-86A4-DAE79B422BCB}"/>
              </a:ext>
            </a:extLst>
          </p:cNvPr>
          <p:cNvSpPr>
            <a:spLocks noGrp="1"/>
          </p:cNvSpPr>
          <p:nvPr>
            <p:ph type="title"/>
          </p:nvPr>
        </p:nvSpPr>
        <p:spPr/>
        <p:txBody>
          <a:bodyPr/>
          <a:lstStyle/>
          <a:p>
            <a:r>
              <a:rPr lang="en-US"/>
              <a:t>Queries </a:t>
            </a:r>
            <a:r>
              <a:rPr lang="en-US">
                <a:ea typeface="+mj-lt"/>
                <a:cs typeface="+mj-lt"/>
              </a:rPr>
              <a:t>in Beeline</a:t>
            </a:r>
            <a:endParaRPr lang="en-US"/>
          </a:p>
        </p:txBody>
      </p:sp>
      <p:sp>
        <p:nvSpPr>
          <p:cNvPr id="3" name="Content Placeholder 2">
            <a:extLst>
              <a:ext uri="{FF2B5EF4-FFF2-40B4-BE49-F238E27FC236}">
                <a16:creationId xmlns:a16="http://schemas.microsoft.com/office/drawing/2014/main" id="{807C4ED4-3F92-7E97-1076-9421B8629297}"/>
              </a:ext>
            </a:extLst>
          </p:cNvPr>
          <p:cNvSpPr>
            <a:spLocks noGrp="1"/>
          </p:cNvSpPr>
          <p:nvPr>
            <p:ph idx="1"/>
          </p:nvPr>
        </p:nvSpPr>
        <p:spPr>
          <a:xfrm>
            <a:off x="691243" y="1817442"/>
            <a:ext cx="6235882" cy="4290740"/>
          </a:xfrm>
        </p:spPr>
        <p:txBody>
          <a:bodyPr vert="horz" lIns="91440" tIns="45720" rIns="91440" bIns="45720" rtlCol="0" anchor="t">
            <a:noAutofit/>
          </a:bodyPr>
          <a:lstStyle/>
          <a:p>
            <a:r>
              <a:rPr lang="en-US" u="sng" dirty="0">
                <a:ea typeface="+mn-lt"/>
                <a:cs typeface="+mn-lt"/>
              </a:rPr>
              <a:t>Find the top 5 precincts that issued the most tickets in 2017</a:t>
            </a:r>
          </a:p>
          <a:p>
            <a:r>
              <a:rPr lang="en-US" dirty="0"/>
              <a:t>Code: </a:t>
            </a:r>
            <a:endParaRPr lang="en-US" dirty="0">
              <a:ea typeface="+mn-lt"/>
              <a:cs typeface="+mn-lt"/>
            </a:endParaRPr>
          </a:p>
          <a:p>
            <a:r>
              <a:rPr lang="en-US" sz="2000" dirty="0">
                <a:ea typeface="+mn-lt"/>
                <a:cs typeface="+mn-lt"/>
              </a:rPr>
              <a:t>SELECT </a:t>
            </a:r>
            <a:r>
              <a:rPr lang="en-US" sz="2000" dirty="0" err="1">
                <a:ea typeface="+mn-lt"/>
                <a:cs typeface="+mn-lt"/>
              </a:rPr>
              <a:t>violation_precinct</a:t>
            </a:r>
            <a:r>
              <a:rPr lang="en-US" sz="2000" dirty="0">
                <a:ea typeface="+mn-lt"/>
                <a:cs typeface="+mn-lt"/>
              </a:rPr>
              <a:t>, COUNT(*) as </a:t>
            </a:r>
            <a:r>
              <a:rPr lang="en-US" sz="2000" dirty="0" err="1">
                <a:ea typeface="+mn-lt"/>
                <a:cs typeface="+mn-lt"/>
              </a:rPr>
              <a:t>num_tickets</a:t>
            </a:r>
            <a:endParaRPr lang="en-US" sz="2000" dirty="0">
              <a:ea typeface="+mn-lt"/>
              <a:cs typeface="+mn-lt"/>
            </a:endParaRPr>
          </a:p>
          <a:p>
            <a:r>
              <a:rPr lang="en-US" sz="2000" dirty="0">
                <a:ea typeface="+mn-lt"/>
                <a:cs typeface="+mn-lt"/>
              </a:rPr>
              <a:t>FROM ViolationData2017</a:t>
            </a:r>
          </a:p>
          <a:p>
            <a:r>
              <a:rPr lang="en-US" sz="2000" dirty="0">
                <a:ea typeface="+mn-lt"/>
                <a:cs typeface="+mn-lt"/>
              </a:rPr>
              <a:t>WHERE </a:t>
            </a:r>
            <a:r>
              <a:rPr lang="en-US" sz="2000" dirty="0" err="1">
                <a:ea typeface="+mn-lt"/>
                <a:cs typeface="+mn-lt"/>
              </a:rPr>
              <a:t>violation_precinct</a:t>
            </a:r>
            <a:r>
              <a:rPr lang="en-US" sz="2000" dirty="0">
                <a:ea typeface="+mn-lt"/>
                <a:cs typeface="+mn-lt"/>
              </a:rPr>
              <a:t> IS NOT NULL AND </a:t>
            </a:r>
            <a:r>
              <a:rPr lang="en-US" sz="2000" dirty="0" err="1">
                <a:ea typeface="+mn-lt"/>
                <a:cs typeface="+mn-lt"/>
              </a:rPr>
              <a:t>violation_precinct</a:t>
            </a:r>
            <a:r>
              <a:rPr lang="en-US" sz="2000" dirty="0">
                <a:ea typeface="+mn-lt"/>
                <a:cs typeface="+mn-lt"/>
              </a:rPr>
              <a:t> != 0</a:t>
            </a:r>
            <a:endParaRPr lang="en-US" sz="2000" dirty="0"/>
          </a:p>
          <a:p>
            <a:r>
              <a:rPr lang="en-US" sz="2000" dirty="0">
                <a:ea typeface="+mn-lt"/>
                <a:cs typeface="+mn-lt"/>
              </a:rPr>
              <a:t>GROUP BY </a:t>
            </a:r>
            <a:r>
              <a:rPr lang="en-US" sz="2000" dirty="0" err="1">
                <a:ea typeface="+mn-lt"/>
                <a:cs typeface="+mn-lt"/>
              </a:rPr>
              <a:t>violation_precinct</a:t>
            </a:r>
            <a:endParaRPr lang="en-US" sz="2000" dirty="0">
              <a:ea typeface="+mn-lt"/>
              <a:cs typeface="+mn-lt"/>
            </a:endParaRPr>
          </a:p>
          <a:p>
            <a:r>
              <a:rPr lang="en-US" sz="2000" dirty="0">
                <a:ea typeface="+mn-lt"/>
                <a:cs typeface="+mn-lt"/>
              </a:rPr>
              <a:t>ORDER BY </a:t>
            </a:r>
            <a:r>
              <a:rPr lang="en-US" sz="2000" dirty="0" err="1">
                <a:ea typeface="+mn-lt"/>
                <a:cs typeface="+mn-lt"/>
              </a:rPr>
              <a:t>num_tickets</a:t>
            </a:r>
            <a:r>
              <a:rPr lang="en-US" sz="2000" dirty="0">
                <a:ea typeface="+mn-lt"/>
                <a:cs typeface="+mn-lt"/>
              </a:rPr>
              <a:t> DESC</a:t>
            </a:r>
          </a:p>
          <a:p>
            <a:r>
              <a:rPr lang="en-US" sz="2000" dirty="0">
                <a:ea typeface="+mn-lt"/>
                <a:cs typeface="+mn-lt"/>
              </a:rPr>
              <a:t>LIMIT 5;</a:t>
            </a:r>
            <a:r>
              <a:rPr lang="en-US" sz="2400" dirty="0">
                <a:ea typeface="+mn-lt"/>
                <a:cs typeface="+mn-lt"/>
              </a:rPr>
              <a:t> </a:t>
            </a:r>
            <a:endParaRPr lang="en-US" sz="2400" dirty="0"/>
          </a:p>
        </p:txBody>
      </p:sp>
      <p:sp>
        <p:nvSpPr>
          <p:cNvPr id="5" name="Slide Number Placeholder 4">
            <a:extLst>
              <a:ext uri="{FF2B5EF4-FFF2-40B4-BE49-F238E27FC236}">
                <a16:creationId xmlns:a16="http://schemas.microsoft.com/office/drawing/2014/main" id="{D651C16F-C602-8B7A-D090-829996045044}"/>
              </a:ext>
            </a:extLst>
          </p:cNvPr>
          <p:cNvSpPr>
            <a:spLocks noGrp="1"/>
          </p:cNvSpPr>
          <p:nvPr>
            <p:ph type="sldNum" sz="quarter" idx="4"/>
          </p:nvPr>
        </p:nvSpPr>
        <p:spPr/>
        <p:txBody>
          <a:bodyPr/>
          <a:lstStyle/>
          <a:p>
            <a:fld id="{294A09A9-5501-47C1-A89A-A340965A2BE2}" type="slidenum">
              <a:rPr lang="en-US" smtClean="0"/>
              <a:pPr/>
              <a:t>12</a:t>
            </a:fld>
            <a:endParaRPr lang="en-US"/>
          </a:p>
        </p:txBody>
      </p:sp>
      <p:pic>
        <p:nvPicPr>
          <p:cNvPr id="7" name="Picture 7" descr="Text&#10;&#10;Description automatically generated">
            <a:extLst>
              <a:ext uri="{FF2B5EF4-FFF2-40B4-BE49-F238E27FC236}">
                <a16:creationId xmlns:a16="http://schemas.microsoft.com/office/drawing/2014/main" id="{7CD38469-E27E-1F12-1B4C-ADF05197A4D5}"/>
              </a:ext>
            </a:extLst>
          </p:cNvPr>
          <p:cNvPicPr>
            <a:picLocks noChangeAspect="1"/>
          </p:cNvPicPr>
          <p:nvPr/>
        </p:nvPicPr>
        <p:blipFill>
          <a:blip r:embed="rId2"/>
          <a:stretch>
            <a:fillRect/>
          </a:stretch>
        </p:blipFill>
        <p:spPr>
          <a:xfrm>
            <a:off x="6997111" y="3064356"/>
            <a:ext cx="4558829" cy="1805730"/>
          </a:xfrm>
          <a:prstGeom prst="rect">
            <a:avLst/>
          </a:prstGeom>
        </p:spPr>
      </p:pic>
    </p:spTree>
    <p:extLst>
      <p:ext uri="{BB962C8B-B14F-4D97-AF65-F5344CB8AC3E}">
        <p14:creationId xmlns:p14="http://schemas.microsoft.com/office/powerpoint/2010/main" val="362863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B128-812D-953E-FE49-B63461929BFA}"/>
              </a:ext>
            </a:extLst>
          </p:cNvPr>
          <p:cNvSpPr>
            <a:spLocks noGrp="1"/>
          </p:cNvSpPr>
          <p:nvPr>
            <p:ph type="title"/>
          </p:nvPr>
        </p:nvSpPr>
        <p:spPr/>
        <p:txBody>
          <a:bodyPr/>
          <a:lstStyle/>
          <a:p>
            <a:r>
              <a:rPr lang="en-US"/>
              <a:t>Queries </a:t>
            </a:r>
            <a:r>
              <a:rPr lang="en-US">
                <a:ea typeface="+mj-lt"/>
                <a:cs typeface="+mj-lt"/>
              </a:rPr>
              <a:t>in Beeline</a:t>
            </a:r>
            <a:endParaRPr lang="en-US"/>
          </a:p>
        </p:txBody>
      </p:sp>
      <p:sp>
        <p:nvSpPr>
          <p:cNvPr id="3" name="Content Placeholder 2">
            <a:extLst>
              <a:ext uri="{FF2B5EF4-FFF2-40B4-BE49-F238E27FC236}">
                <a16:creationId xmlns:a16="http://schemas.microsoft.com/office/drawing/2014/main" id="{51A45A17-4929-7C45-CFCF-BB424F574BE6}"/>
              </a:ext>
            </a:extLst>
          </p:cNvPr>
          <p:cNvSpPr>
            <a:spLocks noGrp="1"/>
          </p:cNvSpPr>
          <p:nvPr>
            <p:ph idx="1"/>
          </p:nvPr>
        </p:nvSpPr>
        <p:spPr>
          <a:xfrm>
            <a:off x="1167493" y="2017467"/>
            <a:ext cx="5769157" cy="4195490"/>
          </a:xfrm>
        </p:spPr>
        <p:txBody>
          <a:bodyPr vert="horz" lIns="91440" tIns="45720" rIns="91440" bIns="45720" rtlCol="0" anchor="t">
            <a:noAutofit/>
          </a:bodyPr>
          <a:lstStyle/>
          <a:p>
            <a:r>
              <a:rPr lang="en-US" u="sng" dirty="0">
                <a:ea typeface="+mn-lt"/>
                <a:cs typeface="+mn-lt"/>
              </a:rPr>
              <a:t>Find the top 10 vehicles makes that received the most tickets in 2017</a:t>
            </a:r>
          </a:p>
          <a:p>
            <a:r>
              <a:rPr lang="en-US" dirty="0"/>
              <a:t>Code:</a:t>
            </a:r>
          </a:p>
          <a:p>
            <a:r>
              <a:rPr lang="en-US" sz="2000" dirty="0">
                <a:ea typeface="+mn-lt"/>
                <a:cs typeface="+mn-lt"/>
              </a:rPr>
              <a:t>SELECT </a:t>
            </a:r>
            <a:r>
              <a:rPr lang="en-US" sz="2000" dirty="0" err="1">
                <a:ea typeface="+mn-lt"/>
                <a:cs typeface="+mn-lt"/>
              </a:rPr>
              <a:t>vehicle_make</a:t>
            </a:r>
            <a:r>
              <a:rPr lang="en-US" sz="2000" dirty="0">
                <a:ea typeface="+mn-lt"/>
                <a:cs typeface="+mn-lt"/>
              </a:rPr>
              <a:t>, COUNT(*) as </a:t>
            </a:r>
            <a:r>
              <a:rPr lang="en-US" sz="2000" dirty="0" err="1">
                <a:ea typeface="+mn-lt"/>
                <a:cs typeface="+mn-lt"/>
              </a:rPr>
              <a:t>num_tickets</a:t>
            </a:r>
            <a:endParaRPr lang="en-US" sz="2000" dirty="0">
              <a:ea typeface="+mn-lt"/>
              <a:cs typeface="+mn-lt"/>
            </a:endParaRPr>
          </a:p>
          <a:p>
            <a:r>
              <a:rPr lang="en-US" sz="2000" dirty="0">
                <a:ea typeface="+mn-lt"/>
                <a:cs typeface="+mn-lt"/>
              </a:rPr>
              <a:t>FROM VehicleData2017</a:t>
            </a:r>
          </a:p>
          <a:p>
            <a:r>
              <a:rPr lang="en-US" sz="2000" dirty="0">
                <a:ea typeface="+mn-lt"/>
                <a:cs typeface="+mn-lt"/>
              </a:rPr>
              <a:t>WHERE </a:t>
            </a:r>
            <a:r>
              <a:rPr lang="en-US" sz="2000" dirty="0" err="1">
                <a:ea typeface="+mn-lt"/>
                <a:cs typeface="+mn-lt"/>
              </a:rPr>
              <a:t>vehicle_make</a:t>
            </a:r>
            <a:r>
              <a:rPr lang="en-US" sz="2000" dirty="0">
                <a:ea typeface="+mn-lt"/>
                <a:cs typeface="+mn-lt"/>
              </a:rPr>
              <a:t> REGEXP '^[^0-9]+$' AND </a:t>
            </a:r>
            <a:r>
              <a:rPr lang="en-US" sz="2000" dirty="0" err="1">
                <a:ea typeface="+mn-lt"/>
                <a:cs typeface="+mn-lt"/>
              </a:rPr>
              <a:t>vehicle_make</a:t>
            </a:r>
            <a:r>
              <a:rPr lang="en-US" sz="2000" dirty="0">
                <a:ea typeface="+mn-lt"/>
                <a:cs typeface="+mn-lt"/>
              </a:rPr>
              <a:t> IS NOT NULL</a:t>
            </a:r>
            <a:endParaRPr lang="en-US" sz="2000" dirty="0"/>
          </a:p>
          <a:p>
            <a:r>
              <a:rPr lang="en-US" sz="2000" dirty="0">
                <a:ea typeface="+mn-lt"/>
                <a:cs typeface="+mn-lt"/>
              </a:rPr>
              <a:t>GROUP BY </a:t>
            </a:r>
            <a:r>
              <a:rPr lang="en-US" sz="2000" dirty="0" err="1">
                <a:ea typeface="+mn-lt"/>
                <a:cs typeface="+mn-lt"/>
              </a:rPr>
              <a:t>vehicle_make</a:t>
            </a:r>
            <a:endParaRPr lang="en-US" sz="2000" dirty="0">
              <a:ea typeface="+mn-lt"/>
              <a:cs typeface="+mn-lt"/>
            </a:endParaRPr>
          </a:p>
          <a:p>
            <a:r>
              <a:rPr lang="en-US" sz="2000" dirty="0">
                <a:ea typeface="+mn-lt"/>
                <a:cs typeface="+mn-lt"/>
              </a:rPr>
              <a:t>ORDER BY </a:t>
            </a:r>
            <a:r>
              <a:rPr lang="en-US" sz="2000" dirty="0" err="1">
                <a:ea typeface="+mn-lt"/>
                <a:cs typeface="+mn-lt"/>
              </a:rPr>
              <a:t>num_tickets</a:t>
            </a:r>
            <a:r>
              <a:rPr lang="en-US" sz="2000" dirty="0">
                <a:ea typeface="+mn-lt"/>
                <a:cs typeface="+mn-lt"/>
              </a:rPr>
              <a:t> DESC</a:t>
            </a:r>
          </a:p>
          <a:p>
            <a:r>
              <a:rPr lang="en-US" sz="2000" dirty="0">
                <a:ea typeface="+mn-lt"/>
                <a:cs typeface="+mn-lt"/>
              </a:rPr>
              <a:t>LIMIT 10;</a:t>
            </a:r>
            <a:endParaRPr lang="en-US" sz="2000" dirty="0"/>
          </a:p>
        </p:txBody>
      </p:sp>
      <p:sp>
        <p:nvSpPr>
          <p:cNvPr id="5" name="Slide Number Placeholder 4">
            <a:extLst>
              <a:ext uri="{FF2B5EF4-FFF2-40B4-BE49-F238E27FC236}">
                <a16:creationId xmlns:a16="http://schemas.microsoft.com/office/drawing/2014/main" id="{612A76A3-21F3-040E-4D8C-E2ACC1EB71AA}"/>
              </a:ext>
            </a:extLst>
          </p:cNvPr>
          <p:cNvSpPr>
            <a:spLocks noGrp="1"/>
          </p:cNvSpPr>
          <p:nvPr>
            <p:ph type="sldNum" sz="quarter" idx="4"/>
          </p:nvPr>
        </p:nvSpPr>
        <p:spPr/>
        <p:txBody>
          <a:bodyPr/>
          <a:lstStyle/>
          <a:p>
            <a:fld id="{294A09A9-5501-47C1-A89A-A340965A2BE2}" type="slidenum">
              <a:rPr lang="en-US" smtClean="0"/>
              <a:pPr/>
              <a:t>13</a:t>
            </a:fld>
            <a:endParaRPr lang="en-US"/>
          </a:p>
        </p:txBody>
      </p:sp>
      <p:pic>
        <p:nvPicPr>
          <p:cNvPr id="7" name="Picture 7" descr="Text&#10;&#10;Description automatically generated">
            <a:extLst>
              <a:ext uri="{FF2B5EF4-FFF2-40B4-BE49-F238E27FC236}">
                <a16:creationId xmlns:a16="http://schemas.microsoft.com/office/drawing/2014/main" id="{A41C9E84-6F50-6577-7E3B-291F67608F59}"/>
              </a:ext>
            </a:extLst>
          </p:cNvPr>
          <p:cNvPicPr>
            <a:picLocks noChangeAspect="1"/>
          </p:cNvPicPr>
          <p:nvPr/>
        </p:nvPicPr>
        <p:blipFill>
          <a:blip r:embed="rId2"/>
          <a:stretch>
            <a:fillRect/>
          </a:stretch>
        </p:blipFill>
        <p:spPr>
          <a:xfrm>
            <a:off x="7142104" y="2116836"/>
            <a:ext cx="4210755" cy="3188772"/>
          </a:xfrm>
          <a:prstGeom prst="rect">
            <a:avLst/>
          </a:prstGeom>
        </p:spPr>
      </p:pic>
    </p:spTree>
    <p:extLst>
      <p:ext uri="{BB962C8B-B14F-4D97-AF65-F5344CB8AC3E}">
        <p14:creationId xmlns:p14="http://schemas.microsoft.com/office/powerpoint/2010/main" val="357671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D73E-E267-4E0D-D6DD-037BED6D5125}"/>
              </a:ext>
            </a:extLst>
          </p:cNvPr>
          <p:cNvSpPr>
            <a:spLocks noGrp="1"/>
          </p:cNvSpPr>
          <p:nvPr>
            <p:ph type="title"/>
          </p:nvPr>
        </p:nvSpPr>
        <p:spPr/>
        <p:txBody>
          <a:bodyPr/>
          <a:lstStyle/>
          <a:p>
            <a:r>
              <a:rPr lang="en-US"/>
              <a:t>Queries in Beeline</a:t>
            </a:r>
          </a:p>
        </p:txBody>
      </p:sp>
      <p:sp>
        <p:nvSpPr>
          <p:cNvPr id="3" name="Content Placeholder 2">
            <a:extLst>
              <a:ext uri="{FF2B5EF4-FFF2-40B4-BE49-F238E27FC236}">
                <a16:creationId xmlns:a16="http://schemas.microsoft.com/office/drawing/2014/main" id="{5FF459FA-DA8E-9038-ED7B-E854C317EAC7}"/>
              </a:ext>
            </a:extLst>
          </p:cNvPr>
          <p:cNvSpPr>
            <a:spLocks noGrp="1"/>
          </p:cNvSpPr>
          <p:nvPr>
            <p:ph idx="1"/>
          </p:nvPr>
        </p:nvSpPr>
        <p:spPr>
          <a:xfrm>
            <a:off x="1167493" y="2017467"/>
            <a:ext cx="6340657" cy="3366815"/>
          </a:xfrm>
        </p:spPr>
        <p:txBody>
          <a:bodyPr vert="horz" lIns="91440" tIns="45720" rIns="91440" bIns="45720" rtlCol="0" anchor="t">
            <a:noAutofit/>
          </a:bodyPr>
          <a:lstStyle/>
          <a:p>
            <a:r>
              <a:rPr lang="en-US" u="sng" dirty="0">
                <a:ea typeface="+mn-lt"/>
                <a:cs typeface="+mn-lt"/>
              </a:rPr>
              <a:t>Find the top 10 violation codes</a:t>
            </a:r>
            <a:endParaRPr lang="en-US" u="sng" dirty="0"/>
          </a:p>
          <a:p>
            <a:r>
              <a:rPr lang="en-US" dirty="0">
                <a:ea typeface="+mn-lt"/>
                <a:cs typeface="+mn-lt"/>
              </a:rPr>
              <a:t>Code:</a:t>
            </a:r>
          </a:p>
          <a:p>
            <a:r>
              <a:rPr lang="en-US" sz="2400" dirty="0">
                <a:ea typeface="+mn-lt"/>
                <a:cs typeface="+mn-lt"/>
              </a:rPr>
              <a:t>SELECT </a:t>
            </a:r>
            <a:r>
              <a:rPr lang="en-US" sz="2400" dirty="0" err="1">
                <a:ea typeface="+mn-lt"/>
                <a:cs typeface="+mn-lt"/>
              </a:rPr>
              <a:t>violation_code</a:t>
            </a:r>
            <a:r>
              <a:rPr lang="en-US" sz="2400" dirty="0">
                <a:ea typeface="+mn-lt"/>
                <a:cs typeface="+mn-lt"/>
              </a:rPr>
              <a:t>, COUNT(*) as </a:t>
            </a:r>
            <a:r>
              <a:rPr lang="en-US" sz="2400" dirty="0" err="1">
                <a:ea typeface="+mn-lt"/>
                <a:cs typeface="+mn-lt"/>
              </a:rPr>
              <a:t>num_violations</a:t>
            </a:r>
            <a:endParaRPr lang="en-US" sz="2400" dirty="0"/>
          </a:p>
          <a:p>
            <a:r>
              <a:rPr lang="en-US" sz="2400" dirty="0">
                <a:ea typeface="+mn-lt"/>
                <a:cs typeface="+mn-lt"/>
              </a:rPr>
              <a:t>FROM ViolationData2017</a:t>
            </a:r>
            <a:endParaRPr lang="en-US" sz="2400" dirty="0"/>
          </a:p>
          <a:p>
            <a:r>
              <a:rPr lang="en-US" sz="2400" dirty="0">
                <a:ea typeface="+mn-lt"/>
                <a:cs typeface="+mn-lt"/>
              </a:rPr>
              <a:t>WHERE </a:t>
            </a:r>
            <a:r>
              <a:rPr lang="en-US" sz="2400" dirty="0" err="1">
                <a:ea typeface="+mn-lt"/>
                <a:cs typeface="+mn-lt"/>
              </a:rPr>
              <a:t>violation_code</a:t>
            </a:r>
            <a:r>
              <a:rPr lang="en-US" sz="2400" dirty="0">
                <a:ea typeface="+mn-lt"/>
                <a:cs typeface="+mn-lt"/>
              </a:rPr>
              <a:t> IS NOT NULL</a:t>
            </a:r>
            <a:endParaRPr lang="en-US" sz="2400" dirty="0"/>
          </a:p>
          <a:p>
            <a:r>
              <a:rPr lang="en-US" sz="2400" dirty="0">
                <a:ea typeface="+mn-lt"/>
                <a:cs typeface="+mn-lt"/>
              </a:rPr>
              <a:t>GROUP BY </a:t>
            </a:r>
            <a:r>
              <a:rPr lang="en-US" sz="2400" dirty="0" err="1">
                <a:ea typeface="+mn-lt"/>
                <a:cs typeface="+mn-lt"/>
              </a:rPr>
              <a:t>violation_code</a:t>
            </a:r>
            <a:endParaRPr lang="en-US" sz="2400" dirty="0"/>
          </a:p>
          <a:p>
            <a:r>
              <a:rPr lang="en-US" sz="2400" dirty="0">
                <a:ea typeface="+mn-lt"/>
                <a:cs typeface="+mn-lt"/>
              </a:rPr>
              <a:t>ORDER BY </a:t>
            </a:r>
            <a:r>
              <a:rPr lang="en-US" sz="2400" dirty="0" err="1">
                <a:ea typeface="+mn-lt"/>
                <a:cs typeface="+mn-lt"/>
              </a:rPr>
              <a:t>num_violations</a:t>
            </a:r>
            <a:r>
              <a:rPr lang="en-US" sz="2400" dirty="0">
                <a:ea typeface="+mn-lt"/>
                <a:cs typeface="+mn-lt"/>
              </a:rPr>
              <a:t> DESC</a:t>
            </a:r>
            <a:endParaRPr lang="en-US" sz="2400" dirty="0"/>
          </a:p>
          <a:p>
            <a:r>
              <a:rPr lang="en-US" sz="2400" dirty="0">
                <a:ea typeface="+mn-lt"/>
                <a:cs typeface="+mn-lt"/>
              </a:rPr>
              <a:t>LIMIT 10;</a:t>
            </a:r>
            <a:endParaRPr lang="en-US" sz="2400" dirty="0"/>
          </a:p>
        </p:txBody>
      </p:sp>
      <p:sp>
        <p:nvSpPr>
          <p:cNvPr id="5" name="Slide Number Placeholder 4">
            <a:extLst>
              <a:ext uri="{FF2B5EF4-FFF2-40B4-BE49-F238E27FC236}">
                <a16:creationId xmlns:a16="http://schemas.microsoft.com/office/drawing/2014/main" id="{CE0047A8-72EC-219B-A69C-AA0F62942131}"/>
              </a:ext>
            </a:extLst>
          </p:cNvPr>
          <p:cNvSpPr>
            <a:spLocks noGrp="1"/>
          </p:cNvSpPr>
          <p:nvPr>
            <p:ph type="sldNum" sz="quarter" idx="4"/>
          </p:nvPr>
        </p:nvSpPr>
        <p:spPr/>
        <p:txBody>
          <a:bodyPr/>
          <a:lstStyle/>
          <a:p>
            <a:fld id="{294A09A9-5501-47C1-A89A-A340965A2BE2}" type="slidenum">
              <a:rPr lang="en-US" smtClean="0"/>
              <a:pPr/>
              <a:t>14</a:t>
            </a:fld>
            <a:endParaRPr lang="en-US"/>
          </a:p>
        </p:txBody>
      </p:sp>
      <p:pic>
        <p:nvPicPr>
          <p:cNvPr id="6" name="Picture 6" descr="Text&#10;&#10;Description automatically generated">
            <a:extLst>
              <a:ext uri="{FF2B5EF4-FFF2-40B4-BE49-F238E27FC236}">
                <a16:creationId xmlns:a16="http://schemas.microsoft.com/office/drawing/2014/main" id="{4FD1A08E-2C00-B56C-E9D7-47ACF651AACA}"/>
              </a:ext>
            </a:extLst>
          </p:cNvPr>
          <p:cNvPicPr>
            <a:picLocks noChangeAspect="1"/>
          </p:cNvPicPr>
          <p:nvPr/>
        </p:nvPicPr>
        <p:blipFill>
          <a:blip r:embed="rId2"/>
          <a:stretch>
            <a:fillRect/>
          </a:stretch>
        </p:blipFill>
        <p:spPr>
          <a:xfrm>
            <a:off x="7815910" y="2020772"/>
            <a:ext cx="3752850" cy="2439572"/>
          </a:xfrm>
          <a:prstGeom prst="rect">
            <a:avLst/>
          </a:prstGeom>
        </p:spPr>
      </p:pic>
    </p:spTree>
    <p:extLst>
      <p:ext uri="{BB962C8B-B14F-4D97-AF65-F5344CB8AC3E}">
        <p14:creationId xmlns:p14="http://schemas.microsoft.com/office/powerpoint/2010/main" val="171826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3FFB-2790-A026-4144-A3BBD4113DEF}"/>
              </a:ext>
            </a:extLst>
          </p:cNvPr>
          <p:cNvSpPr>
            <a:spLocks noGrp="1"/>
          </p:cNvSpPr>
          <p:nvPr>
            <p:ph type="title"/>
          </p:nvPr>
        </p:nvSpPr>
        <p:spPr/>
        <p:txBody>
          <a:bodyPr/>
          <a:lstStyle/>
          <a:p>
            <a:r>
              <a:rPr lang="en-US"/>
              <a:t>Cont.</a:t>
            </a:r>
          </a:p>
        </p:txBody>
      </p:sp>
      <p:sp>
        <p:nvSpPr>
          <p:cNvPr id="3" name="Content Placeholder 2">
            <a:extLst>
              <a:ext uri="{FF2B5EF4-FFF2-40B4-BE49-F238E27FC236}">
                <a16:creationId xmlns:a16="http://schemas.microsoft.com/office/drawing/2014/main" id="{944FC0A5-3224-5F95-14F9-948392B130F3}"/>
              </a:ext>
            </a:extLst>
          </p:cNvPr>
          <p:cNvSpPr>
            <a:spLocks noGrp="1"/>
          </p:cNvSpPr>
          <p:nvPr>
            <p:ph idx="1"/>
          </p:nvPr>
        </p:nvSpPr>
        <p:spPr>
          <a:xfrm>
            <a:off x="1167493" y="2017467"/>
            <a:ext cx="5904154" cy="4166915"/>
          </a:xfrm>
        </p:spPr>
        <p:txBody>
          <a:bodyPr vert="horz" lIns="91440" tIns="45720" rIns="91440" bIns="45720" rtlCol="0" anchor="t">
            <a:noAutofit/>
          </a:bodyPr>
          <a:lstStyle/>
          <a:p>
            <a:r>
              <a:rPr lang="en-US" sz="2000">
                <a:latin typeface="Tenorite"/>
                <a:cs typeface="Arial"/>
              </a:rPr>
              <a:t>21. NO PARKING-STREET CLEANING</a:t>
            </a:r>
            <a:endParaRPr lang="en-US" sz="2000">
              <a:latin typeface="Tenorite"/>
            </a:endParaRPr>
          </a:p>
          <a:p>
            <a:r>
              <a:rPr lang="en-US" sz="2000">
                <a:latin typeface="Tenorite"/>
                <a:cs typeface="Arial"/>
              </a:rPr>
              <a:t>36. PHOTO SCHOOL ZONE SPEED VIOLATION</a:t>
            </a:r>
            <a:endParaRPr lang="en-US" sz="2000">
              <a:latin typeface="Tenorite"/>
            </a:endParaRPr>
          </a:p>
          <a:p>
            <a:r>
              <a:rPr lang="en-US" sz="2000">
                <a:latin typeface="Tenorite"/>
                <a:cs typeface="Arial"/>
              </a:rPr>
              <a:t>38. FAIL TO DISPLAY MUNI METER RECEIPT</a:t>
            </a:r>
            <a:endParaRPr lang="en-US" sz="2000">
              <a:latin typeface="Tenorite"/>
            </a:endParaRPr>
          </a:p>
          <a:p>
            <a:r>
              <a:rPr lang="en-US" sz="2000">
                <a:latin typeface="Tenorite"/>
                <a:cs typeface="Arial"/>
              </a:rPr>
              <a:t>14. NO STANDING-DAY/TIME LIMITS</a:t>
            </a:r>
            <a:endParaRPr lang="en-US" sz="2000">
              <a:latin typeface="Tenorite"/>
            </a:endParaRPr>
          </a:p>
          <a:p>
            <a:r>
              <a:rPr lang="en-US" sz="2000">
                <a:latin typeface="Tenorite"/>
                <a:cs typeface="Arial"/>
              </a:rPr>
              <a:t>20. NO STANDING-BUS STOP</a:t>
            </a:r>
            <a:endParaRPr lang="en-US" sz="2000">
              <a:latin typeface="Tenorite"/>
            </a:endParaRPr>
          </a:p>
          <a:p>
            <a:r>
              <a:rPr lang="en-US" sz="2000">
                <a:latin typeface="Tenorite"/>
                <a:cs typeface="Arial"/>
              </a:rPr>
              <a:t>46. DOUBLE PARKING</a:t>
            </a:r>
            <a:endParaRPr lang="en-US" sz="2000">
              <a:latin typeface="Tenorite"/>
            </a:endParaRPr>
          </a:p>
          <a:p>
            <a:r>
              <a:rPr lang="en-US" sz="2000">
                <a:latin typeface="Tenorite"/>
                <a:cs typeface="Arial"/>
              </a:rPr>
              <a:t>37. PHTO SCHOOL ZN SPEED VIOLATION</a:t>
            </a:r>
            <a:endParaRPr lang="en-US" sz="2000">
              <a:latin typeface="Tenorite"/>
            </a:endParaRPr>
          </a:p>
          <a:p>
            <a:r>
              <a:rPr lang="en-US" sz="2000">
                <a:latin typeface="Tenorite"/>
                <a:cs typeface="Arial"/>
              </a:rPr>
              <a:t>71. INSP. STICKER-EXPIRED/MISSING</a:t>
            </a:r>
            <a:endParaRPr lang="en-US" sz="2000">
              <a:latin typeface="Tenorite"/>
            </a:endParaRPr>
          </a:p>
          <a:p>
            <a:r>
              <a:rPr lang="en-US" sz="2000">
                <a:latin typeface="Tenorite"/>
                <a:cs typeface="Arial"/>
              </a:rPr>
              <a:t>40. FIRE HYDRANT</a:t>
            </a:r>
            <a:endParaRPr lang="en-US" sz="2000">
              <a:latin typeface="Tenorite"/>
            </a:endParaRPr>
          </a:p>
          <a:p>
            <a:r>
              <a:rPr lang="en-US" sz="2000">
                <a:latin typeface="Tenorite"/>
                <a:cs typeface="Arial"/>
              </a:rPr>
              <a:t>7. FAILURE TO STOP AT RED LIGHT</a:t>
            </a:r>
            <a:endParaRPr lang="en-US" sz="2000">
              <a:latin typeface="Tenorite"/>
            </a:endParaRPr>
          </a:p>
          <a:p>
            <a:br>
              <a:rPr lang="en-US"/>
            </a:br>
            <a:endParaRPr lang="en-US"/>
          </a:p>
        </p:txBody>
      </p:sp>
      <p:sp>
        <p:nvSpPr>
          <p:cNvPr id="5" name="Slide Number Placeholder 4">
            <a:extLst>
              <a:ext uri="{FF2B5EF4-FFF2-40B4-BE49-F238E27FC236}">
                <a16:creationId xmlns:a16="http://schemas.microsoft.com/office/drawing/2014/main" id="{E207D02E-D0CF-724F-4456-77973996575B}"/>
              </a:ext>
            </a:extLst>
          </p:cNvPr>
          <p:cNvSpPr>
            <a:spLocks noGrp="1"/>
          </p:cNvSpPr>
          <p:nvPr>
            <p:ph type="sldNum" sz="quarter" idx="4"/>
          </p:nvPr>
        </p:nvSpPr>
        <p:spPr/>
        <p:txBody>
          <a:bodyPr/>
          <a:lstStyle/>
          <a:p>
            <a:fld id="{294A09A9-5501-47C1-A89A-A340965A2BE2}" type="slidenum">
              <a:rPr lang="en-US" smtClean="0"/>
              <a:pPr/>
              <a:t>15</a:t>
            </a:fld>
            <a:endParaRPr lang="en-US"/>
          </a:p>
        </p:txBody>
      </p:sp>
      <p:pic>
        <p:nvPicPr>
          <p:cNvPr id="7" name="Picture 6" descr="Text&#10;&#10;Description automatically generated">
            <a:extLst>
              <a:ext uri="{FF2B5EF4-FFF2-40B4-BE49-F238E27FC236}">
                <a16:creationId xmlns:a16="http://schemas.microsoft.com/office/drawing/2014/main" id="{E823F6E3-FD8E-F0EC-8C39-99D27F77B8B7}"/>
              </a:ext>
            </a:extLst>
          </p:cNvPr>
          <p:cNvPicPr>
            <a:picLocks noChangeAspect="1"/>
          </p:cNvPicPr>
          <p:nvPr/>
        </p:nvPicPr>
        <p:blipFill>
          <a:blip r:embed="rId2"/>
          <a:stretch>
            <a:fillRect/>
          </a:stretch>
        </p:blipFill>
        <p:spPr>
          <a:xfrm>
            <a:off x="7357901" y="2212858"/>
            <a:ext cx="4392553" cy="2853497"/>
          </a:xfrm>
          <a:prstGeom prst="rect">
            <a:avLst/>
          </a:prstGeom>
        </p:spPr>
      </p:pic>
    </p:spTree>
    <p:extLst>
      <p:ext uri="{BB962C8B-B14F-4D97-AF65-F5344CB8AC3E}">
        <p14:creationId xmlns:p14="http://schemas.microsoft.com/office/powerpoint/2010/main" val="376995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44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FBED2D-5A86-4A65-1B1C-4D500207716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Visualizations</a:t>
            </a:r>
          </a:p>
        </p:txBody>
      </p:sp>
      <p:pic>
        <p:nvPicPr>
          <p:cNvPr id="6" name="Picture 6" descr="Chart, line chart&#10;&#10;Description automatically generated">
            <a:extLst>
              <a:ext uri="{FF2B5EF4-FFF2-40B4-BE49-F238E27FC236}">
                <a16:creationId xmlns:a16="http://schemas.microsoft.com/office/drawing/2014/main" id="{A8ADE563-976E-BD3A-A381-19AC5027ED1B}"/>
              </a:ext>
            </a:extLst>
          </p:cNvPr>
          <p:cNvPicPr>
            <a:picLocks noGrp="1" noChangeAspect="1"/>
          </p:cNvPicPr>
          <p:nvPr>
            <p:ph idx="1"/>
          </p:nvPr>
        </p:nvPicPr>
        <p:blipFill>
          <a:blip r:embed="rId2"/>
          <a:stretch>
            <a:fillRect/>
          </a:stretch>
        </p:blipFill>
        <p:spPr>
          <a:xfrm>
            <a:off x="4570831" y="640080"/>
            <a:ext cx="6621740" cy="5578816"/>
          </a:xfrm>
          <a:prstGeom prst="rect">
            <a:avLst/>
          </a:prstGeom>
        </p:spPr>
      </p:pic>
      <p:sp>
        <p:nvSpPr>
          <p:cNvPr id="5" name="Slide Number Placeholder 4">
            <a:extLst>
              <a:ext uri="{FF2B5EF4-FFF2-40B4-BE49-F238E27FC236}">
                <a16:creationId xmlns:a16="http://schemas.microsoft.com/office/drawing/2014/main" id="{58A4D38C-D6D8-1AAB-27D6-3ECE8CEDB278}"/>
              </a:ext>
            </a:extLst>
          </p:cNvPr>
          <p:cNvSpPr>
            <a:spLocks noGrp="1"/>
          </p:cNvSpPr>
          <p:nvPr>
            <p:ph type="sldNum" sz="quarter" idx="4"/>
          </p:nvPr>
        </p:nvSpPr>
        <p:spPr>
          <a:xfrm>
            <a:off x="10926476" y="6356350"/>
            <a:ext cx="625443" cy="365125"/>
          </a:xfrm>
          <a:noFill/>
        </p:spPr>
        <p:txBody>
          <a:bodyPr vert="horz" lIns="91440" tIns="45720" rIns="91440" bIns="45720" rtlCol="0" anchor="ctr">
            <a:normAutofit/>
          </a:bodyPr>
          <a:lstStyle/>
          <a:p>
            <a:pPr algn="l">
              <a:spcAft>
                <a:spcPts val="600"/>
              </a:spcAft>
            </a:pPr>
            <a:fld id="{294A09A9-5501-47C1-A89A-A340965A2BE2}" type="slidenum">
              <a:rPr lang="en-US" smtClean="0">
                <a:solidFill>
                  <a:schemeClr val="tx1">
                    <a:tint val="75000"/>
                  </a:schemeClr>
                </a:solidFill>
              </a:rPr>
              <a:pPr algn="l">
                <a:spcAft>
                  <a:spcPts val="600"/>
                </a:spcAft>
              </a:pPr>
              <a:t>16</a:t>
            </a:fld>
            <a:endParaRPr lang="en-US">
              <a:solidFill>
                <a:schemeClr val="tx1">
                  <a:tint val="75000"/>
                </a:schemeClr>
              </a:solidFill>
            </a:endParaRPr>
          </a:p>
        </p:txBody>
      </p:sp>
    </p:spTree>
    <p:extLst>
      <p:ext uri="{BB962C8B-B14F-4D97-AF65-F5344CB8AC3E}">
        <p14:creationId xmlns:p14="http://schemas.microsoft.com/office/powerpoint/2010/main" val="4130917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325F-1D20-8C99-4181-54758963FB33}"/>
              </a:ext>
            </a:extLst>
          </p:cNvPr>
          <p:cNvSpPr>
            <a:spLocks noGrp="1"/>
          </p:cNvSpPr>
          <p:nvPr>
            <p:ph type="title"/>
          </p:nvPr>
        </p:nvSpPr>
        <p:spPr>
          <a:xfrm>
            <a:off x="1200622" y="82826"/>
            <a:ext cx="9779183" cy="1325563"/>
          </a:xfrm>
        </p:spPr>
        <p:txBody>
          <a:bodyPr/>
          <a:lstStyle/>
          <a:p>
            <a:r>
              <a:rPr lang="en-US"/>
              <a:t>Visualization</a:t>
            </a:r>
          </a:p>
        </p:txBody>
      </p:sp>
      <p:sp>
        <p:nvSpPr>
          <p:cNvPr id="5" name="Slide Number Placeholder 4">
            <a:extLst>
              <a:ext uri="{FF2B5EF4-FFF2-40B4-BE49-F238E27FC236}">
                <a16:creationId xmlns:a16="http://schemas.microsoft.com/office/drawing/2014/main" id="{A3D3F1B8-DFFE-7A9D-97AF-74750D9B3653}"/>
              </a:ext>
            </a:extLst>
          </p:cNvPr>
          <p:cNvSpPr>
            <a:spLocks noGrp="1"/>
          </p:cNvSpPr>
          <p:nvPr>
            <p:ph type="sldNum" sz="quarter" idx="4"/>
          </p:nvPr>
        </p:nvSpPr>
        <p:spPr/>
        <p:txBody>
          <a:bodyPr/>
          <a:lstStyle/>
          <a:p>
            <a:fld id="{294A09A9-5501-47C1-A89A-A340965A2BE2}" type="slidenum">
              <a:rPr lang="en-US" smtClean="0"/>
              <a:pPr/>
              <a:t>17</a:t>
            </a:fld>
            <a:endParaRPr lang="en-US"/>
          </a:p>
        </p:txBody>
      </p:sp>
      <p:pic>
        <p:nvPicPr>
          <p:cNvPr id="9" name="Picture 9" descr="Chart, pie chart&#10;&#10;Description automatically generated">
            <a:extLst>
              <a:ext uri="{FF2B5EF4-FFF2-40B4-BE49-F238E27FC236}">
                <a16:creationId xmlns:a16="http://schemas.microsoft.com/office/drawing/2014/main" id="{E6B988BD-391A-F7FD-CA7D-3E2808B69A0C}"/>
              </a:ext>
            </a:extLst>
          </p:cNvPr>
          <p:cNvPicPr>
            <a:picLocks noGrp="1" noChangeAspect="1"/>
          </p:cNvPicPr>
          <p:nvPr>
            <p:ph idx="1"/>
          </p:nvPr>
        </p:nvPicPr>
        <p:blipFill>
          <a:blip r:embed="rId2"/>
          <a:stretch>
            <a:fillRect/>
          </a:stretch>
        </p:blipFill>
        <p:spPr>
          <a:xfrm>
            <a:off x="226835" y="2366009"/>
            <a:ext cx="7725016" cy="4005563"/>
          </a:xfrm>
        </p:spPr>
      </p:pic>
      <p:sp>
        <p:nvSpPr>
          <p:cNvPr id="10" name="TextBox 9">
            <a:extLst>
              <a:ext uri="{FF2B5EF4-FFF2-40B4-BE49-F238E27FC236}">
                <a16:creationId xmlns:a16="http://schemas.microsoft.com/office/drawing/2014/main" id="{DB72A695-31E3-21D9-35A3-9B4FA47775C3}"/>
              </a:ext>
            </a:extLst>
          </p:cNvPr>
          <p:cNvSpPr txBox="1"/>
          <p:nvPr/>
        </p:nvSpPr>
        <p:spPr>
          <a:xfrm>
            <a:off x="7943850" y="2362200"/>
            <a:ext cx="2514600"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ea typeface="+mn-lt"/>
              <a:cs typeface="+mn-lt"/>
            </a:endParaRPr>
          </a:p>
          <a:p>
            <a:r>
              <a:rPr lang="en-US" sz="2400" b="1" u="sng">
                <a:ea typeface="+mn-lt"/>
                <a:cs typeface="+mn-lt"/>
              </a:rPr>
              <a:t>Percentages</a:t>
            </a:r>
          </a:p>
          <a:p>
            <a:r>
              <a:rPr lang="en-US" sz="2400">
                <a:ea typeface="+mn-lt"/>
                <a:cs typeface="+mn-lt"/>
              </a:rPr>
              <a:t>12.16% Ford</a:t>
            </a:r>
            <a:endParaRPr lang="en-US" sz="2400"/>
          </a:p>
          <a:p>
            <a:r>
              <a:rPr lang="en-US" sz="2400">
                <a:ea typeface="+mn-lt"/>
                <a:cs typeface="+mn-lt"/>
              </a:rPr>
              <a:t>11.99% Toyota</a:t>
            </a:r>
            <a:endParaRPr lang="en-US" sz="2400"/>
          </a:p>
          <a:p>
            <a:r>
              <a:rPr lang="en-US" sz="2400">
                <a:ea typeface="+mn-lt"/>
                <a:cs typeface="+mn-lt"/>
              </a:rPr>
              <a:t>10.45% Honda</a:t>
            </a:r>
            <a:endParaRPr lang="en-US" sz="2400"/>
          </a:p>
          <a:p>
            <a:r>
              <a:rPr lang="en-US" sz="2400">
                <a:ea typeface="+mn-lt"/>
                <a:cs typeface="+mn-lt"/>
              </a:rPr>
              <a:t>8.83% Nissan</a:t>
            </a:r>
            <a:endParaRPr lang="en-US" sz="2400"/>
          </a:p>
          <a:p>
            <a:r>
              <a:rPr lang="en-US" sz="2400">
                <a:ea typeface="+mn-lt"/>
                <a:cs typeface="+mn-lt"/>
              </a:rPr>
              <a:t>6.98% Chevrolet</a:t>
            </a:r>
            <a:endParaRPr lang="en-US" sz="2400"/>
          </a:p>
          <a:p>
            <a:pPr algn="l"/>
            <a:endParaRPr lang="en-US"/>
          </a:p>
        </p:txBody>
      </p:sp>
      <p:sp>
        <p:nvSpPr>
          <p:cNvPr id="3" name="TextBox 2">
            <a:extLst>
              <a:ext uri="{FF2B5EF4-FFF2-40B4-BE49-F238E27FC236}">
                <a16:creationId xmlns:a16="http://schemas.microsoft.com/office/drawing/2014/main" id="{6F9A1B2A-34C0-0E8E-5A55-17E8F7DD7C3B}"/>
              </a:ext>
            </a:extLst>
          </p:cNvPr>
          <p:cNvSpPr txBox="1"/>
          <p:nvPr/>
        </p:nvSpPr>
        <p:spPr>
          <a:xfrm>
            <a:off x="336826" y="1562653"/>
            <a:ext cx="781878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a:t>Pie chart of all the Car Makes</a:t>
            </a:r>
          </a:p>
        </p:txBody>
      </p:sp>
    </p:spTree>
    <p:extLst>
      <p:ext uri="{BB962C8B-B14F-4D97-AF65-F5344CB8AC3E}">
        <p14:creationId xmlns:p14="http://schemas.microsoft.com/office/powerpoint/2010/main" val="3700719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CD70-5EC2-CBA7-1621-9DECC2BA9FE0}"/>
              </a:ext>
            </a:extLst>
          </p:cNvPr>
          <p:cNvSpPr>
            <a:spLocks noGrp="1"/>
          </p:cNvSpPr>
          <p:nvPr>
            <p:ph type="title"/>
          </p:nvPr>
        </p:nvSpPr>
        <p:spPr>
          <a:xfrm>
            <a:off x="1101231" y="-149087"/>
            <a:ext cx="9779183" cy="1325563"/>
          </a:xfrm>
        </p:spPr>
        <p:txBody>
          <a:bodyPr/>
          <a:lstStyle/>
          <a:p>
            <a:r>
              <a:rPr lang="en-US"/>
              <a:t>Visualization</a:t>
            </a:r>
          </a:p>
        </p:txBody>
      </p:sp>
      <p:pic>
        <p:nvPicPr>
          <p:cNvPr id="6" name="Picture 6" descr="Chart, bar chart&#10;&#10;Description automatically generated">
            <a:extLst>
              <a:ext uri="{FF2B5EF4-FFF2-40B4-BE49-F238E27FC236}">
                <a16:creationId xmlns:a16="http://schemas.microsoft.com/office/drawing/2014/main" id="{A5B1E84B-2C3A-1B00-4428-85438212CA6A}"/>
              </a:ext>
            </a:extLst>
          </p:cNvPr>
          <p:cNvPicPr>
            <a:picLocks noGrp="1" noChangeAspect="1"/>
          </p:cNvPicPr>
          <p:nvPr>
            <p:ph idx="1"/>
          </p:nvPr>
        </p:nvPicPr>
        <p:blipFill>
          <a:blip r:embed="rId2"/>
          <a:stretch>
            <a:fillRect/>
          </a:stretch>
        </p:blipFill>
        <p:spPr>
          <a:xfrm>
            <a:off x="590975" y="2363680"/>
            <a:ext cx="5726460" cy="3890690"/>
          </a:xfrm>
        </p:spPr>
      </p:pic>
      <p:sp>
        <p:nvSpPr>
          <p:cNvPr id="5" name="Slide Number Placeholder 4">
            <a:extLst>
              <a:ext uri="{FF2B5EF4-FFF2-40B4-BE49-F238E27FC236}">
                <a16:creationId xmlns:a16="http://schemas.microsoft.com/office/drawing/2014/main" id="{01B8D404-00E5-54F8-78CD-40CD32A44BCF}"/>
              </a:ext>
            </a:extLst>
          </p:cNvPr>
          <p:cNvSpPr>
            <a:spLocks noGrp="1"/>
          </p:cNvSpPr>
          <p:nvPr>
            <p:ph type="sldNum" sz="quarter" idx="4"/>
          </p:nvPr>
        </p:nvSpPr>
        <p:spPr/>
        <p:txBody>
          <a:bodyPr/>
          <a:lstStyle/>
          <a:p>
            <a:fld id="{294A09A9-5501-47C1-A89A-A340965A2BE2}" type="slidenum">
              <a:rPr lang="en-US" smtClean="0"/>
              <a:pPr/>
              <a:t>18</a:t>
            </a:fld>
            <a:endParaRPr lang="en-US"/>
          </a:p>
        </p:txBody>
      </p:sp>
      <p:sp>
        <p:nvSpPr>
          <p:cNvPr id="3" name="TextBox 2">
            <a:extLst>
              <a:ext uri="{FF2B5EF4-FFF2-40B4-BE49-F238E27FC236}">
                <a16:creationId xmlns:a16="http://schemas.microsoft.com/office/drawing/2014/main" id="{09062417-7302-52F7-B426-A751F4246171}"/>
              </a:ext>
            </a:extLst>
          </p:cNvPr>
          <p:cNvSpPr txBox="1"/>
          <p:nvPr/>
        </p:nvSpPr>
        <p:spPr>
          <a:xfrm>
            <a:off x="6476999" y="1606825"/>
            <a:ext cx="3351694"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endParaRPr lang="en-US" sz="2400">
              <a:latin typeface="Arial"/>
              <a:cs typeface="Arial"/>
            </a:endParaRPr>
          </a:p>
          <a:p>
            <a:pPr marL="457200" indent="-457200">
              <a:buAutoNum type="arabicPeriod"/>
            </a:pPr>
            <a:r>
              <a:rPr lang="en-US" sz="2000">
                <a:latin typeface="Arial"/>
                <a:cs typeface="Arial"/>
              </a:rPr>
              <a:t>New York</a:t>
            </a:r>
            <a:endParaRPr lang="en-US" sz="2000">
              <a:latin typeface="Tenorite"/>
              <a:cs typeface="Arial"/>
            </a:endParaRPr>
          </a:p>
          <a:p>
            <a:pPr marL="457200" indent="-457200">
              <a:buAutoNum type="arabicPeriod"/>
            </a:pPr>
            <a:r>
              <a:rPr lang="en-US" sz="2000">
                <a:latin typeface="Arial"/>
                <a:cs typeface="Arial"/>
              </a:rPr>
              <a:t>New Jersey</a:t>
            </a:r>
            <a:endParaRPr lang="en-US" sz="2000"/>
          </a:p>
          <a:p>
            <a:pPr marL="457200" indent="-457200">
              <a:buAutoNum type="arabicPeriod"/>
            </a:pPr>
            <a:r>
              <a:rPr lang="en-US" sz="2000">
                <a:latin typeface="Arial"/>
                <a:cs typeface="Arial"/>
              </a:rPr>
              <a:t>Pennsylvania</a:t>
            </a:r>
            <a:endParaRPr lang="en-US" sz="2000"/>
          </a:p>
          <a:p>
            <a:pPr marL="457200" indent="-457200">
              <a:buAutoNum type="arabicPeriod"/>
            </a:pPr>
            <a:r>
              <a:rPr lang="en-US" sz="2000">
                <a:latin typeface="Arial"/>
                <a:cs typeface="Arial"/>
              </a:rPr>
              <a:t>Florida</a:t>
            </a:r>
            <a:endParaRPr lang="en-US" sz="2000"/>
          </a:p>
          <a:p>
            <a:pPr marL="457200" indent="-457200">
              <a:buAutoNum type="arabicPeriod"/>
            </a:pPr>
            <a:r>
              <a:rPr lang="en-US" sz="2000">
                <a:latin typeface="Arial"/>
                <a:cs typeface="Arial"/>
              </a:rPr>
              <a:t>Connecticut</a:t>
            </a:r>
            <a:endParaRPr lang="en-US" sz="2000"/>
          </a:p>
          <a:p>
            <a:pPr marL="457200" indent="-457200">
              <a:buAutoNum type="arabicPeriod"/>
            </a:pPr>
            <a:r>
              <a:rPr lang="en-US" sz="2000">
                <a:latin typeface="Arial"/>
                <a:cs typeface="Arial"/>
              </a:rPr>
              <a:t>Massachusetts</a:t>
            </a:r>
            <a:endParaRPr lang="en-US" sz="2000"/>
          </a:p>
          <a:p>
            <a:pPr marL="457200" indent="-457200">
              <a:buAutoNum type="arabicPeriod"/>
            </a:pPr>
            <a:r>
              <a:rPr lang="en-US" sz="2000">
                <a:latin typeface="Arial"/>
                <a:cs typeface="Arial"/>
              </a:rPr>
              <a:t>Indiana</a:t>
            </a:r>
            <a:endParaRPr lang="en-US" sz="2000"/>
          </a:p>
          <a:p>
            <a:pPr marL="457200" indent="-457200">
              <a:buAutoNum type="arabicPeriod"/>
            </a:pPr>
            <a:r>
              <a:rPr lang="en-US" sz="2000">
                <a:latin typeface="Arial"/>
                <a:cs typeface="Arial"/>
              </a:rPr>
              <a:t>Virginia</a:t>
            </a:r>
            <a:endParaRPr lang="en-US" sz="2000"/>
          </a:p>
          <a:p>
            <a:pPr marL="457200" indent="-457200">
              <a:buAutoNum type="arabicPeriod"/>
            </a:pPr>
            <a:r>
              <a:rPr lang="en-US" sz="2000">
                <a:latin typeface="Arial"/>
                <a:cs typeface="Arial"/>
              </a:rPr>
              <a:t>Maryland</a:t>
            </a:r>
            <a:endParaRPr lang="en-US" sz="2000"/>
          </a:p>
          <a:p>
            <a:pPr marL="457200" indent="-457200">
              <a:buAutoNum type="arabicPeriod"/>
            </a:pPr>
            <a:r>
              <a:rPr lang="en-US" sz="2000">
                <a:latin typeface="Arial"/>
                <a:cs typeface="Arial"/>
              </a:rPr>
              <a:t>North Carolina</a:t>
            </a:r>
            <a:endParaRPr lang="en-US" sz="2000"/>
          </a:p>
          <a:p>
            <a:pPr marL="457200" indent="-457200">
              <a:buAutoNum type="arabicPeriod"/>
            </a:pPr>
            <a:r>
              <a:rPr lang="en-US" sz="2000">
                <a:latin typeface="Arial"/>
                <a:cs typeface="Arial"/>
              </a:rPr>
              <a:t>Illinois</a:t>
            </a:r>
            <a:endParaRPr lang="en-US" sz="2000"/>
          </a:p>
          <a:p>
            <a:pPr marL="457200" indent="-457200">
              <a:buAutoNum type="arabicPeriod"/>
            </a:pPr>
            <a:r>
              <a:rPr lang="en-US" sz="2000">
                <a:latin typeface="Arial"/>
                <a:cs typeface="Arial"/>
              </a:rPr>
              <a:t>Georgia</a:t>
            </a:r>
            <a:endParaRPr lang="en-US" sz="2000"/>
          </a:p>
          <a:p>
            <a:pPr marL="457200" indent="-457200">
              <a:buAutoNum type="arabicPeriod"/>
            </a:pPr>
            <a:r>
              <a:rPr lang="en-US" sz="2000">
                <a:latin typeface="Arial"/>
                <a:cs typeface="Arial"/>
              </a:rPr>
              <a:t>Texas</a:t>
            </a:r>
            <a:endParaRPr lang="en-US" sz="2000"/>
          </a:p>
          <a:p>
            <a:pPr algn="l"/>
            <a:endParaRPr lang="en-US"/>
          </a:p>
        </p:txBody>
      </p:sp>
      <p:sp>
        <p:nvSpPr>
          <p:cNvPr id="4" name="TextBox 3">
            <a:extLst>
              <a:ext uri="{FF2B5EF4-FFF2-40B4-BE49-F238E27FC236}">
                <a16:creationId xmlns:a16="http://schemas.microsoft.com/office/drawing/2014/main" id="{27E04D03-0231-B0EE-FFF5-AA2EB49D779E}"/>
              </a:ext>
            </a:extLst>
          </p:cNvPr>
          <p:cNvSpPr txBox="1"/>
          <p:nvPr/>
        </p:nvSpPr>
        <p:spPr>
          <a:xfrm>
            <a:off x="646043" y="1358347"/>
            <a:ext cx="5830956" cy="1010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2AD564EC-C14D-E56F-96A7-E149BBBD7300}"/>
              </a:ext>
            </a:extLst>
          </p:cNvPr>
          <p:cNvSpPr txBox="1"/>
          <p:nvPr/>
        </p:nvSpPr>
        <p:spPr>
          <a:xfrm>
            <a:off x="706781" y="1485348"/>
            <a:ext cx="57205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t>Top Registration States</a:t>
            </a:r>
          </a:p>
        </p:txBody>
      </p:sp>
    </p:spTree>
    <p:extLst>
      <p:ext uri="{BB962C8B-B14F-4D97-AF65-F5344CB8AC3E}">
        <p14:creationId xmlns:p14="http://schemas.microsoft.com/office/powerpoint/2010/main" val="379548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34559-F5D6-269E-FBDE-0E3457FDC52E}"/>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Geo-Spatial Visualization</a:t>
            </a:r>
          </a:p>
        </p:txBody>
      </p:sp>
      <p:pic>
        <p:nvPicPr>
          <p:cNvPr id="7" name="Picture 7" descr="Map&#10;&#10;Description automatically generated">
            <a:extLst>
              <a:ext uri="{FF2B5EF4-FFF2-40B4-BE49-F238E27FC236}">
                <a16:creationId xmlns:a16="http://schemas.microsoft.com/office/drawing/2014/main" id="{E48A52E9-F608-9769-8EAA-0A60E7EB92FC}"/>
              </a:ext>
            </a:extLst>
          </p:cNvPr>
          <p:cNvPicPr>
            <a:picLocks noChangeAspect="1"/>
          </p:cNvPicPr>
          <p:nvPr/>
        </p:nvPicPr>
        <p:blipFill>
          <a:blip r:embed="rId2"/>
          <a:stretch>
            <a:fillRect/>
          </a:stretch>
        </p:blipFill>
        <p:spPr>
          <a:xfrm>
            <a:off x="6669981" y="2207817"/>
            <a:ext cx="5131088" cy="3873970"/>
          </a:xfrm>
          <a:prstGeom prst="rect">
            <a:avLst/>
          </a:prstGeom>
        </p:spPr>
      </p:pic>
      <p:sp>
        <p:nvSpPr>
          <p:cNvPr id="5" name="Slide Number Placeholder 4">
            <a:extLst>
              <a:ext uri="{FF2B5EF4-FFF2-40B4-BE49-F238E27FC236}">
                <a16:creationId xmlns:a16="http://schemas.microsoft.com/office/drawing/2014/main" id="{49680C3E-2E54-5C82-5867-68DCBCFAA7BE}"/>
              </a:ext>
            </a:extLst>
          </p:cNvPr>
          <p:cNvSpPr>
            <a:spLocks noGrp="1"/>
          </p:cNvSpPr>
          <p:nvPr>
            <p:ph type="sldNum" sz="quarter" idx="4"/>
          </p:nvPr>
        </p:nvSpPr>
        <p:spPr>
          <a:xfrm>
            <a:off x="11704320" y="6431079"/>
            <a:ext cx="448056" cy="365125"/>
          </a:xfrm>
        </p:spPr>
        <p:txBody>
          <a:bodyPr vert="horz" lIns="91440" tIns="45720" rIns="91440" bIns="45720" rtlCol="0" anchor="ct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19</a:t>
            </a:fld>
            <a:endParaRPr lang="en-US" sz="1100">
              <a:solidFill>
                <a:schemeClr val="tx1">
                  <a:lumMod val="50000"/>
                  <a:lumOff val="50000"/>
                </a:schemeClr>
              </a:solidFill>
            </a:endParaRPr>
          </a:p>
        </p:txBody>
      </p:sp>
      <p:pic>
        <p:nvPicPr>
          <p:cNvPr id="3" name="Picture 3">
            <a:extLst>
              <a:ext uri="{FF2B5EF4-FFF2-40B4-BE49-F238E27FC236}">
                <a16:creationId xmlns:a16="http://schemas.microsoft.com/office/drawing/2014/main" id="{24961499-E050-7895-FBE0-FD0A5F878A6A}"/>
              </a:ext>
            </a:extLst>
          </p:cNvPr>
          <p:cNvPicPr>
            <a:picLocks noChangeAspect="1"/>
          </p:cNvPicPr>
          <p:nvPr/>
        </p:nvPicPr>
        <p:blipFill>
          <a:blip r:embed="rId3"/>
          <a:stretch>
            <a:fillRect/>
          </a:stretch>
        </p:blipFill>
        <p:spPr>
          <a:xfrm>
            <a:off x="594852" y="2212541"/>
            <a:ext cx="5373329" cy="3760271"/>
          </a:xfrm>
          <a:prstGeom prst="rect">
            <a:avLst/>
          </a:prstGeom>
        </p:spPr>
      </p:pic>
    </p:spTree>
    <p:extLst>
      <p:ext uri="{BB962C8B-B14F-4D97-AF65-F5344CB8AC3E}">
        <p14:creationId xmlns:p14="http://schemas.microsoft.com/office/powerpoint/2010/main" val="340264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743111"/>
          </a:xfrm>
        </p:spPr>
        <p:txBody>
          <a:bodyPr vert="horz" lIns="91440" tIns="45720" rIns="91440" bIns="45720" rtlCol="0" anchor="t">
            <a:normAutofit fontScale="92500" lnSpcReduction="20000"/>
          </a:bodyPr>
          <a:lstStyle/>
          <a:p>
            <a:pPr marL="342900" indent="-342900">
              <a:buChar char="•"/>
            </a:pPr>
            <a:r>
              <a:rPr lang="en-US" sz="2400"/>
              <a:t>Data information</a:t>
            </a:r>
            <a:endParaRPr lang="en-US"/>
          </a:p>
          <a:p>
            <a:pPr marL="342900" indent="-342900">
              <a:buChar char="•"/>
            </a:pPr>
            <a:r>
              <a:rPr lang="en-US" sz="2400"/>
              <a:t>Specifications</a:t>
            </a:r>
          </a:p>
          <a:p>
            <a:pPr marL="342900" indent="-342900">
              <a:buChar char="•"/>
            </a:pPr>
            <a:r>
              <a:rPr lang="en-US" sz="2400"/>
              <a:t>Workflow</a:t>
            </a:r>
          </a:p>
          <a:p>
            <a:pPr marL="342900" indent="-342900">
              <a:buChar char="•"/>
            </a:pPr>
            <a:r>
              <a:rPr lang="en-US" sz="2400"/>
              <a:t>Data Cleaning</a:t>
            </a:r>
          </a:p>
          <a:p>
            <a:pPr marL="342900" indent="-342900">
              <a:buChar char="•"/>
            </a:pPr>
            <a:r>
              <a:rPr lang="en-US" sz="2400"/>
              <a:t>Queries</a:t>
            </a:r>
          </a:p>
          <a:p>
            <a:pPr marL="342900" indent="-342900">
              <a:buChar char="•"/>
            </a:pPr>
            <a:r>
              <a:rPr lang="en-US" sz="2400"/>
              <a:t>Visual Analysis</a:t>
            </a:r>
          </a:p>
          <a:p>
            <a:pPr marL="342900" indent="-342900">
              <a:buChar char="•"/>
            </a:pPr>
            <a:r>
              <a:rPr lang="en-US" sz="2400"/>
              <a:t>Geo Spatial Visualization</a:t>
            </a:r>
          </a:p>
          <a:p>
            <a:pPr marL="342900" indent="-342900">
              <a:buChar char="•"/>
            </a:pPr>
            <a:r>
              <a:rPr lang="en-US" sz="2400"/>
              <a:t>Tempo-Spatial Visualization</a:t>
            </a:r>
          </a:p>
          <a:p>
            <a:pPr marL="342900" indent="-342900">
              <a:buChar char="•"/>
            </a:pPr>
            <a:r>
              <a:rPr lang="en-US" sz="2400"/>
              <a:t>Findings</a:t>
            </a:r>
          </a:p>
          <a:p>
            <a:pPr marL="342900" indent="-342900">
              <a:buChar char="•"/>
            </a:pPr>
            <a:r>
              <a:rPr lang="en-US" sz="2400"/>
              <a:t>References</a:t>
            </a:r>
          </a:p>
          <a:p>
            <a:endParaRPr lang="en-US" sz="2400"/>
          </a:p>
          <a:p>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4B228-6DDF-8026-F691-F9861AEEF042}"/>
              </a:ext>
            </a:extLst>
          </p:cNvPr>
          <p:cNvSpPr>
            <a:spLocks noGrp="1"/>
          </p:cNvSpPr>
          <p:nvPr>
            <p:ph type="title"/>
          </p:nvPr>
        </p:nvSpPr>
        <p:spPr/>
        <p:txBody>
          <a:bodyPr/>
          <a:lstStyle/>
          <a:p>
            <a:r>
              <a:rPr lang="en-US"/>
              <a:t>Geo-Spatial Visualization</a:t>
            </a:r>
          </a:p>
        </p:txBody>
      </p:sp>
      <p:pic>
        <p:nvPicPr>
          <p:cNvPr id="6" name="Picture 6" descr="Graphical user interface, table&#10;&#10;Description automatically generated">
            <a:extLst>
              <a:ext uri="{FF2B5EF4-FFF2-40B4-BE49-F238E27FC236}">
                <a16:creationId xmlns:a16="http://schemas.microsoft.com/office/drawing/2014/main" id="{BEE57743-B250-EF6B-F689-D3F19C768FAD}"/>
              </a:ext>
            </a:extLst>
          </p:cNvPr>
          <p:cNvPicPr>
            <a:picLocks noGrp="1" noChangeAspect="1"/>
          </p:cNvPicPr>
          <p:nvPr>
            <p:ph idx="1"/>
          </p:nvPr>
        </p:nvPicPr>
        <p:blipFill>
          <a:blip r:embed="rId2"/>
          <a:stretch>
            <a:fillRect/>
          </a:stretch>
        </p:blipFill>
        <p:spPr>
          <a:xfrm>
            <a:off x="1405305" y="2073441"/>
            <a:ext cx="4996728" cy="3843065"/>
          </a:xfrm>
        </p:spPr>
      </p:pic>
      <p:sp>
        <p:nvSpPr>
          <p:cNvPr id="5" name="Slide Number Placeholder 4">
            <a:extLst>
              <a:ext uri="{FF2B5EF4-FFF2-40B4-BE49-F238E27FC236}">
                <a16:creationId xmlns:a16="http://schemas.microsoft.com/office/drawing/2014/main" id="{3606DF33-77E0-7637-3155-875E024D0C51}"/>
              </a:ext>
            </a:extLst>
          </p:cNvPr>
          <p:cNvSpPr>
            <a:spLocks noGrp="1"/>
          </p:cNvSpPr>
          <p:nvPr>
            <p:ph type="sldNum" sz="quarter" idx="4"/>
          </p:nvPr>
        </p:nvSpPr>
        <p:spPr/>
        <p:txBody>
          <a:bodyPr/>
          <a:lstStyle/>
          <a:p>
            <a:fld id="{294A09A9-5501-47C1-A89A-A340965A2BE2}" type="slidenum">
              <a:rPr lang="en-US" smtClean="0"/>
              <a:pPr/>
              <a:t>20</a:t>
            </a:fld>
            <a:endParaRPr lang="en-US"/>
          </a:p>
        </p:txBody>
      </p:sp>
    </p:spTree>
    <p:extLst>
      <p:ext uri="{BB962C8B-B14F-4D97-AF65-F5344CB8AC3E}">
        <p14:creationId xmlns:p14="http://schemas.microsoft.com/office/powerpoint/2010/main" val="2606608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144E9B8-036E-0996-E4C3-67D673753638}"/>
              </a:ext>
            </a:extLst>
          </p:cNvPr>
          <p:cNvSpPr>
            <a:spLocks noGrp="1"/>
          </p:cNvSpPr>
          <p:nvPr>
            <p:ph type="sldNum" sz="quarter" idx="4"/>
          </p:nvPr>
        </p:nvSpPr>
        <p:spPr/>
        <p:txBody>
          <a:bodyPr/>
          <a:lstStyle/>
          <a:p>
            <a:fld id="{294A09A9-5501-47C1-A89A-A340965A2BE2}" type="slidenum">
              <a:rPr lang="en-US" smtClean="0"/>
              <a:pPr/>
              <a:t>21</a:t>
            </a:fld>
            <a:endParaRPr lang="en-US"/>
          </a:p>
        </p:txBody>
      </p:sp>
      <p:pic>
        <p:nvPicPr>
          <p:cNvPr id="6" name="Online Media 5" title="Kings Map Visualization NYC">
            <a:hlinkClick r:id="" action="ppaction://media"/>
            <a:extLst>
              <a:ext uri="{FF2B5EF4-FFF2-40B4-BE49-F238E27FC236}">
                <a16:creationId xmlns:a16="http://schemas.microsoft.com/office/drawing/2014/main" id="{C9DA009C-E149-DB37-1BA0-570C6204778B}"/>
              </a:ext>
            </a:extLst>
          </p:cNvPr>
          <p:cNvPicPr>
            <a:picLocks noRot="1" noChangeAspect="1"/>
          </p:cNvPicPr>
          <p:nvPr>
            <a:videoFile r:link="rId1"/>
          </p:nvPr>
        </p:nvPicPr>
        <p:blipFill>
          <a:blip r:embed="rId3"/>
          <a:stretch>
            <a:fillRect/>
          </a:stretch>
        </p:blipFill>
        <p:spPr>
          <a:xfrm>
            <a:off x="1046667" y="1320387"/>
            <a:ext cx="9673992" cy="5195796"/>
          </a:xfrm>
          <a:prstGeom prst="rect">
            <a:avLst/>
          </a:prstGeom>
        </p:spPr>
      </p:pic>
      <p:sp>
        <p:nvSpPr>
          <p:cNvPr id="2" name="TextBox 1">
            <a:extLst>
              <a:ext uri="{FF2B5EF4-FFF2-40B4-BE49-F238E27FC236}">
                <a16:creationId xmlns:a16="http://schemas.microsoft.com/office/drawing/2014/main" id="{31A173D0-6DE0-566A-E6A4-2503C4D40EFD}"/>
              </a:ext>
            </a:extLst>
          </p:cNvPr>
          <p:cNvSpPr txBox="1"/>
          <p:nvPr/>
        </p:nvSpPr>
        <p:spPr>
          <a:xfrm>
            <a:off x="1069257" y="239661"/>
            <a:ext cx="1010264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latin typeface="Tenorite Display"/>
              </a:rPr>
              <a:t>Kings New York Visualization</a:t>
            </a:r>
          </a:p>
        </p:txBody>
      </p:sp>
    </p:spTree>
    <p:extLst>
      <p:ext uri="{BB962C8B-B14F-4D97-AF65-F5344CB8AC3E}">
        <p14:creationId xmlns:p14="http://schemas.microsoft.com/office/powerpoint/2010/main" val="2932456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497F-0B99-AE65-FAC3-A7C418378894}"/>
              </a:ext>
            </a:extLst>
          </p:cNvPr>
          <p:cNvSpPr>
            <a:spLocks noGrp="1"/>
          </p:cNvSpPr>
          <p:nvPr>
            <p:ph type="title"/>
          </p:nvPr>
        </p:nvSpPr>
        <p:spPr/>
        <p:txBody>
          <a:bodyPr/>
          <a:lstStyle/>
          <a:p>
            <a:r>
              <a:rPr lang="en-US"/>
              <a:t>Bronx New York Visualization</a:t>
            </a:r>
          </a:p>
        </p:txBody>
      </p:sp>
      <p:pic>
        <p:nvPicPr>
          <p:cNvPr id="6" name="Online Media 5" title="Bronx New York Parking Ticket Data Visualization">
            <a:hlinkClick r:id="" action="ppaction://media"/>
            <a:extLst>
              <a:ext uri="{FF2B5EF4-FFF2-40B4-BE49-F238E27FC236}">
                <a16:creationId xmlns:a16="http://schemas.microsoft.com/office/drawing/2014/main" id="{5F904504-762A-5AD5-00F0-43FC2ADE48B9}"/>
              </a:ext>
            </a:extLst>
          </p:cNvPr>
          <p:cNvPicPr>
            <a:picLocks noGrp="1" noRot="1" noChangeAspect="1"/>
          </p:cNvPicPr>
          <p:nvPr>
            <p:ph idx="1"/>
            <a:videoFile r:link="rId1"/>
          </p:nvPr>
        </p:nvPicPr>
        <p:blipFill>
          <a:blip r:embed="rId3"/>
          <a:stretch>
            <a:fillRect/>
          </a:stretch>
        </p:blipFill>
        <p:spPr>
          <a:xfrm>
            <a:off x="1170782" y="1712913"/>
            <a:ext cx="9806515" cy="4764087"/>
          </a:xfrm>
        </p:spPr>
      </p:pic>
      <p:sp>
        <p:nvSpPr>
          <p:cNvPr id="5" name="Slide Number Placeholder 4">
            <a:extLst>
              <a:ext uri="{FF2B5EF4-FFF2-40B4-BE49-F238E27FC236}">
                <a16:creationId xmlns:a16="http://schemas.microsoft.com/office/drawing/2014/main" id="{37751B12-E018-0DA6-24BF-417C53C06EAF}"/>
              </a:ext>
            </a:extLst>
          </p:cNvPr>
          <p:cNvSpPr>
            <a:spLocks noGrp="1"/>
          </p:cNvSpPr>
          <p:nvPr>
            <p:ph type="sldNum" sz="quarter" idx="4"/>
          </p:nvPr>
        </p:nvSpPr>
        <p:spPr/>
        <p:txBody>
          <a:bodyPr/>
          <a:lstStyle/>
          <a:p>
            <a:fld id="{294A09A9-5501-47C1-A89A-A340965A2BE2}" type="slidenum">
              <a:rPr lang="en-US" smtClean="0"/>
              <a:pPr/>
              <a:t>22</a:t>
            </a:fld>
            <a:endParaRPr lang="en-US"/>
          </a:p>
        </p:txBody>
      </p:sp>
    </p:spTree>
    <p:extLst>
      <p:ext uri="{BB962C8B-B14F-4D97-AF65-F5344CB8AC3E}">
        <p14:creationId xmlns:p14="http://schemas.microsoft.com/office/powerpoint/2010/main" val="4254873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B7BB-8B57-12EF-FB23-3E408B5FA80A}"/>
              </a:ext>
            </a:extLst>
          </p:cNvPr>
          <p:cNvSpPr>
            <a:spLocks noGrp="1"/>
          </p:cNvSpPr>
          <p:nvPr>
            <p:ph type="title"/>
          </p:nvPr>
        </p:nvSpPr>
        <p:spPr>
          <a:xfrm>
            <a:off x="1167492" y="-78294"/>
            <a:ext cx="9779183" cy="1325563"/>
          </a:xfrm>
        </p:spPr>
        <p:txBody>
          <a:bodyPr/>
          <a:lstStyle/>
          <a:p>
            <a:r>
              <a:rPr lang="en-US"/>
              <a:t>Queens New York Visualization</a:t>
            </a:r>
          </a:p>
        </p:txBody>
      </p:sp>
      <p:pic>
        <p:nvPicPr>
          <p:cNvPr id="4" name="Online Media 3" title="Tour1CIS4560">
            <a:hlinkClick r:id="" action="ppaction://media"/>
            <a:extLst>
              <a:ext uri="{FF2B5EF4-FFF2-40B4-BE49-F238E27FC236}">
                <a16:creationId xmlns:a16="http://schemas.microsoft.com/office/drawing/2014/main" id="{8604B564-02E7-69D6-F92B-6C5DBC860D2A}"/>
              </a:ext>
            </a:extLst>
          </p:cNvPr>
          <p:cNvPicPr>
            <a:picLocks noGrp="1" noRot="1" noChangeAspect="1"/>
          </p:cNvPicPr>
          <p:nvPr>
            <p:ph idx="1"/>
            <a:videoFile r:link="rId1"/>
          </p:nvPr>
        </p:nvPicPr>
        <p:blipFill>
          <a:blip r:embed="rId3"/>
          <a:stretch>
            <a:fillRect/>
          </a:stretch>
        </p:blipFill>
        <p:spPr>
          <a:xfrm>
            <a:off x="1256010" y="1304093"/>
            <a:ext cx="9442633" cy="5052235"/>
          </a:xfrm>
        </p:spPr>
      </p:pic>
      <p:sp>
        <p:nvSpPr>
          <p:cNvPr id="5" name="Slide Number Placeholder 4">
            <a:extLst>
              <a:ext uri="{FF2B5EF4-FFF2-40B4-BE49-F238E27FC236}">
                <a16:creationId xmlns:a16="http://schemas.microsoft.com/office/drawing/2014/main" id="{3CBE8F8F-6CA5-9C47-CBE0-8FEDC64A1DAD}"/>
              </a:ext>
            </a:extLst>
          </p:cNvPr>
          <p:cNvSpPr>
            <a:spLocks noGrp="1"/>
          </p:cNvSpPr>
          <p:nvPr>
            <p:ph type="sldNum" sz="quarter" idx="4"/>
          </p:nvPr>
        </p:nvSpPr>
        <p:spPr/>
        <p:txBody>
          <a:bodyPr/>
          <a:lstStyle/>
          <a:p>
            <a:fld id="{294A09A9-5501-47C1-A89A-A340965A2BE2}" type="slidenum">
              <a:rPr lang="en-US" smtClean="0"/>
              <a:pPr/>
              <a:t>23</a:t>
            </a:fld>
            <a:endParaRPr lang="en-US"/>
          </a:p>
        </p:txBody>
      </p:sp>
    </p:spTree>
    <p:extLst>
      <p:ext uri="{BB962C8B-B14F-4D97-AF65-F5344CB8AC3E}">
        <p14:creationId xmlns:p14="http://schemas.microsoft.com/office/powerpoint/2010/main" val="2107481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1343-445F-8795-E4FB-4CFB809742C1}"/>
              </a:ext>
            </a:extLst>
          </p:cNvPr>
          <p:cNvSpPr>
            <a:spLocks noGrp="1"/>
          </p:cNvSpPr>
          <p:nvPr>
            <p:ph type="title"/>
          </p:nvPr>
        </p:nvSpPr>
        <p:spPr/>
        <p:txBody>
          <a:bodyPr/>
          <a:lstStyle/>
          <a:p>
            <a:r>
              <a:rPr lang="en-US"/>
              <a:t>Findings</a:t>
            </a:r>
          </a:p>
        </p:txBody>
      </p:sp>
      <p:sp>
        <p:nvSpPr>
          <p:cNvPr id="3" name="Content Placeholder 2">
            <a:extLst>
              <a:ext uri="{FF2B5EF4-FFF2-40B4-BE49-F238E27FC236}">
                <a16:creationId xmlns:a16="http://schemas.microsoft.com/office/drawing/2014/main" id="{C89E9B86-5E4A-F9D1-CA75-DFE519FA1F05}"/>
              </a:ext>
            </a:extLst>
          </p:cNvPr>
          <p:cNvSpPr>
            <a:spLocks noGrp="1"/>
          </p:cNvSpPr>
          <p:nvPr>
            <p:ph idx="1"/>
          </p:nvPr>
        </p:nvSpPr>
        <p:spPr/>
        <p:txBody>
          <a:bodyPr vert="horz" lIns="91440" tIns="45720" rIns="91440" bIns="45720" rtlCol="0" anchor="t">
            <a:noAutofit/>
          </a:bodyPr>
          <a:lstStyle/>
          <a:p>
            <a:pPr marL="514350" indent="-514350">
              <a:buAutoNum type="arabicPeriod"/>
            </a:pPr>
            <a:r>
              <a:rPr lang="en-US" sz="2400"/>
              <a:t>We found that in the month of April – June majority of the tickets occurred.</a:t>
            </a:r>
          </a:p>
          <a:p>
            <a:pPr marL="514350" indent="-514350">
              <a:buAutoNum type="arabicPeriod"/>
            </a:pPr>
            <a:r>
              <a:rPr lang="en-US" sz="2400"/>
              <a:t>Also, found that besides most of the vehicles registered in NY had majority of the tickets, cars registered in NJ also had the second highest number of tickets. And Texas had the least.</a:t>
            </a:r>
          </a:p>
          <a:p>
            <a:pPr marL="514350" indent="-514350">
              <a:buAutoNum type="arabicPeriod"/>
            </a:pPr>
            <a:r>
              <a:rPr lang="en-US" sz="2400"/>
              <a:t>Also found that almost 30% of cars that got tickets were imports like Toyota, Honda, and Nissan.</a:t>
            </a:r>
          </a:p>
          <a:p>
            <a:pPr marL="514350" indent="-514350">
              <a:buAutoNum type="arabicPeriod"/>
            </a:pPr>
            <a:r>
              <a:rPr lang="en-US" sz="2400"/>
              <a:t>Majority of the tickets were from no – parking street cleaning.</a:t>
            </a:r>
          </a:p>
          <a:p>
            <a:endParaRPr lang="en-US" sz="2400"/>
          </a:p>
          <a:p>
            <a:pPr marL="514350" indent="-514350">
              <a:buAutoNum type="arabicPeriod"/>
            </a:pPr>
            <a:endParaRPr lang="en-US"/>
          </a:p>
          <a:p>
            <a:pPr marL="514350" indent="-514350">
              <a:buAutoNum type="arabicPeriod"/>
            </a:pPr>
            <a:endParaRPr lang="en-US"/>
          </a:p>
          <a:p>
            <a:pPr marL="514350" indent="-514350">
              <a:buAutoNum type="arabicPeriod"/>
            </a:pPr>
            <a:endParaRPr lang="en-US"/>
          </a:p>
        </p:txBody>
      </p:sp>
      <p:sp>
        <p:nvSpPr>
          <p:cNvPr id="5" name="Slide Number Placeholder 4">
            <a:extLst>
              <a:ext uri="{FF2B5EF4-FFF2-40B4-BE49-F238E27FC236}">
                <a16:creationId xmlns:a16="http://schemas.microsoft.com/office/drawing/2014/main" id="{D52D027C-0C4B-2A37-CE7C-1DE8EC41627D}"/>
              </a:ext>
            </a:extLst>
          </p:cNvPr>
          <p:cNvSpPr>
            <a:spLocks noGrp="1"/>
          </p:cNvSpPr>
          <p:nvPr>
            <p:ph type="sldNum" sz="quarter" idx="4"/>
          </p:nvPr>
        </p:nvSpPr>
        <p:spPr/>
        <p:txBody>
          <a:bodyPr/>
          <a:lstStyle/>
          <a:p>
            <a:fld id="{294A09A9-5501-47C1-A89A-A340965A2BE2}" type="slidenum">
              <a:rPr lang="en-US" smtClean="0"/>
              <a:pPr/>
              <a:t>24</a:t>
            </a:fld>
            <a:endParaRPr lang="en-US"/>
          </a:p>
        </p:txBody>
      </p:sp>
    </p:spTree>
    <p:extLst>
      <p:ext uri="{BB962C8B-B14F-4D97-AF65-F5344CB8AC3E}">
        <p14:creationId xmlns:p14="http://schemas.microsoft.com/office/powerpoint/2010/main" val="764452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81B9E-2EA3-A437-2D7D-6E81F375B7D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References</a:t>
            </a:r>
          </a:p>
        </p:txBody>
      </p:sp>
      <p:sp>
        <p:nvSpPr>
          <p:cNvPr id="3" name="Content Placeholder 2">
            <a:extLst>
              <a:ext uri="{FF2B5EF4-FFF2-40B4-BE49-F238E27FC236}">
                <a16:creationId xmlns:a16="http://schemas.microsoft.com/office/drawing/2014/main" id="{8AC987FA-C201-912C-AFE8-2A617343C6B8}"/>
              </a:ext>
            </a:extLst>
          </p:cNvPr>
          <p:cNvSpPr>
            <a:spLocks noGrp="1"/>
          </p:cNvSpPr>
          <p:nvPr>
            <p:ph idx="1"/>
          </p:nvPr>
        </p:nvSpPr>
        <p:spPr>
          <a:xfrm>
            <a:off x="4810259" y="649480"/>
            <a:ext cx="6555347" cy="5546047"/>
          </a:xfrm>
        </p:spPr>
        <p:txBody>
          <a:bodyPr anchor="ctr">
            <a:normAutofit/>
          </a:bodyPr>
          <a:lstStyle/>
          <a:p>
            <a:pPr marL="457200" indent="-457200">
              <a:buAutoNum type="arabicPeriod"/>
            </a:pPr>
            <a:r>
              <a:rPr lang="en-US" sz="2000">
                <a:latin typeface="Tenorite"/>
                <a:ea typeface="+mn-lt"/>
                <a:cs typeface="Arial"/>
              </a:rPr>
              <a:t>Ackerman, Samuel S. </a:t>
            </a:r>
            <a:r>
              <a:rPr lang="en-US" sz="2000" i="1">
                <a:latin typeface="Tenorite"/>
                <a:ea typeface="+mn-lt"/>
                <a:cs typeface="Arial"/>
              </a:rPr>
              <a:t>Red Zone, Blue Zone: Discovering Parking Ticket Trends in New York City</a:t>
            </a:r>
            <a:r>
              <a:rPr lang="en-US" sz="2000">
                <a:latin typeface="Tenorite"/>
                <a:ea typeface="+mn-lt"/>
                <a:cs typeface="Arial"/>
              </a:rPr>
              <a:t>, newyorkparkingticket.com/wp-content/uploads/2016/11/NYC-Parking-Ticket-Report_parking_Samuel_Ackerman5.pdf. Accessed 8 May 2023. </a:t>
            </a:r>
            <a:endParaRPr lang="en-US">
              <a:latin typeface="Tenorite"/>
            </a:endParaRPr>
          </a:p>
          <a:p>
            <a:pPr marL="457200" indent="-457200">
              <a:buAutoNum type="arabicPeriod"/>
            </a:pPr>
            <a:r>
              <a:rPr lang="en-US" sz="2000">
                <a:latin typeface="Tenorite"/>
                <a:ea typeface="+mn-lt"/>
                <a:cs typeface="Arial"/>
              </a:rPr>
              <a:t>Ginzburg, Steven. “Data Visualizing New York City’s Parking Violation.” </a:t>
            </a:r>
            <a:r>
              <a:rPr lang="en-US" sz="2000" i="1">
                <a:latin typeface="Tenorite"/>
                <a:ea typeface="+mn-lt"/>
                <a:cs typeface="Arial"/>
              </a:rPr>
              <a:t>Data Science Blog</a:t>
            </a:r>
            <a:r>
              <a:rPr lang="en-US" sz="2000">
                <a:latin typeface="Tenorite"/>
                <a:ea typeface="+mn-lt"/>
                <a:cs typeface="Arial"/>
              </a:rPr>
              <a:t>, 1 May 2016, nycdatascience.com/blog/student-works/data-visualizing-new-</a:t>
            </a:r>
            <a:r>
              <a:rPr lang="en-US" sz="2000" err="1">
                <a:latin typeface="Tenorite"/>
                <a:ea typeface="+mn-lt"/>
                <a:cs typeface="Arial"/>
              </a:rPr>
              <a:t>york</a:t>
            </a:r>
            <a:r>
              <a:rPr lang="en-US" sz="2000">
                <a:latin typeface="Tenorite"/>
                <a:ea typeface="+mn-lt"/>
                <a:cs typeface="Arial"/>
              </a:rPr>
              <a:t>-</a:t>
            </a:r>
            <a:r>
              <a:rPr lang="en-US" sz="2000" err="1">
                <a:latin typeface="Tenorite"/>
                <a:ea typeface="+mn-lt"/>
                <a:cs typeface="Arial"/>
              </a:rPr>
              <a:t>citys</a:t>
            </a:r>
            <a:r>
              <a:rPr lang="en-US" sz="2000">
                <a:latin typeface="Tenorite"/>
                <a:ea typeface="+mn-lt"/>
                <a:cs typeface="Arial"/>
              </a:rPr>
              <a:t>-parking-violation/. </a:t>
            </a:r>
          </a:p>
          <a:p>
            <a:pPr marL="457200" indent="-457200">
              <a:buAutoNum type="arabicPeriod"/>
            </a:pPr>
            <a:r>
              <a:rPr lang="en-US" sz="2000">
                <a:ea typeface="+mn-lt"/>
                <a:cs typeface="+mn-lt"/>
              </a:rPr>
              <a:t>York, City of New. “NYC Parking Tickets.” </a:t>
            </a:r>
            <a:r>
              <a:rPr lang="en-US" sz="2000" i="1">
                <a:ea typeface="+mn-lt"/>
                <a:cs typeface="+mn-lt"/>
              </a:rPr>
              <a:t>Kaggle</a:t>
            </a:r>
            <a:r>
              <a:rPr lang="en-US" sz="2000">
                <a:ea typeface="+mn-lt"/>
                <a:cs typeface="+mn-lt"/>
              </a:rPr>
              <a:t>, CITY OF NEW YORK, 10 May 2020, </a:t>
            </a:r>
            <a:r>
              <a:rPr lang="en-US" sz="2000">
                <a:ea typeface="+mn-lt"/>
                <a:cs typeface="+mn-lt"/>
                <a:hlinkClick r:id="rId2"/>
              </a:rPr>
              <a:t>https://www.kaggle.com/datasets/new-york-city/nyc-parking-tickets</a:t>
            </a:r>
            <a:r>
              <a:rPr lang="en-US" sz="2000">
                <a:ea typeface="+mn-lt"/>
                <a:cs typeface="+mn-lt"/>
              </a:rPr>
              <a:t>. </a:t>
            </a:r>
            <a:endParaRPr lang="en-US" sz="2000"/>
          </a:p>
          <a:p>
            <a:pPr marL="457200" indent="-457200">
              <a:buAutoNum type="arabicPeriod"/>
            </a:pPr>
            <a:endParaRPr lang="en-US" sz="2000"/>
          </a:p>
          <a:p>
            <a:pPr marL="514350" indent="-514350">
              <a:buAutoNum type="arabicPeriod"/>
            </a:pPr>
            <a:endParaRPr lang="en-US" sz="2000"/>
          </a:p>
        </p:txBody>
      </p:sp>
      <p:sp>
        <p:nvSpPr>
          <p:cNvPr id="5" name="Slide Number Placeholder 4">
            <a:extLst>
              <a:ext uri="{FF2B5EF4-FFF2-40B4-BE49-F238E27FC236}">
                <a16:creationId xmlns:a16="http://schemas.microsoft.com/office/drawing/2014/main" id="{D4C513C6-2027-6995-3D50-314589055A2A}"/>
              </a:ext>
            </a:extLst>
          </p:cNvPr>
          <p:cNvSpPr>
            <a:spLocks noGrp="1"/>
          </p:cNvSpPr>
          <p:nvPr>
            <p:ph type="sldNum" sz="quarter" idx="4"/>
          </p:nvPr>
        </p:nvSpPr>
        <p:spPr>
          <a:xfrm>
            <a:off x="11704320" y="6455664"/>
            <a:ext cx="448056" cy="365125"/>
          </a:xfrm>
        </p:spPr>
        <p:txBody>
          <a:bodyP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25</a:t>
            </a:fld>
            <a:endParaRPr lang="en-US" sz="1100">
              <a:solidFill>
                <a:schemeClr val="tx1">
                  <a:lumMod val="50000"/>
                  <a:lumOff val="50000"/>
                </a:schemeClr>
              </a:solidFill>
            </a:endParaRPr>
          </a:p>
        </p:txBody>
      </p:sp>
    </p:spTree>
    <p:extLst>
      <p:ext uri="{BB962C8B-B14F-4D97-AF65-F5344CB8AC3E}">
        <p14:creationId xmlns:p14="http://schemas.microsoft.com/office/powerpoint/2010/main" val="4005240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47B3-4A4F-FF1F-4590-8F7AB1AA4F5F}"/>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EF0BB688-6A38-D505-EA2B-9ACBEE4174D5}"/>
              </a:ext>
            </a:extLst>
          </p:cNvPr>
          <p:cNvSpPr>
            <a:spLocks noGrp="1"/>
          </p:cNvSpPr>
          <p:nvPr>
            <p:ph idx="1"/>
          </p:nvPr>
        </p:nvSpPr>
        <p:spPr>
          <a:xfrm>
            <a:off x="901679" y="1813676"/>
            <a:ext cx="9779182" cy="3845280"/>
          </a:xfrm>
        </p:spPr>
        <p:txBody>
          <a:bodyPr vert="horz" lIns="91440" tIns="45720" rIns="91440" bIns="45720" rtlCol="0" anchor="t">
            <a:noAutofit/>
          </a:bodyPr>
          <a:lstStyle/>
          <a:p>
            <a:r>
              <a:rPr lang="en-US" sz="2200">
                <a:latin typeface="Arial"/>
                <a:cs typeface="Arial"/>
              </a:rPr>
              <a:t>Since the city issues about 10M tickets per year, we decided to look at the data to see patterns by observing different fields. The analysis is important because we can see what causes the most tickets to be issued and where the hot zones for tickets are so people can avoid getting a ticket. After we analyze the data, we can determine when tickets are more likely to be issued by observing the dates and seeing if certain seasons have more tickets than others. We can also determine which streets are considered hot spots by observing the streets where the tickets were issued and see where they would cluster up. By observing the car information, we can also see which cars tend to get the most tickets or even which vehicle make acquire more tickets. The information that we can derive from the dataset can help the general public see these patterns so they can take necessary precautions.</a:t>
            </a:r>
            <a:endParaRPr lang="en-US" sz="2200"/>
          </a:p>
          <a:p>
            <a:br>
              <a:rPr lang="en-US"/>
            </a:br>
            <a:endParaRPr lang="en-US"/>
          </a:p>
        </p:txBody>
      </p:sp>
      <p:sp>
        <p:nvSpPr>
          <p:cNvPr id="5" name="Slide Number Placeholder 4">
            <a:extLst>
              <a:ext uri="{FF2B5EF4-FFF2-40B4-BE49-F238E27FC236}">
                <a16:creationId xmlns:a16="http://schemas.microsoft.com/office/drawing/2014/main" id="{D715AC63-A820-7A06-1F5B-A57608866214}"/>
              </a:ext>
            </a:extLst>
          </p:cNvPr>
          <p:cNvSpPr>
            <a:spLocks noGrp="1"/>
          </p:cNvSpPr>
          <p:nvPr>
            <p:ph type="sldNum" sz="quarter" idx="4"/>
          </p:nvPr>
        </p:nvSpPr>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52300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1C48-D04B-DB4B-7118-CB772416DED8}"/>
              </a:ext>
            </a:extLst>
          </p:cNvPr>
          <p:cNvSpPr>
            <a:spLocks noGrp="1"/>
          </p:cNvSpPr>
          <p:nvPr>
            <p:ph type="title"/>
          </p:nvPr>
        </p:nvSpPr>
        <p:spPr/>
        <p:txBody>
          <a:bodyPr/>
          <a:lstStyle/>
          <a:p>
            <a:r>
              <a:rPr lang="en-US"/>
              <a:t>Data Analysis goals </a:t>
            </a:r>
          </a:p>
        </p:txBody>
      </p:sp>
      <p:sp>
        <p:nvSpPr>
          <p:cNvPr id="3" name="Content Placeholder 2">
            <a:extLst>
              <a:ext uri="{FF2B5EF4-FFF2-40B4-BE49-F238E27FC236}">
                <a16:creationId xmlns:a16="http://schemas.microsoft.com/office/drawing/2014/main" id="{29380B86-D0C7-C75C-C481-E1DEE955DA73}"/>
              </a:ext>
            </a:extLst>
          </p:cNvPr>
          <p:cNvSpPr>
            <a:spLocks noGrp="1"/>
          </p:cNvSpPr>
          <p:nvPr>
            <p:ph idx="1"/>
          </p:nvPr>
        </p:nvSpPr>
        <p:spPr>
          <a:xfrm>
            <a:off x="557893" y="1812059"/>
            <a:ext cx="9812312" cy="4214954"/>
          </a:xfrm>
        </p:spPr>
        <p:txBody>
          <a:bodyPr vert="horz" lIns="91440" tIns="45720" rIns="91440" bIns="45720" rtlCol="0" anchor="t">
            <a:noAutofit/>
          </a:bodyPr>
          <a:lstStyle/>
          <a:p>
            <a:pPr marL="457200" indent="-457200">
              <a:buChar char="•"/>
            </a:pPr>
            <a:r>
              <a:rPr lang="en-US" sz="2400"/>
              <a:t>Recognize patterns in the data to gain better understand of factors which lead to tickets being issued.</a:t>
            </a:r>
            <a:br>
              <a:rPr lang="en-US" sz="2400"/>
            </a:br>
            <a:endParaRPr lang="en-US" sz="2400"/>
          </a:p>
          <a:p>
            <a:pPr marL="457200" indent="-457200">
              <a:buChar char="•"/>
            </a:pPr>
            <a:r>
              <a:rPr lang="en-US" sz="2400"/>
              <a:t>Explore streets and locations where tickets are being issued to identify possible hot zones.</a:t>
            </a:r>
            <a:br>
              <a:rPr lang="en-US" sz="2400"/>
            </a:br>
            <a:endParaRPr lang="en-US" sz="2400"/>
          </a:p>
          <a:p>
            <a:pPr marL="457200" indent="-457200">
              <a:buChar char="•"/>
            </a:pPr>
            <a:r>
              <a:rPr lang="en-US" sz="2400"/>
              <a:t>Explore when tickets are most likely to be issued and identify any seasonal trends.</a:t>
            </a:r>
            <a:br>
              <a:rPr lang="en-US" sz="2400"/>
            </a:br>
            <a:endParaRPr lang="en-US" sz="2400"/>
          </a:p>
          <a:p>
            <a:pPr marL="457200" indent="-457200">
              <a:buChar char="•"/>
            </a:pPr>
            <a:r>
              <a:rPr lang="en-US" sz="2400"/>
              <a:t>Analyzing which car models and types are more likely to be given the highest number of tickets.</a:t>
            </a:r>
            <a:endParaRPr lang="en-US" sz="1000">
              <a:latin typeface="Times New Roman"/>
              <a:cs typeface="Times New Roman"/>
            </a:endParaRPr>
          </a:p>
          <a:p>
            <a:pPr marL="457200" indent="-457200">
              <a:buChar char="•"/>
            </a:pPr>
            <a:endParaRPr lang="en-US" sz="2400"/>
          </a:p>
          <a:p>
            <a:pPr marL="457200" indent="-457200">
              <a:buChar char="•"/>
            </a:pPr>
            <a:endParaRPr lang="en-US" sz="2400"/>
          </a:p>
          <a:p>
            <a:pPr marL="457200" indent="-457200">
              <a:buChar char="•"/>
            </a:pPr>
            <a:endParaRPr lang="en-US" sz="2400"/>
          </a:p>
        </p:txBody>
      </p:sp>
      <p:sp>
        <p:nvSpPr>
          <p:cNvPr id="5" name="Slide Number Placeholder 4">
            <a:extLst>
              <a:ext uri="{FF2B5EF4-FFF2-40B4-BE49-F238E27FC236}">
                <a16:creationId xmlns:a16="http://schemas.microsoft.com/office/drawing/2014/main" id="{95A38666-8C21-9747-E5B4-0A0E7AD80962}"/>
              </a:ext>
            </a:extLst>
          </p:cNvPr>
          <p:cNvSpPr>
            <a:spLocks noGrp="1"/>
          </p:cNvSpPr>
          <p:nvPr>
            <p:ph type="sldNum" sz="quarter" idx="4"/>
          </p:nvPr>
        </p:nvSpPr>
        <p:spPr/>
        <p:txBody>
          <a:bodyPr/>
          <a:lstStyle/>
          <a:p>
            <a:fld id="{294A09A9-5501-47C1-A89A-A340965A2BE2}" type="slidenum">
              <a:rPr lang="en-US" smtClean="0"/>
              <a:pPr/>
              <a:t>4</a:t>
            </a:fld>
            <a:endParaRPr lang="en-US"/>
          </a:p>
        </p:txBody>
      </p:sp>
    </p:spTree>
    <p:extLst>
      <p:ext uri="{BB962C8B-B14F-4D97-AF65-F5344CB8AC3E}">
        <p14:creationId xmlns:p14="http://schemas.microsoft.com/office/powerpoint/2010/main" val="3569902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ECDE-F2A2-8694-3459-D47EB09C9EC0}"/>
              </a:ext>
            </a:extLst>
          </p:cNvPr>
          <p:cNvSpPr>
            <a:spLocks noGrp="1"/>
          </p:cNvSpPr>
          <p:nvPr>
            <p:ph type="title"/>
          </p:nvPr>
        </p:nvSpPr>
        <p:spPr>
          <a:xfrm>
            <a:off x="1167492" y="44302"/>
            <a:ext cx="9779183" cy="1325563"/>
          </a:xfrm>
        </p:spPr>
        <p:txBody>
          <a:bodyPr/>
          <a:lstStyle/>
          <a:p>
            <a:r>
              <a:rPr lang="en-US" sz="4000"/>
              <a:t>Data Information</a:t>
            </a:r>
          </a:p>
        </p:txBody>
      </p:sp>
      <p:sp>
        <p:nvSpPr>
          <p:cNvPr id="3" name="Content Placeholder 2">
            <a:extLst>
              <a:ext uri="{FF2B5EF4-FFF2-40B4-BE49-F238E27FC236}">
                <a16:creationId xmlns:a16="http://schemas.microsoft.com/office/drawing/2014/main" id="{2E79FCE8-0EBC-7909-7EBB-EF9B0F78DA89}"/>
              </a:ext>
            </a:extLst>
          </p:cNvPr>
          <p:cNvSpPr>
            <a:spLocks noGrp="1"/>
          </p:cNvSpPr>
          <p:nvPr>
            <p:ph idx="1"/>
          </p:nvPr>
        </p:nvSpPr>
        <p:spPr>
          <a:xfrm>
            <a:off x="614821" y="1369103"/>
            <a:ext cx="7546345" cy="5176565"/>
          </a:xfrm>
        </p:spPr>
        <p:txBody>
          <a:bodyPr vert="horz" lIns="91440" tIns="45720" rIns="91440" bIns="45720" rtlCol="0" anchor="t">
            <a:noAutofit/>
          </a:bodyPr>
          <a:lstStyle/>
          <a:p>
            <a:r>
              <a:rPr lang="en-US" sz="2400" b="1"/>
              <a:t>Data Title</a:t>
            </a:r>
            <a:r>
              <a:rPr lang="en-US" sz="2400"/>
              <a:t>: </a:t>
            </a:r>
            <a:r>
              <a:rPr lang="en-US" sz="2400">
                <a:ea typeface="+mn-lt"/>
                <a:cs typeface="+mn-lt"/>
              </a:rPr>
              <a:t>NYC Parking Tickets</a:t>
            </a:r>
            <a:endParaRPr lang="en-US" sz="2400"/>
          </a:p>
          <a:p>
            <a:r>
              <a:rPr lang="en-US" sz="2400" b="1"/>
              <a:t>Data size</a:t>
            </a:r>
            <a:r>
              <a:rPr lang="en-US" sz="2400"/>
              <a:t>: 2.09 GB</a:t>
            </a:r>
          </a:p>
          <a:p>
            <a:r>
              <a:rPr lang="en-US" sz="2400" b="1"/>
              <a:t>Data source: </a:t>
            </a:r>
            <a:endParaRPr lang="en-US" sz="2400" b="1">
              <a:ea typeface="+mn-lt"/>
              <a:cs typeface="+mn-lt"/>
            </a:endParaRPr>
          </a:p>
          <a:p>
            <a:r>
              <a:rPr lang="en-US" sz="2400">
                <a:solidFill>
                  <a:schemeClr val="accent1"/>
                </a:solidFill>
                <a:ea typeface="+mn-lt"/>
                <a:cs typeface="+mn-lt"/>
                <a:hlinkClick r:id="rId2"/>
              </a:rPr>
              <a:t>https://www.kaggle.com/datasets/new-york-city/nyc-parking-tickets</a:t>
            </a:r>
            <a:endParaRPr lang="en-US" sz="2400">
              <a:solidFill>
                <a:schemeClr val="accent1"/>
              </a:solidFill>
              <a:hlinkClick r:id="rId2"/>
            </a:endParaRPr>
          </a:p>
          <a:p>
            <a:r>
              <a:rPr lang="en-US" sz="2400" b="1"/>
              <a:t>Produced by</a:t>
            </a:r>
            <a:r>
              <a:rPr lang="en-US" sz="2400"/>
              <a:t>: The NYC Department of Finance</a:t>
            </a:r>
          </a:p>
          <a:p>
            <a:r>
              <a:rPr lang="en-US" sz="2400" b="1"/>
              <a:t>Content</a:t>
            </a:r>
            <a:r>
              <a:rPr lang="en-US" sz="2400"/>
              <a:t>: The dataset contain information about the ticket issued, information about the ticketed vehicle, date, and the location where the ticket was issued </a:t>
            </a:r>
          </a:p>
          <a:p>
            <a:r>
              <a:rPr lang="en-US" sz="2400" err="1"/>
              <a:t>Github</a:t>
            </a:r>
            <a:r>
              <a:rPr lang="en-US" sz="2400"/>
              <a:t> link:</a:t>
            </a:r>
          </a:p>
          <a:p>
            <a:r>
              <a:rPr lang="en-US" sz="2400"/>
              <a:t> </a:t>
            </a:r>
            <a:r>
              <a:rPr lang="en-US" sz="2400">
                <a:ea typeface="+mn-lt"/>
                <a:cs typeface="+mn-lt"/>
                <a:hlinkClick r:id="rId3"/>
              </a:rPr>
              <a:t>https://github.com/BrianBurwick/NYCTicketData2017</a:t>
            </a:r>
            <a:endParaRPr lang="en-US" sz="2400"/>
          </a:p>
          <a:p>
            <a:endParaRPr lang="en-US" sz="2400"/>
          </a:p>
          <a:p>
            <a:endParaRPr lang="en-US"/>
          </a:p>
          <a:p>
            <a:endParaRPr lang="en-US"/>
          </a:p>
        </p:txBody>
      </p:sp>
      <p:sp>
        <p:nvSpPr>
          <p:cNvPr id="5" name="Slide Number Placeholder 4">
            <a:extLst>
              <a:ext uri="{FF2B5EF4-FFF2-40B4-BE49-F238E27FC236}">
                <a16:creationId xmlns:a16="http://schemas.microsoft.com/office/drawing/2014/main" id="{9AC2F929-838A-199C-DA09-C6B708C9E237}"/>
              </a:ext>
            </a:extLst>
          </p:cNvPr>
          <p:cNvSpPr>
            <a:spLocks noGrp="1"/>
          </p:cNvSpPr>
          <p:nvPr>
            <p:ph type="sldNum" sz="quarter" idx="4"/>
          </p:nvPr>
        </p:nvSpPr>
        <p:spPr/>
        <p:txBody>
          <a:bodyPr/>
          <a:lstStyle/>
          <a:p>
            <a:fld id="{294A09A9-5501-47C1-A89A-A340965A2BE2}" type="slidenum">
              <a:rPr lang="en-US" smtClean="0"/>
              <a:pPr/>
              <a:t>5</a:t>
            </a:fld>
            <a:endParaRPr lang="en-US"/>
          </a:p>
        </p:txBody>
      </p:sp>
    </p:spTree>
    <p:extLst>
      <p:ext uri="{BB962C8B-B14F-4D97-AF65-F5344CB8AC3E}">
        <p14:creationId xmlns:p14="http://schemas.microsoft.com/office/powerpoint/2010/main" val="131462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FF5F-5CF1-8C53-C2A0-B9E8EC131397}"/>
              </a:ext>
            </a:extLst>
          </p:cNvPr>
          <p:cNvSpPr>
            <a:spLocks noGrp="1"/>
          </p:cNvSpPr>
          <p:nvPr>
            <p:ph type="title"/>
          </p:nvPr>
        </p:nvSpPr>
        <p:spPr/>
        <p:txBody>
          <a:bodyPr/>
          <a:lstStyle/>
          <a:p>
            <a:r>
              <a:rPr lang="en-US"/>
              <a:t>Specifications</a:t>
            </a:r>
          </a:p>
        </p:txBody>
      </p:sp>
      <p:sp>
        <p:nvSpPr>
          <p:cNvPr id="3" name="Content Placeholder 2">
            <a:extLst>
              <a:ext uri="{FF2B5EF4-FFF2-40B4-BE49-F238E27FC236}">
                <a16:creationId xmlns:a16="http://schemas.microsoft.com/office/drawing/2014/main" id="{14B3CC8D-2CFF-45D1-00AD-40478CAE1C13}"/>
              </a:ext>
            </a:extLst>
          </p:cNvPr>
          <p:cNvSpPr>
            <a:spLocks noGrp="1"/>
          </p:cNvSpPr>
          <p:nvPr>
            <p:ph idx="1"/>
          </p:nvPr>
        </p:nvSpPr>
        <p:spPr/>
        <p:txBody>
          <a:bodyPr vert="horz" lIns="91440" tIns="45720" rIns="91440" bIns="45720" rtlCol="0" anchor="t">
            <a:noAutofit/>
          </a:bodyPr>
          <a:lstStyle/>
          <a:p>
            <a:r>
              <a:rPr lang="en-US" b="1">
                <a:ea typeface="+mn-lt"/>
                <a:cs typeface="+mn-lt"/>
              </a:rPr>
              <a:t>Oracle Linux Server</a:t>
            </a:r>
          </a:p>
          <a:p>
            <a:r>
              <a:rPr lang="en-US" b="1">
                <a:ea typeface="+mn-lt"/>
                <a:cs typeface="+mn-lt"/>
              </a:rPr>
              <a:t>Version</a:t>
            </a:r>
            <a:r>
              <a:rPr lang="en-US">
                <a:ea typeface="+mn-lt"/>
                <a:cs typeface="+mn-lt"/>
              </a:rPr>
              <a:t>: 3.1.0</a:t>
            </a:r>
          </a:p>
          <a:p>
            <a:r>
              <a:rPr lang="en-US" b="1">
                <a:ea typeface="+mn-lt"/>
                <a:cs typeface="+mn-lt"/>
              </a:rPr>
              <a:t>Number of nodes</a:t>
            </a:r>
            <a:r>
              <a:rPr lang="en-US">
                <a:ea typeface="+mn-lt"/>
                <a:cs typeface="+mn-lt"/>
              </a:rPr>
              <a:t>: 3</a:t>
            </a:r>
            <a:endParaRPr lang="en-US"/>
          </a:p>
          <a:p>
            <a:r>
              <a:rPr lang="en-US" b="1">
                <a:ea typeface="+mn-lt"/>
                <a:cs typeface="+mn-lt"/>
              </a:rPr>
              <a:t>Total Memory Size</a:t>
            </a:r>
            <a:r>
              <a:rPr lang="en-US">
                <a:ea typeface="+mn-lt"/>
                <a:cs typeface="+mn-lt"/>
              </a:rPr>
              <a:t>: 390.7 G</a:t>
            </a:r>
          </a:p>
          <a:p>
            <a:r>
              <a:rPr lang="en-US" b="1">
                <a:ea typeface="+mn-lt"/>
                <a:cs typeface="+mn-lt"/>
              </a:rPr>
              <a:t>CPU Speed</a:t>
            </a:r>
            <a:r>
              <a:rPr lang="en-US">
                <a:ea typeface="+mn-lt"/>
                <a:cs typeface="+mn-lt"/>
              </a:rPr>
              <a:t>: 1995 MHz  </a:t>
            </a:r>
          </a:p>
          <a:p>
            <a:r>
              <a:rPr lang="en-US" b="1">
                <a:ea typeface="+mn-lt"/>
                <a:cs typeface="+mn-lt"/>
              </a:rPr>
              <a:t>Number of CPU cores</a:t>
            </a:r>
            <a:r>
              <a:rPr lang="en-US">
                <a:ea typeface="+mn-lt"/>
                <a:cs typeface="+mn-lt"/>
              </a:rPr>
              <a:t>: 8</a:t>
            </a:r>
          </a:p>
          <a:p>
            <a:endParaRPr lang="en-US"/>
          </a:p>
        </p:txBody>
      </p:sp>
      <p:sp>
        <p:nvSpPr>
          <p:cNvPr id="5" name="Slide Number Placeholder 4">
            <a:extLst>
              <a:ext uri="{FF2B5EF4-FFF2-40B4-BE49-F238E27FC236}">
                <a16:creationId xmlns:a16="http://schemas.microsoft.com/office/drawing/2014/main" id="{85EBB4E4-E141-6EC4-B656-AE07DCC78CFC}"/>
              </a:ext>
            </a:extLst>
          </p:cNvPr>
          <p:cNvSpPr>
            <a:spLocks noGrp="1"/>
          </p:cNvSpPr>
          <p:nvPr>
            <p:ph type="sldNum" sz="quarter" idx="4"/>
          </p:nvPr>
        </p:nvSpPr>
        <p:spPr/>
        <p:txBody>
          <a:bodyPr/>
          <a:lstStyle/>
          <a:p>
            <a:fld id="{294A09A9-5501-47C1-A89A-A340965A2BE2}" type="slidenum">
              <a:rPr lang="en-US" smtClean="0"/>
              <a:pPr/>
              <a:t>6</a:t>
            </a:fld>
            <a:endParaRPr lang="en-US"/>
          </a:p>
        </p:txBody>
      </p:sp>
    </p:spTree>
    <p:extLst>
      <p:ext uri="{BB962C8B-B14F-4D97-AF65-F5344CB8AC3E}">
        <p14:creationId xmlns:p14="http://schemas.microsoft.com/office/powerpoint/2010/main" val="59043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591A2B84-0728-773C-A615-7F40EE6DF7CA}"/>
              </a:ext>
            </a:extLst>
          </p:cNvPr>
          <p:cNvPicPr>
            <a:picLocks noChangeAspect="1"/>
          </p:cNvPicPr>
          <p:nvPr/>
        </p:nvPicPr>
        <p:blipFill>
          <a:blip r:embed="rId2"/>
          <a:stretch>
            <a:fillRect/>
          </a:stretch>
        </p:blipFill>
        <p:spPr>
          <a:xfrm>
            <a:off x="788106" y="1760008"/>
            <a:ext cx="6569075" cy="4449763"/>
          </a:xfrm>
          <a:prstGeom prst="rect">
            <a:avLst/>
          </a:prstGeom>
        </p:spPr>
      </p:pic>
      <p:pic>
        <p:nvPicPr>
          <p:cNvPr id="3" name="Picture 3" descr="A picture containing text, toiletry, cosmetic&#10;&#10;Description automatically generated">
            <a:extLst>
              <a:ext uri="{FF2B5EF4-FFF2-40B4-BE49-F238E27FC236}">
                <a16:creationId xmlns:a16="http://schemas.microsoft.com/office/drawing/2014/main" id="{90B26155-7C6A-BB26-E97E-C2A8ABF55B41}"/>
              </a:ext>
            </a:extLst>
          </p:cNvPr>
          <p:cNvPicPr>
            <a:picLocks noChangeAspect="1"/>
          </p:cNvPicPr>
          <p:nvPr/>
        </p:nvPicPr>
        <p:blipFill>
          <a:blip r:embed="rId3"/>
          <a:stretch>
            <a:fillRect/>
          </a:stretch>
        </p:blipFill>
        <p:spPr>
          <a:xfrm>
            <a:off x="8736130" y="3519193"/>
            <a:ext cx="1668992" cy="3160949"/>
          </a:xfrm>
          <a:prstGeom prst="rect">
            <a:avLst/>
          </a:prstGeom>
        </p:spPr>
      </p:pic>
      <p:sp>
        <p:nvSpPr>
          <p:cNvPr id="2" name="Title 1">
            <a:extLst>
              <a:ext uri="{FF2B5EF4-FFF2-40B4-BE49-F238E27FC236}">
                <a16:creationId xmlns:a16="http://schemas.microsoft.com/office/drawing/2014/main" id="{0EE775C7-A0D3-F381-6DE1-17526230EC5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Flow Chart</a:t>
            </a:r>
          </a:p>
        </p:txBody>
      </p:sp>
      <p:sp>
        <p:nvSpPr>
          <p:cNvPr id="5" name="Slide Number Placeholder 4">
            <a:extLst>
              <a:ext uri="{FF2B5EF4-FFF2-40B4-BE49-F238E27FC236}">
                <a16:creationId xmlns:a16="http://schemas.microsoft.com/office/drawing/2014/main" id="{15ADE5B1-5182-FDEC-C35F-995BFBF66361}"/>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7</a:t>
            </a:fld>
            <a:endParaRPr lang="en-US">
              <a:solidFill>
                <a:schemeClr val="tx1">
                  <a:tint val="75000"/>
                </a:schemeClr>
              </a:solidFill>
            </a:endParaRPr>
          </a:p>
        </p:txBody>
      </p:sp>
    </p:spTree>
    <p:extLst>
      <p:ext uri="{BB962C8B-B14F-4D97-AF65-F5344CB8AC3E}">
        <p14:creationId xmlns:p14="http://schemas.microsoft.com/office/powerpoint/2010/main" val="242760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42E5-073F-0F36-53D5-D76050064D34}"/>
              </a:ext>
            </a:extLst>
          </p:cNvPr>
          <p:cNvSpPr>
            <a:spLocks noGrp="1"/>
          </p:cNvSpPr>
          <p:nvPr>
            <p:ph type="title"/>
          </p:nvPr>
        </p:nvSpPr>
        <p:spPr/>
        <p:txBody>
          <a:bodyPr/>
          <a:lstStyle/>
          <a:p>
            <a:r>
              <a:rPr lang="en-US"/>
              <a:t>Data Cleaning</a:t>
            </a:r>
          </a:p>
        </p:txBody>
      </p:sp>
      <p:sp>
        <p:nvSpPr>
          <p:cNvPr id="3" name="Content Placeholder 2">
            <a:extLst>
              <a:ext uri="{FF2B5EF4-FFF2-40B4-BE49-F238E27FC236}">
                <a16:creationId xmlns:a16="http://schemas.microsoft.com/office/drawing/2014/main" id="{AC2EDEF1-602B-3D1B-0494-B94AEA2C681B}"/>
              </a:ext>
            </a:extLst>
          </p:cNvPr>
          <p:cNvSpPr>
            <a:spLocks noGrp="1"/>
          </p:cNvSpPr>
          <p:nvPr>
            <p:ph idx="1"/>
          </p:nvPr>
        </p:nvSpPr>
        <p:spPr>
          <a:xfrm>
            <a:off x="1167493" y="2017467"/>
            <a:ext cx="6646515" cy="3884222"/>
          </a:xfrm>
        </p:spPr>
        <p:txBody>
          <a:bodyPr vert="horz" lIns="91440" tIns="45720" rIns="91440" bIns="45720" rtlCol="0" anchor="t">
            <a:noAutofit/>
          </a:bodyPr>
          <a:lstStyle/>
          <a:p>
            <a:pPr marL="342900" indent="-342900">
              <a:buChar char="•"/>
            </a:pPr>
            <a:r>
              <a:rPr lang="en-US" sz="2400"/>
              <a:t>We reformatted date from mm-dd-</a:t>
            </a:r>
            <a:r>
              <a:rPr lang="en-US" sz="2400" err="1"/>
              <a:t>yyyy</a:t>
            </a:r>
            <a:r>
              <a:rPr lang="en-US" sz="2400"/>
              <a:t> TO </a:t>
            </a:r>
            <a:r>
              <a:rPr lang="en-US" sz="2400" err="1"/>
              <a:t>yyyy</a:t>
            </a:r>
            <a:r>
              <a:rPr lang="en-US" sz="2400"/>
              <a:t>-mm-dd</a:t>
            </a:r>
          </a:p>
          <a:p>
            <a:pPr marL="800100" lvl="1" indent="-342900">
              <a:buChar char="•"/>
            </a:pPr>
            <a:r>
              <a:rPr lang="en-US" sz="2000">
                <a:ea typeface="+mn-lt"/>
                <a:cs typeface="+mn-lt"/>
              </a:rPr>
              <a:t>TO_DATE(</a:t>
            </a:r>
            <a:r>
              <a:rPr lang="en-US" sz="2000" err="1">
                <a:ea typeface="+mn-lt"/>
                <a:cs typeface="+mn-lt"/>
              </a:rPr>
              <a:t>from_unixtime</a:t>
            </a:r>
            <a:r>
              <a:rPr lang="en-US" sz="2000">
                <a:ea typeface="+mn-lt"/>
                <a:cs typeface="+mn-lt"/>
              </a:rPr>
              <a:t>(</a:t>
            </a:r>
            <a:r>
              <a:rPr lang="en-US" sz="2000" err="1">
                <a:ea typeface="+mn-lt"/>
                <a:cs typeface="+mn-lt"/>
              </a:rPr>
              <a:t>unix_timestamp</a:t>
            </a:r>
            <a:r>
              <a:rPr lang="en-US" sz="2000">
                <a:ea typeface="+mn-lt"/>
                <a:cs typeface="+mn-lt"/>
              </a:rPr>
              <a:t>(</a:t>
            </a:r>
            <a:r>
              <a:rPr lang="en-US" sz="2000" err="1">
                <a:ea typeface="+mn-lt"/>
                <a:cs typeface="+mn-lt"/>
              </a:rPr>
              <a:t>issue_date</a:t>
            </a:r>
            <a:r>
              <a:rPr lang="en-US" sz="2000">
                <a:ea typeface="+mn-lt"/>
                <a:cs typeface="+mn-lt"/>
              </a:rPr>
              <a:t>, 'mm/dd/</a:t>
            </a:r>
            <a:r>
              <a:rPr lang="en-US" sz="2000" err="1">
                <a:ea typeface="+mn-lt"/>
                <a:cs typeface="+mn-lt"/>
              </a:rPr>
              <a:t>yyyy</a:t>
            </a:r>
            <a:r>
              <a:rPr lang="en-US" sz="2000">
                <a:ea typeface="+mn-lt"/>
                <a:cs typeface="+mn-lt"/>
              </a:rPr>
              <a:t>'), '</a:t>
            </a:r>
            <a:r>
              <a:rPr lang="en-US" sz="2000" err="1">
                <a:ea typeface="+mn-lt"/>
                <a:cs typeface="+mn-lt"/>
              </a:rPr>
              <a:t>yyyy</a:t>
            </a:r>
            <a:r>
              <a:rPr lang="en-US" sz="2000">
                <a:ea typeface="+mn-lt"/>
                <a:cs typeface="+mn-lt"/>
              </a:rPr>
              <a:t>-mm-dd')) AS </a:t>
            </a:r>
            <a:r>
              <a:rPr lang="en-US" sz="2000" err="1">
                <a:ea typeface="+mn-lt"/>
                <a:cs typeface="+mn-lt"/>
              </a:rPr>
              <a:t>issue_date</a:t>
            </a:r>
            <a:endParaRPr lang="en-US" sz="2000" err="1"/>
          </a:p>
          <a:p>
            <a:pPr marL="342900" indent="-342900">
              <a:buChar char="•"/>
            </a:pPr>
            <a:r>
              <a:rPr lang="en-US" sz="2400"/>
              <a:t>Used CONCAT to put together an address</a:t>
            </a:r>
          </a:p>
          <a:p>
            <a:pPr marL="800100" lvl="1" indent="-342900">
              <a:buChar char="•"/>
            </a:pPr>
            <a:r>
              <a:rPr lang="en-US" sz="2000"/>
              <a:t>EX. </a:t>
            </a:r>
            <a:r>
              <a:rPr lang="en-US" sz="2000">
                <a:ea typeface="+mn-lt"/>
                <a:cs typeface="+mn-lt"/>
              </a:rPr>
              <a:t>CONCAT_WS(' ', </a:t>
            </a:r>
            <a:r>
              <a:rPr lang="en-US" sz="2000" err="1">
                <a:ea typeface="+mn-lt"/>
                <a:cs typeface="+mn-lt"/>
              </a:rPr>
              <a:t>house_number</a:t>
            </a:r>
            <a:r>
              <a:rPr lang="en-US" sz="2000">
                <a:ea typeface="+mn-lt"/>
                <a:cs typeface="+mn-lt"/>
              </a:rPr>
              <a:t>, </a:t>
            </a:r>
            <a:r>
              <a:rPr lang="en-US" sz="2000" err="1">
                <a:ea typeface="+mn-lt"/>
                <a:cs typeface="+mn-lt"/>
              </a:rPr>
              <a:t>street_name</a:t>
            </a:r>
            <a:r>
              <a:rPr lang="en-US" sz="2000">
                <a:ea typeface="+mn-lt"/>
                <a:cs typeface="+mn-lt"/>
              </a:rPr>
              <a:t>) AS address</a:t>
            </a:r>
            <a:endParaRPr lang="en-US" sz="2000"/>
          </a:p>
          <a:p>
            <a:pPr marL="342900" indent="-342900">
              <a:buChar char="•"/>
            </a:pPr>
            <a:r>
              <a:rPr lang="en-US" sz="2400"/>
              <a:t>Split the data into 3 tables:</a:t>
            </a:r>
          </a:p>
          <a:p>
            <a:pPr marL="800100" lvl="1" indent="-342900">
              <a:buChar char="•"/>
            </a:pPr>
            <a:r>
              <a:rPr lang="en-US" sz="2000"/>
              <a:t>Violation Data</a:t>
            </a:r>
          </a:p>
          <a:p>
            <a:pPr marL="800100" lvl="1" indent="-342900">
              <a:buChar char="•"/>
            </a:pPr>
            <a:r>
              <a:rPr lang="en-US" sz="2000"/>
              <a:t>Vehicle Data</a:t>
            </a:r>
          </a:p>
          <a:p>
            <a:pPr marL="800100" lvl="1" indent="-342900">
              <a:buChar char="•"/>
            </a:pPr>
            <a:r>
              <a:rPr lang="en-US" sz="2000"/>
              <a:t>Location</a:t>
            </a:r>
          </a:p>
          <a:p>
            <a:endParaRPr lang="en-US"/>
          </a:p>
        </p:txBody>
      </p:sp>
      <p:sp>
        <p:nvSpPr>
          <p:cNvPr id="5" name="Slide Number Placeholder 4">
            <a:extLst>
              <a:ext uri="{FF2B5EF4-FFF2-40B4-BE49-F238E27FC236}">
                <a16:creationId xmlns:a16="http://schemas.microsoft.com/office/drawing/2014/main" id="{58215542-6626-6A03-B1AC-FA60DCB93629}"/>
              </a:ext>
            </a:extLst>
          </p:cNvPr>
          <p:cNvSpPr>
            <a:spLocks noGrp="1"/>
          </p:cNvSpPr>
          <p:nvPr>
            <p:ph type="sldNum" sz="quarter" idx="4"/>
          </p:nvPr>
        </p:nvSpPr>
        <p:spPr/>
        <p:txBody>
          <a:bodyPr/>
          <a:lstStyle/>
          <a:p>
            <a:fld id="{294A09A9-5501-47C1-A89A-A340965A2BE2}" type="slidenum">
              <a:rPr lang="en-US" smtClean="0"/>
              <a:pPr/>
              <a:t>8</a:t>
            </a:fld>
            <a:endParaRPr lang="en-US"/>
          </a:p>
        </p:txBody>
      </p:sp>
    </p:spTree>
    <p:extLst>
      <p:ext uri="{BB962C8B-B14F-4D97-AF65-F5344CB8AC3E}">
        <p14:creationId xmlns:p14="http://schemas.microsoft.com/office/powerpoint/2010/main" val="97500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6312-F829-CA04-E896-01B37024C45A}"/>
              </a:ext>
            </a:extLst>
          </p:cNvPr>
          <p:cNvSpPr>
            <a:spLocks noGrp="1"/>
          </p:cNvSpPr>
          <p:nvPr>
            <p:ph type="title"/>
          </p:nvPr>
        </p:nvSpPr>
        <p:spPr>
          <a:xfrm>
            <a:off x="1138917" y="38100"/>
            <a:ext cx="9779183" cy="1325563"/>
          </a:xfrm>
        </p:spPr>
        <p:txBody>
          <a:bodyPr/>
          <a:lstStyle/>
          <a:p>
            <a:r>
              <a:rPr lang="en-US"/>
              <a:t>Queries</a:t>
            </a:r>
          </a:p>
        </p:txBody>
      </p:sp>
      <p:sp>
        <p:nvSpPr>
          <p:cNvPr id="3" name="Content Placeholder 2">
            <a:extLst>
              <a:ext uri="{FF2B5EF4-FFF2-40B4-BE49-F238E27FC236}">
                <a16:creationId xmlns:a16="http://schemas.microsoft.com/office/drawing/2014/main" id="{2F77BC0F-24F1-6973-514A-DEB887D43EEF}"/>
              </a:ext>
            </a:extLst>
          </p:cNvPr>
          <p:cNvSpPr>
            <a:spLocks noGrp="1"/>
          </p:cNvSpPr>
          <p:nvPr>
            <p:ph idx="1"/>
          </p:nvPr>
        </p:nvSpPr>
        <p:spPr>
          <a:xfrm>
            <a:off x="1110343" y="1607892"/>
            <a:ext cx="9779182" cy="537890"/>
          </a:xfrm>
        </p:spPr>
        <p:txBody>
          <a:bodyPr vert="horz" lIns="91440" tIns="45720" rIns="91440" bIns="45720" rtlCol="0" anchor="t">
            <a:noAutofit/>
          </a:bodyPr>
          <a:lstStyle/>
          <a:p>
            <a:r>
              <a:rPr lang="en-US"/>
              <a:t>Total Tickets for each County using COUNT()</a:t>
            </a:r>
          </a:p>
        </p:txBody>
      </p:sp>
      <p:sp>
        <p:nvSpPr>
          <p:cNvPr id="5" name="Slide Number Placeholder 4">
            <a:extLst>
              <a:ext uri="{FF2B5EF4-FFF2-40B4-BE49-F238E27FC236}">
                <a16:creationId xmlns:a16="http://schemas.microsoft.com/office/drawing/2014/main" id="{E02CAFC9-C273-77A7-A644-ADA75A2FE0D9}"/>
              </a:ext>
            </a:extLst>
          </p:cNvPr>
          <p:cNvSpPr>
            <a:spLocks noGrp="1"/>
          </p:cNvSpPr>
          <p:nvPr>
            <p:ph type="sldNum" sz="quarter" idx="4"/>
          </p:nvPr>
        </p:nvSpPr>
        <p:spPr/>
        <p:txBody>
          <a:bodyPr/>
          <a:lstStyle/>
          <a:p>
            <a:fld id="{294A09A9-5501-47C1-A89A-A340965A2BE2}" type="slidenum">
              <a:rPr lang="en-US" smtClean="0"/>
              <a:pPr/>
              <a:t>9</a:t>
            </a:fld>
            <a:endParaRPr lang="en-US"/>
          </a:p>
        </p:txBody>
      </p:sp>
      <p:pic>
        <p:nvPicPr>
          <p:cNvPr id="6" name="Picture 6" descr="A picture containing graphical user interface&#10;&#10;Description automatically generated">
            <a:extLst>
              <a:ext uri="{FF2B5EF4-FFF2-40B4-BE49-F238E27FC236}">
                <a16:creationId xmlns:a16="http://schemas.microsoft.com/office/drawing/2014/main" id="{6938CD47-FF02-339D-A6FD-852FAA404E07}"/>
              </a:ext>
            </a:extLst>
          </p:cNvPr>
          <p:cNvPicPr>
            <a:picLocks noChangeAspect="1"/>
          </p:cNvPicPr>
          <p:nvPr/>
        </p:nvPicPr>
        <p:blipFill>
          <a:blip r:embed="rId2"/>
          <a:stretch>
            <a:fillRect/>
          </a:stretch>
        </p:blipFill>
        <p:spPr>
          <a:xfrm>
            <a:off x="700088" y="3233738"/>
            <a:ext cx="1762125" cy="828675"/>
          </a:xfrm>
          <a:prstGeom prst="rect">
            <a:avLst/>
          </a:prstGeom>
        </p:spPr>
      </p:pic>
      <p:pic>
        <p:nvPicPr>
          <p:cNvPr id="7" name="Picture 7" descr="A picture containing graphical user interface&#10;&#10;Description automatically generated">
            <a:extLst>
              <a:ext uri="{FF2B5EF4-FFF2-40B4-BE49-F238E27FC236}">
                <a16:creationId xmlns:a16="http://schemas.microsoft.com/office/drawing/2014/main" id="{38062F1E-1BD3-EBE6-901E-30FD24F1BB46}"/>
              </a:ext>
            </a:extLst>
          </p:cNvPr>
          <p:cNvPicPr>
            <a:picLocks noChangeAspect="1"/>
          </p:cNvPicPr>
          <p:nvPr/>
        </p:nvPicPr>
        <p:blipFill>
          <a:blip r:embed="rId3"/>
          <a:stretch>
            <a:fillRect/>
          </a:stretch>
        </p:blipFill>
        <p:spPr>
          <a:xfrm>
            <a:off x="4471988" y="3252788"/>
            <a:ext cx="1724025" cy="790575"/>
          </a:xfrm>
          <a:prstGeom prst="rect">
            <a:avLst/>
          </a:prstGeom>
        </p:spPr>
      </p:pic>
      <p:pic>
        <p:nvPicPr>
          <p:cNvPr id="8" name="Picture 8" descr="A picture containing graphical user interface&#10;&#10;Description automatically generated">
            <a:extLst>
              <a:ext uri="{FF2B5EF4-FFF2-40B4-BE49-F238E27FC236}">
                <a16:creationId xmlns:a16="http://schemas.microsoft.com/office/drawing/2014/main" id="{08263958-2D3B-7350-9962-EDD1C485A21D}"/>
              </a:ext>
            </a:extLst>
          </p:cNvPr>
          <p:cNvPicPr>
            <a:picLocks noChangeAspect="1"/>
          </p:cNvPicPr>
          <p:nvPr/>
        </p:nvPicPr>
        <p:blipFill>
          <a:blip r:embed="rId4"/>
          <a:stretch>
            <a:fillRect/>
          </a:stretch>
        </p:blipFill>
        <p:spPr>
          <a:xfrm>
            <a:off x="8081963" y="3257550"/>
            <a:ext cx="1743075" cy="781050"/>
          </a:xfrm>
          <a:prstGeom prst="rect">
            <a:avLst/>
          </a:prstGeom>
        </p:spPr>
      </p:pic>
      <p:sp>
        <p:nvSpPr>
          <p:cNvPr id="10" name="TextBox 9">
            <a:extLst>
              <a:ext uri="{FF2B5EF4-FFF2-40B4-BE49-F238E27FC236}">
                <a16:creationId xmlns:a16="http://schemas.microsoft.com/office/drawing/2014/main" id="{40673F97-7035-1D10-468E-CAB84741C159}"/>
              </a:ext>
            </a:extLst>
          </p:cNvPr>
          <p:cNvSpPr txBox="1"/>
          <p:nvPr/>
        </p:nvSpPr>
        <p:spPr>
          <a:xfrm>
            <a:off x="847724" y="2552700"/>
            <a:ext cx="19335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Bronx</a:t>
            </a:r>
          </a:p>
        </p:txBody>
      </p:sp>
      <p:sp>
        <p:nvSpPr>
          <p:cNvPr id="11" name="TextBox 10">
            <a:extLst>
              <a:ext uri="{FF2B5EF4-FFF2-40B4-BE49-F238E27FC236}">
                <a16:creationId xmlns:a16="http://schemas.microsoft.com/office/drawing/2014/main" id="{C3C922A5-2FDF-E264-001A-0C0EAFC3C599}"/>
              </a:ext>
            </a:extLst>
          </p:cNvPr>
          <p:cNvSpPr txBox="1"/>
          <p:nvPr/>
        </p:nvSpPr>
        <p:spPr>
          <a:xfrm>
            <a:off x="4781549" y="2552699"/>
            <a:ext cx="19716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Queens</a:t>
            </a:r>
          </a:p>
        </p:txBody>
      </p:sp>
      <p:sp>
        <p:nvSpPr>
          <p:cNvPr id="12" name="TextBox 11">
            <a:extLst>
              <a:ext uri="{FF2B5EF4-FFF2-40B4-BE49-F238E27FC236}">
                <a16:creationId xmlns:a16="http://schemas.microsoft.com/office/drawing/2014/main" id="{4BEB5F9F-C29B-A5AF-12EF-BD14B9C563D8}"/>
              </a:ext>
            </a:extLst>
          </p:cNvPr>
          <p:cNvSpPr txBox="1"/>
          <p:nvPr/>
        </p:nvSpPr>
        <p:spPr>
          <a:xfrm>
            <a:off x="8553450" y="2552700"/>
            <a:ext cx="21336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Kings</a:t>
            </a:r>
          </a:p>
        </p:txBody>
      </p:sp>
      <p:sp>
        <p:nvSpPr>
          <p:cNvPr id="13" name="TextBox 12">
            <a:extLst>
              <a:ext uri="{FF2B5EF4-FFF2-40B4-BE49-F238E27FC236}">
                <a16:creationId xmlns:a16="http://schemas.microsoft.com/office/drawing/2014/main" id="{DC4348E3-6C1E-ADC3-E29F-4F78DEF4F1FF}"/>
              </a:ext>
            </a:extLst>
          </p:cNvPr>
          <p:cNvSpPr txBox="1"/>
          <p:nvPr/>
        </p:nvSpPr>
        <p:spPr>
          <a:xfrm>
            <a:off x="45410" y="4346501"/>
            <a:ext cx="353244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Code: </a:t>
            </a:r>
            <a:r>
              <a:rPr lang="en-US" sz="2000" dirty="0">
                <a:ea typeface="+mn-lt"/>
                <a:cs typeface="+mn-lt"/>
              </a:rPr>
              <a:t>SELECT COUNT(*) AS </a:t>
            </a:r>
            <a:r>
              <a:rPr lang="en-US" sz="2000" err="1">
                <a:ea typeface="+mn-lt"/>
                <a:cs typeface="+mn-lt"/>
              </a:rPr>
              <a:t>total_tickets</a:t>
            </a:r>
            <a:r>
              <a:rPr lang="en-US" sz="2000" dirty="0">
                <a:ea typeface="+mn-lt"/>
                <a:cs typeface="+mn-lt"/>
              </a:rPr>
              <a:t> FROM ViolationData2017_BX2; </a:t>
            </a:r>
            <a:endParaRPr lang="en-US" sz="2000" dirty="0"/>
          </a:p>
        </p:txBody>
      </p:sp>
      <p:sp>
        <p:nvSpPr>
          <p:cNvPr id="14" name="TextBox 13">
            <a:extLst>
              <a:ext uri="{FF2B5EF4-FFF2-40B4-BE49-F238E27FC236}">
                <a16:creationId xmlns:a16="http://schemas.microsoft.com/office/drawing/2014/main" id="{1BED0669-8629-4B71-5B11-728D92BCBB58}"/>
              </a:ext>
            </a:extLst>
          </p:cNvPr>
          <p:cNvSpPr txBox="1"/>
          <p:nvPr/>
        </p:nvSpPr>
        <p:spPr>
          <a:xfrm>
            <a:off x="3832816" y="4346501"/>
            <a:ext cx="292262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Code: </a:t>
            </a:r>
            <a:r>
              <a:rPr lang="en-US" sz="2000" dirty="0">
                <a:ea typeface="+mn-lt"/>
                <a:cs typeface="+mn-lt"/>
              </a:rPr>
              <a:t>SELECT COUNT(*) AS </a:t>
            </a:r>
            <a:r>
              <a:rPr lang="en-US" sz="2000" err="1">
                <a:ea typeface="+mn-lt"/>
                <a:cs typeface="+mn-lt"/>
              </a:rPr>
              <a:t>total_tickets</a:t>
            </a:r>
            <a:r>
              <a:rPr lang="en-US" sz="2000" dirty="0">
                <a:ea typeface="+mn-lt"/>
                <a:cs typeface="+mn-lt"/>
              </a:rPr>
              <a:t> FROM ViolationData2017_Q2; </a:t>
            </a:r>
            <a:endParaRPr lang="en-US" sz="2000" dirty="0"/>
          </a:p>
        </p:txBody>
      </p:sp>
      <p:sp>
        <p:nvSpPr>
          <p:cNvPr id="15" name="TextBox 14">
            <a:extLst>
              <a:ext uri="{FF2B5EF4-FFF2-40B4-BE49-F238E27FC236}">
                <a16:creationId xmlns:a16="http://schemas.microsoft.com/office/drawing/2014/main" id="{F70D9FC5-3491-ED73-EAFF-DFE21D4005D9}"/>
              </a:ext>
            </a:extLst>
          </p:cNvPr>
          <p:cNvSpPr txBox="1"/>
          <p:nvPr/>
        </p:nvSpPr>
        <p:spPr>
          <a:xfrm>
            <a:off x="7619999" y="4346500"/>
            <a:ext cx="296936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Code: </a:t>
            </a:r>
            <a:r>
              <a:rPr lang="en-US" sz="2000" dirty="0">
                <a:ea typeface="+mn-lt"/>
                <a:cs typeface="+mn-lt"/>
              </a:rPr>
              <a:t>SELECT COUNT(*) AS </a:t>
            </a:r>
            <a:r>
              <a:rPr lang="en-US" sz="2000" err="1">
                <a:ea typeface="+mn-lt"/>
                <a:cs typeface="+mn-lt"/>
              </a:rPr>
              <a:t>total_tickets</a:t>
            </a:r>
            <a:r>
              <a:rPr lang="en-US" sz="2000" dirty="0">
                <a:ea typeface="+mn-lt"/>
                <a:cs typeface="+mn-lt"/>
              </a:rPr>
              <a:t> FROM ViolationData2017_K2; </a:t>
            </a:r>
            <a:endParaRPr lang="en-US" sz="2000" dirty="0"/>
          </a:p>
        </p:txBody>
      </p:sp>
    </p:spTree>
    <p:extLst>
      <p:ext uri="{BB962C8B-B14F-4D97-AF65-F5344CB8AC3E}">
        <p14:creationId xmlns:p14="http://schemas.microsoft.com/office/powerpoint/2010/main" val="4047643187"/>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1176D5-513E-4E73-98C9-4CEA832F57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342FAFE-88B4-49B4-9588-86CB0E564E5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NYC Parking Ticket Data Analysis</vt:lpstr>
      <vt:lpstr>Agenda</vt:lpstr>
      <vt:lpstr>Introduction</vt:lpstr>
      <vt:lpstr>Data Analysis goals </vt:lpstr>
      <vt:lpstr>Data Information</vt:lpstr>
      <vt:lpstr>Specifications</vt:lpstr>
      <vt:lpstr>Flow Chart</vt:lpstr>
      <vt:lpstr>Data Cleaning</vt:lpstr>
      <vt:lpstr>Queries</vt:lpstr>
      <vt:lpstr>Queries in Beeline</vt:lpstr>
      <vt:lpstr>Queries in Beeline</vt:lpstr>
      <vt:lpstr>Queries in Beeline</vt:lpstr>
      <vt:lpstr>Queries in Beeline</vt:lpstr>
      <vt:lpstr>Queries in Beeline</vt:lpstr>
      <vt:lpstr>Cont.</vt:lpstr>
      <vt:lpstr>Visualizations</vt:lpstr>
      <vt:lpstr>Visualization</vt:lpstr>
      <vt:lpstr>Visualization</vt:lpstr>
      <vt:lpstr>Geo-Spatial Visualization</vt:lpstr>
      <vt:lpstr>Geo-Spatial Visualization</vt:lpstr>
      <vt:lpstr>PowerPoint Presentation</vt:lpstr>
      <vt:lpstr>Bronx New York Visualization</vt:lpstr>
      <vt:lpstr>Queens New York Visualization</vt:lpstr>
      <vt:lpstr>Findings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13</cp:revision>
  <dcterms:created xsi:type="dcterms:W3CDTF">2023-05-07T01:41:28Z</dcterms:created>
  <dcterms:modified xsi:type="dcterms:W3CDTF">2023-05-08T23:26:25Z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