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59" r:id="rId3"/>
    <p:sldId id="261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embeddedFontLst>
    <p:embeddedFont>
      <p:font typeface="Cousine" panose="02020500000000000000" charset="0"/>
      <p:regular r:id="rId48"/>
      <p:bold r:id="rId49"/>
      <p:italic r:id="rId50"/>
      <p:boldItalic r:id="rId51"/>
    </p:embeddedFont>
    <p:embeddedFont>
      <p:font typeface="Montserrat" panose="02020500000000000000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30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f8a1b8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f8a1b8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cf8a1b8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cf8a1b8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cf8a1b89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cf8a1b89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cf8a1b89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cf8a1b89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cf8a1b89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cf8a1b89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cf8a1b89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cf8a1b89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cf8a1b89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cf8a1b89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247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cf8a1b8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cf8a1b8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cf8a1b89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cf8a1b89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7cd98c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7cd98c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3d37edf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3d37edf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6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3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0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Docker +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</a:t>
            </a:r>
            <a:r>
              <a:rPr lang="en" dirty="0" smtClean="0"/>
              <a:t>Kubernetes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3.2 Basic Image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Build an image from a </a:t>
            </a:r>
            <a:r>
              <a:rPr lang="en-US" altLang="zh-TW" sz="2000" dirty="0" err="1" smtClean="0"/>
              <a:t>Dockerfile</a:t>
            </a: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Remove an image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93" y="2198024"/>
            <a:ext cx="3172268" cy="266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93" y="3117776"/>
            <a:ext cx="3086531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7" y="3982275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4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Container Practice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Run a new container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35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4. Run a Docker Container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52078" y="150450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altLang="zh-TW" sz="1800" dirty="0"/>
              <a:t> Follow question 3, write a command to run a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 container that able to fit following requirements a. Mount local path “[your path to root]/data” to container path “/</a:t>
            </a:r>
            <a:r>
              <a:rPr lang="en-US" altLang="zh-TW" sz="1800" dirty="0" err="1"/>
              <a:t>workingdir</a:t>
            </a:r>
            <a:r>
              <a:rPr lang="en-US" altLang="zh-TW" sz="1800" dirty="0"/>
              <a:t>/data” b. Bind port 80 to 8080 of your local machine (Use “curl 0.0.0.0:8080” to verify result) </a:t>
            </a:r>
            <a:endParaRPr lang="zh-TW" altLang="zh-TW" sz="18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7" y="3135802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1678800"/>
            <a:ext cx="2011519" cy="20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211244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90175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69849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1470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Basics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ocker, docker images, and container registry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023575" y="1732500"/>
            <a:ext cx="845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185760" y="2164182"/>
            <a:ext cx="212382" cy="205425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762886" y="3783299"/>
            <a:ext cx="212382" cy="205425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69475" y="1935000"/>
            <a:ext cx="212382" cy="205425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50802" y="4048943"/>
            <a:ext cx="212382" cy="205425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62975" y="2421108"/>
            <a:ext cx="212382" cy="205425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425543" y="4137100"/>
            <a:ext cx="212382" cy="205425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3411563"/>
            <a:ext cx="632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1361785" y="1230126"/>
            <a:ext cx="6084996" cy="2166506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6301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34169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054629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3467403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4287863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1834371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2654830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3393742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1749767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347112" y="1095800"/>
            <a:ext cx="358382" cy="37276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25" y="3124068"/>
            <a:ext cx="432837" cy="37229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991" y="1095802"/>
            <a:ext cx="379274" cy="34480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332652" y="3161991"/>
            <a:ext cx="387310" cy="3443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7156" y="3129373"/>
            <a:ext cx="424823" cy="3616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07143" y="1149565"/>
            <a:ext cx="400167" cy="26523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MOBILE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296" name="Google Shape;296;p30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07" name="Google Shape;307;p31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08" name="Google Shape;308;p31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410904" y="362950"/>
            <a:ext cx="30180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3488300" y="1066711"/>
            <a:ext cx="5137914" cy="3010243"/>
            <a:chOff x="3488300" y="1066711"/>
            <a:chExt cx="5137914" cy="3010243"/>
          </a:xfrm>
        </p:grpSpPr>
        <p:sp>
          <p:nvSpPr>
            <p:cNvPr id="320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61913" y="1232653"/>
            <a:ext cx="3993376" cy="253666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3711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1.1 What is Docker?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Open source containerization platform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Makes it easier and safer to organize containers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Download for free at: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92475" y="44383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DEC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NOV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OCT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SEP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AUG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JUL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MAY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APR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FEB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JAN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7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7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7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7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7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7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7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7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1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3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5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6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4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21" name="Google Shape;421;p38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22" name="Google Shape;422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2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436" name="Google Shape;436;p39"/>
          <p:cNvGraphicFramePr/>
          <p:nvPr/>
        </p:nvGraphicFramePr>
        <p:xfrm>
          <a:off x="367125" y="11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14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474900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STRENGTHS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37019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WEAKNESSES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474900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OPPORTUNITIES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637019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THREATS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25640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5400000">
            <a:off x="343796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/>
          <p:nvPr/>
        </p:nvSpPr>
        <p:spPr>
          <a:xfrm rot="10800000">
            <a:off x="343796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 rot="-5400000">
            <a:off x="325640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3859851" y="2242577"/>
            <a:ext cx="339687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S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882778" y="2250297"/>
            <a:ext cx="37056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W</a:t>
            </a:r>
          </a:p>
        </p:txBody>
      </p:sp>
      <p:sp>
        <p:nvSpPr>
          <p:cNvPr id="453" name="Google Shape;453;p40"/>
          <p:cNvSpPr/>
          <p:nvPr/>
        </p:nvSpPr>
        <p:spPr>
          <a:xfrm>
            <a:off x="3825264" y="3348952"/>
            <a:ext cx="327335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O</a:t>
            </a:r>
          </a:p>
        </p:txBody>
      </p:sp>
      <p:sp>
        <p:nvSpPr>
          <p:cNvPr id="454" name="Google Shape;454;p40"/>
          <p:cNvSpPr/>
          <p:nvPr/>
        </p:nvSpPr>
        <p:spPr>
          <a:xfrm>
            <a:off x="4997036" y="3356672"/>
            <a:ext cx="33412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262200" y="102275"/>
            <a:ext cx="86196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0" name="Google Shape;460;p4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Activities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Resources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Value Propositions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Relationships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 Segments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Partners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Cost Structure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Revenue Streams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84" name="Google Shape;484;p4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485" name="Google Shape;485;p42"/>
          <p:cNvGrpSpPr/>
          <p:nvPr/>
        </p:nvGrpSpPr>
        <p:grpSpPr>
          <a:xfrm>
            <a:off x="931492" y="1184443"/>
            <a:ext cx="3608219" cy="3243858"/>
            <a:chOff x="3778727" y="4460423"/>
            <a:chExt cx="720160" cy="647438"/>
          </a:xfrm>
        </p:grpSpPr>
        <p:sp>
          <p:nvSpPr>
            <p:cNvPr id="486" name="Google Shape;486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cxnSp>
        <p:nvCxnSpPr>
          <p:cNvPr id="493" name="Google Shape;493;p42"/>
          <p:cNvCxnSpPr/>
          <p:nvPr/>
        </p:nvCxnSpPr>
        <p:spPr>
          <a:xfrm>
            <a:off x="4459750" y="1721475"/>
            <a:ext cx="1056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4" name="Google Shape;494;p42"/>
          <p:cNvSpPr txBox="1"/>
          <p:nvPr/>
        </p:nvSpPr>
        <p:spPr>
          <a:xfrm>
            <a:off x="5578250" y="1549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4304075" y="22031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6" name="Google Shape;496;p42"/>
          <p:cNvSpPr txBox="1"/>
          <p:nvPr/>
        </p:nvSpPr>
        <p:spPr>
          <a:xfrm>
            <a:off x="5578250" y="2031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4082850" y="26847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2"/>
          <p:cNvSpPr txBox="1"/>
          <p:nvPr/>
        </p:nvSpPr>
        <p:spPr>
          <a:xfrm>
            <a:off x="5578250" y="2512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3894400" y="31663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2"/>
          <p:cNvSpPr txBox="1"/>
          <p:nvPr/>
        </p:nvSpPr>
        <p:spPr>
          <a:xfrm>
            <a:off x="5578250" y="2994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3689550" y="36479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2" name="Google Shape;502;p42"/>
          <p:cNvSpPr txBox="1"/>
          <p:nvPr/>
        </p:nvSpPr>
        <p:spPr>
          <a:xfrm>
            <a:off x="5578250" y="3475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3" name="Google Shape;503;p42"/>
          <p:cNvCxnSpPr/>
          <p:nvPr/>
        </p:nvCxnSpPr>
        <p:spPr>
          <a:xfrm>
            <a:off x="3476525" y="41295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4" name="Google Shape;504;p42"/>
          <p:cNvSpPr txBox="1"/>
          <p:nvPr/>
        </p:nvSpPr>
        <p:spPr>
          <a:xfrm>
            <a:off x="5578250" y="3957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511" name="Google Shape;511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Imani Jackson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Marcos Galán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Ixchel Valdía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8" name="Google Shape;518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Nils Årud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1.2 What is a Docker Image?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An image is a bundle of files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Contains all the information needed to set up an operational container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467100" y="87675"/>
            <a:ext cx="82098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24" name="Google Shape;524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cxnSp>
        <p:nvCxnSpPr>
          <p:cNvPr id="526" name="Google Shape;526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27" name="Google Shape;527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28" name="Google Shape;528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Our company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545" name="Google Shape;545;p45"/>
          <p:cNvGraphicFramePr/>
          <p:nvPr/>
        </p:nvGraphicFramePr>
        <p:xfrm>
          <a:off x="464425" y="12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{7216E642-95D0-4B56-8B43-F84085D11474}</a:tableStyleId>
              </a:tblPr>
              <a:tblGrid>
                <a:gridCol w="9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09:00 - 09:45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10:00 - 10:45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11:00 - 11:45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12:00 - 13:15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13:30 - 14:15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14:30 - 15:15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15:30 - 16:15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6248575" y="3413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277965" y="3012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52801" y="3682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1445208" y="3693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6"/>
          <p:cNvSpPr/>
          <p:nvPr/>
        </p:nvSpPr>
        <p:spPr>
          <a:xfrm>
            <a:off x="2071095" y="3602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6"/>
          <p:cNvSpPr/>
          <p:nvPr/>
        </p:nvSpPr>
        <p:spPr>
          <a:xfrm>
            <a:off x="2678363" y="3570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3190980" y="3528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3808913" y="3310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4367795" y="3576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4977729" y="3639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571185" y="3554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282226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869825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1447327" y="9633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6"/>
          <p:cNvSpPr/>
          <p:nvPr/>
        </p:nvSpPr>
        <p:spPr>
          <a:xfrm>
            <a:off x="2034402" y="9303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2624667" y="9553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3218647" y="9553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3815818" y="9590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4384820" y="9404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4934129" y="9000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532896" y="9159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252963" y="15673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842704" y="15110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1445732" y="15290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2029616" y="15174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2629978" y="15296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3234055" y="14865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77530" y="15764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4382678" y="15189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4969227" y="15041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5538753" y="15158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01895" y="21214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875136" y="21220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1469663" y="21220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052475" y="21220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2720367" y="20677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3319156" y="20709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3912065" y="21214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4402368" y="21166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4975609" y="21262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5570114" y="20672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400284" y="26713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913425" y="26553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1461139" y="26553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2592213" y="27335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2013116" y="26830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3210671" y="26931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3796674" y="26963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4332172" y="26963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5012302" y="26803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6"/>
          <p:cNvSpPr/>
          <p:nvPr/>
        </p:nvSpPr>
        <p:spPr>
          <a:xfrm>
            <a:off x="5602568" y="27011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6"/>
          <p:cNvSpPr/>
          <p:nvPr/>
        </p:nvSpPr>
        <p:spPr>
          <a:xfrm>
            <a:off x="264677" y="33094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848015" y="33339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6"/>
          <p:cNvSpPr/>
          <p:nvPr/>
        </p:nvSpPr>
        <p:spPr>
          <a:xfrm>
            <a:off x="1447327" y="33222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2032260" y="33142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2640621" y="32887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3196312" y="33333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/>
          <p:nvPr/>
        </p:nvSpPr>
        <p:spPr>
          <a:xfrm>
            <a:off x="3784982" y="33333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6"/>
          <p:cNvSpPr/>
          <p:nvPr/>
        </p:nvSpPr>
        <p:spPr>
          <a:xfrm>
            <a:off x="4383224" y="33046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4951132" y="32642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5569065" y="32881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258820" y="38603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828346" y="39247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1518573" y="38332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6"/>
          <p:cNvSpPr/>
          <p:nvPr/>
        </p:nvSpPr>
        <p:spPr>
          <a:xfrm>
            <a:off x="2069500" y="38752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2632644" y="39061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3218101" y="38779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3804127" y="38731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4363533" y="38768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969227" y="38694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5566399" y="38513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230650" y="45155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858133" y="44447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1430849" y="44219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2039713" y="44586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2590093" y="44596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3227673" y="44277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3742432" y="44229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4336412" y="44160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4946346" y="45272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5591925" y="44814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6350992" y="22116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7244612" y="22116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6535708" y="24225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7689847" y="27199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41" name="Google Shape;641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8" name="Google Shape;648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53" name="Google Shape;653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57" name="Google Shape;657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63" name="Google Shape;663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67" name="Google Shape;667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72" name="Google Shape;672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8" name="Google Shape;678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85" name="Google Shape;685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8" name="Google Shape;688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92" name="Google Shape;692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9" name="Google Shape;699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05" name="Google Shape;705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9" name="Google Shape;709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10" name="Google Shape;710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0" name="Google Shape;720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27" name="Google Shape;727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32" name="Google Shape;732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8" name="Google Shape;738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45" name="Google Shape;745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50" name="Google Shape;750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55" name="Google Shape;755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72" name="Google Shape;772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76" name="Google Shape;77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6" name="Google Shape;786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87" name="Google Shape;787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2" name="Google Shape;792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2" name="Google Shape;802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03" name="Google Shape;803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11" name="Google Shape;811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16" name="Google Shape;816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21" name="Google Shape;821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27" name="Google Shape;827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34" name="Google Shape;834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8" name="Google Shape;838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44" name="Google Shape;844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51" name="Google Shape;851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55" name="Google Shape;855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60" name="Google Shape;860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67" name="Google Shape;867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75" name="Google Shape;875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80" name="Google Shape;880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84" name="Google Shape;884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8" name="Google Shape;888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93" name="Google Shape;893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8" name="Google Shape;898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04" name="Google Shape;904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11" name="Google Shape;911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9" name="Google Shape;919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32" name="Google Shape;932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37" name="Google Shape;937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41" name="Google Shape;941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8" name="Google Shape;948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57" name="Google Shape;957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70" name="Google Shape;970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83" name="Google Shape;983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96" name="Google Shape;996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03" name="Google Shape;1003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019" name="Google Shape;1019;p47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25" name="Google Shape;1025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3" name="Google Shape;1033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7" name="Google Shape;1037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1" name="Google Shape;1041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0" name="Google Shape;1050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75" name="Google Shape;1075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76" name="Google Shape;1076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4" name="Google Shape;1084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85" name="Google Shape;1085;p4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8"/>
          <p:cNvSpPr txBox="1"/>
          <p:nvPr/>
        </p:nvSpPr>
        <p:spPr>
          <a:xfrm>
            <a:off x="876725" y="723800"/>
            <a:ext cx="7887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2" name="Google Shape;1092;p4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0" name="Google Shape;1100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1" name="Google Shape;1101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4" name="Google Shape;1104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6" name="Google Shape;1106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7" name="Google Shape;1107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9" name="Google Shape;1109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0" name="Google Shape;1110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1.3 What is Container Registry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 container registry is a place where you can manage all your image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There are many tools present that can help you analyze your images, scan for vulnerabilities, etc.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2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Docker?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the benefit of using Docker?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60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2. What is the benefit of Docker?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altLang="zh-TW" sz="2000" dirty="0" smtClean="0"/>
              <a:t>You can build containers without Docker, but…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makes it easier to manage containers because of its simple commands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is also more efficient and uses less memory compared to VMs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3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Docker Commands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Start/Stop/Restart/Delete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6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3.1 Basic Container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98383" y="1234535"/>
            <a:ext cx="8550063" cy="3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Start a Docker container</a:t>
            </a:r>
            <a:endParaRPr lang="en-US" altLang="zh-TW" sz="2000" dirty="0"/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Stop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Restart a Docker Container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Delete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102" b="20595"/>
          <a:stretch/>
        </p:blipFill>
        <p:spPr>
          <a:xfrm>
            <a:off x="5092750" y="1469055"/>
            <a:ext cx="3429479" cy="198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50" y="1733533"/>
            <a:ext cx="3430407" cy="28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0" y="2396178"/>
            <a:ext cx="3362794" cy="2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50" y="3316065"/>
            <a:ext cx="3362794" cy="29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50" y="4153743"/>
            <a:ext cx="3286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72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1559</Words>
  <Application>Microsoft Office PowerPoint</Application>
  <PresentationFormat>On-screen Show (16:9)</PresentationFormat>
  <Paragraphs>399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Cousine</vt:lpstr>
      <vt:lpstr>Montserrat</vt:lpstr>
      <vt:lpstr>Arial</vt:lpstr>
      <vt:lpstr>Calibri</vt:lpstr>
      <vt:lpstr>Valentine template</vt:lpstr>
      <vt:lpstr> Docker +     Kubernetes</vt:lpstr>
      <vt:lpstr>1 Docker Basics</vt:lpstr>
      <vt:lpstr>1.1 What is Docker? </vt:lpstr>
      <vt:lpstr>1.2 What is a Docker Image? </vt:lpstr>
      <vt:lpstr>1.3 What is Container Registry</vt:lpstr>
      <vt:lpstr>2 Why Docker?</vt:lpstr>
      <vt:lpstr>2. What is the benefit of Docker?</vt:lpstr>
      <vt:lpstr>3 Basic Docker Commands</vt:lpstr>
      <vt:lpstr>3.1 Basic Container Commands</vt:lpstr>
      <vt:lpstr>3.2 Basic Image Commands</vt:lpstr>
      <vt:lpstr>4 Container Practice</vt:lpstr>
      <vt:lpstr>4. Run a Docker Container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 +     Kubernetes</dc:title>
  <cp:lastModifiedBy>Brianyc Chen(陳英齊)</cp:lastModifiedBy>
  <cp:revision>7</cp:revision>
  <dcterms:modified xsi:type="dcterms:W3CDTF">2022-06-27T02:52:51Z</dcterms:modified>
</cp:coreProperties>
</file>