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7" r:id="rId3"/>
    <p:sldId id="259" r:id="rId4"/>
    <p:sldId id="261" r:id="rId5"/>
    <p:sldId id="295" r:id="rId6"/>
    <p:sldId id="299" r:id="rId7"/>
    <p:sldId id="300" r:id="rId8"/>
    <p:sldId id="301" r:id="rId9"/>
    <p:sldId id="296" r:id="rId10"/>
    <p:sldId id="302" r:id="rId11"/>
    <p:sldId id="303" r:id="rId12"/>
    <p:sldId id="304" r:id="rId13"/>
    <p:sldId id="305" r:id="rId14"/>
    <p:sldId id="298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2" r:id="rId31"/>
    <p:sldId id="273" r:id="rId32"/>
    <p:sldId id="276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91" r:id="rId42"/>
    <p:sldId id="292" r:id="rId43"/>
    <p:sldId id="293" r:id="rId44"/>
    <p:sldId id="294" r:id="rId45"/>
  </p:sldIdLst>
  <p:sldSz cx="9144000" cy="5143500" type="screen16x9"/>
  <p:notesSz cx="6858000" cy="9144000"/>
  <p:embeddedFontLst>
    <p:embeddedFont>
      <p:font typeface="Source Sans Pro" panose="02020500000000000000" charset="0"/>
      <p:regular r:id="rId47"/>
      <p:bold r:id="rId48"/>
      <p:italic r:id="rId49"/>
      <p:boldItalic r:id="rId50"/>
    </p:embeddedFont>
    <p:embeddedFont>
      <p:font typeface="Roboto Slab" panose="02020500000000000000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95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7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86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9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5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7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263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7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638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4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69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714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bf1dbd1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bf1dbd1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bf1dbd17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bf1dbd17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f1dbd1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f1dbd1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6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1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72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59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39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DBMS Quiz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700185" y="3068048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Roboto Slab" panose="02020500000000000000" charset="0"/>
                <a:ea typeface="Roboto Slab" panose="02020500000000000000" charset="0"/>
              </a:rPr>
              <a:t>b</a:t>
            </a:r>
            <a:r>
              <a:rPr lang="en-US" altLang="zh-TW" dirty="0" smtClean="0">
                <a:solidFill>
                  <a:schemeClr val="accent1"/>
                </a:solidFill>
                <a:latin typeface="Roboto Slab" panose="02020500000000000000" charset="0"/>
                <a:ea typeface="Roboto Slab" panose="02020500000000000000" charset="0"/>
              </a:rPr>
              <a:t>y Brian Chen</a:t>
            </a:r>
            <a:endParaRPr lang="zh-TW" altLang="en-US" dirty="0">
              <a:solidFill>
                <a:schemeClr val="accent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815482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INNER JOIN returns </a:t>
            </a:r>
            <a:r>
              <a:rPr lang="en-US" altLang="zh-TW" dirty="0"/>
              <a:t>a new table with rows of data from different tables that have the same value for a specific </a:t>
            </a:r>
            <a:r>
              <a:rPr lang="en-US" altLang="zh-TW" dirty="0" smtClean="0"/>
              <a:t>column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752257"/>
            <a:ext cx="7571700" cy="702600"/>
          </a:xfrm>
        </p:spPr>
        <p:txBody>
          <a:bodyPr/>
          <a:lstStyle/>
          <a:p>
            <a:r>
              <a:rPr lang="en" altLang="zh-TW" dirty="0" smtClean="0"/>
              <a:t>3.1 INNER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4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815482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LEFT JOIN returns </a:t>
            </a:r>
            <a:r>
              <a:rPr lang="en-US" altLang="zh-TW" dirty="0"/>
              <a:t>a new table that consists of all rows of data from the first table, but now includes more columns of data from rows in table 2 that </a:t>
            </a:r>
            <a:r>
              <a:rPr lang="en-US" altLang="zh-TW" dirty="0" smtClean="0"/>
              <a:t>math </a:t>
            </a:r>
            <a:r>
              <a:rPr lang="en-US" altLang="zh-TW" dirty="0"/>
              <a:t>a given condition.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752257"/>
            <a:ext cx="7571700" cy="702600"/>
          </a:xfrm>
        </p:spPr>
        <p:txBody>
          <a:bodyPr/>
          <a:lstStyle/>
          <a:p>
            <a:r>
              <a:rPr lang="en" altLang="zh-TW" dirty="0" smtClean="0"/>
              <a:t>3.2 LEFT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11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815482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Right join returns a new table that consists of all rows of data from the second table, but now includes more columns of data from rows in table 1 that match a given condition.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752257"/>
            <a:ext cx="7571700" cy="702600"/>
          </a:xfrm>
        </p:spPr>
        <p:txBody>
          <a:bodyPr/>
          <a:lstStyle/>
          <a:p>
            <a:r>
              <a:rPr lang="en" altLang="zh-TW" dirty="0" smtClean="0"/>
              <a:t>3.3 RIGHT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494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815482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OUTER </a:t>
            </a:r>
            <a:r>
              <a:rPr lang="en-US" altLang="zh-TW" dirty="0" smtClean="0"/>
              <a:t>JOIN returns </a:t>
            </a:r>
            <a:r>
              <a:rPr lang="en-US" altLang="zh-TW" dirty="0"/>
              <a:t>a new table that consists of all rows and columns of data from tables 1 and 2, and in places where data from one table doesn’t have a respective data from another table, that space is left as NULL. 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752257"/>
            <a:ext cx="7571700" cy="702600"/>
          </a:xfrm>
        </p:spPr>
        <p:txBody>
          <a:bodyPr/>
          <a:lstStyle/>
          <a:p>
            <a:r>
              <a:rPr lang="en" altLang="zh-TW" dirty="0" smtClean="0"/>
              <a:t>3.4 OUTER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39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BY / HAVING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95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851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The GROUP BY command groups all values from a column into distinct groups of data.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HAVING command further filters the resulting table from the GROUP BY command with certain condition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4. GROUP BY/ HAVING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15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5.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SQL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01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850"/>
            <a:ext cx="4402416" cy="4015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Who’s the richest person?</a:t>
            </a:r>
          </a:p>
          <a:p>
            <a:endParaRPr lang="en-US" altLang="zh-TW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5. SQL Practice</a:t>
            </a:r>
            <a:endParaRPr lang="zh-TW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63934"/>
              </p:ext>
            </p:extLst>
          </p:nvPr>
        </p:nvGraphicFramePr>
        <p:xfrm>
          <a:off x="5510219" y="1783131"/>
          <a:ext cx="2400082" cy="296672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1200041">
                  <a:extLst>
                    <a:ext uri="{9D8B030D-6E8A-4147-A177-3AD203B41FA5}">
                      <a16:colId xmlns:a16="http://schemas.microsoft.com/office/drawing/2014/main" val="1539025117"/>
                    </a:ext>
                  </a:extLst>
                </a:gridCol>
                <a:gridCol w="1200041">
                  <a:extLst>
                    <a:ext uri="{9D8B030D-6E8A-4147-A177-3AD203B41FA5}">
                      <a16:colId xmlns:a16="http://schemas.microsoft.com/office/drawing/2014/main" val="146936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5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7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10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850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585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348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377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0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3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850"/>
            <a:ext cx="5499696" cy="4015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altLang="zh-TW" b="1" dirty="0"/>
              <a:t>SELECT * FROM person </a:t>
            </a:r>
            <a:endParaRPr lang="en-US" altLang="zh-TW" b="1" dirty="0" smtClean="0"/>
          </a:p>
          <a:p>
            <a:pPr marL="76200" indent="0">
              <a:buNone/>
            </a:pPr>
            <a:r>
              <a:rPr lang="en-US" altLang="zh-TW" b="1" dirty="0" smtClean="0"/>
              <a:t>WHERE </a:t>
            </a:r>
            <a:r>
              <a:rPr lang="en-US" altLang="zh-TW" b="1" dirty="0"/>
              <a:t>Money = </a:t>
            </a:r>
            <a:endParaRPr lang="en-US" altLang="zh-TW" b="1" dirty="0" smtClean="0"/>
          </a:p>
          <a:p>
            <a:pPr marL="76200" indent="0">
              <a:buNone/>
            </a:pPr>
            <a:r>
              <a:rPr lang="en-US" altLang="zh-TW" b="1" dirty="0" smtClean="0"/>
              <a:t>(</a:t>
            </a:r>
            <a:r>
              <a:rPr lang="en-US" altLang="zh-TW" b="1" dirty="0"/>
              <a:t>SELECT MAX(money) </a:t>
            </a:r>
            <a:r>
              <a:rPr lang="en-US" altLang="zh-TW" b="1" dirty="0" smtClean="0"/>
              <a:t>FROM </a:t>
            </a:r>
            <a:r>
              <a:rPr lang="en-US" altLang="zh-TW" b="1" dirty="0"/>
              <a:t>person);</a:t>
            </a:r>
            <a:endParaRPr lang="zh-TW" altLang="zh-TW" dirty="0"/>
          </a:p>
          <a:p>
            <a:pPr marL="76200" indent="0">
              <a:buNone/>
            </a:pPr>
            <a:endParaRPr lang="en-US" altLang="zh-TW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5. SQL Practice</a:t>
            </a:r>
            <a:endParaRPr lang="zh-TW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8049"/>
              </p:ext>
            </p:extLst>
          </p:nvPr>
        </p:nvGraphicFramePr>
        <p:xfrm>
          <a:off x="6360105" y="1569850"/>
          <a:ext cx="1825316" cy="2281929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912658">
                  <a:extLst>
                    <a:ext uri="{9D8B030D-6E8A-4147-A177-3AD203B41FA5}">
                      <a16:colId xmlns:a16="http://schemas.microsoft.com/office/drawing/2014/main" val="1539025117"/>
                    </a:ext>
                  </a:extLst>
                </a:gridCol>
                <a:gridCol w="912658">
                  <a:extLst>
                    <a:ext uri="{9D8B030D-6E8A-4147-A177-3AD203B41FA5}">
                      <a16:colId xmlns:a16="http://schemas.microsoft.com/office/drawing/2014/main" val="1469360943"/>
                    </a:ext>
                  </a:extLst>
                </a:gridCol>
              </a:tblGrid>
              <a:tr h="2824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52069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70436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108628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8501000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58599512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348791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3772081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0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7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6.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More SQL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68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36067" y="1366070"/>
            <a:ext cx="8467578" cy="4015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67" y="339470"/>
            <a:ext cx="7571700" cy="702600"/>
          </a:xfrm>
        </p:spPr>
        <p:txBody>
          <a:bodyPr/>
          <a:lstStyle/>
          <a:p>
            <a:r>
              <a:rPr lang="en" altLang="zh-TW" dirty="0" smtClean="0"/>
              <a:t>6.1 </a:t>
            </a:r>
            <a:r>
              <a:rPr lang="en-US" altLang="zh-TW" dirty="0"/>
              <a:t>Which customer spends the most money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9899" r="41902"/>
          <a:stretch/>
        </p:blipFill>
        <p:spPr>
          <a:xfrm>
            <a:off x="1841939" y="1190741"/>
            <a:ext cx="1232798" cy="187682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 flipV="1">
            <a:off x="794222" y="1175657"/>
            <a:ext cx="15675" cy="1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77178" r="1"/>
          <a:stretch/>
        </p:blipFill>
        <p:spPr>
          <a:xfrm>
            <a:off x="3204646" y="1190741"/>
            <a:ext cx="1545898" cy="18768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58412" r="23389"/>
          <a:stretch/>
        </p:blipFill>
        <p:spPr>
          <a:xfrm>
            <a:off x="479232" y="1175657"/>
            <a:ext cx="1232798" cy="187682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H="1">
            <a:off x="3015916" y="1663032"/>
            <a:ext cx="267368" cy="97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55979" y="1663032"/>
            <a:ext cx="236989" cy="620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1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850"/>
            <a:ext cx="5499696" cy="4015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altLang="zh-TW" b="1" dirty="0"/>
              <a:t>SELECT * FROM person </a:t>
            </a:r>
            <a:endParaRPr lang="en-US" altLang="zh-TW" b="1" dirty="0" smtClean="0"/>
          </a:p>
          <a:p>
            <a:pPr marL="76200" indent="0">
              <a:buNone/>
            </a:pPr>
            <a:r>
              <a:rPr lang="en-US" altLang="zh-TW" b="1" dirty="0" smtClean="0"/>
              <a:t>WHERE </a:t>
            </a:r>
            <a:r>
              <a:rPr lang="en-US" altLang="zh-TW" b="1" dirty="0"/>
              <a:t>Money = </a:t>
            </a:r>
            <a:endParaRPr lang="en-US" altLang="zh-TW" b="1" dirty="0" smtClean="0"/>
          </a:p>
          <a:p>
            <a:pPr marL="76200" indent="0">
              <a:buNone/>
            </a:pPr>
            <a:r>
              <a:rPr lang="en-US" altLang="zh-TW" b="1" dirty="0" smtClean="0"/>
              <a:t>(</a:t>
            </a:r>
            <a:r>
              <a:rPr lang="en-US" altLang="zh-TW" b="1" dirty="0"/>
              <a:t>SELECT MAX(money) </a:t>
            </a:r>
            <a:r>
              <a:rPr lang="en-US" altLang="zh-TW" b="1" dirty="0" smtClean="0"/>
              <a:t>FROM </a:t>
            </a:r>
            <a:r>
              <a:rPr lang="en-US" altLang="zh-TW" b="1" dirty="0"/>
              <a:t>person);</a:t>
            </a:r>
            <a:endParaRPr lang="zh-TW" altLang="zh-TW" dirty="0"/>
          </a:p>
          <a:p>
            <a:pPr marL="76200" indent="0">
              <a:buNone/>
            </a:pPr>
            <a:endParaRPr lang="en-US" altLang="zh-TW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5. SQL Practice</a:t>
            </a:r>
            <a:endParaRPr lang="zh-TW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60105" y="1569850"/>
          <a:ext cx="1825316" cy="2281929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912658">
                  <a:extLst>
                    <a:ext uri="{9D8B030D-6E8A-4147-A177-3AD203B41FA5}">
                      <a16:colId xmlns:a16="http://schemas.microsoft.com/office/drawing/2014/main" val="1539025117"/>
                    </a:ext>
                  </a:extLst>
                </a:gridCol>
                <a:gridCol w="912658">
                  <a:extLst>
                    <a:ext uri="{9D8B030D-6E8A-4147-A177-3AD203B41FA5}">
                      <a16:colId xmlns:a16="http://schemas.microsoft.com/office/drawing/2014/main" val="1469360943"/>
                    </a:ext>
                  </a:extLst>
                </a:gridCol>
              </a:tblGrid>
              <a:tr h="2824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52069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70436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108628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8501000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58599512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348791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3772081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0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4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Big concept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995918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 vs. TRUNCATE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952500" y="8461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952500" y="15555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952500" y="22650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952500" y="29745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952500" y="37059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2"/>
          <p:cNvSpPr txBox="1"/>
          <p:nvPr/>
        </p:nvSpPr>
        <p:spPr>
          <a:xfrm>
            <a:off x="952500" y="6873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572782" y="21523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887026" y="17582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201270" y="22650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325786" y="24661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640031" y="18677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3954275" y="10004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5078791" y="19115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393035" y="8459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707280" y="20939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31796" y="25245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7146040" y="10650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460284" y="13788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</a:t>
            </a: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341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6691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501" name="Google Shape;501;p41"/>
          <p:cNvGraphicFramePr/>
          <p:nvPr/>
        </p:nvGraphicFramePr>
        <p:xfrm>
          <a:off x="786150" y="1107281"/>
          <a:ext cx="7434250" cy="31977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2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17" name="Google Shape;517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18" name="Google Shape;518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19" name="Google Shape;519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9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DELETE removes rows based on some condition given by the </a:t>
            </a:r>
            <a:r>
              <a:rPr lang="en-US" altLang="zh-TW" dirty="0" smtClean="0"/>
              <a:t>user</a:t>
            </a:r>
          </a:p>
          <a:p>
            <a:pPr lvl="0"/>
            <a:r>
              <a:rPr lang="en-US" altLang="zh-TW" dirty="0"/>
              <a:t>TRUNCATE removes all rows in a table without any condition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43251"/>
            <a:ext cx="7571700" cy="702600"/>
          </a:xfrm>
        </p:spPr>
        <p:txBody>
          <a:bodyPr/>
          <a:lstStyle/>
          <a:p>
            <a:r>
              <a:rPr lang="en-US" altLang="zh-TW" dirty="0" smtClean="0"/>
              <a:t>DELETE vs. TRUNCATE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0472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0472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37304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4135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4135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70967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3641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364125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4572000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4286312" y="3719651"/>
            <a:ext cx="211273" cy="2125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6811641" y="569177"/>
            <a:ext cx="210666" cy="19134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1770102" y="569172"/>
            <a:ext cx="202661" cy="2050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8512669" y="569100"/>
            <a:ext cx="192798" cy="20568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43"/>
          <p:cNvGrpSpPr/>
          <p:nvPr/>
        </p:nvGrpSpPr>
        <p:grpSpPr>
          <a:xfrm>
            <a:off x="8482889" y="3719564"/>
            <a:ext cx="222362" cy="163303"/>
            <a:chOff x="4604550" y="3714775"/>
            <a:chExt cx="439625" cy="319075"/>
          </a:xfrm>
        </p:grpSpPr>
        <p:sp>
          <p:nvSpPr>
            <p:cNvPr id="540" name="Google Shape;540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3"/>
          <p:cNvGrpSpPr/>
          <p:nvPr/>
        </p:nvGrpSpPr>
        <p:grpSpPr>
          <a:xfrm>
            <a:off x="5154880" y="568971"/>
            <a:ext cx="184187" cy="237475"/>
            <a:chOff x="1959600" y="4980625"/>
            <a:chExt cx="364150" cy="464000"/>
          </a:xfrm>
        </p:grpSpPr>
        <p:sp>
          <p:nvSpPr>
            <p:cNvPr id="543" name="Google Shape;543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3"/>
          <p:cNvGrpSpPr/>
          <p:nvPr/>
        </p:nvGrpSpPr>
        <p:grpSpPr>
          <a:xfrm>
            <a:off x="6749663" y="2144173"/>
            <a:ext cx="272259" cy="264268"/>
            <a:chOff x="5233525" y="4954450"/>
            <a:chExt cx="538275" cy="516350"/>
          </a:xfrm>
        </p:grpSpPr>
        <p:sp>
          <p:nvSpPr>
            <p:cNvPr id="551" name="Google Shape;551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3386590" y="2144175"/>
            <a:ext cx="277191" cy="254928"/>
            <a:chOff x="4556450" y="4963575"/>
            <a:chExt cx="548025" cy="498100"/>
          </a:xfrm>
        </p:grpSpPr>
        <p:sp>
          <p:nvSpPr>
            <p:cNvPr id="563" name="Google Shape;563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3"/>
          <p:cNvSpPr/>
          <p:nvPr/>
        </p:nvSpPr>
        <p:spPr>
          <a:xfrm>
            <a:off x="3433676" y="569177"/>
            <a:ext cx="222349" cy="22504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4" name="Google Shape;704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705" name="Google Shape;705;p47"/>
          <p:cNvGraphicFramePr/>
          <p:nvPr/>
        </p:nvGraphicFramePr>
        <p:xfrm>
          <a:off x="855300" y="1093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{6398DAF6-0271-4389-B3DC-BA433CC306D7}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11" name="Google Shape;711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5" name="Google Shape;1615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Indexes in RDBMS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5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9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An index inside of a </a:t>
            </a:r>
            <a:r>
              <a:rPr lang="en-US" altLang="zh-TW" dirty="0" smtClean="0"/>
              <a:t>RDBMS </a:t>
            </a:r>
            <a:r>
              <a:rPr lang="en-US" altLang="zh-TW" dirty="0"/>
              <a:t>is an additional data </a:t>
            </a:r>
            <a:r>
              <a:rPr lang="en-US" altLang="zh-TW" dirty="0" smtClean="0"/>
              <a:t>structure</a:t>
            </a:r>
          </a:p>
          <a:p>
            <a:pPr lvl="0"/>
            <a:r>
              <a:rPr lang="en-US" altLang="zh-TW" dirty="0" smtClean="0"/>
              <a:t>It </a:t>
            </a:r>
            <a:r>
              <a:rPr lang="en-US" altLang="zh-TW" dirty="0"/>
              <a:t>associates a sorted copy of a column (or columns) to </a:t>
            </a:r>
            <a:r>
              <a:rPr lang="en-US" altLang="zh-TW" dirty="0" smtClean="0"/>
              <a:t>their respective rows of the database.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43251"/>
            <a:ext cx="7571700" cy="702600"/>
          </a:xfrm>
        </p:spPr>
        <p:txBody>
          <a:bodyPr/>
          <a:lstStyle/>
          <a:p>
            <a:r>
              <a:rPr lang="en" altLang="zh-TW" dirty="0"/>
              <a:t>Indexes in </a:t>
            </a:r>
            <a:r>
              <a:rPr lang="en" altLang="zh-TW" dirty="0" smtClean="0"/>
              <a:t>Relational DBMS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31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4673" y="1460171"/>
            <a:ext cx="349562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90600" lvl="2" indent="0">
              <a:buNone/>
            </a:pPr>
            <a:r>
              <a:rPr lang="en-US" altLang="zh-TW" dirty="0" smtClean="0"/>
              <a:t>Pros</a:t>
            </a:r>
          </a:p>
          <a:p>
            <a:pPr lvl="0"/>
            <a:r>
              <a:rPr lang="en-US" altLang="zh-TW" dirty="0" smtClean="0"/>
              <a:t>Reduces </a:t>
            </a:r>
            <a:r>
              <a:rPr lang="en-US" altLang="zh-TW" dirty="0"/>
              <a:t>the lookup time of queries from O(n) to O(</a:t>
            </a:r>
            <a:r>
              <a:rPr lang="en-US" altLang="zh-TW" dirty="0" err="1"/>
              <a:t>logn</a:t>
            </a:r>
            <a:r>
              <a:rPr lang="en-US" altLang="zh-TW" dirty="0"/>
              <a:t>) because indexes are sorted in order</a:t>
            </a:r>
            <a:r>
              <a:rPr lang="en-US" altLang="zh-TW" dirty="0" smtClean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355146"/>
            <a:ext cx="7571700" cy="702600"/>
          </a:xfrm>
        </p:spPr>
        <p:txBody>
          <a:bodyPr/>
          <a:lstStyle/>
          <a:p>
            <a:r>
              <a:rPr lang="en" altLang="zh-TW" dirty="0" smtClean="0"/>
              <a:t>2.1 Pros and C</a:t>
            </a:r>
            <a:r>
              <a:rPr lang="en-US" altLang="zh-TW" dirty="0" smtClean="0"/>
              <a:t>o</a:t>
            </a:r>
            <a:r>
              <a:rPr lang="en" altLang="zh-TW" dirty="0" smtClean="0"/>
              <a:t>ns of Indexes</a:t>
            </a:r>
            <a:endParaRPr lang="zh-TW" altLang="en-US" dirty="0"/>
          </a:p>
        </p:txBody>
      </p:sp>
      <p:sp>
        <p:nvSpPr>
          <p:cNvPr id="6" name="Google Shape;111;p17"/>
          <p:cNvSpPr txBox="1">
            <a:spLocks/>
          </p:cNvSpPr>
          <p:nvPr/>
        </p:nvSpPr>
        <p:spPr>
          <a:xfrm>
            <a:off x="4394345" y="1373051"/>
            <a:ext cx="3451194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altLang="zh-TW" dirty="0" smtClean="0"/>
              <a:t>	   Cons</a:t>
            </a:r>
          </a:p>
          <a:p>
            <a:r>
              <a:rPr lang="en-US" altLang="zh-TW" dirty="0" smtClean="0"/>
              <a:t>This is achieved at the cost of additional storage space because indexes use a B-Tree data structure to store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9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Columns </a:t>
            </a:r>
            <a:r>
              <a:rPr lang="en-US" altLang="zh-TW" dirty="0"/>
              <a:t>that are queried </a:t>
            </a:r>
            <a:r>
              <a:rPr lang="en-US" altLang="zh-TW" dirty="0" smtClean="0"/>
              <a:t>often</a:t>
            </a:r>
          </a:p>
          <a:p>
            <a:r>
              <a:rPr lang="en-US" altLang="zh-TW" dirty="0" smtClean="0"/>
              <a:t>Columns </a:t>
            </a:r>
            <a:r>
              <a:rPr lang="en-US" altLang="zh-TW" dirty="0"/>
              <a:t>that are used to JOIN other </a:t>
            </a:r>
            <a:r>
              <a:rPr lang="en-US" altLang="zh-TW" dirty="0" smtClean="0"/>
              <a:t>tables</a:t>
            </a:r>
          </a:p>
          <a:p>
            <a:r>
              <a:rPr lang="en-US" altLang="zh-TW" dirty="0" smtClean="0"/>
              <a:t>Columns </a:t>
            </a:r>
            <a:r>
              <a:rPr lang="en-US" altLang="zh-TW" dirty="0"/>
              <a:t>used in the ORDER BY </a:t>
            </a:r>
            <a:r>
              <a:rPr lang="en-US" altLang="zh-TW" dirty="0" smtClean="0"/>
              <a:t>command</a:t>
            </a:r>
          </a:p>
          <a:p>
            <a:r>
              <a:rPr lang="en-US" altLang="zh-TW" dirty="0" smtClean="0"/>
              <a:t>Columns </a:t>
            </a:r>
            <a:r>
              <a:rPr lang="en-US" altLang="zh-TW" dirty="0"/>
              <a:t>that contain data with high selectivity.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432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2.2 What Kind of Columns Should Be Indexed?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90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JOINs In SQL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73810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1639</Words>
  <Application>Microsoft Office PowerPoint</Application>
  <PresentationFormat>On-screen Show (16:9)</PresentationFormat>
  <Paragraphs>406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Source Sans Pro</vt:lpstr>
      <vt:lpstr>Roboto Slab</vt:lpstr>
      <vt:lpstr>Calibri</vt:lpstr>
      <vt:lpstr>Cordelia template</vt:lpstr>
      <vt:lpstr>DBMS Quiz</vt:lpstr>
      <vt:lpstr>Instructions for use</vt:lpstr>
      <vt:lpstr>1. DELETE vs. TRUNCATE</vt:lpstr>
      <vt:lpstr>DELETE vs. TRUNCATE</vt:lpstr>
      <vt:lpstr>2. Indexes in RDBMS</vt:lpstr>
      <vt:lpstr>Indexes in Relational DBMS</vt:lpstr>
      <vt:lpstr>2.1 Pros and Cons of Indexes</vt:lpstr>
      <vt:lpstr>2.2 What Kind of Columns Should Be Indexed?</vt:lpstr>
      <vt:lpstr>3. JOINs In SQL </vt:lpstr>
      <vt:lpstr>3.1 INNER JOIN</vt:lpstr>
      <vt:lpstr>3.2 LEFT JOIN</vt:lpstr>
      <vt:lpstr>3.3 RIGHT JOIN</vt:lpstr>
      <vt:lpstr>3.4 OUTER JOIN</vt:lpstr>
      <vt:lpstr>4. GROUP BY / HAVING</vt:lpstr>
      <vt:lpstr>4. GROUP BY/ HAVING</vt:lpstr>
      <vt:lpstr>5. SQL Practice</vt:lpstr>
      <vt:lpstr>5. SQL Practice</vt:lpstr>
      <vt:lpstr>5. SQL Practice</vt:lpstr>
      <vt:lpstr>6. More SQL Practice</vt:lpstr>
      <vt:lpstr>6.1 Which customer spends the most money.</vt:lpstr>
      <vt:lpstr>5. SQL Practice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Presentation design</vt:lpstr>
      <vt:lpstr>89,526,124$</vt:lpstr>
      <vt:lpstr>PowerPoint Presentation</vt:lpstr>
      <vt:lpstr>Thanks!</vt:lpstr>
      <vt:lpstr>Credits</vt:lpstr>
      <vt:lpstr>2. Extra Resources</vt:lpstr>
      <vt:lpstr>Timeline</vt:lpstr>
      <vt:lpstr>Roadmap</vt:lpstr>
      <vt:lpstr>Gantt chart</vt:lpstr>
      <vt:lpstr>SWOT Analysis</vt:lpstr>
      <vt:lpstr>Business Model Canvas</vt:lpstr>
      <vt:lpstr>Weekly Planner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Quiz</dc:title>
  <cp:lastModifiedBy>Brianyc Chen(陳英齊)</cp:lastModifiedBy>
  <cp:revision>6</cp:revision>
  <dcterms:modified xsi:type="dcterms:W3CDTF">2022-06-21T02:23:08Z</dcterms:modified>
</cp:coreProperties>
</file>