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51"/>
  </p:notesMasterIdLst>
  <p:sldIdLst>
    <p:sldId id="256" r:id="rId2"/>
    <p:sldId id="259" r:id="rId3"/>
    <p:sldId id="261" r:id="rId4"/>
    <p:sldId id="295" r:id="rId5"/>
    <p:sldId id="296" r:id="rId6"/>
    <p:sldId id="297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</p:sldIdLst>
  <p:sldSz cx="9144000" cy="5143500" type="screen16x9"/>
  <p:notesSz cx="6858000" cy="9144000"/>
  <p:embeddedFontLst>
    <p:embeddedFont>
      <p:font typeface="Cousine" panose="02020500000000000000" charset="0"/>
      <p:regular r:id="rId52"/>
      <p:bold r:id="rId53"/>
      <p:italic r:id="rId54"/>
      <p:boldItalic r:id="rId55"/>
    </p:embeddedFont>
    <p:embeddedFont>
      <p:font typeface="Calibri" panose="020F0502020204030204" pitchFamily="34" charset="0"/>
      <p:regular r:id="rId56"/>
      <p:bold r:id="rId57"/>
      <p:italic r:id="rId58"/>
      <p:boldItalic r:id="rId59"/>
    </p:embeddedFont>
    <p:embeddedFont>
      <p:font typeface="Montserrat" panose="02020500000000000000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55EEA4-988B-492D-99E5-9B07CBB69424}">
  <a:tblStyle styleId="{FC55EEA4-988B-492D-99E5-9B07CBB694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16E642-95D0-4B56-8B43-F84085D1147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60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63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1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9002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735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301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728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009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1013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672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bcf8a1b8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bcf8a1b8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bcf8a1b89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bcf8a1b89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bcf8a1b89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bcf8a1b89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bcf8a1b89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bcf8a1b89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72479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bcf8a1b89b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bcf8a1b89b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bcf8a1b89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bcf8a1b89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bcf8a1b89b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bcf8a1b89b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bcf8a1b89b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bcf8a1b89b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bcf8a1b89b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bcf8a1b89b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bcf8a1b89b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bcf8a1b89b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77cd98c6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77cd98c6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14721ea9db_19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14721ea9db_19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73d37edf0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73d37edf0f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0165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039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601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592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101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4527177" y="744699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25702" y="-1293868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4527177" y="-550510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0" name="Google Shape;20;p3"/>
          <p:cNvSpPr/>
          <p:nvPr/>
        </p:nvSpPr>
        <p:spPr>
          <a:xfrm rot="-5400000">
            <a:off x="695075" y="986571"/>
            <a:ext cx="995100" cy="1066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8365300" y="1345300"/>
            <a:ext cx="0" cy="1696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22" name="Google Shape;22;p3"/>
          <p:cNvSpPr/>
          <p:nvPr/>
        </p:nvSpPr>
        <p:spPr>
          <a:xfrm rot="-5400000">
            <a:off x="4525702" y="-2134011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23" name="Google Shape;23;p3"/>
          <p:cNvSpPr/>
          <p:nvPr/>
        </p:nvSpPr>
        <p:spPr>
          <a:xfrm rot="5400000">
            <a:off x="7048175" y="2866905"/>
            <a:ext cx="1285500" cy="13773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921200" y="1509206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20778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731381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457200" y="1234143"/>
            <a:ext cx="26319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3223964" y="1234143"/>
            <a:ext cx="26319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5990727" y="1234143"/>
            <a:ext cx="26319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16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unsplash.com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cousine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dirty="0" smtClean="0"/>
              <a:t>Docker + </a:t>
            </a:r>
            <a:br>
              <a:rPr lang="en" dirty="0" smtClean="0"/>
            </a:br>
            <a:r>
              <a:rPr lang="en" dirty="0"/>
              <a:t> </a:t>
            </a:r>
            <a:r>
              <a:rPr lang="en" dirty="0" smtClean="0"/>
              <a:t>  Kubernetes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 smtClean="0"/>
              <a:t>3.2 Basic Image Commands</a:t>
            </a:r>
            <a:endParaRPr sz="32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30" y="1684090"/>
            <a:ext cx="8550063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altLang="zh-TW" sz="2000" dirty="0" smtClean="0"/>
              <a:t>Build an image from a </a:t>
            </a:r>
            <a:r>
              <a:rPr lang="en-US" altLang="zh-TW" sz="2000" dirty="0" err="1" smtClean="0"/>
              <a:t>Dockerfile</a:t>
            </a:r>
            <a:endParaRPr lang="en-US" altLang="zh-TW" sz="2000" dirty="0" smtClean="0"/>
          </a:p>
          <a:p>
            <a:pPr marL="76200" lvl="0" indent="0">
              <a:spcBef>
                <a:spcPts val="0"/>
              </a:spcBef>
              <a:buNone/>
            </a:pPr>
            <a:endParaRPr lang="en-US" altLang="zh-TW" sz="2000" dirty="0" smtClean="0"/>
          </a:p>
          <a:p>
            <a:pPr marL="76200" lvl="0" indent="0">
              <a:spcBef>
                <a:spcPts val="0"/>
              </a:spcBef>
              <a:buNone/>
            </a:pPr>
            <a:endParaRPr lang="en-US" altLang="zh-TW" sz="2000" dirty="0" smtClean="0"/>
          </a:p>
          <a:p>
            <a:pPr lvl="0">
              <a:spcBef>
                <a:spcPts val="0"/>
              </a:spcBef>
            </a:pPr>
            <a:r>
              <a:rPr lang="en-US" altLang="zh-TW" sz="2000" dirty="0" smtClean="0"/>
              <a:t>Remove an image</a:t>
            </a:r>
          </a:p>
          <a:p>
            <a:pPr marL="76200" lvl="0" indent="0">
              <a:spcBef>
                <a:spcPts val="0"/>
              </a:spcBef>
              <a:buNone/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endParaRPr lang="en-US" altLang="zh-TW" sz="2000" dirty="0" smtClean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093" y="2198024"/>
            <a:ext cx="3172268" cy="2667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093" y="3117776"/>
            <a:ext cx="3086531" cy="24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27" y="3982275"/>
            <a:ext cx="6973273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84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solidFill>
                  <a:schemeClr val="accent3"/>
                </a:solidFill>
              </a:rPr>
              <a:t>4</a:t>
            </a:r>
            <a:endParaRPr sz="60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Container Practice</a:t>
            </a:r>
            <a:endParaRPr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624251" y="3302149"/>
            <a:ext cx="3653289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zh-TW" dirty="0" smtClean="0"/>
              <a:t>Run a new container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2356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 smtClean="0"/>
              <a:t>4. Run a Docker Container</a:t>
            </a:r>
            <a:endParaRPr sz="32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52078" y="1504500"/>
            <a:ext cx="8550063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spcBef>
                <a:spcPts val="0"/>
              </a:spcBef>
              <a:buNone/>
            </a:pPr>
            <a:r>
              <a:rPr lang="en-US" altLang="zh-TW" sz="1800" dirty="0"/>
              <a:t> Follow question 3, write a command to run a </a:t>
            </a:r>
            <a:r>
              <a:rPr lang="en-US" altLang="zh-TW" sz="1800" dirty="0" err="1"/>
              <a:t>docker</a:t>
            </a:r>
            <a:r>
              <a:rPr lang="en-US" altLang="zh-TW" sz="1800" dirty="0"/>
              <a:t> container that able to fit following requirements a. Mount local path “[your path to root]/data” to container path “/</a:t>
            </a:r>
            <a:r>
              <a:rPr lang="en-US" altLang="zh-TW" sz="1800" dirty="0" err="1"/>
              <a:t>workingdir</a:t>
            </a:r>
            <a:r>
              <a:rPr lang="en-US" altLang="zh-TW" sz="1800" dirty="0"/>
              <a:t>/data” b. Bind port 80 to 8080 of your local machine (Use “curl 0.0.0.0:8080” to verify result) </a:t>
            </a:r>
            <a:endParaRPr lang="zh-TW" altLang="zh-TW" sz="1800" dirty="0"/>
          </a:p>
          <a:p>
            <a:pPr marL="76200" lvl="0" indent="0">
              <a:spcBef>
                <a:spcPts val="0"/>
              </a:spcBef>
              <a:buNone/>
            </a:pPr>
            <a:endParaRPr lang="en-US" altLang="zh-TW" sz="2000" dirty="0" smtClean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97" y="3135802"/>
            <a:ext cx="6973273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26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solidFill>
                  <a:schemeClr val="accent3"/>
                </a:solidFill>
              </a:rPr>
              <a:t>5</a:t>
            </a:r>
            <a:endParaRPr sz="6000" dirty="0">
              <a:solidFill>
                <a:schemeClr val="accent3"/>
              </a:solidFill>
            </a:endParaRPr>
          </a:p>
          <a:p>
            <a:pPr lvl="0"/>
            <a:r>
              <a:rPr lang="en" dirty="0" smtClean="0"/>
              <a:t>Kubernetes &amp; Helm</a:t>
            </a:r>
            <a:endParaRPr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624251" y="3302149"/>
            <a:ext cx="3653289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zh-TW" dirty="0" smtClean="0"/>
              <a:t>Describe Kubernetes &amp; Helm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0825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 smtClean="0"/>
              <a:t>5. What is K8s? What is Helm?</a:t>
            </a:r>
            <a:endParaRPr sz="3200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7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30" y="1684090"/>
            <a:ext cx="8550063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altLang="zh-TW" sz="2000" dirty="0" smtClean="0"/>
              <a:t>While Docker is used to manage containers, Kubernetes is used to organize and scale containerized applications</a:t>
            </a:r>
          </a:p>
          <a:p>
            <a:pPr lvl="0">
              <a:spcBef>
                <a:spcPts val="0"/>
              </a:spcBef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r>
              <a:rPr lang="en-US" altLang="zh-TW" sz="2000" dirty="0" smtClean="0"/>
              <a:t>Helm is like the package manager for Kubernetes. It helps developers organize all the related files of a Kubernetes application into a chart </a:t>
            </a:r>
            <a:r>
              <a:rPr lang="en-US" altLang="zh-TW" sz="2000" dirty="0" err="1" smtClean="0"/>
              <a:t>datastructure</a:t>
            </a:r>
            <a:r>
              <a:rPr lang="en-US" altLang="zh-TW" sz="2000" dirty="0" smtClean="0"/>
              <a:t>. </a:t>
            </a:r>
          </a:p>
          <a:p>
            <a:pPr lvl="0">
              <a:spcBef>
                <a:spcPts val="0"/>
              </a:spcBef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endParaRPr lang="en-US" altLang="zh-TW" sz="2000" dirty="0" smtClean="0"/>
          </a:p>
          <a:p>
            <a:pPr marL="76200" lvl="0" indent="0">
              <a:spcBef>
                <a:spcPts val="0"/>
              </a:spcBef>
              <a:buNone/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848626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45698" cy="14686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solidFill>
                  <a:schemeClr val="accent3"/>
                </a:solidFill>
              </a:rPr>
              <a:t>6</a:t>
            </a:r>
            <a:endParaRPr sz="6000" dirty="0">
              <a:solidFill>
                <a:schemeClr val="accent3"/>
              </a:solidFill>
            </a:endParaRPr>
          </a:p>
          <a:p>
            <a:pPr lvl="0"/>
            <a:r>
              <a:rPr lang="en" dirty="0" smtClean="0"/>
              <a:t>Kubernetes &amp; Helm</a:t>
            </a:r>
            <a:endParaRPr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624251" y="3302149"/>
            <a:ext cx="3653289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zh-TW" smtClean="0"/>
              <a:t>Benefits of </a:t>
            </a:r>
            <a:r>
              <a:rPr lang="en-US" altLang="zh-TW" dirty="0" smtClean="0"/>
              <a:t>Kubernetes &amp; Helm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2448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 smtClean="0"/>
              <a:t>5. What is K8s? What is Helm?</a:t>
            </a:r>
            <a:endParaRPr sz="3200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7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30" y="1684090"/>
            <a:ext cx="8550063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altLang="zh-TW" sz="2000" dirty="0" smtClean="0"/>
              <a:t>While Docker is used to manage containers, Kubernetes is used to organize and scale containerized applications</a:t>
            </a:r>
          </a:p>
          <a:p>
            <a:pPr lvl="0">
              <a:spcBef>
                <a:spcPts val="0"/>
              </a:spcBef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r>
              <a:rPr lang="en-US" altLang="zh-TW" sz="2000" dirty="0" smtClean="0"/>
              <a:t>Helm is like the package manager for Kubernetes. It helps developers organize all the related files of a Kubernetes application into a chart </a:t>
            </a:r>
            <a:r>
              <a:rPr lang="en-US" altLang="zh-TW" sz="2000" dirty="0" err="1" smtClean="0"/>
              <a:t>datastructure</a:t>
            </a:r>
            <a:r>
              <a:rPr lang="en-US" altLang="zh-TW" sz="2000" dirty="0" smtClean="0"/>
              <a:t>. </a:t>
            </a:r>
          </a:p>
          <a:p>
            <a:pPr lvl="0">
              <a:spcBef>
                <a:spcPts val="0"/>
              </a:spcBef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endParaRPr lang="en-US" altLang="zh-TW" sz="2000" dirty="0" smtClean="0"/>
          </a:p>
          <a:p>
            <a:pPr marL="76200" lvl="0" indent="0">
              <a:spcBef>
                <a:spcPts val="0"/>
              </a:spcBef>
              <a:buNone/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457847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811715"/>
            <a:ext cx="7772400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BIG CONCEPT</a:t>
            </a:r>
            <a:endParaRPr sz="6000" b="1"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663300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grpSp>
        <p:nvGrpSpPr>
          <p:cNvPr id="118" name="Google Shape;118;p17"/>
          <p:cNvGrpSpPr/>
          <p:nvPr/>
        </p:nvGrpSpPr>
        <p:grpSpPr>
          <a:xfrm>
            <a:off x="3384426" y="567049"/>
            <a:ext cx="2222406" cy="2111795"/>
            <a:chOff x="3075562" y="756050"/>
            <a:chExt cx="2931161" cy="2815726"/>
          </a:xfrm>
        </p:grpSpPr>
        <p:sp>
          <p:nvSpPr>
            <p:cNvPr id="119" name="Google Shape;119;p17"/>
            <p:cNvSpPr/>
            <p:nvPr/>
          </p:nvSpPr>
          <p:spPr>
            <a:xfrm>
              <a:off x="3950843" y="1762696"/>
              <a:ext cx="1326900" cy="13269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3472643" y="1284496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5883273" y="12806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2" name="Google Shape;122;p17"/>
            <p:cNvSpPr/>
            <p:nvPr/>
          </p:nvSpPr>
          <p:spPr>
            <a:xfrm rot="-5400000">
              <a:off x="4546838" y="-5587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3" name="Google Shape;123;p17"/>
            <p:cNvSpPr/>
            <p:nvPr/>
          </p:nvSpPr>
          <p:spPr>
            <a:xfrm rot="-5400000">
              <a:off x="3075562" y="7560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4" name="Google Shape;124;p17"/>
            <p:cNvCxnSpPr/>
            <p:nvPr/>
          </p:nvCxnSpPr>
          <p:spPr>
            <a:xfrm>
              <a:off x="3480293" y="1292146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17"/>
            <p:cNvCxnSpPr>
              <a:endCxn id="119" idx="7"/>
            </p:cNvCxnSpPr>
            <p:nvPr/>
          </p:nvCxnSpPr>
          <p:spPr>
            <a:xfrm flipH="1">
              <a:off x="5083423" y="128051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17"/>
            <p:cNvCxnSpPr/>
            <p:nvPr/>
          </p:nvCxnSpPr>
          <p:spPr>
            <a:xfrm>
              <a:off x="3345288" y="12883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cxnSp>
          <p:nvCxnSpPr>
            <p:cNvPr id="127" name="Google Shape;127;p17"/>
            <p:cNvCxnSpPr>
              <a:stCxn id="119" idx="3"/>
            </p:cNvCxnSpPr>
            <p:nvPr/>
          </p:nvCxnSpPr>
          <p:spPr>
            <a:xfrm flipH="1">
              <a:off x="3468663" y="289527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28" name="Google Shape;128;p17"/>
          <p:cNvSpPr/>
          <p:nvPr/>
        </p:nvSpPr>
        <p:spPr>
          <a:xfrm>
            <a:off x="4254089" y="1497787"/>
            <a:ext cx="598974" cy="598352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>
            <a:off x="420778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2"/>
          </p:nvPr>
        </p:nvSpPr>
        <p:spPr>
          <a:xfrm>
            <a:off x="4731381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1"/>
          </p:nvPr>
        </p:nvSpPr>
        <p:spPr>
          <a:xfrm>
            <a:off x="457200" y="1234143"/>
            <a:ext cx="26319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body" idx="2"/>
          </p:nvPr>
        </p:nvSpPr>
        <p:spPr>
          <a:xfrm>
            <a:off x="3223964" y="1234143"/>
            <a:ext cx="26319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3"/>
          </p:nvPr>
        </p:nvSpPr>
        <p:spPr>
          <a:xfrm>
            <a:off x="5990727" y="1234143"/>
            <a:ext cx="26319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3"/>
                </a:solidFill>
              </a:rPr>
              <a:t>1</a:t>
            </a:r>
            <a:endParaRPr sz="60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Docker Basics</a:t>
            </a:r>
            <a:endParaRPr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</a:t>
            </a:r>
            <a:r>
              <a:rPr lang="en" dirty="0" smtClean="0"/>
              <a:t>ocker, docker images, and container registry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body" idx="1"/>
          </p:nvPr>
        </p:nvSpPr>
        <p:spPr>
          <a:xfrm>
            <a:off x="426350" y="1182788"/>
            <a:ext cx="3924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 complex idea can be conveyed with just a single still image, namely making it possible to absorb large amounts of data quickly.</a:t>
            </a:r>
            <a:endParaRPr sz="2400"/>
          </a:p>
        </p:txBody>
      </p:sp>
      <p:grpSp>
        <p:nvGrpSpPr>
          <p:cNvPr id="153" name="Google Shape;153;p20"/>
          <p:cNvGrpSpPr/>
          <p:nvPr/>
        </p:nvGrpSpPr>
        <p:grpSpPr>
          <a:xfrm rot="5400000">
            <a:off x="5097265" y="1233849"/>
            <a:ext cx="2819484" cy="2747508"/>
            <a:chOff x="5708850" y="3417450"/>
            <a:chExt cx="2931161" cy="2815646"/>
          </a:xfrm>
        </p:grpSpPr>
        <p:sp>
          <p:nvSpPr>
            <p:cNvPr id="154" name="Google Shape;154;p20"/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8516561" y="39420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56" name="Google Shape;156;p20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57" name="Google Shape;157;p20"/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8" name="Google Shape;158;p20"/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20"/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20"/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pic>
        <p:nvPicPr>
          <p:cNvPr id="161" name="Google Shape;161;p20" descr="coffe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5975" y="1678800"/>
            <a:ext cx="2011519" cy="2011538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>
            <a:spLocks noGrp="1"/>
          </p:cNvSpPr>
          <p:nvPr>
            <p:ph type="title"/>
          </p:nvPr>
        </p:nvSpPr>
        <p:spPr>
          <a:xfrm>
            <a:off x="2127150" y="427136"/>
            <a:ext cx="4889700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Want big impact?</a:t>
            </a:r>
            <a:endParaRPr sz="2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</a:rPr>
              <a:t>USE BIG IMAGE</a:t>
            </a:r>
            <a:endParaRPr sz="3600" b="1"/>
          </a:p>
        </p:txBody>
      </p:sp>
      <p:sp>
        <p:nvSpPr>
          <p:cNvPr id="168" name="Google Shape;168;p2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3211244" y="1435375"/>
            <a:ext cx="2684100" cy="27159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Gray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75" name="Google Shape;175;p22"/>
          <p:cNvSpPr/>
          <p:nvPr/>
        </p:nvSpPr>
        <p:spPr>
          <a:xfrm>
            <a:off x="790175" y="1435375"/>
            <a:ext cx="2684100" cy="27159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White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5669849" y="1435375"/>
            <a:ext cx="2684100" cy="27159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Black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83" name="Google Shape;183;p23"/>
          <p:cNvGraphicFramePr/>
          <p:nvPr/>
        </p:nvGraphicFramePr>
        <p:xfrm>
          <a:off x="518800" y="14704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{FC55EEA4-988B-492D-99E5-9B07CBB69424}</a:tableStyleId>
              </a:tblPr>
              <a:tblGrid>
                <a:gridCol w="203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9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Yellow</a:t>
                      </a:r>
                      <a:endParaRPr sz="1100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10</a:t>
                      </a:r>
                      <a:endParaRPr sz="18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20</a:t>
                      </a:r>
                      <a:endParaRPr sz="18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7</a:t>
                      </a:r>
                      <a:endParaRPr sz="18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9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Blue</a:t>
                      </a:r>
                      <a:endParaRPr sz="1100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30</a:t>
                      </a:r>
                      <a:endParaRPr sz="18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15</a:t>
                      </a:r>
                      <a:endParaRPr sz="18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10</a:t>
                      </a:r>
                      <a:endParaRPr sz="18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9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Orange</a:t>
                      </a:r>
                      <a:endParaRPr sz="1100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5</a:t>
                      </a:r>
                      <a:endParaRPr sz="18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24</a:t>
                      </a:r>
                      <a:endParaRPr sz="18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16</a:t>
                      </a:r>
                      <a:endParaRPr sz="18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4" name="Google Shape;184;p2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2023575" y="1732500"/>
            <a:ext cx="8451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 w="9525" cap="flat" cmpd="sng">
            <a:solidFill>
              <a:srgbClr val="0B539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sine"/>
                <a:ea typeface="Cousine"/>
                <a:cs typeface="Cousine"/>
                <a:sym typeface="Cousine"/>
              </a:rPr>
              <a:t>our office</a:t>
            </a:r>
            <a:endParaRPr sz="800">
              <a:latin typeface="Cousine"/>
              <a:ea typeface="Cousine"/>
              <a:cs typeface="Cousine"/>
              <a:sym typeface="Cousine"/>
            </a:endParaRPr>
          </a:p>
        </p:txBody>
      </p:sp>
      <p:grpSp>
        <p:nvGrpSpPr>
          <p:cNvPr id="192" name="Google Shape;192;p24"/>
          <p:cNvGrpSpPr/>
          <p:nvPr/>
        </p:nvGrpSpPr>
        <p:grpSpPr>
          <a:xfrm>
            <a:off x="1185760" y="2164182"/>
            <a:ext cx="212382" cy="205425"/>
            <a:chOff x="1021237" y="2689350"/>
            <a:chExt cx="273900" cy="273900"/>
          </a:xfrm>
        </p:grpSpPr>
        <p:sp>
          <p:nvSpPr>
            <p:cNvPr id="193" name="Google Shape;193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5" name="Google Shape;195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7" name="Google Shape;197;p24"/>
          <p:cNvGrpSpPr/>
          <p:nvPr/>
        </p:nvGrpSpPr>
        <p:grpSpPr>
          <a:xfrm>
            <a:off x="2762886" y="3783299"/>
            <a:ext cx="212382" cy="205425"/>
            <a:chOff x="1021237" y="2689350"/>
            <a:chExt cx="273900" cy="273900"/>
          </a:xfrm>
        </p:grpSpPr>
        <p:sp>
          <p:nvSpPr>
            <p:cNvPr id="198" name="Google Shape;198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0" name="Google Shape;200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2" name="Google Shape;202;p24"/>
          <p:cNvGrpSpPr/>
          <p:nvPr/>
        </p:nvGrpSpPr>
        <p:grpSpPr>
          <a:xfrm>
            <a:off x="3869475" y="1935000"/>
            <a:ext cx="212382" cy="205425"/>
            <a:chOff x="1021237" y="2689350"/>
            <a:chExt cx="273900" cy="273900"/>
          </a:xfrm>
        </p:grpSpPr>
        <p:sp>
          <p:nvSpPr>
            <p:cNvPr id="203" name="Google Shape;203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5" name="Google Shape;205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7" name="Google Shape;207;p24"/>
          <p:cNvGrpSpPr/>
          <p:nvPr/>
        </p:nvGrpSpPr>
        <p:grpSpPr>
          <a:xfrm>
            <a:off x="4550802" y="4048943"/>
            <a:ext cx="212382" cy="205425"/>
            <a:chOff x="1021237" y="2689350"/>
            <a:chExt cx="273900" cy="273900"/>
          </a:xfrm>
        </p:grpSpPr>
        <p:sp>
          <p:nvSpPr>
            <p:cNvPr id="208" name="Google Shape;208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0" name="Google Shape;210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2" name="Google Shape;212;p24"/>
          <p:cNvGrpSpPr/>
          <p:nvPr/>
        </p:nvGrpSpPr>
        <p:grpSpPr>
          <a:xfrm>
            <a:off x="6762975" y="2421108"/>
            <a:ext cx="212382" cy="205425"/>
            <a:chOff x="1021237" y="2689350"/>
            <a:chExt cx="273900" cy="273900"/>
          </a:xfrm>
        </p:grpSpPr>
        <p:sp>
          <p:nvSpPr>
            <p:cNvPr id="213" name="Google Shape;213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5" name="Google Shape;215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7" name="Google Shape;217;p24"/>
          <p:cNvGrpSpPr/>
          <p:nvPr/>
        </p:nvGrpSpPr>
        <p:grpSpPr>
          <a:xfrm>
            <a:off x="7425543" y="4137100"/>
            <a:ext cx="212382" cy="205425"/>
            <a:chOff x="1021237" y="2689350"/>
            <a:chExt cx="273900" cy="273900"/>
          </a:xfrm>
        </p:grpSpPr>
        <p:sp>
          <p:nvSpPr>
            <p:cNvPr id="218" name="Google Shape;218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0" name="Google Shape;220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>
            <a:spLocks noGrp="1"/>
          </p:cNvSpPr>
          <p:nvPr>
            <p:ph type="subTitle" idx="4294967295"/>
          </p:nvPr>
        </p:nvSpPr>
        <p:spPr>
          <a:xfrm>
            <a:off x="1408950" y="3411563"/>
            <a:ext cx="632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Whoa! That’s a big number, aren’t you proud?</a:t>
            </a:r>
            <a:endParaRPr sz="1800"/>
          </a:p>
        </p:txBody>
      </p:sp>
      <p:grpSp>
        <p:nvGrpSpPr>
          <p:cNvPr id="228" name="Google Shape;228;p25"/>
          <p:cNvGrpSpPr/>
          <p:nvPr/>
        </p:nvGrpSpPr>
        <p:grpSpPr>
          <a:xfrm>
            <a:off x="1361785" y="1230126"/>
            <a:ext cx="6084996" cy="2166506"/>
            <a:chOff x="744219" y="1064075"/>
            <a:chExt cx="7015214" cy="2888675"/>
          </a:xfrm>
        </p:grpSpPr>
        <p:sp>
          <p:nvSpPr>
            <p:cNvPr id="229" name="Google Shape;229;p25"/>
            <p:cNvSpPr/>
            <p:nvPr/>
          </p:nvSpPr>
          <p:spPr>
            <a:xfrm>
              <a:off x="1361592" y="1665508"/>
              <a:ext cx="6099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7623181" y="1661600"/>
              <a:ext cx="136252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231" name="Google Shape;231;p25"/>
            <p:cNvSpPr/>
            <p:nvPr/>
          </p:nvSpPr>
          <p:spPr>
            <a:xfrm rot="-5400000">
              <a:off x="4334136" y="-1576459"/>
              <a:ext cx="123450" cy="6078917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232" name="Google Shape;232;p25"/>
            <p:cNvSpPr/>
            <p:nvPr/>
          </p:nvSpPr>
          <p:spPr>
            <a:xfrm rot="-5400000">
              <a:off x="744219" y="1064075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3" name="Google Shape;233;p25"/>
            <p:cNvCxnSpPr/>
            <p:nvPr/>
          </p:nvCxnSpPr>
          <p:spPr>
            <a:xfrm flipH="1">
              <a:off x="6922735" y="1661528"/>
              <a:ext cx="548700" cy="219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25"/>
            <p:cNvCxnSpPr/>
            <p:nvPr/>
          </p:nvCxnSpPr>
          <p:spPr>
            <a:xfrm>
              <a:off x="1021397" y="1669336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cxnSp>
          <p:nvCxnSpPr>
            <p:cNvPr id="235" name="Google Shape;235;p25"/>
            <p:cNvCxnSpPr/>
            <p:nvPr/>
          </p:nvCxnSpPr>
          <p:spPr>
            <a:xfrm flipH="1">
              <a:off x="1350875" y="3761350"/>
              <a:ext cx="529800" cy="1914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25"/>
            <p:cNvCxnSpPr/>
            <p:nvPr/>
          </p:nvCxnSpPr>
          <p:spPr>
            <a:xfrm>
              <a:off x="6941635" y="3761350"/>
              <a:ext cx="529800" cy="1914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25"/>
            <p:cNvCxnSpPr/>
            <p:nvPr/>
          </p:nvCxnSpPr>
          <p:spPr>
            <a:xfrm>
              <a:off x="1350875" y="1661528"/>
              <a:ext cx="548700" cy="219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238" name="Google Shape;238;p25"/>
          <p:cNvSpPr txBox="1">
            <a:spLocks noGrp="1"/>
          </p:cNvSpPr>
          <p:nvPr>
            <p:ph type="ctrTitle" idx="4294967295"/>
          </p:nvPr>
        </p:nvSpPr>
        <p:spPr>
          <a:xfrm>
            <a:off x="685800" y="186301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/>
              <a:t>89</a:t>
            </a:r>
            <a:r>
              <a:rPr lang="en" sz="4000" b="1"/>
              <a:t>,</a:t>
            </a:r>
            <a:r>
              <a:rPr lang="en" sz="7200" b="1"/>
              <a:t>526</a:t>
            </a:r>
            <a:r>
              <a:rPr lang="en" sz="4000" b="1">
                <a:solidFill>
                  <a:schemeClr val="lt1"/>
                </a:solidFill>
              </a:rPr>
              <a:t>,</a:t>
            </a:r>
            <a:r>
              <a:rPr lang="en" sz="7200" b="1"/>
              <a:t>124</a:t>
            </a:r>
            <a:endParaRPr sz="7200" b="1"/>
          </a:p>
        </p:txBody>
      </p:sp>
      <p:sp>
        <p:nvSpPr>
          <p:cNvPr id="239" name="Google Shape;239;p2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>
            <a:spLocks noGrp="1"/>
          </p:cNvSpPr>
          <p:nvPr>
            <p:ph type="ctrTitle" idx="4294967295"/>
          </p:nvPr>
        </p:nvSpPr>
        <p:spPr>
          <a:xfrm>
            <a:off x="1037625" y="234169"/>
            <a:ext cx="70932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89,526,124$</a:t>
            </a:r>
            <a:endParaRPr sz="6000" b="1"/>
          </a:p>
        </p:txBody>
      </p:sp>
      <p:sp>
        <p:nvSpPr>
          <p:cNvPr id="245" name="Google Shape;245;p26"/>
          <p:cNvSpPr txBox="1">
            <a:spLocks noGrp="1"/>
          </p:cNvSpPr>
          <p:nvPr>
            <p:ph type="subTitle" idx="4294967295"/>
          </p:nvPr>
        </p:nvSpPr>
        <p:spPr>
          <a:xfrm>
            <a:off x="1037625" y="1054629"/>
            <a:ext cx="7093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46" name="Google Shape;246;p26"/>
          <p:cNvSpPr txBox="1">
            <a:spLocks noGrp="1"/>
          </p:cNvSpPr>
          <p:nvPr>
            <p:ph type="ctrTitle" idx="4294967295"/>
          </p:nvPr>
        </p:nvSpPr>
        <p:spPr>
          <a:xfrm>
            <a:off x="1037625" y="3467403"/>
            <a:ext cx="70932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100%</a:t>
            </a:r>
            <a:endParaRPr sz="6000" b="1"/>
          </a:p>
        </p:txBody>
      </p:sp>
      <p:sp>
        <p:nvSpPr>
          <p:cNvPr id="247" name="Google Shape;247;p26"/>
          <p:cNvSpPr txBox="1">
            <a:spLocks noGrp="1"/>
          </p:cNvSpPr>
          <p:nvPr>
            <p:ph type="subTitle" idx="4294967295"/>
          </p:nvPr>
        </p:nvSpPr>
        <p:spPr>
          <a:xfrm>
            <a:off x="1037625" y="4287863"/>
            <a:ext cx="7093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48" name="Google Shape;248;p26"/>
          <p:cNvSpPr txBox="1">
            <a:spLocks noGrp="1"/>
          </p:cNvSpPr>
          <p:nvPr>
            <p:ph type="ctrTitle" idx="4294967295"/>
          </p:nvPr>
        </p:nvSpPr>
        <p:spPr>
          <a:xfrm>
            <a:off x="1037625" y="1834371"/>
            <a:ext cx="70932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185,244 users</a:t>
            </a:r>
            <a:endParaRPr sz="6000" b="1"/>
          </a:p>
        </p:txBody>
      </p:sp>
      <p:sp>
        <p:nvSpPr>
          <p:cNvPr id="249" name="Google Shape;249;p26"/>
          <p:cNvSpPr txBox="1">
            <a:spLocks noGrp="1"/>
          </p:cNvSpPr>
          <p:nvPr>
            <p:ph type="subTitle" idx="4294967295"/>
          </p:nvPr>
        </p:nvSpPr>
        <p:spPr>
          <a:xfrm>
            <a:off x="1037625" y="2654830"/>
            <a:ext cx="7093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cxnSp>
        <p:nvCxnSpPr>
          <p:cNvPr id="250" name="Google Shape;250;p26"/>
          <p:cNvCxnSpPr/>
          <p:nvPr/>
        </p:nvCxnSpPr>
        <p:spPr>
          <a:xfrm>
            <a:off x="1037625" y="3393742"/>
            <a:ext cx="7093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26"/>
          <p:cNvCxnSpPr/>
          <p:nvPr/>
        </p:nvCxnSpPr>
        <p:spPr>
          <a:xfrm>
            <a:off x="1037625" y="1749767"/>
            <a:ext cx="7093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52" name="Google Shape;252;p2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58" name="Google Shape;258;p27"/>
          <p:cNvSpPr txBox="1"/>
          <p:nvPr/>
        </p:nvSpPr>
        <p:spPr>
          <a:xfrm>
            <a:off x="2699550" y="2678138"/>
            <a:ext cx="3744900" cy="583800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second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259" name="Google Shape;259;p27"/>
          <p:cNvSpPr txBox="1"/>
          <p:nvPr/>
        </p:nvSpPr>
        <p:spPr>
          <a:xfrm>
            <a:off x="2699550" y="4078313"/>
            <a:ext cx="3744900" cy="583800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last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260" name="Google Shape;260;p27"/>
          <p:cNvCxnSpPr>
            <a:stCxn id="261" idx="2"/>
            <a:endCxn id="258" idx="0"/>
          </p:cNvCxnSpPr>
          <p:nvPr/>
        </p:nvCxnSpPr>
        <p:spPr>
          <a:xfrm>
            <a:off x="4572000" y="1861763"/>
            <a:ext cx="0" cy="8163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62" name="Google Shape;262;p27"/>
          <p:cNvCxnSpPr>
            <a:stCxn id="258" idx="2"/>
            <a:endCxn id="259" idx="0"/>
          </p:cNvCxnSpPr>
          <p:nvPr/>
        </p:nvCxnSpPr>
        <p:spPr>
          <a:xfrm>
            <a:off x="4572000" y="3261938"/>
            <a:ext cx="0" cy="8163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261" name="Google Shape;261;p27"/>
          <p:cNvSpPr txBox="1"/>
          <p:nvPr/>
        </p:nvSpPr>
        <p:spPr>
          <a:xfrm>
            <a:off x="2699550" y="1277963"/>
            <a:ext cx="3744900" cy="583800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first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263" name="Google Shape;263;p2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69" name="Google Shape;269;p28"/>
          <p:cNvSpPr txBox="1">
            <a:spLocks noGrp="1"/>
          </p:cNvSpPr>
          <p:nvPr>
            <p:ph type="body" idx="1"/>
          </p:nvPr>
        </p:nvSpPr>
        <p:spPr>
          <a:xfrm>
            <a:off x="457200" y="1422964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70" name="Google Shape;270;p28"/>
          <p:cNvSpPr txBox="1">
            <a:spLocks noGrp="1"/>
          </p:cNvSpPr>
          <p:nvPr>
            <p:ph type="body" idx="2"/>
          </p:nvPr>
        </p:nvSpPr>
        <p:spPr>
          <a:xfrm>
            <a:off x="3223964" y="1422964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71" name="Google Shape;271;p28"/>
          <p:cNvSpPr txBox="1">
            <a:spLocks noGrp="1"/>
          </p:cNvSpPr>
          <p:nvPr>
            <p:ph type="body" idx="3"/>
          </p:nvPr>
        </p:nvSpPr>
        <p:spPr>
          <a:xfrm>
            <a:off x="5990727" y="1422964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72" name="Google Shape;272;p28"/>
          <p:cNvSpPr txBox="1">
            <a:spLocks noGrp="1"/>
          </p:cNvSpPr>
          <p:nvPr>
            <p:ph type="body" idx="1"/>
          </p:nvPr>
        </p:nvSpPr>
        <p:spPr>
          <a:xfrm>
            <a:off x="457200" y="3423921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73" name="Google Shape;273;p28"/>
          <p:cNvSpPr txBox="1">
            <a:spLocks noGrp="1"/>
          </p:cNvSpPr>
          <p:nvPr>
            <p:ph type="body" idx="2"/>
          </p:nvPr>
        </p:nvSpPr>
        <p:spPr>
          <a:xfrm>
            <a:off x="3223964" y="3423921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74" name="Google Shape;274;p28"/>
          <p:cNvSpPr txBox="1">
            <a:spLocks noGrp="1"/>
          </p:cNvSpPr>
          <p:nvPr>
            <p:ph type="body" idx="3"/>
          </p:nvPr>
        </p:nvSpPr>
        <p:spPr>
          <a:xfrm>
            <a:off x="5990727" y="3423921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75" name="Google Shape;275;p28"/>
          <p:cNvSpPr/>
          <p:nvPr/>
        </p:nvSpPr>
        <p:spPr>
          <a:xfrm>
            <a:off x="3347112" y="1095800"/>
            <a:ext cx="358382" cy="372767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8"/>
          <p:cNvSpPr/>
          <p:nvPr/>
        </p:nvSpPr>
        <p:spPr>
          <a:xfrm>
            <a:off x="512625" y="3124068"/>
            <a:ext cx="432837" cy="372292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"/>
          <p:cNvSpPr/>
          <p:nvPr/>
        </p:nvSpPr>
        <p:spPr>
          <a:xfrm>
            <a:off x="537991" y="1095802"/>
            <a:ext cx="379274" cy="34480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8"/>
          <p:cNvSpPr/>
          <p:nvPr/>
        </p:nvSpPr>
        <p:spPr>
          <a:xfrm>
            <a:off x="3332652" y="3161991"/>
            <a:ext cx="387310" cy="3443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8"/>
          <p:cNvSpPr/>
          <p:nvPr/>
        </p:nvSpPr>
        <p:spPr>
          <a:xfrm>
            <a:off x="6107156" y="3129373"/>
            <a:ext cx="424823" cy="361689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8"/>
          <p:cNvSpPr/>
          <p:nvPr/>
        </p:nvSpPr>
        <p:spPr>
          <a:xfrm>
            <a:off x="6107143" y="1149565"/>
            <a:ext cx="400167" cy="26523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8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copy&amp;paste graphs from </a:t>
            </a:r>
            <a:r>
              <a:rPr lang="en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87" name="Google Shape;2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6675" y="114300"/>
            <a:ext cx="5150644" cy="4271963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9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 smtClean="0"/>
              <a:t>1.1 What is Docker?</a:t>
            </a:r>
            <a:br>
              <a:rPr lang="en-US" altLang="zh-TW" sz="3200" dirty="0" smtClean="0"/>
            </a:br>
            <a:endParaRPr sz="32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130" y="1548237"/>
            <a:ext cx="4813133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altLang="zh-TW" sz="2000" dirty="0" smtClean="0"/>
              <a:t>Open source containerization platform</a:t>
            </a:r>
          </a:p>
          <a:p>
            <a:pPr lvl="0">
              <a:spcBef>
                <a:spcPts val="0"/>
              </a:spcBef>
            </a:pPr>
            <a:endParaRPr lang="en-US" altLang="zh-TW" sz="2000" dirty="0" smtClean="0"/>
          </a:p>
          <a:p>
            <a:pPr lvl="0">
              <a:spcBef>
                <a:spcPts val="0"/>
              </a:spcBef>
            </a:pPr>
            <a:r>
              <a:rPr lang="en-US" altLang="zh-TW" sz="2000" dirty="0" smtClean="0"/>
              <a:t>Makes it easier and safer to organize containers</a:t>
            </a:r>
          </a:p>
          <a:p>
            <a:pPr marL="76200" lvl="0" indent="0">
              <a:spcBef>
                <a:spcPts val="0"/>
              </a:spcBef>
              <a:buNone/>
            </a:pPr>
            <a:endParaRPr lang="en-US" altLang="zh-TW" sz="2000" dirty="0" smtClean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597" y="2069076"/>
            <a:ext cx="2562225" cy="191452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"/>
          <p:cNvSpPr txBox="1">
            <a:spLocks noGrp="1"/>
          </p:cNvSpPr>
          <p:nvPr>
            <p:ph type="body" idx="4294967295"/>
          </p:nvPr>
        </p:nvSpPr>
        <p:spPr>
          <a:xfrm>
            <a:off x="434050" y="745649"/>
            <a:ext cx="4101900" cy="34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MOBILE PROJECT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94" name="Google Shape;294;p3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295" name="Google Shape;295;p30"/>
          <p:cNvGrpSpPr/>
          <p:nvPr/>
        </p:nvGrpSpPr>
        <p:grpSpPr>
          <a:xfrm>
            <a:off x="5353200" y="373572"/>
            <a:ext cx="2119546" cy="4396359"/>
            <a:chOff x="5353200" y="373572"/>
            <a:chExt cx="2119546" cy="4396359"/>
          </a:xfrm>
        </p:grpSpPr>
        <p:sp>
          <p:nvSpPr>
            <p:cNvPr id="296" name="Google Shape;296;p30"/>
            <p:cNvSpPr/>
            <p:nvPr/>
          </p:nvSpPr>
          <p:spPr>
            <a:xfrm>
              <a:off x="5353200" y="373572"/>
              <a:ext cx="2119546" cy="4396359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6200687" y="4493184"/>
              <a:ext cx="422999" cy="150972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5739987" y="529223"/>
              <a:ext cx="83354" cy="83354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0"/>
            <p:cNvSpPr/>
            <p:nvPr/>
          </p:nvSpPr>
          <p:spPr>
            <a:xfrm>
              <a:off x="6208555" y="538664"/>
              <a:ext cx="408837" cy="64493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0" name="Google Shape;300;p30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>
            <a:spLocks noGrp="1"/>
          </p:cNvSpPr>
          <p:nvPr>
            <p:ph type="body" idx="4294967295"/>
          </p:nvPr>
        </p:nvSpPr>
        <p:spPr>
          <a:xfrm>
            <a:off x="434050" y="745649"/>
            <a:ext cx="4101900" cy="34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TABLET PROJECT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06" name="Google Shape;306;p3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307" name="Google Shape;307;p31"/>
          <p:cNvGrpSpPr/>
          <p:nvPr/>
        </p:nvGrpSpPr>
        <p:grpSpPr>
          <a:xfrm>
            <a:off x="5011702" y="465959"/>
            <a:ext cx="2736410" cy="4222433"/>
            <a:chOff x="5011702" y="465959"/>
            <a:chExt cx="2736410" cy="4222433"/>
          </a:xfrm>
        </p:grpSpPr>
        <p:sp>
          <p:nvSpPr>
            <p:cNvPr id="308" name="Google Shape;308;p31"/>
            <p:cNvSpPr/>
            <p:nvPr/>
          </p:nvSpPr>
          <p:spPr>
            <a:xfrm>
              <a:off x="5011702" y="465959"/>
              <a:ext cx="2736410" cy="4222433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6268155" y="4422593"/>
              <a:ext cx="225015" cy="144999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6251531" y="633587"/>
              <a:ext cx="43826" cy="43806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6340634" y="615452"/>
              <a:ext cx="80056" cy="80056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2" name="Google Shape;3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 txBox="1">
            <a:spLocks noGrp="1"/>
          </p:cNvSpPr>
          <p:nvPr>
            <p:ph type="body" idx="4294967295"/>
          </p:nvPr>
        </p:nvSpPr>
        <p:spPr>
          <a:xfrm>
            <a:off x="410904" y="362950"/>
            <a:ext cx="3018000" cy="14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DESKTOP PROJECT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18" name="Google Shape;318;p32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319" name="Google Shape;319;p32"/>
          <p:cNvGrpSpPr/>
          <p:nvPr/>
        </p:nvGrpSpPr>
        <p:grpSpPr>
          <a:xfrm>
            <a:off x="3488300" y="1066711"/>
            <a:ext cx="5137914" cy="3010243"/>
            <a:chOff x="3488300" y="1066711"/>
            <a:chExt cx="5137914" cy="3010243"/>
          </a:xfrm>
        </p:grpSpPr>
        <p:sp>
          <p:nvSpPr>
            <p:cNvPr id="320" name="Google Shape;320;p32"/>
            <p:cNvSpPr/>
            <p:nvPr/>
          </p:nvSpPr>
          <p:spPr>
            <a:xfrm>
              <a:off x="3908466" y="1066711"/>
              <a:ext cx="4296005" cy="2875574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3488300" y="3997737"/>
              <a:ext cx="5137914" cy="79217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32"/>
            <p:cNvSpPr/>
            <p:nvPr/>
          </p:nvSpPr>
          <p:spPr>
            <a:xfrm>
              <a:off x="3488300" y="3934363"/>
              <a:ext cx="5137122" cy="63373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4620"/>
              </a:srgbClr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32"/>
            <p:cNvSpPr/>
            <p:nvPr/>
          </p:nvSpPr>
          <p:spPr>
            <a:xfrm>
              <a:off x="5676334" y="3934363"/>
              <a:ext cx="752334" cy="39608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4" name="Google Shape;324;p32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061913" y="1232653"/>
            <a:ext cx="3993376" cy="2536660"/>
          </a:xfrm>
          <a:prstGeom prst="rect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3"/>
          <p:cNvSpPr txBox="1">
            <a:spLocks noGrp="1"/>
          </p:cNvSpPr>
          <p:nvPr>
            <p:ph type="ctrTitle" idx="4294967295"/>
          </p:nvPr>
        </p:nvSpPr>
        <p:spPr>
          <a:xfrm>
            <a:off x="878657" y="1440025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330" name="Google Shape;330;p33"/>
          <p:cNvSpPr txBox="1">
            <a:spLocks noGrp="1"/>
          </p:cNvSpPr>
          <p:nvPr>
            <p:ph type="subTitle" idx="4294967295"/>
          </p:nvPr>
        </p:nvSpPr>
        <p:spPr>
          <a:xfrm>
            <a:off x="878657" y="2444295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</p:txBody>
      </p:sp>
      <p:sp>
        <p:nvSpPr>
          <p:cNvPr id="331" name="Google Shape;331;p33"/>
          <p:cNvSpPr txBox="1">
            <a:spLocks noGrp="1"/>
          </p:cNvSpPr>
          <p:nvPr>
            <p:ph type="body" idx="4294967295"/>
          </p:nvPr>
        </p:nvSpPr>
        <p:spPr>
          <a:xfrm>
            <a:off x="909500" y="3160274"/>
            <a:ext cx="37113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br>
              <a:rPr lang="en" sz="1800"/>
            </a:br>
            <a:r>
              <a:rPr lang="en" sz="1800"/>
              <a:t>user@mail.me</a:t>
            </a:r>
            <a:endParaRPr sz="1800"/>
          </a:p>
        </p:txBody>
      </p:sp>
      <p:sp>
        <p:nvSpPr>
          <p:cNvPr id="332" name="Google Shape;332;p3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38" name="Google Shape;338;p34"/>
          <p:cNvSpPr txBox="1">
            <a:spLocks noGrp="1"/>
          </p:cNvSpPr>
          <p:nvPr>
            <p:ph type="body" idx="1"/>
          </p:nvPr>
        </p:nvSpPr>
        <p:spPr>
          <a:xfrm>
            <a:off x="416579" y="1125000"/>
            <a:ext cx="81789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Special thanks to all the people who made and released these awesome resources for free: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</a:pPr>
            <a:r>
              <a:rPr lang="en" sz="1800">
                <a:solidFill>
                  <a:srgbClr val="FFFFFF"/>
                </a:solidFill>
              </a:rPr>
              <a:t>Presentation template by </a:t>
            </a:r>
            <a:r>
              <a:rPr lang="en" sz="1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</a:pPr>
            <a:r>
              <a:rPr lang="en" sz="1800">
                <a:solidFill>
                  <a:srgbClr val="FFFFFF"/>
                </a:solidFill>
              </a:rPr>
              <a:t>Photographs by </a:t>
            </a:r>
            <a:r>
              <a:rPr lang="en" sz="1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9" name="Google Shape;339;p3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5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45" name="Google Shape;345;p3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This presentations uses the following typographies:</a:t>
            </a:r>
            <a:endParaRPr sz="1600">
              <a:solidFill>
                <a:srgbClr val="FFFFFF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▪"/>
            </a:pPr>
            <a:r>
              <a:rPr lang="en" sz="1600">
                <a:solidFill>
                  <a:srgbClr val="FFFFFF"/>
                </a:solidFill>
              </a:rPr>
              <a:t>Titles &amp; Body copy: </a:t>
            </a:r>
            <a:r>
              <a:rPr lang="en" sz="1600" b="1">
                <a:solidFill>
                  <a:srgbClr val="FFFFFF"/>
                </a:solidFill>
              </a:rPr>
              <a:t>Cousine</a:t>
            </a:r>
            <a:endParaRPr sz="16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Download for free at: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https://www.fontsquirrel.com/fonts/cousine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346" name="Google Shape;346;p35"/>
          <p:cNvSpPr txBox="1"/>
          <p:nvPr/>
        </p:nvSpPr>
        <p:spPr>
          <a:xfrm>
            <a:off x="392475" y="4438350"/>
            <a:ext cx="8524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47" name="Google Shape;347;p3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6"/>
          <p:cNvSpPr txBox="1">
            <a:spLocks noGrp="1"/>
          </p:cNvSpPr>
          <p:nvPr>
            <p:ph type="ctrTitle"/>
          </p:nvPr>
        </p:nvSpPr>
        <p:spPr>
          <a:xfrm>
            <a:off x="921200" y="1280606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3"/>
                </a:solidFill>
              </a:rPr>
              <a:t>2</a:t>
            </a:r>
            <a:r>
              <a:rPr lang="en"/>
              <a:t/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353" name="Google Shape;353;p36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354" name="Google Shape;354;p3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60" name="Google Shape;360;p3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361" name="Google Shape;361;p37"/>
          <p:cNvSpPr/>
          <p:nvPr/>
        </p:nvSpPr>
        <p:spPr>
          <a:xfrm>
            <a:off x="7735208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Cousine"/>
                <a:ea typeface="Cousine"/>
                <a:cs typeface="Cousine"/>
                <a:sym typeface="Cousine"/>
              </a:rPr>
              <a:t>DEC</a:t>
            </a:r>
            <a:endParaRPr sz="1000">
              <a:solidFill>
                <a:schemeClr val="accen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7075124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Cousine"/>
                <a:ea typeface="Cousine"/>
                <a:cs typeface="Cousine"/>
                <a:sym typeface="Cousine"/>
              </a:rPr>
              <a:t>NOV</a:t>
            </a:r>
            <a:endParaRPr sz="1000">
              <a:solidFill>
                <a:schemeClr val="accen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6415040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Cousine"/>
                <a:ea typeface="Cousine"/>
                <a:cs typeface="Cousine"/>
                <a:sym typeface="Cousine"/>
              </a:rPr>
              <a:t>OCT</a:t>
            </a:r>
            <a:endParaRPr sz="1000">
              <a:solidFill>
                <a:schemeClr val="accen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64" name="Google Shape;364;p37"/>
          <p:cNvSpPr/>
          <p:nvPr/>
        </p:nvSpPr>
        <p:spPr>
          <a:xfrm>
            <a:off x="5754956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SEP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5094872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AUG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4434788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JUL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67" name="Google Shape;367;p37"/>
          <p:cNvSpPr/>
          <p:nvPr/>
        </p:nvSpPr>
        <p:spPr>
          <a:xfrm>
            <a:off x="3774704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JUN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3114619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MAY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2454535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APR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70" name="Google Shape;370;p37"/>
          <p:cNvSpPr/>
          <p:nvPr/>
        </p:nvSpPr>
        <p:spPr>
          <a:xfrm>
            <a:off x="1794451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MAR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1134367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FEB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474283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JAN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73" name="Google Shape;373;p37"/>
          <p:cNvSpPr/>
          <p:nvPr/>
        </p:nvSpPr>
        <p:spPr>
          <a:xfrm>
            <a:off x="0" y="24511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374" name="Google Shape;374;p37"/>
          <p:cNvCxnSpPr/>
          <p:nvPr/>
        </p:nvCxnSpPr>
        <p:spPr>
          <a:xfrm rot="10800000">
            <a:off x="768923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75" name="Google Shape;375;p37"/>
          <p:cNvSpPr txBox="1"/>
          <p:nvPr/>
        </p:nvSpPr>
        <p:spPr>
          <a:xfrm>
            <a:off x="727900" y="1346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376" name="Google Shape;376;p37"/>
          <p:cNvCxnSpPr/>
          <p:nvPr/>
        </p:nvCxnSpPr>
        <p:spPr>
          <a:xfrm rot="10800000">
            <a:off x="2090158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77" name="Google Shape;377;p37"/>
          <p:cNvSpPr txBox="1"/>
          <p:nvPr/>
        </p:nvSpPr>
        <p:spPr>
          <a:xfrm>
            <a:off x="2050642" y="1346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Red is the colour of danger and courage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378" name="Google Shape;378;p37"/>
          <p:cNvCxnSpPr/>
          <p:nvPr/>
        </p:nvCxnSpPr>
        <p:spPr>
          <a:xfrm rot="10800000">
            <a:off x="3411393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79" name="Google Shape;379;p37"/>
          <p:cNvSpPr txBox="1"/>
          <p:nvPr/>
        </p:nvSpPr>
        <p:spPr>
          <a:xfrm>
            <a:off x="3373384" y="1346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380" name="Google Shape;380;p37"/>
          <p:cNvCxnSpPr/>
          <p:nvPr/>
        </p:nvCxnSpPr>
        <p:spPr>
          <a:xfrm rot="10800000">
            <a:off x="4732628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1" name="Google Shape;381;p37"/>
          <p:cNvSpPr txBox="1"/>
          <p:nvPr/>
        </p:nvSpPr>
        <p:spPr>
          <a:xfrm>
            <a:off x="4696126" y="1346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382" name="Google Shape;382;p37"/>
          <p:cNvCxnSpPr/>
          <p:nvPr/>
        </p:nvCxnSpPr>
        <p:spPr>
          <a:xfrm rot="10800000">
            <a:off x="6053863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3" name="Google Shape;383;p37"/>
          <p:cNvSpPr txBox="1"/>
          <p:nvPr/>
        </p:nvSpPr>
        <p:spPr>
          <a:xfrm>
            <a:off x="6018868" y="1346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384" name="Google Shape;384;p37"/>
          <p:cNvCxnSpPr/>
          <p:nvPr/>
        </p:nvCxnSpPr>
        <p:spPr>
          <a:xfrm rot="10800000">
            <a:off x="7375098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5" name="Google Shape;385;p37"/>
          <p:cNvSpPr txBox="1"/>
          <p:nvPr/>
        </p:nvSpPr>
        <p:spPr>
          <a:xfrm>
            <a:off x="7341610" y="1346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386" name="Google Shape;386;p37"/>
          <p:cNvCxnSpPr/>
          <p:nvPr/>
        </p:nvCxnSpPr>
        <p:spPr>
          <a:xfrm rot="10800000">
            <a:off x="1439687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7" name="Google Shape;387;p37"/>
          <p:cNvSpPr txBox="1"/>
          <p:nvPr/>
        </p:nvSpPr>
        <p:spPr>
          <a:xfrm>
            <a:off x="1369548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388" name="Google Shape;388;p37"/>
          <p:cNvCxnSpPr/>
          <p:nvPr/>
        </p:nvCxnSpPr>
        <p:spPr>
          <a:xfrm rot="10800000">
            <a:off x="2760922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9" name="Google Shape;389;p37"/>
          <p:cNvSpPr txBox="1"/>
          <p:nvPr/>
        </p:nvSpPr>
        <p:spPr>
          <a:xfrm>
            <a:off x="2699944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390" name="Google Shape;390;p37"/>
          <p:cNvCxnSpPr/>
          <p:nvPr/>
        </p:nvCxnSpPr>
        <p:spPr>
          <a:xfrm rot="10800000">
            <a:off x="4082157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1" name="Google Shape;391;p37"/>
          <p:cNvSpPr txBox="1"/>
          <p:nvPr/>
        </p:nvSpPr>
        <p:spPr>
          <a:xfrm>
            <a:off x="4030339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392" name="Google Shape;392;p37"/>
          <p:cNvCxnSpPr/>
          <p:nvPr/>
        </p:nvCxnSpPr>
        <p:spPr>
          <a:xfrm rot="10800000">
            <a:off x="5403392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3" name="Google Shape;393;p37"/>
          <p:cNvSpPr txBox="1"/>
          <p:nvPr/>
        </p:nvSpPr>
        <p:spPr>
          <a:xfrm>
            <a:off x="5360735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Red is the colour of danger and courage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394" name="Google Shape;394;p37"/>
          <p:cNvCxnSpPr/>
          <p:nvPr/>
        </p:nvCxnSpPr>
        <p:spPr>
          <a:xfrm rot="10800000">
            <a:off x="6724627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5" name="Google Shape;395;p37"/>
          <p:cNvSpPr txBox="1"/>
          <p:nvPr/>
        </p:nvSpPr>
        <p:spPr>
          <a:xfrm>
            <a:off x="6691131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396" name="Google Shape;396;p37"/>
          <p:cNvCxnSpPr/>
          <p:nvPr/>
        </p:nvCxnSpPr>
        <p:spPr>
          <a:xfrm rot="10800000">
            <a:off x="8045862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7" name="Google Shape;397;p37"/>
          <p:cNvSpPr txBox="1"/>
          <p:nvPr/>
        </p:nvSpPr>
        <p:spPr>
          <a:xfrm>
            <a:off x="8008073" y="34195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8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03" name="Google Shape;403;p38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404" name="Google Shape;404;p38"/>
          <p:cNvSpPr/>
          <p:nvPr/>
        </p:nvSpPr>
        <p:spPr>
          <a:xfrm>
            <a:off x="0" y="2142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8"/>
          <p:cNvSpPr/>
          <p:nvPr/>
        </p:nvSpPr>
        <p:spPr>
          <a:xfrm>
            <a:off x="0" y="2142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6" name="Google Shape;406;p38"/>
          <p:cNvGrpSpPr/>
          <p:nvPr/>
        </p:nvGrpSpPr>
        <p:grpSpPr>
          <a:xfrm>
            <a:off x="1786339" y="1474801"/>
            <a:ext cx="473400" cy="473400"/>
            <a:chOff x="1786339" y="1703401"/>
            <a:chExt cx="473400" cy="473400"/>
          </a:xfrm>
        </p:grpSpPr>
        <p:sp>
          <p:nvSpPr>
            <p:cNvPr id="407" name="Google Shape;407;p38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Cousine"/>
                  <a:ea typeface="Cousine"/>
                  <a:cs typeface="Cousine"/>
                  <a:sym typeface="Cousine"/>
                </a:rPr>
                <a:t>1</a:t>
              </a:r>
              <a:endParaRPr sz="600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</p:grpSp>
      <p:grpSp>
        <p:nvGrpSpPr>
          <p:cNvPr id="409" name="Google Shape;409;p38"/>
          <p:cNvGrpSpPr/>
          <p:nvPr/>
        </p:nvGrpSpPr>
        <p:grpSpPr>
          <a:xfrm>
            <a:off x="3814414" y="1474801"/>
            <a:ext cx="473400" cy="473400"/>
            <a:chOff x="3814414" y="1703401"/>
            <a:chExt cx="473400" cy="473400"/>
          </a:xfrm>
        </p:grpSpPr>
        <p:sp>
          <p:nvSpPr>
            <p:cNvPr id="410" name="Google Shape;410;p38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Cousine"/>
                  <a:ea typeface="Cousine"/>
                  <a:cs typeface="Cousine"/>
                  <a:sym typeface="Cousine"/>
                </a:rPr>
                <a:t>3</a:t>
              </a:r>
              <a:endParaRPr sz="600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</p:grpSp>
      <p:grpSp>
        <p:nvGrpSpPr>
          <p:cNvPr id="412" name="Google Shape;412;p38"/>
          <p:cNvGrpSpPr/>
          <p:nvPr/>
        </p:nvGrpSpPr>
        <p:grpSpPr>
          <a:xfrm>
            <a:off x="5842489" y="1474801"/>
            <a:ext cx="473400" cy="473400"/>
            <a:chOff x="5842489" y="1703401"/>
            <a:chExt cx="473400" cy="473400"/>
          </a:xfrm>
        </p:grpSpPr>
        <p:sp>
          <p:nvSpPr>
            <p:cNvPr id="413" name="Google Shape;413;p38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8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Cousine"/>
                  <a:ea typeface="Cousine"/>
                  <a:cs typeface="Cousine"/>
                  <a:sym typeface="Cousine"/>
                </a:rPr>
                <a:t>5</a:t>
              </a:r>
              <a:endParaRPr sz="600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</p:grpSp>
      <p:grpSp>
        <p:nvGrpSpPr>
          <p:cNvPr id="415" name="Google Shape;415;p38"/>
          <p:cNvGrpSpPr/>
          <p:nvPr/>
        </p:nvGrpSpPr>
        <p:grpSpPr>
          <a:xfrm>
            <a:off x="6880814" y="3347700"/>
            <a:ext cx="473400" cy="473400"/>
            <a:chOff x="6880814" y="3576300"/>
            <a:chExt cx="473400" cy="473400"/>
          </a:xfrm>
        </p:grpSpPr>
        <p:sp>
          <p:nvSpPr>
            <p:cNvPr id="416" name="Google Shape;416;p38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8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Cousine"/>
                  <a:ea typeface="Cousine"/>
                  <a:cs typeface="Cousine"/>
                  <a:sym typeface="Cousine"/>
                </a:rPr>
                <a:t>6</a:t>
              </a:r>
              <a:endParaRPr sz="600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</p:grpSp>
      <p:grpSp>
        <p:nvGrpSpPr>
          <p:cNvPr id="418" name="Google Shape;418;p38"/>
          <p:cNvGrpSpPr/>
          <p:nvPr/>
        </p:nvGrpSpPr>
        <p:grpSpPr>
          <a:xfrm>
            <a:off x="4852739" y="3347700"/>
            <a:ext cx="473400" cy="473400"/>
            <a:chOff x="4852739" y="3576300"/>
            <a:chExt cx="473400" cy="473400"/>
          </a:xfrm>
        </p:grpSpPr>
        <p:sp>
          <p:nvSpPr>
            <p:cNvPr id="419" name="Google Shape;419;p38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8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Cousine"/>
                  <a:ea typeface="Cousine"/>
                  <a:cs typeface="Cousine"/>
                  <a:sym typeface="Cousine"/>
                </a:rPr>
                <a:t>4</a:t>
              </a:r>
              <a:endParaRPr sz="600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</p:grpSp>
      <p:grpSp>
        <p:nvGrpSpPr>
          <p:cNvPr id="421" name="Google Shape;421;p38"/>
          <p:cNvGrpSpPr/>
          <p:nvPr/>
        </p:nvGrpSpPr>
        <p:grpSpPr>
          <a:xfrm>
            <a:off x="2824664" y="3347700"/>
            <a:ext cx="473400" cy="473400"/>
            <a:chOff x="2824664" y="3576300"/>
            <a:chExt cx="473400" cy="473400"/>
          </a:xfrm>
        </p:grpSpPr>
        <p:sp>
          <p:nvSpPr>
            <p:cNvPr id="422" name="Google Shape;422;p38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Cousine"/>
                  <a:ea typeface="Cousine"/>
                  <a:cs typeface="Cousine"/>
                  <a:sym typeface="Cousine"/>
                </a:rPr>
                <a:t>2</a:t>
              </a:r>
              <a:endParaRPr sz="600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</p:grpSp>
      <p:sp>
        <p:nvSpPr>
          <p:cNvPr id="424" name="Google Shape;424;p38"/>
          <p:cNvSpPr txBox="1"/>
          <p:nvPr/>
        </p:nvSpPr>
        <p:spPr>
          <a:xfrm>
            <a:off x="1379850" y="927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25" name="Google Shape;425;p38"/>
          <p:cNvSpPr txBox="1"/>
          <p:nvPr/>
        </p:nvSpPr>
        <p:spPr>
          <a:xfrm>
            <a:off x="3377205" y="927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Red is the colour of danger and courage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26" name="Google Shape;426;p38"/>
          <p:cNvSpPr txBox="1"/>
          <p:nvPr/>
        </p:nvSpPr>
        <p:spPr>
          <a:xfrm>
            <a:off x="5436010" y="927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27" name="Google Shape;427;p38"/>
          <p:cNvSpPr txBox="1"/>
          <p:nvPr/>
        </p:nvSpPr>
        <p:spPr>
          <a:xfrm>
            <a:off x="2418175" y="3835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28" name="Google Shape;428;p38"/>
          <p:cNvSpPr txBox="1"/>
          <p:nvPr/>
        </p:nvSpPr>
        <p:spPr>
          <a:xfrm>
            <a:off x="4446255" y="3835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29" name="Google Shape;429;p38"/>
          <p:cNvSpPr txBox="1"/>
          <p:nvPr/>
        </p:nvSpPr>
        <p:spPr>
          <a:xfrm>
            <a:off x="6474335" y="3835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9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35" name="Google Shape;435;p39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graphicFrame>
        <p:nvGraphicFramePr>
          <p:cNvPr id="436" name="Google Shape;436;p39"/>
          <p:cNvGraphicFramePr/>
          <p:nvPr/>
        </p:nvGraphicFramePr>
        <p:xfrm>
          <a:off x="367125" y="11077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{FC55EEA4-988B-492D-99E5-9B07CBB69424}</a:tableStyleId>
              </a:tblPr>
              <a:tblGrid>
                <a:gridCol w="144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5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5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5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5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54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54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Week 1</a:t>
                      </a:r>
                      <a:endParaRPr sz="800" b="1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Week 2</a:t>
                      </a:r>
                      <a:endParaRPr sz="800" b="1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2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3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4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5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6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7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8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9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10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11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12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13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14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 1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 2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 3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6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 4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6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 5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6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 6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6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 7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6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 8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 smtClean="0"/>
              <a:t>1.2 What is a Docker Image?</a:t>
            </a:r>
            <a:br>
              <a:rPr lang="en-US" altLang="zh-TW" sz="3200" dirty="0" smtClean="0"/>
            </a:br>
            <a:endParaRPr sz="32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130" y="1548237"/>
            <a:ext cx="4813133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altLang="zh-TW" sz="2000" dirty="0" smtClean="0"/>
              <a:t>An image is a bundle of files</a:t>
            </a:r>
          </a:p>
          <a:p>
            <a:pPr lvl="0">
              <a:spcBef>
                <a:spcPts val="0"/>
              </a:spcBef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r>
              <a:rPr lang="en-US" altLang="zh-TW" sz="2000" dirty="0" smtClean="0"/>
              <a:t>Contains all the information needed to set up an operational container</a:t>
            </a:r>
          </a:p>
          <a:p>
            <a:pPr marL="76200" lvl="0" indent="0">
              <a:spcBef>
                <a:spcPts val="0"/>
              </a:spcBef>
              <a:buNone/>
            </a:pPr>
            <a:endParaRPr lang="en-US" altLang="zh-TW" sz="2000" dirty="0" smtClean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597" y="2069076"/>
            <a:ext cx="25622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47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0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42" name="Google Shape;442;p4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443" name="Google Shape;443;p40"/>
          <p:cNvSpPr/>
          <p:nvPr/>
        </p:nvSpPr>
        <p:spPr>
          <a:xfrm>
            <a:off x="474900" y="1363400"/>
            <a:ext cx="3996900" cy="1584600"/>
          </a:xfrm>
          <a:prstGeom prst="rect">
            <a:avLst/>
          </a:prstGeom>
          <a:solidFill>
            <a:srgbClr val="073763">
              <a:alpha val="16200"/>
            </a:srgbClr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STRENGTHS</a:t>
            </a:r>
            <a:endParaRPr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44" name="Google Shape;444;p40"/>
          <p:cNvSpPr/>
          <p:nvPr/>
        </p:nvSpPr>
        <p:spPr>
          <a:xfrm>
            <a:off x="4637019" y="1363400"/>
            <a:ext cx="3996900" cy="1584600"/>
          </a:xfrm>
          <a:prstGeom prst="rect">
            <a:avLst/>
          </a:prstGeom>
          <a:solidFill>
            <a:srgbClr val="073763">
              <a:alpha val="16200"/>
            </a:srgbClr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WEAKNESSES</a:t>
            </a:r>
            <a:endParaRPr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Yellow is the color of gold, butter and ripe lemons</a:t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45" name="Google Shape;445;p40"/>
          <p:cNvSpPr/>
          <p:nvPr/>
        </p:nvSpPr>
        <p:spPr>
          <a:xfrm>
            <a:off x="474900" y="3121900"/>
            <a:ext cx="3996900" cy="1584600"/>
          </a:xfrm>
          <a:prstGeom prst="rect">
            <a:avLst/>
          </a:prstGeom>
          <a:solidFill>
            <a:srgbClr val="073763">
              <a:alpha val="16200"/>
            </a:srgbClr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Black is the color of ebony and of outer space</a:t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OPPORTUNITIES</a:t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46" name="Google Shape;446;p40"/>
          <p:cNvSpPr/>
          <p:nvPr/>
        </p:nvSpPr>
        <p:spPr>
          <a:xfrm>
            <a:off x="4637019" y="3121900"/>
            <a:ext cx="3996900" cy="1584600"/>
          </a:xfrm>
          <a:prstGeom prst="rect">
            <a:avLst/>
          </a:prstGeom>
          <a:solidFill>
            <a:srgbClr val="073763">
              <a:alpha val="16200"/>
            </a:srgbClr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White is the color of milk and fresh snow</a:t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THREATS</a:t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47" name="Google Shape;447;p40"/>
          <p:cNvSpPr/>
          <p:nvPr/>
        </p:nvSpPr>
        <p:spPr>
          <a:xfrm>
            <a:off x="3256401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40"/>
          <p:cNvSpPr/>
          <p:nvPr/>
        </p:nvSpPr>
        <p:spPr>
          <a:xfrm rot="5400000">
            <a:off x="3437961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40"/>
          <p:cNvSpPr/>
          <p:nvPr/>
        </p:nvSpPr>
        <p:spPr>
          <a:xfrm rot="10800000">
            <a:off x="3437961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40"/>
          <p:cNvSpPr/>
          <p:nvPr/>
        </p:nvSpPr>
        <p:spPr>
          <a:xfrm rot="-5400000">
            <a:off x="3256401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40"/>
          <p:cNvSpPr/>
          <p:nvPr/>
        </p:nvSpPr>
        <p:spPr>
          <a:xfrm>
            <a:off x="3859851" y="2242577"/>
            <a:ext cx="339687" cy="4193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Cousine"/>
              </a:rPr>
              <a:t>S</a:t>
            </a:r>
          </a:p>
        </p:txBody>
      </p:sp>
      <p:sp>
        <p:nvSpPr>
          <p:cNvPr id="452" name="Google Shape;452;p40"/>
          <p:cNvSpPr/>
          <p:nvPr/>
        </p:nvSpPr>
        <p:spPr>
          <a:xfrm>
            <a:off x="4882778" y="2250297"/>
            <a:ext cx="370568" cy="40699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Cousine"/>
              </a:rPr>
              <a:t>W</a:t>
            </a:r>
          </a:p>
        </p:txBody>
      </p:sp>
      <p:sp>
        <p:nvSpPr>
          <p:cNvPr id="453" name="Google Shape;453;p40"/>
          <p:cNvSpPr/>
          <p:nvPr/>
        </p:nvSpPr>
        <p:spPr>
          <a:xfrm>
            <a:off x="3825264" y="3348952"/>
            <a:ext cx="327335" cy="4193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Cousine"/>
              </a:rPr>
              <a:t>O</a:t>
            </a:r>
          </a:p>
        </p:txBody>
      </p:sp>
      <p:sp>
        <p:nvSpPr>
          <p:cNvPr id="454" name="Google Shape;454;p40"/>
          <p:cNvSpPr/>
          <p:nvPr/>
        </p:nvSpPr>
        <p:spPr>
          <a:xfrm>
            <a:off x="4997036" y="3356672"/>
            <a:ext cx="334128" cy="40699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Cousine"/>
              </a:rPr>
              <a:t>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 txBox="1">
            <a:spLocks noGrp="1"/>
          </p:cNvSpPr>
          <p:nvPr>
            <p:ph type="title"/>
          </p:nvPr>
        </p:nvSpPr>
        <p:spPr>
          <a:xfrm>
            <a:off x="262200" y="102275"/>
            <a:ext cx="8619600" cy="3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460" name="Google Shape;460;p4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461" name="Google Shape;461;p41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rgbClr val="073763">
              <a:alpha val="1620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Key Activities</a:t>
            </a:r>
            <a:endParaRPr sz="9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8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62" name="Google Shape;462;p41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rgbClr val="073763">
              <a:alpha val="1620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Key Resources</a:t>
            </a:r>
            <a:endParaRPr sz="9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9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63" name="Google Shape;463;p41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rgbClr val="073763">
              <a:alpha val="1620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Value Propositions</a:t>
            </a:r>
            <a:endParaRPr sz="9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9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64" name="Google Shape;464;p41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rgbClr val="073763">
              <a:alpha val="1620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Customer</a:t>
            </a:r>
            <a:br>
              <a:rPr lang="en" sz="9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</a:br>
            <a:r>
              <a:rPr lang="en" sz="9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Relationships</a:t>
            </a:r>
            <a:endParaRPr sz="9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9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65" name="Google Shape;465;p41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rgbClr val="073763">
              <a:alpha val="1620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Channels</a:t>
            </a:r>
            <a:endParaRPr sz="9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9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66" name="Google Shape;466;p41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rgbClr val="073763">
              <a:alpha val="1620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Customer Segments</a:t>
            </a:r>
            <a:endParaRPr sz="9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9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67" name="Google Shape;467;p41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rgbClr val="073763">
              <a:alpha val="1620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Key Partners</a:t>
            </a:r>
            <a:endParaRPr sz="9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8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68" name="Google Shape;468;p41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rgbClr val="073763">
              <a:alpha val="1620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Cost Structure</a:t>
            </a:r>
            <a:endParaRPr sz="9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9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69" name="Google Shape;469;p41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rgbClr val="073763">
              <a:alpha val="1620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Revenue Streams</a:t>
            </a:r>
            <a:endParaRPr sz="9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900" b="1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70" name="Google Shape;470;p41"/>
          <p:cNvSpPr/>
          <p:nvPr/>
        </p:nvSpPr>
        <p:spPr>
          <a:xfrm>
            <a:off x="4297253" y="3732400"/>
            <a:ext cx="198541" cy="201044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41"/>
          <p:cNvSpPr/>
          <p:nvPr/>
        </p:nvSpPr>
        <p:spPr>
          <a:xfrm>
            <a:off x="6884808" y="543222"/>
            <a:ext cx="196873" cy="174075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41"/>
          <p:cNvSpPr/>
          <p:nvPr/>
        </p:nvSpPr>
        <p:spPr>
          <a:xfrm>
            <a:off x="1718760" y="543289"/>
            <a:ext cx="191034" cy="191868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1"/>
          <p:cNvSpPr/>
          <p:nvPr/>
        </p:nvSpPr>
        <p:spPr>
          <a:xfrm>
            <a:off x="8626235" y="543217"/>
            <a:ext cx="179355" cy="189925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41"/>
          <p:cNvSpPr/>
          <p:nvPr/>
        </p:nvSpPr>
        <p:spPr>
          <a:xfrm>
            <a:off x="8598149" y="3732570"/>
            <a:ext cx="207443" cy="152946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41"/>
          <p:cNvSpPr/>
          <p:nvPr/>
        </p:nvSpPr>
        <p:spPr>
          <a:xfrm>
            <a:off x="3443920" y="543312"/>
            <a:ext cx="189925" cy="190199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41"/>
          <p:cNvSpPr/>
          <p:nvPr/>
        </p:nvSpPr>
        <p:spPr>
          <a:xfrm>
            <a:off x="5137800" y="543229"/>
            <a:ext cx="219945" cy="226904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41"/>
          <p:cNvSpPr/>
          <p:nvPr/>
        </p:nvSpPr>
        <p:spPr>
          <a:xfrm>
            <a:off x="6828073" y="2141654"/>
            <a:ext cx="253599" cy="242754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41"/>
          <p:cNvSpPr/>
          <p:nvPr/>
        </p:nvSpPr>
        <p:spPr>
          <a:xfrm>
            <a:off x="3380278" y="2137889"/>
            <a:ext cx="253583" cy="230105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2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484" name="Google Shape;484;p42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grpSp>
        <p:nvGrpSpPr>
          <p:cNvPr id="485" name="Google Shape;485;p42"/>
          <p:cNvGrpSpPr/>
          <p:nvPr/>
        </p:nvGrpSpPr>
        <p:grpSpPr>
          <a:xfrm>
            <a:off x="931492" y="1184443"/>
            <a:ext cx="3608219" cy="3243858"/>
            <a:chOff x="3778727" y="4460423"/>
            <a:chExt cx="720160" cy="647438"/>
          </a:xfrm>
        </p:grpSpPr>
        <p:sp>
          <p:nvSpPr>
            <p:cNvPr id="486" name="Google Shape;486;p42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ousine"/>
                  <a:ea typeface="Cousine"/>
                  <a:cs typeface="Cousine"/>
                  <a:sym typeface="Cousine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  <p:sp>
          <p:nvSpPr>
            <p:cNvPr id="487" name="Google Shape;487;p42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ousine"/>
                  <a:ea typeface="Cousine"/>
                  <a:cs typeface="Cousine"/>
                  <a:sym typeface="Cousine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  <p:sp>
          <p:nvSpPr>
            <p:cNvPr id="488" name="Google Shape;488;p42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ousine"/>
                  <a:ea typeface="Cousine"/>
                  <a:cs typeface="Cousine"/>
                  <a:sym typeface="Cousine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  <p:sp>
          <p:nvSpPr>
            <p:cNvPr id="489" name="Google Shape;489;p42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ousine"/>
                  <a:ea typeface="Cousine"/>
                  <a:cs typeface="Cousine"/>
                  <a:sym typeface="Cousine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  <p:sp>
          <p:nvSpPr>
            <p:cNvPr id="490" name="Google Shape;490;p42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ousine"/>
                  <a:ea typeface="Cousine"/>
                  <a:cs typeface="Cousine"/>
                  <a:sym typeface="Cousine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  <p:sp>
          <p:nvSpPr>
            <p:cNvPr id="491" name="Google Shape;491;p42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Cousine"/>
                  <a:ea typeface="Cousine"/>
                  <a:cs typeface="Cousine"/>
                  <a:sym typeface="Cousine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  <p:sp>
          <p:nvSpPr>
            <p:cNvPr id="492" name="Google Shape;492;p42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endParaRPr>
            </a:p>
          </p:txBody>
        </p:sp>
      </p:grpSp>
      <p:cxnSp>
        <p:nvCxnSpPr>
          <p:cNvPr id="493" name="Google Shape;493;p42"/>
          <p:cNvCxnSpPr/>
          <p:nvPr/>
        </p:nvCxnSpPr>
        <p:spPr>
          <a:xfrm>
            <a:off x="4459750" y="1721475"/>
            <a:ext cx="1056900" cy="0"/>
          </a:xfrm>
          <a:prstGeom prst="straightConnector1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94" name="Google Shape;494;p42"/>
          <p:cNvSpPr txBox="1"/>
          <p:nvPr/>
        </p:nvSpPr>
        <p:spPr>
          <a:xfrm>
            <a:off x="5578250" y="154942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495" name="Google Shape;495;p42"/>
          <p:cNvCxnSpPr/>
          <p:nvPr/>
        </p:nvCxnSpPr>
        <p:spPr>
          <a:xfrm>
            <a:off x="4304075" y="2203100"/>
            <a:ext cx="121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96" name="Google Shape;496;p42"/>
          <p:cNvSpPr txBox="1"/>
          <p:nvPr/>
        </p:nvSpPr>
        <p:spPr>
          <a:xfrm>
            <a:off x="5578250" y="203104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497" name="Google Shape;497;p42"/>
          <p:cNvCxnSpPr/>
          <p:nvPr/>
        </p:nvCxnSpPr>
        <p:spPr>
          <a:xfrm>
            <a:off x="4082850" y="2684725"/>
            <a:ext cx="1433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98" name="Google Shape;498;p42"/>
          <p:cNvSpPr txBox="1"/>
          <p:nvPr/>
        </p:nvSpPr>
        <p:spPr>
          <a:xfrm>
            <a:off x="5578250" y="251265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499" name="Google Shape;499;p42"/>
          <p:cNvCxnSpPr/>
          <p:nvPr/>
        </p:nvCxnSpPr>
        <p:spPr>
          <a:xfrm>
            <a:off x="3894400" y="3166325"/>
            <a:ext cx="16221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00" name="Google Shape;500;p42"/>
          <p:cNvSpPr txBox="1"/>
          <p:nvPr/>
        </p:nvSpPr>
        <p:spPr>
          <a:xfrm>
            <a:off x="5578250" y="299427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501" name="Google Shape;501;p42"/>
          <p:cNvCxnSpPr/>
          <p:nvPr/>
        </p:nvCxnSpPr>
        <p:spPr>
          <a:xfrm>
            <a:off x="3689550" y="3647950"/>
            <a:ext cx="1827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02" name="Google Shape;502;p42"/>
          <p:cNvSpPr txBox="1"/>
          <p:nvPr/>
        </p:nvSpPr>
        <p:spPr>
          <a:xfrm>
            <a:off x="5578250" y="347588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503" name="Google Shape;503;p42"/>
          <p:cNvCxnSpPr/>
          <p:nvPr/>
        </p:nvCxnSpPr>
        <p:spPr>
          <a:xfrm>
            <a:off x="3476525" y="4129550"/>
            <a:ext cx="2031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04" name="Google Shape;504;p42"/>
          <p:cNvSpPr txBox="1"/>
          <p:nvPr/>
        </p:nvSpPr>
        <p:spPr>
          <a:xfrm>
            <a:off x="5578250" y="395750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Insert your content</a:t>
            </a:r>
            <a:endParaRPr sz="1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3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10" name="Google Shape;510;p4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pic>
        <p:nvPicPr>
          <p:cNvPr id="511" name="Google Shape;511;p43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12" name="Google Shape;512;p43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Imani Jackson</a:t>
            </a:r>
            <a: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/>
            </a:r>
            <a:b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</a:b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JOB TITLE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pic>
        <p:nvPicPr>
          <p:cNvPr id="513" name="Google Shape;513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14" name="Google Shape;514;p43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Marcos Galán</a:t>
            </a:r>
            <a: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/>
            </a:r>
            <a:b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</a:b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JOB TITLE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pic>
        <p:nvPicPr>
          <p:cNvPr id="515" name="Google Shape;515;p43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16" name="Google Shape;516;p43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Ixchel Valdía</a:t>
            </a:r>
            <a: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/>
            </a:r>
            <a:b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</a:b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JOB TITLE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pic>
        <p:nvPicPr>
          <p:cNvPr id="517" name="Google Shape;517;p43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18" name="Google Shape;518;p43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Nils Årud</a:t>
            </a:r>
            <a: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/>
            </a:r>
            <a:b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</a:b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JOB TITLE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4"/>
          <p:cNvSpPr txBox="1">
            <a:spLocks noGrp="1"/>
          </p:cNvSpPr>
          <p:nvPr>
            <p:ph type="title"/>
          </p:nvPr>
        </p:nvSpPr>
        <p:spPr>
          <a:xfrm>
            <a:off x="467100" y="87675"/>
            <a:ext cx="8209800" cy="3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524" name="Google Shape;524;p44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rgbClr val="073763">
              <a:alpha val="16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4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cxnSp>
        <p:nvCxnSpPr>
          <p:cNvPr id="526" name="Google Shape;526;p44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527" name="Google Shape;527;p44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528" name="Google Shape;528;p44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LOW VALUE 1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529" name="Google Shape;529;p44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HIGH VALUE 1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530" name="Google Shape;530;p44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LOW VALUE 2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531" name="Google Shape;531;p44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HIGH VALUE 2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532" name="Google Shape;532;p44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Our company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533" name="Google Shape;533;p44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Competitor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534" name="Google Shape;534;p44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Competitor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535" name="Google Shape;535;p44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rPr>
              <a:t>Competitor</a:t>
            </a:r>
            <a:endParaRPr sz="800">
              <a:solidFill>
                <a:schemeClr val="dk2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536" name="Google Shape;536;p44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rPr>
              <a:t>Competitor</a:t>
            </a:r>
            <a:endParaRPr sz="800">
              <a:solidFill>
                <a:schemeClr val="dk2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537" name="Google Shape;537;p44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Competitor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538" name="Google Shape;538;p44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Competitor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5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544" name="Google Shape;544;p4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graphicFrame>
        <p:nvGraphicFramePr>
          <p:cNvPr id="545" name="Google Shape;545;p45"/>
          <p:cNvGraphicFramePr/>
          <p:nvPr/>
        </p:nvGraphicFramePr>
        <p:xfrm>
          <a:off x="464425" y="120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{7216E642-95D0-4B56-8B43-F84085D11474}</a:tableStyleId>
              </a:tblPr>
              <a:tblGrid>
                <a:gridCol w="90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7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7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7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37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5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09:00 - 09:45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10:00 - 10:45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11:00 - 11:45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12:00 - 13:15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>
                        <a:alpha val="162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13:30 - 14:15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14:30 - 15:15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6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15:30 - 16:15</a:t>
                      </a:r>
                      <a:endParaRPr sz="7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394"/>
        </a:solidFill>
        <a:effectLst/>
      </p:bgPr>
    </p:bg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551" name="Google Shape;551;p46"/>
          <p:cNvSpPr txBox="1"/>
          <p:nvPr/>
        </p:nvSpPr>
        <p:spPr>
          <a:xfrm>
            <a:off x="6248575" y="341363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 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This means that you can: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ousine"/>
              <a:buChar char="●"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Resize them without losing quality.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ousine"/>
              <a:buChar char="●"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Change fill color and opacity.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Isn’t that nice? :)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Examples: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552" name="Google Shape;552;p46"/>
          <p:cNvSpPr/>
          <p:nvPr/>
        </p:nvSpPr>
        <p:spPr>
          <a:xfrm>
            <a:off x="277965" y="301250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46"/>
          <p:cNvSpPr/>
          <p:nvPr/>
        </p:nvSpPr>
        <p:spPr>
          <a:xfrm>
            <a:off x="852801" y="368256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46"/>
          <p:cNvSpPr/>
          <p:nvPr/>
        </p:nvSpPr>
        <p:spPr>
          <a:xfrm>
            <a:off x="1445208" y="369305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46"/>
          <p:cNvSpPr/>
          <p:nvPr/>
        </p:nvSpPr>
        <p:spPr>
          <a:xfrm>
            <a:off x="2071095" y="360279"/>
            <a:ext cx="315368" cy="354182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46"/>
          <p:cNvSpPr/>
          <p:nvPr/>
        </p:nvSpPr>
        <p:spPr>
          <a:xfrm>
            <a:off x="2678363" y="357088"/>
            <a:ext cx="268576" cy="35737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46"/>
          <p:cNvSpPr/>
          <p:nvPr/>
        </p:nvSpPr>
        <p:spPr>
          <a:xfrm>
            <a:off x="3190980" y="352826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46"/>
          <p:cNvSpPr/>
          <p:nvPr/>
        </p:nvSpPr>
        <p:spPr>
          <a:xfrm>
            <a:off x="3808913" y="331016"/>
            <a:ext cx="355778" cy="41109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6"/>
          <p:cNvSpPr/>
          <p:nvPr/>
        </p:nvSpPr>
        <p:spPr>
          <a:xfrm>
            <a:off x="4367795" y="357613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46"/>
          <p:cNvSpPr/>
          <p:nvPr/>
        </p:nvSpPr>
        <p:spPr>
          <a:xfrm>
            <a:off x="4977729" y="363994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6"/>
          <p:cNvSpPr/>
          <p:nvPr/>
        </p:nvSpPr>
        <p:spPr>
          <a:xfrm>
            <a:off x="5571185" y="355493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6"/>
          <p:cNvSpPr/>
          <p:nvPr/>
        </p:nvSpPr>
        <p:spPr>
          <a:xfrm>
            <a:off x="282226" y="894706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46"/>
          <p:cNvSpPr/>
          <p:nvPr/>
        </p:nvSpPr>
        <p:spPr>
          <a:xfrm>
            <a:off x="869825" y="894706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46"/>
          <p:cNvSpPr/>
          <p:nvPr/>
        </p:nvSpPr>
        <p:spPr>
          <a:xfrm>
            <a:off x="1447327" y="963307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46"/>
          <p:cNvSpPr/>
          <p:nvPr/>
        </p:nvSpPr>
        <p:spPr>
          <a:xfrm>
            <a:off x="2034402" y="930329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46"/>
          <p:cNvSpPr/>
          <p:nvPr/>
        </p:nvSpPr>
        <p:spPr>
          <a:xfrm>
            <a:off x="2624667" y="955330"/>
            <a:ext cx="376518" cy="33291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46"/>
          <p:cNvSpPr/>
          <p:nvPr/>
        </p:nvSpPr>
        <p:spPr>
          <a:xfrm>
            <a:off x="3218647" y="955330"/>
            <a:ext cx="365350" cy="33663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46"/>
          <p:cNvSpPr/>
          <p:nvPr/>
        </p:nvSpPr>
        <p:spPr>
          <a:xfrm>
            <a:off x="3815818" y="959045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46"/>
          <p:cNvSpPr/>
          <p:nvPr/>
        </p:nvSpPr>
        <p:spPr>
          <a:xfrm>
            <a:off x="4384820" y="940425"/>
            <a:ext cx="375447" cy="368016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46"/>
          <p:cNvSpPr/>
          <p:nvPr/>
        </p:nvSpPr>
        <p:spPr>
          <a:xfrm>
            <a:off x="4934129" y="900017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46"/>
          <p:cNvSpPr/>
          <p:nvPr/>
        </p:nvSpPr>
        <p:spPr>
          <a:xfrm>
            <a:off x="5532896" y="915970"/>
            <a:ext cx="429691" cy="41056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6"/>
          <p:cNvSpPr/>
          <p:nvPr/>
        </p:nvSpPr>
        <p:spPr>
          <a:xfrm>
            <a:off x="252963" y="1567384"/>
            <a:ext cx="421211" cy="29888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6"/>
          <p:cNvSpPr/>
          <p:nvPr/>
        </p:nvSpPr>
        <p:spPr>
          <a:xfrm>
            <a:off x="842704" y="1511022"/>
            <a:ext cx="417999" cy="404711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6"/>
          <p:cNvSpPr/>
          <p:nvPr/>
        </p:nvSpPr>
        <p:spPr>
          <a:xfrm>
            <a:off x="1445732" y="1529095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6"/>
          <p:cNvSpPr/>
          <p:nvPr/>
        </p:nvSpPr>
        <p:spPr>
          <a:xfrm>
            <a:off x="2029616" y="1517403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6"/>
          <p:cNvSpPr/>
          <p:nvPr/>
        </p:nvSpPr>
        <p:spPr>
          <a:xfrm>
            <a:off x="2629978" y="1529642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46"/>
          <p:cNvSpPr/>
          <p:nvPr/>
        </p:nvSpPr>
        <p:spPr>
          <a:xfrm>
            <a:off x="3234055" y="1486567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46"/>
          <p:cNvSpPr/>
          <p:nvPr/>
        </p:nvSpPr>
        <p:spPr>
          <a:xfrm>
            <a:off x="3777530" y="1576432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46"/>
          <p:cNvSpPr/>
          <p:nvPr/>
        </p:nvSpPr>
        <p:spPr>
          <a:xfrm>
            <a:off x="4382678" y="1518998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46"/>
          <p:cNvSpPr/>
          <p:nvPr/>
        </p:nvSpPr>
        <p:spPr>
          <a:xfrm>
            <a:off x="4969227" y="1504116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46"/>
          <p:cNvSpPr/>
          <p:nvPr/>
        </p:nvSpPr>
        <p:spPr>
          <a:xfrm>
            <a:off x="5538753" y="1515808"/>
            <a:ext cx="414283" cy="388210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46"/>
          <p:cNvSpPr/>
          <p:nvPr/>
        </p:nvSpPr>
        <p:spPr>
          <a:xfrm>
            <a:off x="301895" y="2121480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46"/>
          <p:cNvSpPr/>
          <p:nvPr/>
        </p:nvSpPr>
        <p:spPr>
          <a:xfrm>
            <a:off x="875136" y="2122027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46"/>
          <p:cNvSpPr/>
          <p:nvPr/>
        </p:nvSpPr>
        <p:spPr>
          <a:xfrm>
            <a:off x="1469663" y="2122027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46"/>
          <p:cNvSpPr/>
          <p:nvPr/>
        </p:nvSpPr>
        <p:spPr>
          <a:xfrm>
            <a:off x="2052475" y="2122027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46"/>
          <p:cNvSpPr/>
          <p:nvPr/>
        </p:nvSpPr>
        <p:spPr>
          <a:xfrm>
            <a:off x="2720367" y="2067784"/>
            <a:ext cx="186685" cy="460550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46"/>
          <p:cNvSpPr/>
          <p:nvPr/>
        </p:nvSpPr>
        <p:spPr>
          <a:xfrm>
            <a:off x="3319156" y="2070975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46"/>
          <p:cNvSpPr/>
          <p:nvPr/>
        </p:nvSpPr>
        <p:spPr>
          <a:xfrm>
            <a:off x="3912065" y="2121480"/>
            <a:ext cx="147325" cy="348871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46"/>
          <p:cNvSpPr/>
          <p:nvPr/>
        </p:nvSpPr>
        <p:spPr>
          <a:xfrm>
            <a:off x="4402368" y="2116694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46"/>
          <p:cNvSpPr/>
          <p:nvPr/>
        </p:nvSpPr>
        <p:spPr>
          <a:xfrm>
            <a:off x="4975609" y="2126266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46"/>
          <p:cNvSpPr/>
          <p:nvPr/>
        </p:nvSpPr>
        <p:spPr>
          <a:xfrm>
            <a:off x="5570114" y="20672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46"/>
          <p:cNvSpPr/>
          <p:nvPr/>
        </p:nvSpPr>
        <p:spPr>
          <a:xfrm>
            <a:off x="400284" y="2671336"/>
            <a:ext cx="127109" cy="429713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46"/>
          <p:cNvSpPr/>
          <p:nvPr/>
        </p:nvSpPr>
        <p:spPr>
          <a:xfrm>
            <a:off x="913425" y="2655383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46"/>
          <p:cNvSpPr/>
          <p:nvPr/>
        </p:nvSpPr>
        <p:spPr>
          <a:xfrm>
            <a:off x="1461139" y="2655383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46"/>
          <p:cNvSpPr/>
          <p:nvPr/>
        </p:nvSpPr>
        <p:spPr>
          <a:xfrm>
            <a:off x="2592213" y="2733556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46"/>
          <p:cNvSpPr/>
          <p:nvPr/>
        </p:nvSpPr>
        <p:spPr>
          <a:xfrm>
            <a:off x="2013116" y="2683029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46"/>
          <p:cNvSpPr/>
          <p:nvPr/>
        </p:nvSpPr>
        <p:spPr>
          <a:xfrm>
            <a:off x="3210671" y="2693147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46"/>
          <p:cNvSpPr/>
          <p:nvPr/>
        </p:nvSpPr>
        <p:spPr>
          <a:xfrm>
            <a:off x="3796674" y="2696338"/>
            <a:ext cx="378113" cy="376518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46"/>
          <p:cNvSpPr/>
          <p:nvPr/>
        </p:nvSpPr>
        <p:spPr>
          <a:xfrm>
            <a:off x="4332172" y="2696338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46"/>
          <p:cNvSpPr/>
          <p:nvPr/>
        </p:nvSpPr>
        <p:spPr>
          <a:xfrm>
            <a:off x="5012302" y="2680384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46"/>
          <p:cNvSpPr/>
          <p:nvPr/>
        </p:nvSpPr>
        <p:spPr>
          <a:xfrm>
            <a:off x="5602568" y="2701124"/>
            <a:ext cx="289295" cy="396187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46"/>
          <p:cNvSpPr/>
          <p:nvPr/>
        </p:nvSpPr>
        <p:spPr>
          <a:xfrm>
            <a:off x="264677" y="3309463"/>
            <a:ext cx="417999" cy="33079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46"/>
          <p:cNvSpPr/>
          <p:nvPr/>
        </p:nvSpPr>
        <p:spPr>
          <a:xfrm>
            <a:off x="848015" y="3333918"/>
            <a:ext cx="407377" cy="276553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46"/>
          <p:cNvSpPr/>
          <p:nvPr/>
        </p:nvSpPr>
        <p:spPr>
          <a:xfrm>
            <a:off x="1447327" y="3322226"/>
            <a:ext cx="386615" cy="30208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46"/>
          <p:cNvSpPr/>
          <p:nvPr/>
        </p:nvSpPr>
        <p:spPr>
          <a:xfrm>
            <a:off x="2032260" y="3314249"/>
            <a:ext cx="389303" cy="316439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46"/>
          <p:cNvSpPr/>
          <p:nvPr/>
        </p:nvSpPr>
        <p:spPr>
          <a:xfrm>
            <a:off x="2640621" y="3288723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46"/>
          <p:cNvSpPr/>
          <p:nvPr/>
        </p:nvSpPr>
        <p:spPr>
          <a:xfrm>
            <a:off x="3196312" y="3333393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46"/>
          <p:cNvSpPr/>
          <p:nvPr/>
        </p:nvSpPr>
        <p:spPr>
          <a:xfrm>
            <a:off x="3784982" y="3333393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46"/>
          <p:cNvSpPr/>
          <p:nvPr/>
        </p:nvSpPr>
        <p:spPr>
          <a:xfrm>
            <a:off x="4383224" y="3304677"/>
            <a:ext cx="382353" cy="33503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46"/>
          <p:cNvSpPr/>
          <p:nvPr/>
        </p:nvSpPr>
        <p:spPr>
          <a:xfrm>
            <a:off x="4951132" y="3264268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46"/>
          <p:cNvSpPr/>
          <p:nvPr/>
        </p:nvSpPr>
        <p:spPr>
          <a:xfrm>
            <a:off x="5569065" y="3288198"/>
            <a:ext cx="359493" cy="36427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46"/>
          <p:cNvSpPr/>
          <p:nvPr/>
        </p:nvSpPr>
        <p:spPr>
          <a:xfrm>
            <a:off x="258820" y="3860368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46"/>
          <p:cNvSpPr/>
          <p:nvPr/>
        </p:nvSpPr>
        <p:spPr>
          <a:xfrm>
            <a:off x="828346" y="3924707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46"/>
          <p:cNvSpPr/>
          <p:nvPr/>
        </p:nvSpPr>
        <p:spPr>
          <a:xfrm>
            <a:off x="1518573" y="3833247"/>
            <a:ext cx="256359" cy="4371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46"/>
          <p:cNvSpPr/>
          <p:nvPr/>
        </p:nvSpPr>
        <p:spPr>
          <a:xfrm>
            <a:off x="2069500" y="3875251"/>
            <a:ext cx="321749" cy="403662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46"/>
          <p:cNvSpPr/>
          <p:nvPr/>
        </p:nvSpPr>
        <p:spPr>
          <a:xfrm>
            <a:off x="2632644" y="3906109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46"/>
          <p:cNvSpPr/>
          <p:nvPr/>
        </p:nvSpPr>
        <p:spPr>
          <a:xfrm>
            <a:off x="3218101" y="3877917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46"/>
          <p:cNvSpPr/>
          <p:nvPr/>
        </p:nvSpPr>
        <p:spPr>
          <a:xfrm>
            <a:off x="3804127" y="3873131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46"/>
          <p:cNvSpPr/>
          <p:nvPr/>
        </p:nvSpPr>
        <p:spPr>
          <a:xfrm>
            <a:off x="4363533" y="3876846"/>
            <a:ext cx="422260" cy="356848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46"/>
          <p:cNvSpPr/>
          <p:nvPr/>
        </p:nvSpPr>
        <p:spPr>
          <a:xfrm>
            <a:off x="4969227" y="3869416"/>
            <a:ext cx="384495" cy="3797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46"/>
          <p:cNvSpPr/>
          <p:nvPr/>
        </p:nvSpPr>
        <p:spPr>
          <a:xfrm>
            <a:off x="5566399" y="3851321"/>
            <a:ext cx="368541" cy="412163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46"/>
          <p:cNvSpPr/>
          <p:nvPr/>
        </p:nvSpPr>
        <p:spPr>
          <a:xfrm>
            <a:off x="230650" y="4515519"/>
            <a:ext cx="474363" cy="267505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46"/>
          <p:cNvSpPr/>
          <p:nvPr/>
        </p:nvSpPr>
        <p:spPr>
          <a:xfrm>
            <a:off x="858133" y="4444777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46"/>
          <p:cNvSpPr/>
          <p:nvPr/>
        </p:nvSpPr>
        <p:spPr>
          <a:xfrm>
            <a:off x="1430849" y="4421917"/>
            <a:ext cx="420643" cy="433953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46"/>
          <p:cNvSpPr/>
          <p:nvPr/>
        </p:nvSpPr>
        <p:spPr>
          <a:xfrm>
            <a:off x="2039713" y="4458610"/>
            <a:ext cx="371207" cy="375993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46"/>
          <p:cNvSpPr/>
          <p:nvPr/>
        </p:nvSpPr>
        <p:spPr>
          <a:xfrm>
            <a:off x="2590093" y="4459681"/>
            <a:ext cx="446192" cy="372256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46"/>
          <p:cNvSpPr/>
          <p:nvPr/>
        </p:nvSpPr>
        <p:spPr>
          <a:xfrm>
            <a:off x="3227673" y="4427774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46"/>
          <p:cNvSpPr/>
          <p:nvPr/>
        </p:nvSpPr>
        <p:spPr>
          <a:xfrm>
            <a:off x="3742432" y="4422988"/>
            <a:ext cx="494054" cy="44831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46"/>
          <p:cNvSpPr/>
          <p:nvPr/>
        </p:nvSpPr>
        <p:spPr>
          <a:xfrm>
            <a:off x="4336412" y="4416060"/>
            <a:ext cx="485006" cy="46426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46"/>
          <p:cNvSpPr/>
          <p:nvPr/>
        </p:nvSpPr>
        <p:spPr>
          <a:xfrm>
            <a:off x="4946346" y="4527211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46"/>
          <p:cNvSpPr/>
          <p:nvPr/>
        </p:nvSpPr>
        <p:spPr>
          <a:xfrm>
            <a:off x="5591925" y="4481470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46"/>
          <p:cNvSpPr/>
          <p:nvPr/>
        </p:nvSpPr>
        <p:spPr>
          <a:xfrm>
            <a:off x="6350992" y="2211692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46"/>
          <p:cNvSpPr/>
          <p:nvPr/>
        </p:nvSpPr>
        <p:spPr>
          <a:xfrm>
            <a:off x="7244612" y="2211682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46"/>
          <p:cNvSpPr/>
          <p:nvPr/>
        </p:nvSpPr>
        <p:spPr>
          <a:xfrm>
            <a:off x="6535708" y="2422545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46"/>
          <p:cNvSpPr/>
          <p:nvPr/>
        </p:nvSpPr>
        <p:spPr>
          <a:xfrm>
            <a:off x="7689847" y="2719942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0" name="Google Shape;640;p47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641" name="Google Shape;641;p47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47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47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47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47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47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7" name="Google Shape;647;p47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648" name="Google Shape;648;p47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47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47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2" name="Google Shape;652;p47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653" name="Google Shape;653;p47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6" name="Google Shape;656;p47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657" name="Google Shape;657;p47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2" name="Google Shape;662;p47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663" name="Google Shape;663;p47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47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47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6" name="Google Shape;666;p47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667" name="Google Shape;667;p47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47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47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47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1" name="Google Shape;671;p47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672" name="Google Shape;672;p47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47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47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47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47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7" name="Google Shape;677;p47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678" name="Google Shape;678;p47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47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47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47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47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47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4" name="Google Shape;684;p47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685" name="Google Shape;685;p47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47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7" name="Google Shape;687;p47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688" name="Google Shape;688;p47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47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47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1" name="Google Shape;691;p47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692" name="Google Shape;692;p47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47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47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47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47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47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8" name="Google Shape;698;p47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699" name="Google Shape;699;p47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47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47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47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47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4" name="Google Shape;704;p47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705" name="Google Shape;705;p47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47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47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8" name="Google Shape;708;p47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709" name="Google Shape;709;p47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710" name="Google Shape;710;p47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47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47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47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47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47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47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47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47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47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20" name="Google Shape;720;p47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47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47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47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47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47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6" name="Google Shape;726;p47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727" name="Google Shape;727;p47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47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47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1" name="Google Shape;731;p47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732" name="Google Shape;732;p47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47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47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47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7" name="Google Shape;737;p47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738" name="Google Shape;738;p47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47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47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47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47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47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4" name="Google Shape;744;p47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745" name="Google Shape;745;p47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47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47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47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9" name="Google Shape;749;p47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750" name="Google Shape;750;p47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47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47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47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4" name="Google Shape;754;p47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755" name="Google Shape;755;p47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47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47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47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47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0" name="Google Shape;760;p47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761" name="Google Shape;761;p4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4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4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4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4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4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4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4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4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4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71" name="Google Shape;771;p47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772" name="Google Shape;772;p47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47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47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75" name="Google Shape;775;p47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776" name="Google Shape;776;p4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4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4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4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4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4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4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4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784;p4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4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86" name="Google Shape;786;p47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787" name="Google Shape;787;p47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47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47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47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91" name="Google Shape;791;p47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792" name="Google Shape;792;p4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4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4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4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4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4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4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4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4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4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02" name="Google Shape;802;p47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803" name="Google Shape;803;p47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47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47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47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47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47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47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0" name="Google Shape;810;p47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811" name="Google Shape;811;p47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47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47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47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5" name="Google Shape;815;p47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816" name="Google Shape;816;p47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47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47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47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0" name="Google Shape;820;p47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821" name="Google Shape;821;p47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47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47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47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47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6" name="Google Shape;826;p47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827" name="Google Shape;827;p47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47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47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47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47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47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3" name="Google Shape;833;p47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834" name="Google Shape;834;p47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47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47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7" name="Google Shape;837;p47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838" name="Google Shape;838;p47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47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47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47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47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3" name="Google Shape;843;p47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844" name="Google Shape;844;p47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47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47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7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7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7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0" name="Google Shape;850;p47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851" name="Google Shape;851;p47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47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47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4" name="Google Shape;854;p47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855" name="Google Shape;855;p47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47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47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47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9" name="Google Shape;859;p47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860" name="Google Shape;860;p47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47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47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47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47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6" name="Google Shape;866;p47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867" name="Google Shape;867;p47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47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47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47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47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7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47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4" name="Google Shape;874;p47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875" name="Google Shape;875;p47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47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47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47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9" name="Google Shape;879;p47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880" name="Google Shape;880;p47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47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47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3" name="Google Shape;883;p47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884" name="Google Shape;884;p47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47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47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7" name="Google Shape;887;p47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888" name="Google Shape;888;p47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7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47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47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2" name="Google Shape;892;p47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893" name="Google Shape;893;p47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7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47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7" name="Google Shape;897;p47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898" name="Google Shape;898;p47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47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7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3" name="Google Shape;903;p47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904" name="Google Shape;904;p47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47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47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47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47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0" name="Google Shape;910;p47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911" name="Google Shape;911;p47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47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47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47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47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8" name="Google Shape;918;p47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919" name="Google Shape;919;p47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47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47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47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47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47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7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1" name="Google Shape;931;p47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932" name="Google Shape;932;p47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47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47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47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6" name="Google Shape;936;p47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937" name="Google Shape;937;p47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47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0" name="Google Shape;940;p47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941" name="Google Shape;941;p47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47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47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7" name="Google Shape;947;p47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948" name="Google Shape;948;p47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7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47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47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7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7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47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47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6" name="Google Shape;956;p47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957" name="Google Shape;957;p47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47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47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47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47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47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47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47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47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7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7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9" name="Google Shape;969;p47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970" name="Google Shape;970;p47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7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47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7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7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7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47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47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7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7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2" name="Google Shape;982;p47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983" name="Google Shape;983;p47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7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7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7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7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47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47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7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7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7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5" name="Google Shape;995;p47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996" name="Google Shape;996;p47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7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7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7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47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2" name="Google Shape;1002;p47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003" name="Google Shape;1003;p47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7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47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47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47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47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47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47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47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47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47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47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8" name="Google Shape;1018;p47"/>
          <p:cNvGrpSpPr/>
          <p:nvPr/>
        </p:nvGrpSpPr>
        <p:grpSpPr>
          <a:xfrm>
            <a:off x="1879183" y="4379878"/>
            <a:ext cx="445738" cy="442950"/>
            <a:chOff x="1879183" y="4379878"/>
            <a:chExt cx="445738" cy="442950"/>
          </a:xfrm>
        </p:grpSpPr>
        <p:sp>
          <p:nvSpPr>
            <p:cNvPr id="1019" name="Google Shape;1019;p47"/>
            <p:cNvSpPr/>
            <p:nvPr/>
          </p:nvSpPr>
          <p:spPr>
            <a:xfrm>
              <a:off x="1879183" y="4379878"/>
              <a:ext cx="445738" cy="303917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1879183" y="4683795"/>
              <a:ext cx="262365" cy="72893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1977511" y="4711043"/>
              <a:ext cx="164036" cy="45646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47"/>
            <p:cNvSpPr/>
            <p:nvPr/>
          </p:nvSpPr>
          <p:spPr>
            <a:xfrm>
              <a:off x="1977511" y="4756688"/>
              <a:ext cx="82018" cy="66140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3" name="Google Shape;1023;p47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024" name="Google Shape;1024;p47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025" name="Google Shape;1025;p47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47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47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8" name="Google Shape;1028;p47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029" name="Google Shape;1029;p47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47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47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2" name="Google Shape;1032;p47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033" name="Google Shape;1033;p47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47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47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6" name="Google Shape;1036;p47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037" name="Google Shape;1037;p47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47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47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40" name="Google Shape;1040;p47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041" name="Google Shape;1041;p47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47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7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7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47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47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47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9" name="Google Shape;1049;p47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050" name="Google Shape;1050;p47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7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7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7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7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47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47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47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7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7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7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47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47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47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7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7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47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47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7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47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7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7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47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4" name="Google Shape;1074;p47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075" name="Google Shape;1075;p47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076" name="Google Shape;1076;p4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4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8" name="Google Shape;1078;p47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079" name="Google Shape;1079;p4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4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1" name="Google Shape;1081;p47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082" name="Google Shape;1082;p4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1083;p4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84" name="Google Shape;1084;p47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DIAGRAMS AND INFOGRAPHICS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1085" name="Google Shape;1085;p4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394"/>
        </a:solidFill>
        <a:effectLst/>
      </p:bgPr>
    </p:bg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48"/>
          <p:cNvSpPr txBox="1"/>
          <p:nvPr/>
        </p:nvSpPr>
        <p:spPr>
          <a:xfrm>
            <a:off x="876725" y="723800"/>
            <a:ext cx="78876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Now you can use any emoji as an icon!</a:t>
            </a: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091" name="Google Shape;1091;p48"/>
          <p:cNvSpPr txBox="1"/>
          <p:nvPr/>
        </p:nvSpPr>
        <p:spPr>
          <a:xfrm>
            <a:off x="731900" y="235218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B5394"/>
                </a:highlight>
                <a:latin typeface="Cousine"/>
                <a:ea typeface="Cousine"/>
                <a:cs typeface="Cousine"/>
                <a:sym typeface="Cousine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B5394"/>
              </a:highlight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092" name="Google Shape;1092;p48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7" name="Google Shape;1097;p4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8" name="Google Shape;1098;p49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99" name="Google Shape;1099;p49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100" name="Google Shape;1100;p49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101" name="Google Shape;1101;p49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02" name="Google Shape;1102;p49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03" name="Google Shape;1103;p49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104" name="Google Shape;1104;p49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05" name="Google Shape;1105;p49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06" name="Google Shape;1106;p49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107" name="Google Shape;1107;p49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08" name="Google Shape;1108;p49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09" name="Google Shape;1109;p49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110" name="Google Shape;1110;p49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11" name="Google Shape;1111;p49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 smtClean="0"/>
              <a:t>1.3 What is Container Registry</a:t>
            </a:r>
            <a:endParaRPr sz="32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130" y="1548237"/>
            <a:ext cx="4813133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altLang="zh-TW" sz="2000" dirty="0" smtClean="0"/>
              <a:t>A container registry is a place where you can manage all your image</a:t>
            </a:r>
          </a:p>
          <a:p>
            <a:pPr lvl="0">
              <a:spcBef>
                <a:spcPts val="0"/>
              </a:spcBef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r>
              <a:rPr lang="en-US" altLang="zh-TW" sz="2000" dirty="0" smtClean="0"/>
              <a:t>There are many tools present that can help you analyze your images, scan for vulnerabilities, etc. </a:t>
            </a: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597" y="2069076"/>
            <a:ext cx="25622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810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solidFill>
                  <a:schemeClr val="accent3"/>
                </a:solidFill>
              </a:rPr>
              <a:t>2</a:t>
            </a:r>
            <a:endParaRPr sz="60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Why Docker?</a:t>
            </a:r>
            <a:endParaRPr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What is the benefit of using Docker?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6609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 smtClean="0"/>
              <a:t>2. What is the benefit of Docker?</a:t>
            </a:r>
            <a:endParaRPr sz="32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130" y="1548237"/>
            <a:ext cx="4813133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spcBef>
                <a:spcPts val="0"/>
              </a:spcBef>
              <a:buNone/>
            </a:pPr>
            <a:r>
              <a:rPr lang="en-US" altLang="zh-TW" sz="2000" dirty="0" smtClean="0"/>
              <a:t>You can build containers without Docker, but…</a:t>
            </a:r>
          </a:p>
          <a:p>
            <a:pPr lvl="0">
              <a:spcBef>
                <a:spcPts val="0"/>
              </a:spcBef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r>
              <a:rPr lang="en-US" altLang="zh-TW" sz="2000" dirty="0" smtClean="0"/>
              <a:t>Docker makes it easier to manage containers because of its simple commands</a:t>
            </a:r>
          </a:p>
          <a:p>
            <a:pPr lvl="0">
              <a:spcBef>
                <a:spcPts val="0"/>
              </a:spcBef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r>
              <a:rPr lang="en-US" altLang="zh-TW" sz="2000" dirty="0" smtClean="0"/>
              <a:t>Docker is also more efficient and uses less memory compared to VMs</a:t>
            </a:r>
          </a:p>
          <a:p>
            <a:pPr lvl="0">
              <a:spcBef>
                <a:spcPts val="0"/>
              </a:spcBef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endParaRPr lang="en-US" altLang="zh-TW" sz="2000" dirty="0" smtClean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597" y="2069076"/>
            <a:ext cx="25622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27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solidFill>
                  <a:schemeClr val="accent3"/>
                </a:solidFill>
              </a:rPr>
              <a:t>3</a:t>
            </a:r>
            <a:endParaRPr sz="60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Basic Docker Commands</a:t>
            </a:r>
            <a:endParaRPr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624251" y="3302149"/>
            <a:ext cx="3653289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zh-TW" dirty="0" smtClean="0"/>
              <a:t>Start/Stop/Restart/Delete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4697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 smtClean="0"/>
              <a:t>3.1 Basic Container Commands</a:t>
            </a:r>
            <a:endParaRPr sz="32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98383" y="1234535"/>
            <a:ext cx="8550063" cy="31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altLang="zh-TW" sz="2000" dirty="0" smtClean="0"/>
              <a:t>Start a Docker container</a:t>
            </a:r>
            <a:endParaRPr lang="en-US" altLang="zh-TW" sz="2000" dirty="0"/>
          </a:p>
          <a:p>
            <a:pPr marL="7620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TW" sz="2000" dirty="0" smtClean="0"/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altLang="zh-TW" sz="2000" dirty="0" smtClean="0"/>
              <a:t>Stop a Docker Container</a:t>
            </a:r>
          </a:p>
          <a:p>
            <a:pPr marL="7620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TW" sz="2000" dirty="0" smtClean="0"/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altLang="zh-TW" sz="2000" dirty="0" smtClean="0"/>
              <a:t>Restart a Docker Container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endParaRPr lang="en-US" altLang="zh-TW" sz="2000" dirty="0"/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altLang="zh-TW" sz="2000" dirty="0" smtClean="0"/>
              <a:t>Delete a Docker Container</a:t>
            </a:r>
          </a:p>
          <a:p>
            <a:pPr marL="7620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endParaRPr lang="en-US" altLang="zh-TW" sz="2000" dirty="0" smtClean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8102" b="20595"/>
          <a:stretch/>
        </p:blipFill>
        <p:spPr>
          <a:xfrm>
            <a:off x="5092750" y="1469055"/>
            <a:ext cx="3429479" cy="1985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750" y="1733533"/>
            <a:ext cx="3430407" cy="2827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2750" y="2396178"/>
            <a:ext cx="3362794" cy="2381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2750" y="3316065"/>
            <a:ext cx="3362794" cy="2928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2750" y="4153743"/>
            <a:ext cx="3286584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1725"/>
      </p:ext>
    </p:extLst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1686</Words>
  <Application>Microsoft Office PowerPoint</Application>
  <PresentationFormat>On-screen Show (16:9)</PresentationFormat>
  <Paragraphs>421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Cousine</vt:lpstr>
      <vt:lpstr>Calibri</vt:lpstr>
      <vt:lpstr>Montserrat</vt:lpstr>
      <vt:lpstr>Valentine template</vt:lpstr>
      <vt:lpstr> Docker +     Kubernetes</vt:lpstr>
      <vt:lpstr>1 Docker Basics</vt:lpstr>
      <vt:lpstr>1.1 What is Docker? </vt:lpstr>
      <vt:lpstr>1.2 What is a Docker Image? </vt:lpstr>
      <vt:lpstr>1.3 What is Container Registry</vt:lpstr>
      <vt:lpstr>2 Why Docker?</vt:lpstr>
      <vt:lpstr>2. What is the benefit of Docker?</vt:lpstr>
      <vt:lpstr>3 Basic Docker Commands</vt:lpstr>
      <vt:lpstr>3.1 Basic Container Commands</vt:lpstr>
      <vt:lpstr>3.2 Basic Image Commands</vt:lpstr>
      <vt:lpstr>4 Container Practice</vt:lpstr>
      <vt:lpstr>4. Run a Docker Container</vt:lpstr>
      <vt:lpstr>5 Kubernetes &amp; Helm</vt:lpstr>
      <vt:lpstr>5. What is K8s? What is Helm?</vt:lpstr>
      <vt:lpstr>6 Kubernetes &amp; Helm</vt:lpstr>
      <vt:lpstr>5. What is K8s? What is Helm?</vt:lpstr>
      <vt:lpstr>BIG CONCEPT</vt:lpstr>
      <vt:lpstr>YOU CAN ALSO SPLIT YOUR CONTENT</vt:lpstr>
      <vt:lpstr>IN TWO OR THREE COLUMNS</vt:lpstr>
      <vt:lpstr>A PICTURE IS WORTH A THOUSAND WORDS</vt:lpstr>
      <vt:lpstr>Want big impact? USE BIG IMAGE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2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Docker +     Kubernetes</dc:title>
  <cp:lastModifiedBy>Brianyc Chen(陳英齊)</cp:lastModifiedBy>
  <cp:revision>11</cp:revision>
  <dcterms:modified xsi:type="dcterms:W3CDTF">2022-06-27T06:57:49Z</dcterms:modified>
</cp:coreProperties>
</file>