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3"/>
  </p:notesMasterIdLst>
  <p:handoutMasterIdLst>
    <p:handoutMasterId r:id="rId34"/>
  </p:handoutMasterIdLst>
  <p:sldIdLst>
    <p:sldId id="257" r:id="rId5"/>
    <p:sldId id="317" r:id="rId6"/>
    <p:sldId id="392" r:id="rId7"/>
    <p:sldId id="395" r:id="rId8"/>
    <p:sldId id="393" r:id="rId9"/>
    <p:sldId id="396" r:id="rId10"/>
    <p:sldId id="397" r:id="rId11"/>
    <p:sldId id="398" r:id="rId12"/>
    <p:sldId id="394" r:id="rId13"/>
    <p:sldId id="399" r:id="rId14"/>
    <p:sldId id="400" r:id="rId15"/>
    <p:sldId id="405" r:id="rId16"/>
    <p:sldId id="402" r:id="rId17"/>
    <p:sldId id="404" r:id="rId18"/>
    <p:sldId id="406" r:id="rId19"/>
    <p:sldId id="407" r:id="rId20"/>
    <p:sldId id="409" r:id="rId21"/>
    <p:sldId id="408" r:id="rId22"/>
    <p:sldId id="410" r:id="rId23"/>
    <p:sldId id="411" r:id="rId24"/>
    <p:sldId id="412" r:id="rId25"/>
    <p:sldId id="413" r:id="rId26"/>
    <p:sldId id="414" r:id="rId27"/>
    <p:sldId id="415" r:id="rId28"/>
    <p:sldId id="416" r:id="rId29"/>
    <p:sldId id="417" r:id="rId30"/>
    <p:sldId id="418" r:id="rId31"/>
    <p:sldId id="42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3725" autoAdjust="0"/>
  </p:normalViewPr>
  <p:slideViewPr>
    <p:cSldViewPr snapToGrid="0">
      <p:cViewPr varScale="1">
        <p:scale>
          <a:sx n="99" d="100"/>
          <a:sy n="99" d="100"/>
        </p:scale>
        <p:origin x="504" y="5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7/8/2022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7/8/2022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282738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238150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2285325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1510320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2931384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761463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3707343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1271926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871297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1243443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624369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794068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1821060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1145801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1003582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4099917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37099333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27</a:t>
            </a:fld>
            <a:endParaRPr lang="en-US"/>
          </a:p>
        </p:txBody>
      </p:sp>
    </p:spTree>
    <p:extLst>
      <p:ext uri="{BB962C8B-B14F-4D97-AF65-F5344CB8AC3E}">
        <p14:creationId xmlns:p14="http://schemas.microsoft.com/office/powerpoint/2010/main" val="1367950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28</a:t>
            </a:fld>
            <a:endParaRPr lang="en-US"/>
          </a:p>
        </p:txBody>
      </p:sp>
    </p:spTree>
    <p:extLst>
      <p:ext uri="{BB962C8B-B14F-4D97-AF65-F5344CB8AC3E}">
        <p14:creationId xmlns:p14="http://schemas.microsoft.com/office/powerpoint/2010/main" val="3932511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330881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3451060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540255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369131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222062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1541706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3742640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Microsoft Azure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Presented by Brian </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Application Insights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7" y="1534206"/>
            <a:ext cx="9555038" cy="3515555"/>
          </a:xfrm>
        </p:spPr>
        <p:txBody>
          <a:bodyPr/>
          <a:lstStyle/>
          <a:p>
            <a:r>
              <a:rPr lang="en-US" dirty="0">
                <a:solidFill>
                  <a:srgbClr val="FFFFFF"/>
                </a:solidFill>
                <a:latin typeface="Segoe UI" panose="020B0502040204020203" pitchFamily="34" charset="0"/>
              </a:rPr>
              <a:t>Application Insights can monitor Azure cloud service apps for availability, performance, failures, and usage by combining data from Application Insights SDKs with Azure Diagnostics data from your cloud services.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a:extLst>
              <a:ext uri="{FF2B5EF4-FFF2-40B4-BE49-F238E27FC236}">
                <a16:creationId xmlns:a16="http://schemas.microsoft.com/office/drawing/2014/main" id="{94BEF070-B8D0-488A-060A-D4CEB07A8424}"/>
              </a:ext>
            </a:extLst>
          </p:cNvPr>
          <p:cNvPicPr>
            <a:picLocks noChangeAspect="1"/>
          </p:cNvPicPr>
          <p:nvPr/>
        </p:nvPicPr>
        <p:blipFill>
          <a:blip r:embed="rId3"/>
          <a:stretch>
            <a:fillRect/>
          </a:stretch>
        </p:blipFill>
        <p:spPr>
          <a:xfrm>
            <a:off x="1152660" y="3446787"/>
            <a:ext cx="10151568" cy="3103504"/>
          </a:xfrm>
          <a:prstGeom prst="rect">
            <a:avLst/>
          </a:prstGeom>
        </p:spPr>
      </p:pic>
    </p:spTree>
    <p:extLst>
      <p:ext uri="{BB962C8B-B14F-4D97-AF65-F5344CB8AC3E}">
        <p14:creationId xmlns:p14="http://schemas.microsoft.com/office/powerpoint/2010/main" val="271292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49275"/>
            <a:ext cx="7227977" cy="2986234"/>
          </a:xfrm>
        </p:spPr>
        <p:txBody>
          <a:bodyPr vert="horz" wrap="square" lIns="0" tIns="0" rIns="0" bIns="0" rtlCol="0" anchor="b" anchorCtr="0">
            <a:normAutofit/>
          </a:bodyPr>
          <a:lstStyle/>
          <a:p>
            <a:pPr>
              <a:lnSpc>
                <a:spcPct val="100000"/>
              </a:lnSpc>
            </a:pPr>
            <a:r>
              <a:rPr lang="en-US" dirty="0"/>
              <a:t>Azure Key Vaults</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marR="107315" lvl="0" indent="0" algn="just">
              <a:lnSpc>
                <a:spcPct val="105000"/>
              </a:lnSpc>
              <a:spcBef>
                <a:spcPts val="0"/>
              </a:spcBef>
              <a:spcAft>
                <a:spcPts val="0"/>
              </a:spcAft>
              <a:buSzPts val="1400"/>
              <a:tabLst>
                <a:tab pos="292735" algn="l"/>
              </a:tabLst>
            </a:pPr>
            <a:r>
              <a:rPr lang="en-US" sz="1800" spc="-10" dirty="0">
                <a:effectLst/>
                <a:latin typeface="Calibri" panose="020F0502020204030204" pitchFamily="34" charset="0"/>
                <a:ea typeface="Calibri" panose="020F0502020204030204" pitchFamily="34" charset="0"/>
              </a:rPr>
              <a:t>What are some</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ways to get these confidential values without hardcoding them into our</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application?</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11</a:t>
            </a:fld>
            <a:endParaRPr lang="en-US"/>
          </a:p>
        </p:txBody>
      </p:sp>
    </p:spTree>
    <p:extLst>
      <p:ext uri="{BB962C8B-B14F-4D97-AF65-F5344CB8AC3E}">
        <p14:creationId xmlns:p14="http://schemas.microsoft.com/office/powerpoint/2010/main" val="3027881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05537" y="42661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Azure Databases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7" y="1671222"/>
            <a:ext cx="9555038" cy="3515555"/>
          </a:xfrm>
        </p:spPr>
        <p:txBody>
          <a:bodyPr/>
          <a:lstStyle/>
          <a:p>
            <a:r>
              <a:rPr lang="en-US" dirty="0">
                <a:solidFill>
                  <a:srgbClr val="FFFFFF"/>
                </a:solidFill>
                <a:latin typeface="Segoe UI" panose="020B0502040204020203" pitchFamily="34" charset="0"/>
              </a:rPr>
              <a:t>Key vaults can be used to store a variety of private information:</a:t>
            </a:r>
          </a:p>
          <a:p>
            <a:pPr lvl="1"/>
            <a:r>
              <a:rPr lang="en-US" b="0" i="0" dirty="0">
                <a:solidFill>
                  <a:srgbClr val="FFFFFF"/>
                </a:solidFill>
                <a:effectLst/>
                <a:latin typeface="Roboto" panose="02000000000000000000" pitchFamily="2" charset="0"/>
              </a:rPr>
              <a:t>A Secret is a small data blob (up to 10 KB in size) used in the authorization of users/applications with the help of a Key Vault. </a:t>
            </a:r>
          </a:p>
          <a:p>
            <a:pPr lvl="1"/>
            <a:r>
              <a:rPr lang="en-US" b="0" i="0" dirty="0">
                <a:solidFill>
                  <a:srgbClr val="FFFFFF"/>
                </a:solidFill>
                <a:effectLst/>
                <a:latin typeface="Roboto" panose="02000000000000000000" pitchFamily="2" charset="0"/>
              </a:rPr>
              <a:t>Key Vault helps in mitigating the risk </a:t>
            </a:r>
            <a:br>
              <a:rPr lang="en-US" b="0" i="0" dirty="0">
                <a:solidFill>
                  <a:srgbClr val="FFFFFF"/>
                </a:solidFill>
                <a:effectLst/>
                <a:latin typeface="Roboto" panose="02000000000000000000" pitchFamily="2" charset="0"/>
              </a:rPr>
            </a:br>
            <a:r>
              <a:rPr lang="en-US" b="0" i="0" dirty="0">
                <a:solidFill>
                  <a:srgbClr val="FFFFFF"/>
                </a:solidFill>
                <a:effectLst/>
                <a:latin typeface="Roboto" panose="02000000000000000000" pitchFamily="2" charset="0"/>
              </a:rPr>
              <a:t>associated with the storage of secrets </a:t>
            </a:r>
            <a:br>
              <a:rPr lang="en-US" b="0" i="0" dirty="0">
                <a:solidFill>
                  <a:srgbClr val="FFFFFF"/>
                </a:solidFill>
                <a:effectLst/>
                <a:latin typeface="Roboto" panose="02000000000000000000" pitchFamily="2" charset="0"/>
              </a:rPr>
            </a:br>
            <a:r>
              <a:rPr lang="en-US" b="0" i="0" dirty="0">
                <a:solidFill>
                  <a:srgbClr val="FFFFFF"/>
                </a:solidFill>
                <a:effectLst/>
                <a:latin typeface="Roboto" panose="02000000000000000000" pitchFamily="2" charset="0"/>
              </a:rPr>
              <a:t>in a non-secure location.</a:t>
            </a:r>
          </a:p>
          <a:p>
            <a:pPr lvl="1"/>
            <a:r>
              <a:rPr lang="en-US" b="0" i="0" dirty="0">
                <a:solidFill>
                  <a:srgbClr val="FFFFFF"/>
                </a:solidFill>
                <a:effectLst/>
                <a:latin typeface="Roboto" panose="02000000000000000000" pitchFamily="2" charset="0"/>
              </a:rPr>
              <a:t>Examples of secrets </a:t>
            </a:r>
            <a:r>
              <a:rPr lang="en-US" dirty="0">
                <a:solidFill>
                  <a:srgbClr val="FFFFFF"/>
                </a:solidFill>
                <a:latin typeface="Roboto" panose="02000000000000000000" pitchFamily="2" charset="0"/>
              </a:rPr>
              <a:t>include: </a:t>
            </a:r>
            <a:r>
              <a:rPr lang="en-US" dirty="0" err="1">
                <a:solidFill>
                  <a:srgbClr val="FFFFFF"/>
                </a:solidFill>
                <a:latin typeface="Roboto" panose="02000000000000000000" pitchFamily="2" charset="0"/>
              </a:rPr>
              <a:t>ssh</a:t>
            </a:r>
            <a:r>
              <a:rPr lang="en-US" dirty="0">
                <a:solidFill>
                  <a:srgbClr val="FFFFFF"/>
                </a:solidFill>
                <a:latin typeface="Roboto" panose="02000000000000000000" pitchFamily="2" charset="0"/>
              </a:rPr>
              <a:t> </a:t>
            </a:r>
            <a:br>
              <a:rPr lang="en-US" dirty="0">
                <a:solidFill>
                  <a:srgbClr val="FFFFFF"/>
                </a:solidFill>
                <a:latin typeface="Roboto" panose="02000000000000000000" pitchFamily="2" charset="0"/>
              </a:rPr>
            </a:br>
            <a:r>
              <a:rPr lang="en-US" dirty="0">
                <a:solidFill>
                  <a:srgbClr val="FFFFFF"/>
                </a:solidFill>
                <a:latin typeface="Roboto" panose="02000000000000000000" pitchFamily="2" charset="0"/>
              </a:rPr>
              <a:t>authentication keys, storage account </a:t>
            </a:r>
            <a:br>
              <a:rPr lang="en-US" dirty="0">
                <a:solidFill>
                  <a:srgbClr val="FFFFFF"/>
                </a:solidFill>
                <a:latin typeface="Roboto" panose="02000000000000000000" pitchFamily="2" charset="0"/>
              </a:rPr>
            </a:br>
            <a:r>
              <a:rPr lang="en-US" dirty="0">
                <a:solidFill>
                  <a:srgbClr val="FFFFFF"/>
                </a:solidFill>
                <a:latin typeface="Roboto" panose="02000000000000000000" pitchFamily="2" charset="0"/>
              </a:rPr>
              <a:t>keys, passwords, tokens, API keys, </a:t>
            </a:r>
            <a:br>
              <a:rPr lang="en-US" dirty="0">
                <a:solidFill>
                  <a:srgbClr val="FFFFFF"/>
                </a:solidFill>
                <a:latin typeface="Roboto" panose="02000000000000000000" pitchFamily="2" charset="0"/>
              </a:rPr>
            </a:br>
            <a:r>
              <a:rPr lang="en-US" dirty="0">
                <a:solidFill>
                  <a:srgbClr val="FFFFFF"/>
                </a:solidFill>
                <a:latin typeface="Roboto" panose="02000000000000000000" pitchFamily="2" charset="0"/>
              </a:rPr>
              <a:t>email passwords, etc.</a:t>
            </a:r>
          </a:p>
          <a:p>
            <a:pPr marL="0" indent="0">
              <a:buNone/>
            </a:pPr>
            <a:br>
              <a:rPr lang="en-US" b="0" i="0" dirty="0">
                <a:solidFill>
                  <a:srgbClr val="292929"/>
                </a:solidFill>
                <a:effectLst/>
                <a:latin typeface="Roboto" panose="02000000000000000000" pitchFamily="2" charset="0"/>
              </a:rPr>
            </a:br>
            <a:endParaRPr lang="en-US" dirty="0">
              <a:solidFill>
                <a:srgbClr val="FFFFFF"/>
              </a:solidFill>
              <a:latin typeface="Segoe UI" panose="020B0502040204020203" pitchFamily="34" charset="0"/>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a:extLst>
              <a:ext uri="{FF2B5EF4-FFF2-40B4-BE49-F238E27FC236}">
                <a16:creationId xmlns:a16="http://schemas.microsoft.com/office/drawing/2014/main" id="{DCAD4580-332A-5CC3-F320-DF5FB5F354E4}"/>
              </a:ext>
            </a:extLst>
          </p:cNvPr>
          <p:cNvPicPr>
            <a:picLocks noChangeAspect="1"/>
          </p:cNvPicPr>
          <p:nvPr/>
        </p:nvPicPr>
        <p:blipFill>
          <a:blip r:embed="rId3"/>
          <a:stretch>
            <a:fillRect/>
          </a:stretch>
        </p:blipFill>
        <p:spPr>
          <a:xfrm>
            <a:off x="5170955" y="2847361"/>
            <a:ext cx="5493925" cy="3773510"/>
          </a:xfrm>
          <a:prstGeom prst="rect">
            <a:avLst/>
          </a:prstGeom>
        </p:spPr>
      </p:pic>
      <p:grpSp>
        <p:nvGrpSpPr>
          <p:cNvPr id="11" name="Group 10">
            <a:extLst>
              <a:ext uri="{FF2B5EF4-FFF2-40B4-BE49-F238E27FC236}">
                <a16:creationId xmlns:a16="http://schemas.microsoft.com/office/drawing/2014/main" id="{9D6D22A3-3C78-A30D-A087-0DE6211C5BB1}"/>
              </a:ext>
              <a:ext uri="{C183D7F6-B498-43B3-948B-1728B52AA6E4}">
                <adec:decorative xmlns:adec="http://schemas.microsoft.com/office/drawing/2017/decorative" val="1"/>
              </a:ext>
            </a:extLst>
          </p:cNvPr>
          <p:cNvGrpSpPr/>
          <p:nvPr/>
        </p:nvGrpSpPr>
        <p:grpSpPr>
          <a:xfrm rot="7008010">
            <a:off x="1217346" y="5122978"/>
            <a:ext cx="1335600" cy="1262947"/>
            <a:chOff x="10145015" y="2343978"/>
            <a:chExt cx="1335600" cy="1262947"/>
          </a:xfrm>
        </p:grpSpPr>
        <p:sp>
          <p:nvSpPr>
            <p:cNvPr id="12" name="Freeform: Shape 11">
              <a:extLst>
                <a:ext uri="{FF2B5EF4-FFF2-40B4-BE49-F238E27FC236}">
                  <a16:creationId xmlns:a16="http://schemas.microsoft.com/office/drawing/2014/main" id="{CEA58F9B-68C3-2096-27AE-13DC26D5FD62}"/>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4D4368CA-9D36-458E-0FD1-62077B1121D3}"/>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059899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49275"/>
            <a:ext cx="7227977" cy="2986234"/>
          </a:xfrm>
        </p:spPr>
        <p:txBody>
          <a:bodyPr vert="horz" wrap="square" lIns="0" tIns="0" rIns="0" bIns="0" rtlCol="0" anchor="b" anchorCtr="0">
            <a:normAutofit/>
          </a:bodyPr>
          <a:lstStyle/>
          <a:p>
            <a:pPr>
              <a:lnSpc>
                <a:spcPct val="100000"/>
              </a:lnSpc>
            </a:pPr>
            <a:r>
              <a:rPr lang="en-US" dirty="0"/>
              <a:t>Azure Databases</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marR="114935" lvl="0" indent="0" algn="just">
              <a:lnSpc>
                <a:spcPct val="105000"/>
              </a:lnSpc>
              <a:spcBef>
                <a:spcPts val="10"/>
              </a:spcBef>
              <a:spcAft>
                <a:spcPts val="0"/>
              </a:spcAft>
              <a:buSzPts val="1400"/>
              <a:tabLst>
                <a:tab pos="292735" algn="l"/>
              </a:tabLst>
            </a:pPr>
            <a:r>
              <a:rPr lang="en-US" sz="1800" spc="-10" dirty="0">
                <a:effectLst/>
                <a:latin typeface="Calibri" panose="020F0502020204030204" pitchFamily="34" charset="0"/>
                <a:ea typeface="Calibri" panose="020F0502020204030204" pitchFamily="34" charset="0"/>
              </a:rPr>
              <a:t>Our application needs a data store. What are some options we can use and</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what</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are</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some</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advantages /</a:t>
            </a:r>
            <a:r>
              <a:rPr lang="en-US" sz="1800" spc="10"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disadvantages?</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13</a:t>
            </a:fld>
            <a:endParaRPr lang="en-US"/>
          </a:p>
        </p:txBody>
      </p:sp>
    </p:spTree>
    <p:extLst>
      <p:ext uri="{BB962C8B-B14F-4D97-AF65-F5344CB8AC3E}">
        <p14:creationId xmlns:p14="http://schemas.microsoft.com/office/powerpoint/2010/main" val="819972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05537" y="42661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 name="Group 10">
            <a:extLst>
              <a:ext uri="{FF2B5EF4-FFF2-40B4-BE49-F238E27FC236}">
                <a16:creationId xmlns:a16="http://schemas.microsoft.com/office/drawing/2014/main" id="{9D6D22A3-3C78-A30D-A087-0DE6211C5BB1}"/>
              </a:ext>
              <a:ext uri="{C183D7F6-B498-43B3-948B-1728B52AA6E4}">
                <adec:decorative xmlns:adec="http://schemas.microsoft.com/office/drawing/2017/decorative" val="1"/>
              </a:ext>
            </a:extLst>
          </p:cNvPr>
          <p:cNvGrpSpPr/>
          <p:nvPr/>
        </p:nvGrpSpPr>
        <p:grpSpPr>
          <a:xfrm rot="7008010">
            <a:off x="1217346" y="5122978"/>
            <a:ext cx="1335600" cy="1262947"/>
            <a:chOff x="10145015" y="2343978"/>
            <a:chExt cx="1335600" cy="1262947"/>
          </a:xfrm>
        </p:grpSpPr>
        <p:sp>
          <p:nvSpPr>
            <p:cNvPr id="12" name="Freeform: Shape 11">
              <a:extLst>
                <a:ext uri="{FF2B5EF4-FFF2-40B4-BE49-F238E27FC236}">
                  <a16:creationId xmlns:a16="http://schemas.microsoft.com/office/drawing/2014/main" id="{CEA58F9B-68C3-2096-27AE-13DC26D5FD62}"/>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4D4368CA-9D36-458E-0FD1-62077B1121D3}"/>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Picture 7">
            <a:extLst>
              <a:ext uri="{FF2B5EF4-FFF2-40B4-BE49-F238E27FC236}">
                <a16:creationId xmlns:a16="http://schemas.microsoft.com/office/drawing/2014/main" id="{857EBC34-50FD-840C-AE3A-7919E1164E92}"/>
              </a:ext>
            </a:extLst>
          </p:cNvPr>
          <p:cNvPicPr>
            <a:picLocks noChangeAspect="1"/>
          </p:cNvPicPr>
          <p:nvPr/>
        </p:nvPicPr>
        <p:blipFill>
          <a:blip r:embed="rId3"/>
          <a:stretch>
            <a:fillRect/>
          </a:stretch>
        </p:blipFill>
        <p:spPr>
          <a:xfrm>
            <a:off x="1219683" y="196900"/>
            <a:ext cx="9112265" cy="6311390"/>
          </a:xfrm>
          <a:prstGeom prst="rect">
            <a:avLst/>
          </a:prstGeom>
        </p:spPr>
      </p:pic>
    </p:spTree>
    <p:extLst>
      <p:ext uri="{BB962C8B-B14F-4D97-AF65-F5344CB8AC3E}">
        <p14:creationId xmlns:p14="http://schemas.microsoft.com/office/powerpoint/2010/main" val="970630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05537" y="42661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Azure Database for PostgreSQL </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 name="Group 10">
            <a:extLst>
              <a:ext uri="{FF2B5EF4-FFF2-40B4-BE49-F238E27FC236}">
                <a16:creationId xmlns:a16="http://schemas.microsoft.com/office/drawing/2014/main" id="{9D6D22A3-3C78-A30D-A087-0DE6211C5BB1}"/>
              </a:ext>
              <a:ext uri="{C183D7F6-B498-43B3-948B-1728B52AA6E4}">
                <adec:decorative xmlns:adec="http://schemas.microsoft.com/office/drawing/2017/decorative" val="1"/>
              </a:ext>
            </a:extLst>
          </p:cNvPr>
          <p:cNvGrpSpPr/>
          <p:nvPr/>
        </p:nvGrpSpPr>
        <p:grpSpPr>
          <a:xfrm rot="7008010">
            <a:off x="1217346" y="5122978"/>
            <a:ext cx="1335600" cy="1262947"/>
            <a:chOff x="10145015" y="2343978"/>
            <a:chExt cx="1335600" cy="1262947"/>
          </a:xfrm>
        </p:grpSpPr>
        <p:sp>
          <p:nvSpPr>
            <p:cNvPr id="12" name="Freeform: Shape 11">
              <a:extLst>
                <a:ext uri="{FF2B5EF4-FFF2-40B4-BE49-F238E27FC236}">
                  <a16:creationId xmlns:a16="http://schemas.microsoft.com/office/drawing/2014/main" id="{CEA58F9B-68C3-2096-27AE-13DC26D5FD62}"/>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4D4368CA-9D36-458E-0FD1-62077B1121D3}"/>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4" name="Content Placeholder 9">
            <a:extLst>
              <a:ext uri="{FF2B5EF4-FFF2-40B4-BE49-F238E27FC236}">
                <a16:creationId xmlns:a16="http://schemas.microsoft.com/office/drawing/2014/main" id="{63612996-2D84-1899-7B22-601C47E8AD2A}"/>
              </a:ext>
            </a:extLst>
          </p:cNvPr>
          <p:cNvSpPr>
            <a:spLocks noGrp="1"/>
          </p:cNvSpPr>
          <p:nvPr>
            <p:ph sz="half" idx="2"/>
          </p:nvPr>
        </p:nvSpPr>
        <p:spPr>
          <a:xfrm>
            <a:off x="891201" y="1881275"/>
            <a:ext cx="9555038" cy="3515555"/>
          </a:xfrm>
        </p:spPr>
        <p:txBody>
          <a:bodyPr/>
          <a:lstStyle/>
          <a:p>
            <a:r>
              <a:rPr lang="en-US" b="0" i="0" dirty="0">
                <a:solidFill>
                  <a:srgbClr val="FFFFFF"/>
                </a:solidFill>
                <a:effectLst/>
                <a:latin typeface="az_ea_font"/>
              </a:rPr>
              <a:t>Pros:</a:t>
            </a:r>
          </a:p>
          <a:p>
            <a:pPr lvl="1"/>
            <a:r>
              <a:rPr lang="en-US" i="0" dirty="0">
                <a:solidFill>
                  <a:srgbClr val="FFFFFF"/>
                </a:solidFill>
                <a:effectLst/>
                <a:latin typeface="az_ea_font"/>
              </a:rPr>
              <a:t>High Availability  (high redundancy, average down time of 4.38 hours / year) </a:t>
            </a:r>
          </a:p>
          <a:p>
            <a:pPr lvl="1"/>
            <a:r>
              <a:rPr lang="en-US" i="0" dirty="0">
                <a:solidFill>
                  <a:srgbClr val="FFFFFF"/>
                </a:solidFill>
                <a:effectLst/>
                <a:latin typeface="az_ea_font"/>
              </a:rPr>
              <a:t>Data Security </a:t>
            </a:r>
          </a:p>
          <a:p>
            <a:pPr lvl="1"/>
            <a:r>
              <a:rPr lang="en-US" i="0" dirty="0">
                <a:solidFill>
                  <a:srgbClr val="FFFFFF"/>
                </a:solidFill>
                <a:effectLst/>
                <a:latin typeface="az_ea_font"/>
              </a:rPr>
              <a:t>Scalability  (turn computing power up or down with just a click)</a:t>
            </a:r>
          </a:p>
          <a:p>
            <a:pPr lvl="1"/>
            <a:r>
              <a:rPr lang="en-US" i="0" dirty="0">
                <a:solidFill>
                  <a:srgbClr val="FFFFFF"/>
                </a:solidFill>
                <a:effectLst/>
                <a:latin typeface="az_ea_font"/>
              </a:rPr>
              <a:t>Cost-Effective  (pay what you use)</a:t>
            </a:r>
          </a:p>
          <a:p>
            <a:r>
              <a:rPr lang="en-US" dirty="0">
                <a:solidFill>
                  <a:srgbClr val="FFFFFF"/>
                </a:solidFill>
                <a:latin typeface="az_ea_font"/>
              </a:rPr>
              <a:t>Cons:</a:t>
            </a:r>
          </a:p>
          <a:p>
            <a:pPr lvl="1"/>
            <a:r>
              <a:rPr lang="en-US" dirty="0">
                <a:solidFill>
                  <a:srgbClr val="FFFFFF"/>
                </a:solidFill>
                <a:latin typeface="az_ea_font"/>
              </a:rPr>
              <a:t>Requires Platform Expertise (need experts to develop and monitor services on the Azure cloud)</a:t>
            </a:r>
          </a:p>
          <a:p>
            <a:endParaRPr lang="en-US" dirty="0">
              <a:solidFill>
                <a:srgbClr val="FFFFFF"/>
              </a:solidFill>
              <a:latin typeface="Segoe UI" panose="020B0502040204020203" pitchFamily="34" charset="0"/>
            </a:endParaRPr>
          </a:p>
        </p:txBody>
      </p:sp>
    </p:spTree>
    <p:extLst>
      <p:ext uri="{BB962C8B-B14F-4D97-AF65-F5344CB8AC3E}">
        <p14:creationId xmlns:p14="http://schemas.microsoft.com/office/powerpoint/2010/main" val="1500318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49275"/>
            <a:ext cx="7227977" cy="2986234"/>
          </a:xfrm>
        </p:spPr>
        <p:txBody>
          <a:bodyPr vert="horz" wrap="square" lIns="0" tIns="0" rIns="0" bIns="0" rtlCol="0" anchor="b" anchorCtr="0">
            <a:normAutofit/>
          </a:bodyPr>
          <a:lstStyle/>
          <a:p>
            <a:pPr>
              <a:lnSpc>
                <a:spcPct val="100000"/>
              </a:lnSpc>
            </a:pPr>
            <a:r>
              <a:rPr lang="en-US" dirty="0"/>
              <a:t>Availability Zone</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marR="114935" indent="0" algn="just">
              <a:lnSpc>
                <a:spcPct val="105000"/>
              </a:lnSpc>
              <a:spcBef>
                <a:spcPts val="10"/>
              </a:spcBef>
              <a:spcAft>
                <a:spcPts val="0"/>
              </a:spcAft>
              <a:buSzPts val="1400"/>
              <a:tabLst>
                <a:tab pos="292735" algn="l"/>
              </a:tabLst>
            </a:pPr>
            <a:r>
              <a:rPr lang="en-US" altLang="zh-TW" sz="1800" spc="-10" dirty="0">
                <a:latin typeface="Calibri" panose="020F0502020204030204" pitchFamily="34" charset="0"/>
                <a:ea typeface="Calibri" panose="020F0502020204030204" pitchFamily="34" charset="0"/>
              </a:rPr>
              <a:t>You plan to deploy several Azure virtual machines. You need to ensure that the services running on the virtual machines are available if a single data center fails. What settings should you do?</a:t>
            </a:r>
            <a:endParaRPr lang="zh-TW" altLang="zh-TW" sz="1800" spc="-10" dirty="0">
              <a:latin typeface="Calibri" panose="020F0502020204030204" pitchFamily="34" charset="0"/>
              <a:ea typeface="Calibri" panose="020F0502020204030204" pitchFamily="34" charset="0"/>
            </a:endParaRPr>
          </a:p>
          <a:p>
            <a:pPr marL="0" marR="114935" lvl="0" indent="0" algn="just">
              <a:lnSpc>
                <a:spcPct val="105000"/>
              </a:lnSpc>
              <a:spcBef>
                <a:spcPts val="10"/>
              </a:spcBef>
              <a:spcAft>
                <a:spcPts val="0"/>
              </a:spcAft>
              <a:buSzPts val="1400"/>
              <a:tabLst>
                <a:tab pos="292735" algn="l"/>
              </a:tabLst>
            </a:pPr>
            <a:endParaRPr lang="en-US" sz="1800" spc="-10" dirty="0">
              <a:effectLst/>
              <a:latin typeface="Calibri" panose="020F0502020204030204" pitchFamily="34" charset="0"/>
              <a:ea typeface="Calibri" panose="020F0502020204030204" pitchFamily="34" charset="0"/>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16</a:t>
            </a:fld>
            <a:endParaRPr lang="en-US"/>
          </a:p>
        </p:txBody>
      </p:sp>
    </p:spTree>
    <p:extLst>
      <p:ext uri="{BB962C8B-B14F-4D97-AF65-F5344CB8AC3E}">
        <p14:creationId xmlns:p14="http://schemas.microsoft.com/office/powerpoint/2010/main" val="963282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05537" y="42661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Azure VM Availability Zone</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 name="Group 10">
            <a:extLst>
              <a:ext uri="{FF2B5EF4-FFF2-40B4-BE49-F238E27FC236}">
                <a16:creationId xmlns:a16="http://schemas.microsoft.com/office/drawing/2014/main" id="{9D6D22A3-3C78-A30D-A087-0DE6211C5BB1}"/>
              </a:ext>
              <a:ext uri="{C183D7F6-B498-43B3-948B-1728B52AA6E4}">
                <adec:decorative xmlns:adec="http://schemas.microsoft.com/office/drawing/2017/decorative" val="1"/>
              </a:ext>
            </a:extLst>
          </p:cNvPr>
          <p:cNvGrpSpPr/>
          <p:nvPr/>
        </p:nvGrpSpPr>
        <p:grpSpPr>
          <a:xfrm rot="7008010">
            <a:off x="1217346" y="5122978"/>
            <a:ext cx="1335600" cy="1262947"/>
            <a:chOff x="10145015" y="2343978"/>
            <a:chExt cx="1335600" cy="1262947"/>
          </a:xfrm>
        </p:grpSpPr>
        <p:sp>
          <p:nvSpPr>
            <p:cNvPr id="12" name="Freeform: Shape 11">
              <a:extLst>
                <a:ext uri="{FF2B5EF4-FFF2-40B4-BE49-F238E27FC236}">
                  <a16:creationId xmlns:a16="http://schemas.microsoft.com/office/drawing/2014/main" id="{CEA58F9B-68C3-2096-27AE-13DC26D5FD62}"/>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4D4368CA-9D36-458E-0FD1-62077B1121D3}"/>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4" name="Content Placeholder 9">
            <a:extLst>
              <a:ext uri="{FF2B5EF4-FFF2-40B4-BE49-F238E27FC236}">
                <a16:creationId xmlns:a16="http://schemas.microsoft.com/office/drawing/2014/main" id="{63612996-2D84-1899-7B22-601C47E8AD2A}"/>
              </a:ext>
            </a:extLst>
          </p:cNvPr>
          <p:cNvSpPr>
            <a:spLocks noGrp="1"/>
          </p:cNvSpPr>
          <p:nvPr>
            <p:ph sz="half" idx="2"/>
          </p:nvPr>
        </p:nvSpPr>
        <p:spPr>
          <a:xfrm>
            <a:off x="634302" y="1642753"/>
            <a:ext cx="9555038" cy="4983889"/>
          </a:xfrm>
        </p:spPr>
        <p:txBody>
          <a:bodyPr/>
          <a:lstStyle/>
          <a:p>
            <a:r>
              <a:rPr lang="en-US" dirty="0">
                <a:solidFill>
                  <a:srgbClr val="FFFFFF"/>
                </a:solidFill>
                <a:latin typeface="Segoe UI" panose="020B0502040204020203" pitchFamily="34" charset="0"/>
              </a:rPr>
              <a:t>Availability Set</a:t>
            </a:r>
          </a:p>
          <a:p>
            <a:pPr lvl="1"/>
            <a:r>
              <a:rPr lang="en-US" altLang="zh-TW" dirty="0">
                <a:solidFill>
                  <a:srgbClr val="FFFFFF"/>
                </a:solidFill>
                <a:latin typeface="Segoe UI" panose="020B0502040204020203" pitchFamily="34" charset="0"/>
              </a:rPr>
              <a:t>An Availability Set distributes highly available workloads across </a:t>
            </a:r>
            <a:br>
              <a:rPr lang="en-US" altLang="zh-TW" dirty="0">
                <a:solidFill>
                  <a:srgbClr val="FFFFFF"/>
                </a:solidFill>
                <a:latin typeface="Segoe UI" panose="020B0502040204020203" pitchFamily="34" charset="0"/>
              </a:rPr>
            </a:br>
            <a:r>
              <a:rPr lang="en-US" altLang="zh-TW" dirty="0">
                <a:solidFill>
                  <a:srgbClr val="FFFFFF"/>
                </a:solidFill>
                <a:latin typeface="Segoe UI" panose="020B0502040204020203" pitchFamily="34" charset="0"/>
              </a:rPr>
              <a:t>multiple Fault Domains, thereby eliminating any single point of </a:t>
            </a:r>
            <a:br>
              <a:rPr lang="en-US" altLang="zh-TW" dirty="0">
                <a:solidFill>
                  <a:srgbClr val="FFFFFF"/>
                </a:solidFill>
                <a:latin typeface="Segoe UI" panose="020B0502040204020203" pitchFamily="34" charset="0"/>
              </a:rPr>
            </a:br>
            <a:r>
              <a:rPr lang="en-US" altLang="zh-TW" dirty="0">
                <a:solidFill>
                  <a:srgbClr val="FFFFFF"/>
                </a:solidFill>
                <a:latin typeface="Segoe UI" panose="020B0502040204020203" pitchFamily="34" charset="0"/>
              </a:rPr>
              <a:t>failure. </a:t>
            </a:r>
          </a:p>
          <a:p>
            <a:pPr lvl="1"/>
            <a:r>
              <a:rPr lang="en-US" dirty="0">
                <a:solidFill>
                  <a:srgbClr val="FFFFFF"/>
                </a:solidFill>
                <a:latin typeface="Segoe UI" panose="020B0502040204020203" pitchFamily="34" charset="0"/>
              </a:rPr>
              <a:t>Fault </a:t>
            </a:r>
            <a:r>
              <a:rPr lang="en-US" altLang="zh-TW" dirty="0">
                <a:solidFill>
                  <a:srgbClr val="FFFFFF"/>
                </a:solidFill>
                <a:latin typeface="Segoe UI" panose="020B0502040204020203" pitchFamily="34" charset="0"/>
              </a:rPr>
              <a:t>domains define the group of virtual machines that share a </a:t>
            </a:r>
            <a:br>
              <a:rPr lang="en-US" altLang="zh-TW" dirty="0">
                <a:solidFill>
                  <a:srgbClr val="FFFFFF"/>
                </a:solidFill>
                <a:latin typeface="Segoe UI" panose="020B0502040204020203" pitchFamily="34" charset="0"/>
              </a:rPr>
            </a:br>
            <a:r>
              <a:rPr lang="en-US" altLang="zh-TW" dirty="0">
                <a:solidFill>
                  <a:srgbClr val="FFFFFF"/>
                </a:solidFill>
                <a:latin typeface="Segoe UI" panose="020B0502040204020203" pitchFamily="34" charset="0"/>
              </a:rPr>
              <a:t>common power source and network switch.</a:t>
            </a:r>
            <a:endParaRPr lang="en-US" dirty="0">
              <a:solidFill>
                <a:srgbClr val="FFFFFF"/>
              </a:solidFill>
              <a:latin typeface="Segoe UI" panose="020B0502040204020203" pitchFamily="34" charset="0"/>
            </a:endParaRPr>
          </a:p>
          <a:p>
            <a:pPr lvl="1"/>
            <a:endParaRPr lang="en-US" dirty="0">
              <a:solidFill>
                <a:srgbClr val="FFFFFF"/>
              </a:solidFill>
              <a:latin typeface="Segoe UI" panose="020B0502040204020203" pitchFamily="34" charset="0"/>
            </a:endParaRPr>
          </a:p>
          <a:p>
            <a:r>
              <a:rPr lang="en-US" altLang="zh-TW" dirty="0">
                <a:solidFill>
                  <a:srgbClr val="FFFFFF"/>
                </a:solidFill>
                <a:latin typeface="Segoe UI" panose="020B0502040204020203" pitchFamily="34" charset="0"/>
              </a:rPr>
              <a:t>Availability Zone</a:t>
            </a:r>
          </a:p>
          <a:p>
            <a:pPr lvl="1"/>
            <a:r>
              <a:rPr lang="en-US" altLang="zh-TW" dirty="0">
                <a:solidFill>
                  <a:srgbClr val="FFFFFF"/>
                </a:solidFill>
                <a:latin typeface="Segoe UI" panose="020B0502040204020203" pitchFamily="34" charset="0"/>
              </a:rPr>
              <a:t>While availability sets are used to protect applications from </a:t>
            </a:r>
            <a:br>
              <a:rPr lang="en-US" altLang="zh-TW" dirty="0">
                <a:solidFill>
                  <a:srgbClr val="FFFFFF"/>
                </a:solidFill>
                <a:latin typeface="Segoe UI" panose="020B0502040204020203" pitchFamily="34" charset="0"/>
              </a:rPr>
            </a:br>
            <a:r>
              <a:rPr lang="en-US" altLang="zh-TW" dirty="0">
                <a:solidFill>
                  <a:srgbClr val="FFFFFF"/>
                </a:solidFill>
                <a:latin typeface="Segoe UI" panose="020B0502040204020203" pitchFamily="34" charset="0"/>
              </a:rPr>
              <a:t>hardware failures within an Azure data center, availability zones,</a:t>
            </a:r>
            <a:br>
              <a:rPr lang="en-US" altLang="zh-TW" dirty="0">
                <a:solidFill>
                  <a:srgbClr val="FFFFFF"/>
                </a:solidFill>
                <a:latin typeface="Segoe UI" panose="020B0502040204020203" pitchFamily="34" charset="0"/>
              </a:rPr>
            </a:br>
            <a:r>
              <a:rPr lang="en-US" altLang="zh-TW" dirty="0">
                <a:solidFill>
                  <a:srgbClr val="FFFFFF"/>
                </a:solidFill>
                <a:latin typeface="Segoe UI" panose="020B0502040204020203" pitchFamily="34" charset="0"/>
              </a:rPr>
              <a:t>protect applications from complete Azure data center failures. </a:t>
            </a:r>
          </a:p>
          <a:p>
            <a:endParaRPr lang="en-US" dirty="0">
              <a:solidFill>
                <a:srgbClr val="FFFFFF"/>
              </a:solidFill>
              <a:latin typeface="Segoe UI" panose="020B0502040204020203" pitchFamily="34" charset="0"/>
            </a:endParaRPr>
          </a:p>
        </p:txBody>
      </p:sp>
      <p:pic>
        <p:nvPicPr>
          <p:cNvPr id="3" name="Picture 2"/>
          <p:cNvPicPr>
            <a:picLocks noChangeAspect="1"/>
          </p:cNvPicPr>
          <p:nvPr/>
        </p:nvPicPr>
        <p:blipFill>
          <a:blip r:embed="rId3"/>
          <a:stretch>
            <a:fillRect/>
          </a:stretch>
        </p:blipFill>
        <p:spPr>
          <a:xfrm>
            <a:off x="7566546" y="1642753"/>
            <a:ext cx="3421997" cy="2085366"/>
          </a:xfrm>
          <a:prstGeom prst="rect">
            <a:avLst/>
          </a:prstGeom>
        </p:spPr>
      </p:pic>
      <p:pic>
        <p:nvPicPr>
          <p:cNvPr id="4" name="Picture 3"/>
          <p:cNvPicPr>
            <a:picLocks noChangeAspect="1"/>
          </p:cNvPicPr>
          <p:nvPr/>
        </p:nvPicPr>
        <p:blipFill>
          <a:blip r:embed="rId4"/>
          <a:stretch>
            <a:fillRect/>
          </a:stretch>
        </p:blipFill>
        <p:spPr>
          <a:xfrm>
            <a:off x="7566546" y="4064224"/>
            <a:ext cx="3421997" cy="2562418"/>
          </a:xfrm>
          <a:prstGeom prst="rect">
            <a:avLst/>
          </a:prstGeom>
        </p:spPr>
      </p:pic>
    </p:spTree>
    <p:extLst>
      <p:ext uri="{BB962C8B-B14F-4D97-AF65-F5344CB8AC3E}">
        <p14:creationId xmlns:p14="http://schemas.microsoft.com/office/powerpoint/2010/main" val="705207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05537" y="42661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 name="Group 10">
            <a:extLst>
              <a:ext uri="{FF2B5EF4-FFF2-40B4-BE49-F238E27FC236}">
                <a16:creationId xmlns:a16="http://schemas.microsoft.com/office/drawing/2014/main" id="{9D6D22A3-3C78-A30D-A087-0DE6211C5BB1}"/>
              </a:ext>
              <a:ext uri="{C183D7F6-B498-43B3-948B-1728B52AA6E4}">
                <adec:decorative xmlns:adec="http://schemas.microsoft.com/office/drawing/2017/decorative" val="1"/>
              </a:ext>
            </a:extLst>
          </p:cNvPr>
          <p:cNvGrpSpPr/>
          <p:nvPr/>
        </p:nvGrpSpPr>
        <p:grpSpPr>
          <a:xfrm rot="7008010">
            <a:off x="1217346" y="5122978"/>
            <a:ext cx="1335600" cy="1262947"/>
            <a:chOff x="10145015" y="2343978"/>
            <a:chExt cx="1335600" cy="1262947"/>
          </a:xfrm>
        </p:grpSpPr>
        <p:sp>
          <p:nvSpPr>
            <p:cNvPr id="12" name="Freeform: Shape 11">
              <a:extLst>
                <a:ext uri="{FF2B5EF4-FFF2-40B4-BE49-F238E27FC236}">
                  <a16:creationId xmlns:a16="http://schemas.microsoft.com/office/drawing/2014/main" id="{CEA58F9B-68C3-2096-27AE-13DC26D5FD62}"/>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4D4368CA-9D36-458E-0FD1-62077B1121D3}"/>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 name="Picture 1"/>
          <p:cNvPicPr>
            <a:picLocks noChangeAspect="1"/>
          </p:cNvPicPr>
          <p:nvPr/>
        </p:nvPicPr>
        <p:blipFill>
          <a:blip r:embed="rId3"/>
          <a:stretch>
            <a:fillRect/>
          </a:stretch>
        </p:blipFill>
        <p:spPr>
          <a:xfrm>
            <a:off x="1139182" y="338836"/>
            <a:ext cx="9133598" cy="6322264"/>
          </a:xfrm>
          <a:prstGeom prst="rect">
            <a:avLst/>
          </a:prstGeom>
        </p:spPr>
      </p:pic>
    </p:spTree>
    <p:extLst>
      <p:ext uri="{BB962C8B-B14F-4D97-AF65-F5344CB8AC3E}">
        <p14:creationId xmlns:p14="http://schemas.microsoft.com/office/powerpoint/2010/main" val="518052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49275"/>
            <a:ext cx="7227977" cy="2986234"/>
          </a:xfrm>
        </p:spPr>
        <p:txBody>
          <a:bodyPr vert="horz" wrap="square" lIns="0" tIns="0" rIns="0" bIns="0" rtlCol="0" anchor="b" anchorCtr="0">
            <a:normAutofit/>
          </a:bodyPr>
          <a:lstStyle/>
          <a:p>
            <a:pPr>
              <a:lnSpc>
                <a:spcPct val="100000"/>
              </a:lnSpc>
            </a:pPr>
            <a:r>
              <a:rPr lang="en-US" dirty="0"/>
              <a:t>Azure App Service</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lvl="0"/>
            <a:r>
              <a:rPr lang="en-US" altLang="zh-TW" sz="1800" spc="-10" dirty="0">
                <a:latin typeface="Calibri" panose="020F0502020204030204" pitchFamily="34" charset="0"/>
                <a:ea typeface="Calibri" panose="020F0502020204030204" pitchFamily="34" charset="0"/>
              </a:rPr>
              <a:t>What is Azure app service plan? What can be set via app service plan?</a:t>
            </a:r>
            <a:endParaRPr lang="zh-TW" altLang="zh-TW" sz="1800" spc="-10" dirty="0">
              <a:latin typeface="Calibri" panose="020F0502020204030204" pitchFamily="34" charset="0"/>
              <a:ea typeface="Calibri" panose="020F0502020204030204" pitchFamily="34" charset="0"/>
            </a:endParaRPr>
          </a:p>
          <a:p>
            <a:pPr marL="0" marR="114935" lvl="0" indent="0" algn="just">
              <a:lnSpc>
                <a:spcPct val="105000"/>
              </a:lnSpc>
              <a:spcBef>
                <a:spcPts val="10"/>
              </a:spcBef>
              <a:spcAft>
                <a:spcPts val="0"/>
              </a:spcAft>
              <a:buSzPts val="1400"/>
              <a:tabLst>
                <a:tab pos="292735" algn="l"/>
              </a:tabLst>
            </a:pPr>
            <a:endParaRPr lang="en-US" sz="1800" spc="-10" dirty="0">
              <a:effectLst/>
              <a:latin typeface="Calibri" panose="020F0502020204030204" pitchFamily="34" charset="0"/>
              <a:ea typeface="Calibri" panose="020F0502020204030204" pitchFamily="34" charset="0"/>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19</a:t>
            </a:fld>
            <a:endParaRPr lang="en-US"/>
          </a:p>
        </p:txBody>
      </p:sp>
    </p:spTree>
    <p:extLst>
      <p:ext uri="{BB962C8B-B14F-4D97-AF65-F5344CB8AC3E}">
        <p14:creationId xmlns:p14="http://schemas.microsoft.com/office/powerpoint/2010/main" val="1357032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dirty="0"/>
              <a:t>CI / CD</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sz="1800" dirty="0">
                <a:effectLst/>
                <a:latin typeface="Calibri" panose="020F0502020204030204" pitchFamily="34" charset="0"/>
                <a:ea typeface="Calibri" panose="020F0502020204030204" pitchFamily="34" charset="0"/>
              </a:rPr>
              <a:t>What Azure resources can we use to set up and implement</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CI /</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CD</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our</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work</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environment?</a:t>
            </a: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a:t>
            </a:fld>
            <a:endParaRPr lang="en-US"/>
          </a:p>
        </p:txBody>
      </p:sp>
    </p:spTree>
    <p:extLst>
      <p:ext uri="{BB962C8B-B14F-4D97-AF65-F5344CB8AC3E}">
        <p14:creationId xmlns:p14="http://schemas.microsoft.com/office/powerpoint/2010/main" val="560021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05537" y="42661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Azure App Service</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 name="Group 10">
            <a:extLst>
              <a:ext uri="{FF2B5EF4-FFF2-40B4-BE49-F238E27FC236}">
                <a16:creationId xmlns:a16="http://schemas.microsoft.com/office/drawing/2014/main" id="{9D6D22A3-3C78-A30D-A087-0DE6211C5BB1}"/>
              </a:ext>
              <a:ext uri="{C183D7F6-B498-43B3-948B-1728B52AA6E4}">
                <adec:decorative xmlns:adec="http://schemas.microsoft.com/office/drawing/2017/decorative" val="1"/>
              </a:ext>
            </a:extLst>
          </p:cNvPr>
          <p:cNvGrpSpPr/>
          <p:nvPr/>
        </p:nvGrpSpPr>
        <p:grpSpPr>
          <a:xfrm rot="7008010">
            <a:off x="1217346" y="5122978"/>
            <a:ext cx="1335600" cy="1262947"/>
            <a:chOff x="10145015" y="2343978"/>
            <a:chExt cx="1335600" cy="1262947"/>
          </a:xfrm>
        </p:grpSpPr>
        <p:sp>
          <p:nvSpPr>
            <p:cNvPr id="12" name="Freeform: Shape 11">
              <a:extLst>
                <a:ext uri="{FF2B5EF4-FFF2-40B4-BE49-F238E27FC236}">
                  <a16:creationId xmlns:a16="http://schemas.microsoft.com/office/drawing/2014/main" id="{CEA58F9B-68C3-2096-27AE-13DC26D5FD62}"/>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4D4368CA-9D36-458E-0FD1-62077B1121D3}"/>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4" name="Content Placeholder 9">
            <a:extLst>
              <a:ext uri="{FF2B5EF4-FFF2-40B4-BE49-F238E27FC236}">
                <a16:creationId xmlns:a16="http://schemas.microsoft.com/office/drawing/2014/main" id="{63612996-2D84-1899-7B22-601C47E8AD2A}"/>
              </a:ext>
            </a:extLst>
          </p:cNvPr>
          <p:cNvSpPr>
            <a:spLocks noGrp="1"/>
          </p:cNvSpPr>
          <p:nvPr>
            <p:ph sz="half" idx="2"/>
          </p:nvPr>
        </p:nvSpPr>
        <p:spPr>
          <a:xfrm>
            <a:off x="634302" y="1642753"/>
            <a:ext cx="9555038" cy="4983889"/>
          </a:xfrm>
        </p:spPr>
        <p:txBody>
          <a:bodyPr/>
          <a:lstStyle/>
          <a:p>
            <a:r>
              <a:rPr lang="en-US" altLang="zh-TW" dirty="0">
                <a:solidFill>
                  <a:srgbClr val="FFFFFF"/>
                </a:solidFill>
                <a:latin typeface="Segoe UI" panose="020B0502040204020203" pitchFamily="34" charset="0"/>
              </a:rPr>
              <a:t>Azure app service allows you to quickly and easily create enterprise-ready web and mobile apps for any platform or device, and deploy them on a scalable and reliable cloud infrastructure</a:t>
            </a:r>
            <a:r>
              <a:rPr lang="en-US" altLang="zh-TW" dirty="0"/>
              <a:t>.</a:t>
            </a:r>
          </a:p>
          <a:p>
            <a:r>
              <a:rPr lang="en-US" altLang="zh-TW" dirty="0">
                <a:solidFill>
                  <a:srgbClr val="FFFFFF"/>
                </a:solidFill>
                <a:latin typeface="Segoe UI" panose="020B0502040204020203" pitchFamily="34" charset="0"/>
              </a:rPr>
              <a:t>What you can set with App Service:</a:t>
            </a:r>
          </a:p>
          <a:p>
            <a:pPr lvl="1"/>
            <a:r>
              <a:rPr lang="en-US" altLang="zh-TW" dirty="0">
                <a:solidFill>
                  <a:srgbClr val="FFFFFF"/>
                </a:solidFill>
                <a:latin typeface="Segoe UI" panose="020B0502040204020203" pitchFamily="34" charset="0"/>
              </a:rPr>
              <a:t>Operating System (Windows, Linux)</a:t>
            </a:r>
          </a:p>
          <a:p>
            <a:pPr lvl="1"/>
            <a:r>
              <a:rPr lang="en-US" altLang="zh-TW" dirty="0">
                <a:solidFill>
                  <a:srgbClr val="FFFFFF"/>
                </a:solidFill>
                <a:latin typeface="Segoe UI" panose="020B0502040204020203" pitchFamily="34" charset="0"/>
              </a:rPr>
              <a:t>Region (West US, East US, etc.)</a:t>
            </a:r>
          </a:p>
          <a:p>
            <a:pPr lvl="1"/>
            <a:r>
              <a:rPr lang="en-US" altLang="zh-TW" dirty="0">
                <a:solidFill>
                  <a:srgbClr val="FFFFFF"/>
                </a:solidFill>
                <a:latin typeface="Segoe UI" panose="020B0502040204020203" pitchFamily="34" charset="0"/>
              </a:rPr>
              <a:t>Number of VM instances</a:t>
            </a:r>
          </a:p>
          <a:p>
            <a:pPr lvl="1"/>
            <a:r>
              <a:rPr lang="en-US" altLang="zh-TW" dirty="0">
                <a:solidFill>
                  <a:srgbClr val="FFFFFF"/>
                </a:solidFill>
                <a:latin typeface="Segoe UI" panose="020B0502040204020203" pitchFamily="34" charset="0"/>
              </a:rPr>
              <a:t>Size of VM instances (Small, Medium, Large)</a:t>
            </a:r>
          </a:p>
          <a:p>
            <a:pPr lvl="1"/>
            <a:r>
              <a:rPr lang="en-US" altLang="zh-TW" dirty="0">
                <a:solidFill>
                  <a:srgbClr val="FFFFFF"/>
                </a:solidFill>
                <a:latin typeface="Segoe UI" panose="020B0502040204020203" pitchFamily="34" charset="0"/>
              </a:rPr>
              <a:t>Pricing Tier</a:t>
            </a:r>
          </a:p>
          <a:p>
            <a:pPr lvl="1"/>
            <a:r>
              <a:rPr lang="en-US" altLang="zh-TW" dirty="0">
                <a:solidFill>
                  <a:srgbClr val="FFFFFF"/>
                </a:solidFill>
                <a:latin typeface="Segoe UI" panose="020B0502040204020203" pitchFamily="34" charset="0"/>
              </a:rPr>
              <a:t>The pricing tier of an App Service plan determines what App Service features you get and how much you pay for the plan.</a:t>
            </a:r>
          </a:p>
          <a:p>
            <a:pPr lvl="1"/>
            <a:endParaRPr lang="en-US" dirty="0">
              <a:solidFill>
                <a:srgbClr val="FFFFFF"/>
              </a:solidFill>
              <a:latin typeface="Segoe UI" panose="020B0502040204020203" pitchFamily="34" charset="0"/>
            </a:endParaRPr>
          </a:p>
        </p:txBody>
      </p:sp>
    </p:spTree>
    <p:extLst>
      <p:ext uri="{BB962C8B-B14F-4D97-AF65-F5344CB8AC3E}">
        <p14:creationId xmlns:p14="http://schemas.microsoft.com/office/powerpoint/2010/main" val="1461869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05537" y="42661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App Service Pricing Tier</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 name="Group 10">
            <a:extLst>
              <a:ext uri="{FF2B5EF4-FFF2-40B4-BE49-F238E27FC236}">
                <a16:creationId xmlns:a16="http://schemas.microsoft.com/office/drawing/2014/main" id="{9D6D22A3-3C78-A30D-A087-0DE6211C5BB1}"/>
              </a:ext>
              <a:ext uri="{C183D7F6-B498-43B3-948B-1728B52AA6E4}">
                <adec:decorative xmlns:adec="http://schemas.microsoft.com/office/drawing/2017/decorative" val="1"/>
              </a:ext>
            </a:extLst>
          </p:cNvPr>
          <p:cNvGrpSpPr/>
          <p:nvPr/>
        </p:nvGrpSpPr>
        <p:grpSpPr>
          <a:xfrm rot="7008010">
            <a:off x="1217346" y="5122978"/>
            <a:ext cx="1335600" cy="1262947"/>
            <a:chOff x="10145015" y="2343978"/>
            <a:chExt cx="1335600" cy="1262947"/>
          </a:xfrm>
        </p:grpSpPr>
        <p:sp>
          <p:nvSpPr>
            <p:cNvPr id="12" name="Freeform: Shape 11">
              <a:extLst>
                <a:ext uri="{FF2B5EF4-FFF2-40B4-BE49-F238E27FC236}">
                  <a16:creationId xmlns:a16="http://schemas.microsoft.com/office/drawing/2014/main" id="{CEA58F9B-68C3-2096-27AE-13DC26D5FD62}"/>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4D4368CA-9D36-458E-0FD1-62077B1121D3}"/>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4" name="Content Placeholder 9">
            <a:extLst>
              <a:ext uri="{FF2B5EF4-FFF2-40B4-BE49-F238E27FC236}">
                <a16:creationId xmlns:a16="http://schemas.microsoft.com/office/drawing/2014/main" id="{63612996-2D84-1899-7B22-601C47E8AD2A}"/>
              </a:ext>
            </a:extLst>
          </p:cNvPr>
          <p:cNvSpPr>
            <a:spLocks noGrp="1"/>
          </p:cNvSpPr>
          <p:nvPr>
            <p:ph sz="half" idx="2"/>
          </p:nvPr>
        </p:nvSpPr>
        <p:spPr>
          <a:xfrm>
            <a:off x="634302" y="1642753"/>
            <a:ext cx="9555038" cy="4983889"/>
          </a:xfrm>
        </p:spPr>
        <p:txBody>
          <a:bodyPr/>
          <a:lstStyle/>
          <a:p>
            <a:r>
              <a:rPr lang="en-US" altLang="zh-TW" dirty="0">
                <a:solidFill>
                  <a:srgbClr val="FFFFFF"/>
                </a:solidFill>
                <a:latin typeface="Segoe UI" panose="020B0502040204020203" pitchFamily="34" charset="0"/>
              </a:rPr>
              <a:t>The pricing tier of an App Service plan determines what App Service features you get and how much you pay for the plan.</a:t>
            </a:r>
          </a:p>
          <a:p>
            <a:pPr lvl="1"/>
            <a:endParaRPr lang="en-US" altLang="zh-TW" sz="800" dirty="0">
              <a:solidFill>
                <a:srgbClr val="FFFFFF"/>
              </a:solidFill>
              <a:latin typeface="Segoe UI" panose="020B0502040204020203" pitchFamily="34" charset="0"/>
            </a:endParaRPr>
          </a:p>
          <a:p>
            <a:pPr lvl="1"/>
            <a:r>
              <a:rPr lang="en-US" altLang="zh-TW" dirty="0">
                <a:solidFill>
                  <a:srgbClr val="FFFFFF"/>
                </a:solidFill>
                <a:latin typeface="Segoe UI" panose="020B0502040204020203" pitchFamily="34" charset="0"/>
              </a:rPr>
              <a:t>Shared compute: </a:t>
            </a:r>
            <a:r>
              <a:rPr lang="en-US" altLang="zh-TW" u="sng" dirty="0">
                <a:solidFill>
                  <a:srgbClr val="FFFFFF"/>
                </a:solidFill>
                <a:latin typeface="Segoe UI" panose="020B0502040204020203" pitchFamily="34" charset="0"/>
              </a:rPr>
              <a:t>Free</a:t>
            </a:r>
            <a:r>
              <a:rPr lang="en-US" altLang="zh-TW" dirty="0">
                <a:solidFill>
                  <a:srgbClr val="FFFFFF"/>
                </a:solidFill>
                <a:latin typeface="Segoe UI" panose="020B0502040204020203" pitchFamily="34" charset="0"/>
              </a:rPr>
              <a:t> and </a:t>
            </a:r>
            <a:r>
              <a:rPr lang="en-US" altLang="zh-TW" u="sng" dirty="0">
                <a:solidFill>
                  <a:srgbClr val="FFFFFF"/>
                </a:solidFill>
                <a:latin typeface="Segoe UI" panose="020B0502040204020203" pitchFamily="34" charset="0"/>
              </a:rPr>
              <a:t>Shared</a:t>
            </a:r>
            <a:r>
              <a:rPr lang="en-US" altLang="zh-TW" dirty="0">
                <a:solidFill>
                  <a:srgbClr val="FFFFFF"/>
                </a:solidFill>
                <a:latin typeface="Segoe UI" panose="020B0502040204020203" pitchFamily="34" charset="0"/>
              </a:rPr>
              <a:t>, the two base tiers, runs an app on the same Azure VM as other App Service apps, including apps of other customers. These tiers allocate </a:t>
            </a:r>
            <a:r>
              <a:rPr lang="en-US" altLang="zh-TW" u="sng" dirty="0">
                <a:solidFill>
                  <a:srgbClr val="FFFFFF"/>
                </a:solidFill>
                <a:latin typeface="Segoe UI" panose="020B0502040204020203" pitchFamily="34" charset="0"/>
              </a:rPr>
              <a:t>CPU quotas</a:t>
            </a:r>
            <a:r>
              <a:rPr lang="en-US" altLang="zh-TW" dirty="0">
                <a:solidFill>
                  <a:srgbClr val="FFFFFF"/>
                </a:solidFill>
                <a:latin typeface="Segoe UI" panose="020B0502040204020203" pitchFamily="34" charset="0"/>
              </a:rPr>
              <a:t> to each app that runs on the shared resources, and the resources </a:t>
            </a:r>
            <a:r>
              <a:rPr lang="en-US" altLang="zh-TW" u="sng" dirty="0">
                <a:solidFill>
                  <a:srgbClr val="FFFFFF"/>
                </a:solidFill>
                <a:latin typeface="Segoe UI" panose="020B0502040204020203" pitchFamily="34" charset="0"/>
              </a:rPr>
              <a:t>cannot scale out</a:t>
            </a:r>
            <a:r>
              <a:rPr lang="en-US" altLang="zh-TW" dirty="0">
                <a:solidFill>
                  <a:srgbClr val="FFFFFF"/>
                </a:solidFill>
                <a:latin typeface="Segoe UI" panose="020B0502040204020203" pitchFamily="34" charset="0"/>
              </a:rPr>
              <a:t>.</a:t>
            </a:r>
          </a:p>
          <a:p>
            <a:pPr lvl="1"/>
            <a:r>
              <a:rPr lang="en-US" altLang="zh-TW" dirty="0">
                <a:solidFill>
                  <a:srgbClr val="FFFFFF"/>
                </a:solidFill>
                <a:latin typeface="Segoe UI" panose="020B0502040204020203" pitchFamily="34" charset="0"/>
              </a:rPr>
              <a:t>Dedicated compute: The </a:t>
            </a:r>
            <a:r>
              <a:rPr lang="en-US" altLang="zh-TW" u="sng" dirty="0">
                <a:solidFill>
                  <a:srgbClr val="FFFFFF"/>
                </a:solidFill>
                <a:latin typeface="Segoe UI" panose="020B0502040204020203" pitchFamily="34" charset="0"/>
              </a:rPr>
              <a:t>Basic</a:t>
            </a:r>
            <a:r>
              <a:rPr lang="en-US" altLang="zh-TW" dirty="0">
                <a:solidFill>
                  <a:srgbClr val="FFFFFF"/>
                </a:solidFill>
                <a:latin typeface="Segoe UI" panose="020B0502040204020203" pitchFamily="34" charset="0"/>
              </a:rPr>
              <a:t>, </a:t>
            </a:r>
            <a:r>
              <a:rPr lang="en-US" altLang="zh-TW" u="sng" dirty="0">
                <a:solidFill>
                  <a:srgbClr val="FFFFFF"/>
                </a:solidFill>
                <a:latin typeface="Segoe UI" panose="020B0502040204020203" pitchFamily="34" charset="0"/>
              </a:rPr>
              <a:t>Standard</a:t>
            </a:r>
            <a:r>
              <a:rPr lang="en-US" altLang="zh-TW" dirty="0">
                <a:solidFill>
                  <a:srgbClr val="FFFFFF"/>
                </a:solidFill>
                <a:latin typeface="Segoe UI" panose="020B0502040204020203" pitchFamily="34" charset="0"/>
              </a:rPr>
              <a:t>, </a:t>
            </a:r>
            <a:r>
              <a:rPr lang="en-US" altLang="zh-TW" u="sng" dirty="0">
                <a:solidFill>
                  <a:srgbClr val="FFFFFF"/>
                </a:solidFill>
                <a:latin typeface="Segoe UI" panose="020B0502040204020203" pitchFamily="34" charset="0"/>
              </a:rPr>
              <a:t>Premium</a:t>
            </a:r>
            <a:r>
              <a:rPr lang="en-US" altLang="zh-TW" dirty="0">
                <a:solidFill>
                  <a:srgbClr val="FFFFFF"/>
                </a:solidFill>
                <a:latin typeface="Segoe UI" panose="020B0502040204020203" pitchFamily="34" charset="0"/>
              </a:rPr>
              <a:t>, </a:t>
            </a:r>
            <a:r>
              <a:rPr lang="en-US" altLang="zh-TW" u="sng" dirty="0">
                <a:solidFill>
                  <a:srgbClr val="FFFFFF"/>
                </a:solidFill>
                <a:latin typeface="Segoe UI" panose="020B0502040204020203" pitchFamily="34" charset="0"/>
              </a:rPr>
              <a:t>PremiumV2</a:t>
            </a:r>
            <a:r>
              <a:rPr lang="en-US" altLang="zh-TW" dirty="0">
                <a:solidFill>
                  <a:srgbClr val="FFFFFF"/>
                </a:solidFill>
                <a:latin typeface="Segoe UI" panose="020B0502040204020203" pitchFamily="34" charset="0"/>
              </a:rPr>
              <a:t>, and </a:t>
            </a:r>
            <a:r>
              <a:rPr lang="en-US" altLang="zh-TW" u="sng" dirty="0">
                <a:solidFill>
                  <a:srgbClr val="FFFFFF"/>
                </a:solidFill>
                <a:latin typeface="Segoe UI" panose="020B0502040204020203" pitchFamily="34" charset="0"/>
              </a:rPr>
              <a:t>PremiumV3</a:t>
            </a:r>
            <a:r>
              <a:rPr lang="en-US" altLang="zh-TW" dirty="0">
                <a:solidFill>
                  <a:srgbClr val="FFFFFF"/>
                </a:solidFill>
                <a:latin typeface="Segoe UI" panose="020B0502040204020203" pitchFamily="34" charset="0"/>
              </a:rPr>
              <a:t> tiers run apps on dedicated Azure VMs. Only apps in the same App Service plan share the same compute resources. The higher the tier, the more VM instances are available to you for scale-out.</a:t>
            </a:r>
          </a:p>
          <a:p>
            <a:pPr lvl="1"/>
            <a:r>
              <a:rPr lang="en-US" altLang="zh-TW" dirty="0">
                <a:solidFill>
                  <a:srgbClr val="FFFFFF"/>
                </a:solidFill>
                <a:latin typeface="Segoe UI" panose="020B0502040204020203" pitchFamily="34" charset="0"/>
              </a:rPr>
              <a:t>Isolated: This </a:t>
            </a:r>
            <a:r>
              <a:rPr lang="en-US" altLang="zh-TW" u="sng" dirty="0">
                <a:solidFill>
                  <a:srgbClr val="FFFFFF"/>
                </a:solidFill>
                <a:latin typeface="Segoe UI" panose="020B0502040204020203" pitchFamily="34" charset="0"/>
              </a:rPr>
              <a:t>Isolated</a:t>
            </a:r>
            <a:r>
              <a:rPr lang="en-US" altLang="zh-TW" dirty="0">
                <a:solidFill>
                  <a:srgbClr val="FFFFFF"/>
                </a:solidFill>
                <a:latin typeface="Segoe UI" panose="020B0502040204020203" pitchFamily="34" charset="0"/>
              </a:rPr>
              <a:t> and </a:t>
            </a:r>
            <a:r>
              <a:rPr lang="en-US" altLang="zh-TW" u="sng" dirty="0">
                <a:solidFill>
                  <a:srgbClr val="FFFFFF"/>
                </a:solidFill>
                <a:latin typeface="Segoe UI" panose="020B0502040204020203" pitchFamily="34" charset="0"/>
              </a:rPr>
              <a:t>IsolatedV2</a:t>
            </a:r>
            <a:r>
              <a:rPr lang="en-US" altLang="zh-TW" dirty="0">
                <a:solidFill>
                  <a:srgbClr val="FFFFFF"/>
                </a:solidFill>
                <a:latin typeface="Segoe UI" panose="020B0502040204020203" pitchFamily="34" charset="0"/>
              </a:rPr>
              <a:t> tiers run dedicated Azure VMs on dedicated Azure Virtual Networks. It provides network isolation on top of compute isolation to your apps. It provides the maximum scale-out capabilities</a:t>
            </a:r>
            <a:r>
              <a:rPr lang="en-US" altLang="zh-TW" dirty="0"/>
              <a:t>.</a:t>
            </a:r>
          </a:p>
          <a:p>
            <a:endParaRPr lang="en-US" altLang="zh-TW" dirty="0">
              <a:solidFill>
                <a:srgbClr val="FFFFFF"/>
              </a:solidFill>
              <a:latin typeface="Segoe UI" panose="020B0502040204020203" pitchFamily="34" charset="0"/>
            </a:endParaRPr>
          </a:p>
          <a:p>
            <a:pPr lvl="1"/>
            <a:endParaRPr lang="en-US" dirty="0">
              <a:solidFill>
                <a:srgbClr val="FFFFFF"/>
              </a:solidFill>
              <a:latin typeface="Segoe UI" panose="020B0502040204020203" pitchFamily="34" charset="0"/>
            </a:endParaRPr>
          </a:p>
        </p:txBody>
      </p:sp>
    </p:spTree>
    <p:extLst>
      <p:ext uri="{BB962C8B-B14F-4D97-AF65-F5344CB8AC3E}">
        <p14:creationId xmlns:p14="http://schemas.microsoft.com/office/powerpoint/2010/main" val="389231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49275"/>
            <a:ext cx="7227977" cy="2986234"/>
          </a:xfrm>
        </p:spPr>
        <p:txBody>
          <a:bodyPr vert="horz" wrap="square" lIns="0" tIns="0" rIns="0" bIns="0" rtlCol="0" anchor="b" anchorCtr="0">
            <a:normAutofit/>
          </a:bodyPr>
          <a:lstStyle/>
          <a:p>
            <a:pPr>
              <a:lnSpc>
                <a:spcPct val="100000"/>
              </a:lnSpc>
            </a:pPr>
            <a:r>
              <a:rPr lang="en-US" dirty="0"/>
              <a:t>App Service vs VM</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lvl="0"/>
            <a:r>
              <a:rPr lang="en-US" altLang="zh-TW" sz="1800" spc="-10" dirty="0">
                <a:latin typeface="Calibri" panose="020F0502020204030204" pitchFamily="34" charset="0"/>
                <a:ea typeface="Calibri" panose="020F0502020204030204" pitchFamily="34" charset="0"/>
              </a:rPr>
              <a:t>What are the differences between Azure App Services and Azure Virtual Machines?</a:t>
            </a:r>
            <a:endParaRPr lang="zh-TW" altLang="zh-TW" sz="1800" spc="-10" dirty="0">
              <a:latin typeface="Calibri" panose="020F0502020204030204" pitchFamily="34" charset="0"/>
              <a:ea typeface="Calibri" panose="020F0502020204030204" pitchFamily="34" charset="0"/>
            </a:endParaRPr>
          </a:p>
          <a:p>
            <a:pPr marL="0" marR="114935" lvl="0" indent="0" algn="just">
              <a:lnSpc>
                <a:spcPct val="105000"/>
              </a:lnSpc>
              <a:spcBef>
                <a:spcPts val="10"/>
              </a:spcBef>
              <a:spcAft>
                <a:spcPts val="0"/>
              </a:spcAft>
              <a:buSzPts val="1400"/>
              <a:tabLst>
                <a:tab pos="292735" algn="l"/>
              </a:tabLst>
            </a:pPr>
            <a:endParaRPr lang="en-US" sz="1800" spc="-10" dirty="0">
              <a:latin typeface="Calibri" panose="020F0502020204030204" pitchFamily="34" charset="0"/>
              <a:ea typeface="Calibri" panose="020F0502020204030204" pitchFamily="34" charset="0"/>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22</a:t>
            </a:fld>
            <a:endParaRPr lang="en-US"/>
          </a:p>
        </p:txBody>
      </p:sp>
    </p:spTree>
    <p:extLst>
      <p:ext uri="{BB962C8B-B14F-4D97-AF65-F5344CB8AC3E}">
        <p14:creationId xmlns:p14="http://schemas.microsoft.com/office/powerpoint/2010/main" val="198283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05537" y="42661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3028032" y="554446"/>
            <a:ext cx="4904680" cy="1332000"/>
          </a:xfrm>
        </p:spPr>
        <p:txBody>
          <a:bodyPr>
            <a:normAutofit/>
          </a:bodyPr>
          <a:lstStyle/>
          <a:p>
            <a:r>
              <a:rPr lang="en-US" dirty="0"/>
              <a:t>App Service vs VM</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870486" y="6691359"/>
            <a:ext cx="1692274" cy="153888"/>
          </a:xfrm>
        </p:spPr>
        <p:txBody>
          <a:bodyPr/>
          <a:lstStyle/>
          <a:p>
            <a:fld id="{DBA1B0FB-D917-4C8C-928F-313BD683BF39}" type="slidenum">
              <a:rPr lang="en-US" smtClean="0"/>
              <a:pPr/>
              <a:t>23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Content Placeholder 9">
            <a:extLst>
              <a:ext uri="{FF2B5EF4-FFF2-40B4-BE49-F238E27FC236}">
                <a16:creationId xmlns:a16="http://schemas.microsoft.com/office/drawing/2014/main" id="{63612996-2D84-1899-7B22-601C47E8AD2A}"/>
              </a:ext>
            </a:extLst>
          </p:cNvPr>
          <p:cNvSpPr>
            <a:spLocks noGrp="1"/>
          </p:cNvSpPr>
          <p:nvPr>
            <p:ph sz="half" idx="2"/>
          </p:nvPr>
        </p:nvSpPr>
        <p:spPr>
          <a:xfrm>
            <a:off x="805866" y="1886446"/>
            <a:ext cx="3591532" cy="4983889"/>
          </a:xfrm>
        </p:spPr>
        <p:txBody>
          <a:bodyPr/>
          <a:lstStyle/>
          <a:p>
            <a:r>
              <a:rPr lang="en-US" altLang="zh-TW" dirty="0">
                <a:solidFill>
                  <a:srgbClr val="FFFFFF"/>
                </a:solidFill>
                <a:latin typeface="Segoe UI" panose="020B0502040204020203" pitchFamily="34" charset="0"/>
              </a:rPr>
              <a:t>Azure Virtual Machine</a:t>
            </a:r>
          </a:p>
          <a:p>
            <a:pPr lvl="1"/>
            <a:endParaRPr lang="en-US" dirty="0">
              <a:solidFill>
                <a:srgbClr val="FFFFFF"/>
              </a:solidFill>
              <a:latin typeface="Segoe UI" panose="020B0502040204020203" pitchFamily="34" charset="0"/>
            </a:endParaRPr>
          </a:p>
        </p:txBody>
      </p:sp>
      <p:pic>
        <p:nvPicPr>
          <p:cNvPr id="2" name="Picture 1"/>
          <p:cNvPicPr>
            <a:picLocks noChangeAspect="1"/>
          </p:cNvPicPr>
          <p:nvPr/>
        </p:nvPicPr>
        <p:blipFill>
          <a:blip r:embed="rId3"/>
          <a:stretch>
            <a:fillRect/>
          </a:stretch>
        </p:blipFill>
        <p:spPr>
          <a:xfrm>
            <a:off x="859594" y="2616840"/>
            <a:ext cx="2984194" cy="3523100"/>
          </a:xfrm>
          <a:prstGeom prst="rect">
            <a:avLst/>
          </a:prstGeom>
        </p:spPr>
      </p:pic>
      <p:pic>
        <p:nvPicPr>
          <p:cNvPr id="3" name="Picture 2"/>
          <p:cNvPicPr>
            <a:picLocks noChangeAspect="1"/>
          </p:cNvPicPr>
          <p:nvPr/>
        </p:nvPicPr>
        <p:blipFill>
          <a:blip r:embed="rId4"/>
          <a:stretch>
            <a:fillRect/>
          </a:stretch>
        </p:blipFill>
        <p:spPr>
          <a:xfrm>
            <a:off x="6668588" y="2616840"/>
            <a:ext cx="2958380" cy="3575548"/>
          </a:xfrm>
          <a:prstGeom prst="rect">
            <a:avLst/>
          </a:prstGeom>
        </p:spPr>
      </p:pic>
      <p:sp>
        <p:nvSpPr>
          <p:cNvPr id="15" name="Content Placeholder 9">
            <a:extLst>
              <a:ext uri="{FF2B5EF4-FFF2-40B4-BE49-F238E27FC236}">
                <a16:creationId xmlns:a16="http://schemas.microsoft.com/office/drawing/2014/main" id="{63612996-2D84-1899-7B22-601C47E8AD2A}"/>
              </a:ext>
            </a:extLst>
          </p:cNvPr>
          <p:cNvSpPr>
            <a:spLocks noGrp="1"/>
          </p:cNvSpPr>
          <p:nvPr>
            <p:ph sz="half" idx="2"/>
          </p:nvPr>
        </p:nvSpPr>
        <p:spPr>
          <a:xfrm>
            <a:off x="6459543" y="1886446"/>
            <a:ext cx="3591532" cy="4983889"/>
          </a:xfrm>
        </p:spPr>
        <p:txBody>
          <a:bodyPr/>
          <a:lstStyle/>
          <a:p>
            <a:r>
              <a:rPr lang="en-US" altLang="zh-TW" dirty="0">
                <a:solidFill>
                  <a:srgbClr val="FFFFFF"/>
                </a:solidFill>
                <a:latin typeface="Segoe UI" panose="020B0502040204020203" pitchFamily="34" charset="0"/>
              </a:rPr>
              <a:t>Azure App Service</a:t>
            </a:r>
          </a:p>
          <a:p>
            <a:pPr lvl="1"/>
            <a:endParaRPr lang="en-US" dirty="0">
              <a:solidFill>
                <a:srgbClr val="FFFFFF"/>
              </a:solidFill>
              <a:latin typeface="Segoe UI" panose="020B0502040204020203" pitchFamily="34" charset="0"/>
            </a:endParaRPr>
          </a:p>
        </p:txBody>
      </p:sp>
    </p:spTree>
    <p:extLst>
      <p:ext uri="{BB962C8B-B14F-4D97-AF65-F5344CB8AC3E}">
        <p14:creationId xmlns:p14="http://schemas.microsoft.com/office/powerpoint/2010/main" val="3799206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05537" y="42661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3028032" y="554446"/>
            <a:ext cx="4904680" cy="1332000"/>
          </a:xfrm>
        </p:spPr>
        <p:txBody>
          <a:bodyPr>
            <a:normAutofit/>
          </a:bodyPr>
          <a:lstStyle/>
          <a:p>
            <a:r>
              <a:rPr lang="en-US" dirty="0"/>
              <a:t>App Service vs VM</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870486" y="6691359"/>
            <a:ext cx="1692274" cy="153888"/>
          </a:xfrm>
        </p:spPr>
        <p:txBody>
          <a:bodyPr/>
          <a:lstStyle/>
          <a:p>
            <a:fld id="{DBA1B0FB-D917-4C8C-928F-313BD683BF39}" type="slidenum">
              <a:rPr lang="en-US" smtClean="0"/>
              <a:pPr/>
              <a:t>24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Content Placeholder 9">
            <a:extLst>
              <a:ext uri="{FF2B5EF4-FFF2-40B4-BE49-F238E27FC236}">
                <a16:creationId xmlns:a16="http://schemas.microsoft.com/office/drawing/2014/main" id="{63612996-2D84-1899-7B22-601C47E8AD2A}"/>
              </a:ext>
            </a:extLst>
          </p:cNvPr>
          <p:cNvSpPr>
            <a:spLocks noGrp="1"/>
          </p:cNvSpPr>
          <p:nvPr>
            <p:ph sz="half" idx="2"/>
          </p:nvPr>
        </p:nvSpPr>
        <p:spPr>
          <a:xfrm>
            <a:off x="805866" y="1886446"/>
            <a:ext cx="3591532" cy="4983889"/>
          </a:xfrm>
        </p:spPr>
        <p:txBody>
          <a:bodyPr/>
          <a:lstStyle/>
          <a:p>
            <a:r>
              <a:rPr lang="en-US" altLang="zh-TW" dirty="0">
                <a:solidFill>
                  <a:srgbClr val="FFFFFF"/>
                </a:solidFill>
                <a:latin typeface="Segoe UI" panose="020B0502040204020203" pitchFamily="34" charset="0"/>
              </a:rPr>
              <a:t>Azure Virtual Machine</a:t>
            </a:r>
          </a:p>
          <a:p>
            <a:pPr lvl="1"/>
            <a:r>
              <a:rPr lang="en-US" altLang="zh-TW" dirty="0">
                <a:solidFill>
                  <a:srgbClr val="FFFFFF"/>
                </a:solidFill>
                <a:latin typeface="Segoe UI" panose="020B0502040204020203" pitchFamily="34" charset="0"/>
              </a:rPr>
              <a:t>IAAS </a:t>
            </a:r>
            <a:r>
              <a:rPr lang="en-US" dirty="0">
                <a:solidFill>
                  <a:srgbClr val="FFFFFF"/>
                </a:solidFill>
                <a:latin typeface="Segoe UI" panose="020B0502040204020203" pitchFamily="34" charset="0"/>
              </a:rPr>
              <a:t>(Infrastructure-as-a-Service)</a:t>
            </a:r>
            <a:endParaRPr lang="en-US" altLang="zh-TW" dirty="0">
              <a:solidFill>
                <a:srgbClr val="FFFFFF"/>
              </a:solidFill>
              <a:latin typeface="Segoe UI" panose="020B0502040204020203" pitchFamily="34" charset="0"/>
            </a:endParaRPr>
          </a:p>
          <a:p>
            <a:pPr lvl="1"/>
            <a:r>
              <a:rPr lang="en-US" altLang="zh-TW" dirty="0">
                <a:solidFill>
                  <a:srgbClr val="FFFFFF"/>
                </a:solidFill>
                <a:latin typeface="Segoe UI" panose="020B0502040204020203" pitchFamily="34" charset="0"/>
              </a:rPr>
              <a:t>Better scalability</a:t>
            </a:r>
          </a:p>
          <a:p>
            <a:pPr lvl="1"/>
            <a:r>
              <a:rPr lang="en-US" altLang="zh-TW" dirty="0">
                <a:solidFill>
                  <a:srgbClr val="FFFFFF"/>
                </a:solidFill>
                <a:latin typeface="Segoe UI" panose="020B0502040204020203" pitchFamily="34" charset="0"/>
              </a:rPr>
              <a:t>More expensive, but you pay for what you use</a:t>
            </a:r>
          </a:p>
          <a:p>
            <a:pPr lvl="1"/>
            <a:r>
              <a:rPr lang="en-US" dirty="0">
                <a:solidFill>
                  <a:srgbClr val="FFFFFF"/>
                </a:solidFill>
                <a:latin typeface="Segoe UI" panose="020B0502040204020203" pitchFamily="34" charset="0"/>
              </a:rPr>
              <a:t>More control over the environment</a:t>
            </a:r>
            <a:endParaRPr lang="en-US" altLang="zh-TW" dirty="0">
              <a:solidFill>
                <a:srgbClr val="FFFFFF"/>
              </a:solidFill>
              <a:latin typeface="Segoe UI" panose="020B0502040204020203" pitchFamily="34" charset="0"/>
            </a:endParaRPr>
          </a:p>
          <a:p>
            <a:pPr lvl="1"/>
            <a:endParaRPr lang="en-US" dirty="0">
              <a:solidFill>
                <a:srgbClr val="FFFFFF"/>
              </a:solidFill>
              <a:latin typeface="Segoe UI" panose="020B0502040204020203" pitchFamily="34" charset="0"/>
            </a:endParaRPr>
          </a:p>
        </p:txBody>
      </p:sp>
      <p:sp>
        <p:nvSpPr>
          <p:cNvPr id="15" name="Content Placeholder 9">
            <a:extLst>
              <a:ext uri="{FF2B5EF4-FFF2-40B4-BE49-F238E27FC236}">
                <a16:creationId xmlns:a16="http://schemas.microsoft.com/office/drawing/2014/main" id="{63612996-2D84-1899-7B22-601C47E8AD2A}"/>
              </a:ext>
            </a:extLst>
          </p:cNvPr>
          <p:cNvSpPr>
            <a:spLocks noGrp="1"/>
          </p:cNvSpPr>
          <p:nvPr>
            <p:ph sz="half" idx="2"/>
          </p:nvPr>
        </p:nvSpPr>
        <p:spPr>
          <a:xfrm>
            <a:off x="6459543" y="1886446"/>
            <a:ext cx="3591532" cy="4983889"/>
          </a:xfrm>
        </p:spPr>
        <p:txBody>
          <a:bodyPr/>
          <a:lstStyle/>
          <a:p>
            <a:r>
              <a:rPr lang="en-US" altLang="zh-TW" dirty="0">
                <a:solidFill>
                  <a:srgbClr val="FFFFFF"/>
                </a:solidFill>
                <a:latin typeface="Segoe UI" panose="020B0502040204020203" pitchFamily="34" charset="0"/>
              </a:rPr>
              <a:t>Azure App Service</a:t>
            </a:r>
          </a:p>
          <a:p>
            <a:pPr lvl="1"/>
            <a:r>
              <a:rPr lang="en-US" dirty="0">
                <a:solidFill>
                  <a:srgbClr val="FFFFFF"/>
                </a:solidFill>
                <a:latin typeface="Segoe UI" panose="020B0502040204020203" pitchFamily="34" charset="0"/>
              </a:rPr>
              <a:t>PaaS (Platform-as-a-Service)</a:t>
            </a:r>
          </a:p>
          <a:p>
            <a:pPr lvl="1"/>
            <a:r>
              <a:rPr lang="en-US" altLang="zh-TW" dirty="0">
                <a:solidFill>
                  <a:srgbClr val="FFFFFF"/>
                </a:solidFill>
                <a:latin typeface="Segoe UI" panose="020B0502040204020203" pitchFamily="34" charset="0"/>
              </a:rPr>
              <a:t>Much less managerial efforts</a:t>
            </a:r>
          </a:p>
          <a:p>
            <a:pPr lvl="1"/>
            <a:r>
              <a:rPr lang="en-US" dirty="0">
                <a:solidFill>
                  <a:srgbClr val="FFFFFF"/>
                </a:solidFill>
                <a:latin typeface="Segoe UI" panose="020B0502040204020203" pitchFamily="34" charset="0"/>
              </a:rPr>
              <a:t>Does not offer Pay-as-you-Go, you pay for the service plan.</a:t>
            </a:r>
          </a:p>
          <a:p>
            <a:pPr lvl="1"/>
            <a:r>
              <a:rPr lang="en-US" dirty="0">
                <a:solidFill>
                  <a:srgbClr val="FFFFFF"/>
                </a:solidFill>
                <a:latin typeface="Segoe UI" panose="020B0502040204020203" pitchFamily="34" charset="0"/>
              </a:rPr>
              <a:t>There may be constraints for the support of certain programming languages</a:t>
            </a:r>
          </a:p>
        </p:txBody>
      </p:sp>
    </p:spTree>
    <p:extLst>
      <p:ext uri="{BB962C8B-B14F-4D97-AF65-F5344CB8AC3E}">
        <p14:creationId xmlns:p14="http://schemas.microsoft.com/office/powerpoint/2010/main" val="3644032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49275"/>
            <a:ext cx="7227977" cy="2986234"/>
          </a:xfrm>
        </p:spPr>
        <p:txBody>
          <a:bodyPr vert="horz" wrap="square" lIns="0" tIns="0" rIns="0" bIns="0" rtlCol="0" anchor="b" anchorCtr="0">
            <a:normAutofit/>
          </a:bodyPr>
          <a:lstStyle/>
          <a:p>
            <a:pPr>
              <a:lnSpc>
                <a:spcPct val="100000"/>
              </a:lnSpc>
            </a:pPr>
            <a:r>
              <a:rPr lang="en-US" dirty="0"/>
              <a:t>Azure K8s Service</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lvl="0"/>
            <a:r>
              <a:rPr lang="en-US" sz="1800" dirty="0">
                <a:effectLst/>
                <a:latin typeface="Calibri" panose="020F0502020204030204" pitchFamily="34" charset="0"/>
                <a:ea typeface="Calibri" panose="020F0502020204030204" pitchFamily="34" charset="0"/>
              </a:rPr>
              <a:t>You developed a new feature in your project and now want to deploy it to</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your development environment running in Azure Kubernetes Service (AKS)</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for further testing. How would you use Azure resources to automate this</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process?</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Briefly</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explain</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what each</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component does</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your</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flow.</a:t>
            </a:r>
            <a:endParaRPr lang="en-US" sz="1800" spc="-10" dirty="0">
              <a:latin typeface="Calibri" panose="020F0502020204030204" pitchFamily="34" charset="0"/>
              <a:ea typeface="Calibri" panose="020F0502020204030204" pitchFamily="34" charset="0"/>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25</a:t>
            </a:fld>
            <a:endParaRPr lang="en-US"/>
          </a:p>
        </p:txBody>
      </p:sp>
    </p:spTree>
    <p:extLst>
      <p:ext uri="{BB962C8B-B14F-4D97-AF65-F5344CB8AC3E}">
        <p14:creationId xmlns:p14="http://schemas.microsoft.com/office/powerpoint/2010/main" val="3088245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05537" y="42661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Azure Pipeline</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 name="Group 10">
            <a:extLst>
              <a:ext uri="{FF2B5EF4-FFF2-40B4-BE49-F238E27FC236}">
                <a16:creationId xmlns:a16="http://schemas.microsoft.com/office/drawing/2014/main" id="{9D6D22A3-3C78-A30D-A087-0DE6211C5BB1}"/>
              </a:ext>
              <a:ext uri="{C183D7F6-B498-43B3-948B-1728B52AA6E4}">
                <adec:decorative xmlns:adec="http://schemas.microsoft.com/office/drawing/2017/decorative" val="1"/>
              </a:ext>
            </a:extLst>
          </p:cNvPr>
          <p:cNvGrpSpPr/>
          <p:nvPr/>
        </p:nvGrpSpPr>
        <p:grpSpPr>
          <a:xfrm rot="7008010">
            <a:off x="1217346" y="5122978"/>
            <a:ext cx="1335600" cy="1262947"/>
            <a:chOff x="10145015" y="2343978"/>
            <a:chExt cx="1335600" cy="1262947"/>
          </a:xfrm>
        </p:grpSpPr>
        <p:sp>
          <p:nvSpPr>
            <p:cNvPr id="12" name="Freeform: Shape 11">
              <a:extLst>
                <a:ext uri="{FF2B5EF4-FFF2-40B4-BE49-F238E27FC236}">
                  <a16:creationId xmlns:a16="http://schemas.microsoft.com/office/drawing/2014/main" id="{CEA58F9B-68C3-2096-27AE-13DC26D5FD62}"/>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4D4368CA-9D36-458E-0FD1-62077B1121D3}"/>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4" name="Content Placeholder 9">
            <a:extLst>
              <a:ext uri="{FF2B5EF4-FFF2-40B4-BE49-F238E27FC236}">
                <a16:creationId xmlns:a16="http://schemas.microsoft.com/office/drawing/2014/main" id="{63612996-2D84-1899-7B22-601C47E8AD2A}"/>
              </a:ext>
            </a:extLst>
          </p:cNvPr>
          <p:cNvSpPr>
            <a:spLocks noGrp="1"/>
          </p:cNvSpPr>
          <p:nvPr>
            <p:ph sz="half" idx="2"/>
          </p:nvPr>
        </p:nvSpPr>
        <p:spPr>
          <a:xfrm>
            <a:off x="634302" y="1642753"/>
            <a:ext cx="9555038" cy="4983889"/>
          </a:xfrm>
        </p:spPr>
        <p:txBody>
          <a:bodyPr/>
          <a:lstStyle/>
          <a:p>
            <a:r>
              <a:rPr lang="en-US" b="0" i="0" dirty="0">
                <a:solidFill>
                  <a:srgbClr val="E6E6E6"/>
                </a:solidFill>
                <a:effectLst/>
                <a:latin typeface="Segoe UI" panose="020B0502040204020203" pitchFamily="34" charset="0"/>
              </a:rPr>
              <a:t>Automatically builds and tests code projects to make them available to others. </a:t>
            </a:r>
          </a:p>
          <a:p>
            <a:r>
              <a:rPr lang="en-US" b="0" i="0" dirty="0">
                <a:solidFill>
                  <a:srgbClr val="E6E6E6"/>
                </a:solidFill>
                <a:effectLst/>
                <a:latin typeface="Segoe UI" panose="020B0502040204020203" pitchFamily="34" charset="0"/>
              </a:rPr>
              <a:t>Azure Pipelines combines continuous integration (CI) and continuous delivery (CD) to test and build your code and ship it to any target:</a:t>
            </a:r>
          </a:p>
          <a:p>
            <a:pPr lvl="1"/>
            <a:r>
              <a:rPr lang="en-US" b="0" i="0" dirty="0">
                <a:solidFill>
                  <a:srgbClr val="E6E6E6"/>
                </a:solidFill>
                <a:effectLst/>
                <a:latin typeface="Segoe UI" panose="020B0502040204020203" pitchFamily="34" charset="0"/>
              </a:rPr>
              <a:t>virtual machines, environments, containers, on-premises and cloud platforms, or PaaS services</a:t>
            </a:r>
            <a:endParaRPr lang="en-US" dirty="0">
              <a:solidFill>
                <a:srgbClr val="E6E6E6"/>
              </a:solidFill>
              <a:latin typeface="Segoe UI" panose="020B0502040204020203" pitchFamily="34" charset="0"/>
            </a:endParaRPr>
          </a:p>
          <a:p>
            <a:r>
              <a:rPr lang="en-US" b="0" i="0" dirty="0">
                <a:solidFill>
                  <a:srgbClr val="E6E6E6"/>
                </a:solidFill>
                <a:effectLst/>
                <a:latin typeface="Segoe UI" panose="020B0502040204020203" pitchFamily="34" charset="0"/>
              </a:rPr>
              <a:t>Continuous Testing (CT) on-premises or in the cloud is the use of automated build-deploy-test workflows, with a choice of technologies and frameworks, that test your changes continuously in a fast, scalable, and efficient manner.</a:t>
            </a:r>
          </a:p>
          <a:p>
            <a:endParaRPr lang="en-US" altLang="zh-TW" dirty="0">
              <a:solidFill>
                <a:srgbClr val="FFFFFF"/>
              </a:solidFill>
              <a:latin typeface="Segoe UI" panose="020B0502040204020203" pitchFamily="34" charset="0"/>
            </a:endParaRPr>
          </a:p>
          <a:p>
            <a:pPr lvl="1"/>
            <a:endParaRPr lang="en-US" dirty="0">
              <a:solidFill>
                <a:srgbClr val="FFFFFF"/>
              </a:solidFill>
              <a:latin typeface="Segoe UI" panose="020B0502040204020203" pitchFamily="34" charset="0"/>
            </a:endParaRPr>
          </a:p>
        </p:txBody>
      </p:sp>
    </p:spTree>
    <p:extLst>
      <p:ext uri="{BB962C8B-B14F-4D97-AF65-F5344CB8AC3E}">
        <p14:creationId xmlns:p14="http://schemas.microsoft.com/office/powerpoint/2010/main" val="2193231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49275"/>
            <a:ext cx="7227977" cy="2986234"/>
          </a:xfrm>
        </p:spPr>
        <p:txBody>
          <a:bodyPr vert="horz" wrap="square" lIns="0" tIns="0" rIns="0" bIns="0" rtlCol="0" anchor="b" anchorCtr="0">
            <a:normAutofit/>
          </a:bodyPr>
          <a:lstStyle/>
          <a:p>
            <a:pPr>
              <a:lnSpc>
                <a:spcPct val="100000"/>
              </a:lnSpc>
            </a:pPr>
            <a:r>
              <a:rPr lang="en-US" dirty="0"/>
              <a:t>IAAS, PAAS, SAAS</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marR="62230" lvl="0" indent="0">
              <a:lnSpc>
                <a:spcPct val="105000"/>
              </a:lnSpc>
              <a:spcBef>
                <a:spcPts val="25"/>
              </a:spcBef>
              <a:spcAft>
                <a:spcPts val="0"/>
              </a:spcAft>
              <a:buSzPts val="1400"/>
              <a:tabLst>
                <a:tab pos="292735" algn="l"/>
              </a:tabLst>
            </a:pPr>
            <a:r>
              <a:rPr lang="en-US" sz="1800" spc="-10" dirty="0">
                <a:effectLst/>
                <a:latin typeface="Calibri" panose="020F0502020204030204" pitchFamily="34" charset="0"/>
                <a:ea typeface="Calibri" panose="020F0502020204030204" pitchFamily="34" charset="0"/>
              </a:rPr>
              <a:t>What</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layer</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do</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you</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manage</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or</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provider</a:t>
            </a:r>
            <a:r>
              <a:rPr lang="en-US" sz="1800" spc="5" dirty="0">
                <a:effectLst/>
                <a:latin typeface="Calibri" panose="020F0502020204030204" pitchFamily="34" charset="0"/>
                <a:ea typeface="Calibri" panose="020F0502020204030204" pitchFamily="34" charset="0"/>
              </a:rPr>
              <a:t> </a:t>
            </a:r>
            <a:r>
              <a:rPr lang="en-US" sz="1800" spc="-5" dirty="0">
                <a:effectLst/>
                <a:latin typeface="Calibri" panose="020F0502020204030204" pitchFamily="34" charset="0"/>
                <a:ea typeface="Calibri" panose="020F0502020204030204" pitchFamily="34" charset="0"/>
              </a:rPr>
              <a:t>manage (Applications,</a:t>
            </a:r>
            <a:r>
              <a:rPr lang="en-US" sz="1800" spc="-55" dirty="0">
                <a:effectLst/>
                <a:latin typeface="Calibri" panose="020F0502020204030204" pitchFamily="34" charset="0"/>
                <a:ea typeface="Calibri" panose="020F0502020204030204" pitchFamily="34" charset="0"/>
              </a:rPr>
              <a:t> </a:t>
            </a:r>
            <a:r>
              <a:rPr lang="en-US" sz="1800" spc="-5" dirty="0">
                <a:effectLst/>
                <a:latin typeface="Calibri" panose="020F0502020204030204" pitchFamily="34" charset="0"/>
                <a:ea typeface="Calibri" panose="020F0502020204030204" pitchFamily="34" charset="0"/>
              </a:rPr>
              <a:t>Data,</a:t>
            </a:r>
            <a:r>
              <a:rPr lang="en-US" sz="1800" spc="-50" dirty="0">
                <a:effectLst/>
                <a:latin typeface="Calibri" panose="020F0502020204030204" pitchFamily="34" charset="0"/>
                <a:ea typeface="Calibri" panose="020F0502020204030204" pitchFamily="34" charset="0"/>
              </a:rPr>
              <a:t> </a:t>
            </a:r>
            <a:r>
              <a:rPr lang="en-US" sz="1800" spc="-5" dirty="0">
                <a:effectLst/>
                <a:latin typeface="Calibri" panose="020F0502020204030204" pitchFamily="34" charset="0"/>
                <a:ea typeface="Calibri" panose="020F0502020204030204" pitchFamily="34" charset="0"/>
              </a:rPr>
              <a:t>Runtime,</a:t>
            </a:r>
            <a:r>
              <a:rPr lang="en-US" sz="1800" spc="-5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Middleware,</a:t>
            </a:r>
            <a:r>
              <a:rPr lang="en-US" sz="1800" spc="-50"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OS,</a:t>
            </a:r>
            <a:r>
              <a:rPr lang="en-US" sz="1800" spc="-7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Virtualization,</a:t>
            </a:r>
            <a:r>
              <a:rPr lang="en-US" sz="1800" spc="-7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Servers,</a:t>
            </a:r>
            <a:r>
              <a:rPr lang="en-US" sz="1800" spc="-30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Storage, Network)? Which level is Azure Virtual Machine, Azure Key Vault,</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Azure Container Registry, Azure PostgreSQL DB, Azure Redis Cache, App</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Service, Outlook email</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27</a:t>
            </a:fld>
            <a:endParaRPr lang="en-US"/>
          </a:p>
        </p:txBody>
      </p:sp>
    </p:spTree>
    <p:extLst>
      <p:ext uri="{BB962C8B-B14F-4D97-AF65-F5344CB8AC3E}">
        <p14:creationId xmlns:p14="http://schemas.microsoft.com/office/powerpoint/2010/main" val="1603328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31504" y="471692"/>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3028032" y="554446"/>
            <a:ext cx="4904680" cy="1332000"/>
          </a:xfrm>
        </p:spPr>
        <p:txBody>
          <a:bodyPr>
            <a:normAutofit/>
          </a:bodyPr>
          <a:lstStyle/>
          <a:p>
            <a:r>
              <a:rPr lang="en-US" dirty="0"/>
              <a:t>IAAS, SAAS, PAAS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870486" y="6691359"/>
            <a:ext cx="1692274" cy="153888"/>
          </a:xfrm>
        </p:spPr>
        <p:txBody>
          <a:bodyPr/>
          <a:lstStyle/>
          <a:p>
            <a:fld id="{DBA1B0FB-D917-4C8C-928F-313BD683BF39}" type="slidenum">
              <a:rPr lang="en-US" smtClean="0"/>
              <a:pPr/>
              <a:t>28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Content Placeholder 9">
            <a:extLst>
              <a:ext uri="{FF2B5EF4-FFF2-40B4-BE49-F238E27FC236}">
                <a16:creationId xmlns:a16="http://schemas.microsoft.com/office/drawing/2014/main" id="{63612996-2D84-1899-7B22-601C47E8AD2A}"/>
              </a:ext>
            </a:extLst>
          </p:cNvPr>
          <p:cNvSpPr>
            <a:spLocks noGrp="1"/>
          </p:cNvSpPr>
          <p:nvPr>
            <p:ph sz="half" idx="2"/>
          </p:nvPr>
        </p:nvSpPr>
        <p:spPr>
          <a:xfrm>
            <a:off x="629239" y="1861358"/>
            <a:ext cx="3666535" cy="4983889"/>
          </a:xfrm>
        </p:spPr>
        <p:txBody>
          <a:bodyPr/>
          <a:lstStyle/>
          <a:p>
            <a:r>
              <a:rPr lang="en-US" altLang="zh-TW" dirty="0">
                <a:solidFill>
                  <a:srgbClr val="FFFFFF"/>
                </a:solidFill>
                <a:latin typeface="Segoe UI" panose="020B0502040204020203" pitchFamily="34" charset="0"/>
              </a:rPr>
              <a:t>Infrastructure as a Service</a:t>
            </a:r>
          </a:p>
          <a:p>
            <a:pPr lvl="1"/>
            <a:r>
              <a:rPr lang="en-US" altLang="zh-TW" dirty="0">
                <a:solidFill>
                  <a:srgbClr val="FFFFFF"/>
                </a:solidFill>
                <a:latin typeface="Segoe UI" panose="020B0502040204020203" pitchFamily="34" charset="0"/>
              </a:rPr>
              <a:t>Ex. Azure Virtual Machine</a:t>
            </a:r>
          </a:p>
          <a:p>
            <a:pPr lvl="1"/>
            <a:endParaRPr lang="en-US" dirty="0">
              <a:solidFill>
                <a:srgbClr val="FFFFFF"/>
              </a:solidFill>
              <a:latin typeface="Segoe UI" panose="020B0502040204020203" pitchFamily="34" charset="0"/>
            </a:endParaRPr>
          </a:p>
        </p:txBody>
      </p:sp>
      <p:sp>
        <p:nvSpPr>
          <p:cNvPr id="15" name="Content Placeholder 9">
            <a:extLst>
              <a:ext uri="{FF2B5EF4-FFF2-40B4-BE49-F238E27FC236}">
                <a16:creationId xmlns:a16="http://schemas.microsoft.com/office/drawing/2014/main" id="{63612996-2D84-1899-7B22-601C47E8AD2A}"/>
              </a:ext>
            </a:extLst>
          </p:cNvPr>
          <p:cNvSpPr>
            <a:spLocks noGrp="1"/>
          </p:cNvSpPr>
          <p:nvPr>
            <p:ph sz="half" idx="2"/>
          </p:nvPr>
        </p:nvSpPr>
        <p:spPr>
          <a:xfrm>
            <a:off x="4069389" y="1855279"/>
            <a:ext cx="3591532" cy="4983889"/>
          </a:xfrm>
        </p:spPr>
        <p:txBody>
          <a:bodyPr/>
          <a:lstStyle/>
          <a:p>
            <a:r>
              <a:rPr lang="en-US" altLang="zh-TW" dirty="0">
                <a:solidFill>
                  <a:srgbClr val="FFFFFF"/>
                </a:solidFill>
                <a:latin typeface="Segoe UI" panose="020B0502040204020203" pitchFamily="34" charset="0"/>
              </a:rPr>
              <a:t>Platform as a Service</a:t>
            </a:r>
          </a:p>
          <a:p>
            <a:pPr lvl="1"/>
            <a:r>
              <a:rPr lang="en-US" altLang="zh-TW" dirty="0">
                <a:solidFill>
                  <a:srgbClr val="FFFFFF"/>
                </a:solidFill>
                <a:latin typeface="Segoe UI" panose="020B0502040204020203" pitchFamily="34" charset="0"/>
              </a:rPr>
              <a:t>Ex. Azure App Service, Key Vault, Azure PostgreSQL database</a:t>
            </a:r>
          </a:p>
          <a:p>
            <a:pPr lvl="1"/>
            <a:endParaRPr lang="en-US" dirty="0">
              <a:solidFill>
                <a:srgbClr val="FFFFFF"/>
              </a:solidFill>
              <a:latin typeface="Segoe UI" panose="020B0502040204020203" pitchFamily="34" charset="0"/>
            </a:endParaRPr>
          </a:p>
        </p:txBody>
      </p:sp>
      <p:sp>
        <p:nvSpPr>
          <p:cNvPr id="13" name="Content Placeholder 9">
            <a:extLst>
              <a:ext uri="{FF2B5EF4-FFF2-40B4-BE49-F238E27FC236}">
                <a16:creationId xmlns:a16="http://schemas.microsoft.com/office/drawing/2014/main" id="{D84C5B86-B7AC-4C93-16B9-3DA35BAF7F87}"/>
              </a:ext>
            </a:extLst>
          </p:cNvPr>
          <p:cNvSpPr txBox="1">
            <a:spLocks/>
          </p:cNvSpPr>
          <p:nvPr/>
        </p:nvSpPr>
        <p:spPr>
          <a:xfrm>
            <a:off x="7809567" y="1861358"/>
            <a:ext cx="3591532" cy="4983889"/>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solidFill>
                  <a:srgbClr val="FFFFFF"/>
                </a:solidFill>
                <a:latin typeface="Segoe UI" panose="020B0502040204020203" pitchFamily="34" charset="0"/>
              </a:rPr>
              <a:t>Software as a Service</a:t>
            </a:r>
          </a:p>
          <a:p>
            <a:pPr lvl="1"/>
            <a:r>
              <a:rPr lang="en-US" altLang="zh-TW" dirty="0">
                <a:solidFill>
                  <a:srgbClr val="FFFFFF"/>
                </a:solidFill>
                <a:latin typeface="Segoe UI" panose="020B0502040204020203" pitchFamily="34" charset="0"/>
              </a:rPr>
              <a:t>Ex. Microsoft Outlook, Redis Cache, </a:t>
            </a:r>
          </a:p>
          <a:p>
            <a:pPr lvl="1"/>
            <a:endParaRPr lang="en-US" dirty="0">
              <a:solidFill>
                <a:srgbClr val="FFFFFF"/>
              </a:solidFill>
              <a:latin typeface="Segoe UI" panose="020B0502040204020203" pitchFamily="34" charset="0"/>
            </a:endParaRPr>
          </a:p>
        </p:txBody>
      </p:sp>
      <p:pic>
        <p:nvPicPr>
          <p:cNvPr id="5" name="Picture 4" descr="Graphical user interface&#10;&#10;Description automatically generated">
            <a:extLst>
              <a:ext uri="{FF2B5EF4-FFF2-40B4-BE49-F238E27FC236}">
                <a16:creationId xmlns:a16="http://schemas.microsoft.com/office/drawing/2014/main" id="{B6D126E0-2794-CB2C-186F-82FD979864B9}"/>
              </a:ext>
            </a:extLst>
          </p:cNvPr>
          <p:cNvPicPr>
            <a:picLocks noChangeAspect="1"/>
          </p:cNvPicPr>
          <p:nvPr/>
        </p:nvPicPr>
        <p:blipFill rotWithShape="1">
          <a:blip r:embed="rId3"/>
          <a:srcRect l="33928" r="49576" b="13674"/>
          <a:stretch/>
        </p:blipFill>
        <p:spPr>
          <a:xfrm>
            <a:off x="1294327" y="3252299"/>
            <a:ext cx="1393560" cy="3335244"/>
          </a:xfrm>
          <a:prstGeom prst="rect">
            <a:avLst/>
          </a:prstGeom>
        </p:spPr>
      </p:pic>
      <p:pic>
        <p:nvPicPr>
          <p:cNvPr id="16" name="Picture 15" descr="Graphical user interface&#10;&#10;Description automatically generated">
            <a:extLst>
              <a:ext uri="{FF2B5EF4-FFF2-40B4-BE49-F238E27FC236}">
                <a16:creationId xmlns:a16="http://schemas.microsoft.com/office/drawing/2014/main" id="{9BCDA8CD-C999-FF7D-5DF6-D4FBF452CA94}"/>
              </a:ext>
            </a:extLst>
          </p:cNvPr>
          <p:cNvPicPr>
            <a:picLocks noChangeAspect="1"/>
          </p:cNvPicPr>
          <p:nvPr/>
        </p:nvPicPr>
        <p:blipFill rotWithShape="1">
          <a:blip r:embed="rId3"/>
          <a:srcRect l="50329" t="333" r="34116" b="13341"/>
          <a:stretch/>
        </p:blipFill>
        <p:spPr>
          <a:xfrm>
            <a:off x="5042655" y="3356115"/>
            <a:ext cx="1314038" cy="3335244"/>
          </a:xfrm>
          <a:prstGeom prst="rect">
            <a:avLst/>
          </a:prstGeom>
        </p:spPr>
      </p:pic>
      <p:pic>
        <p:nvPicPr>
          <p:cNvPr id="17" name="Picture 16" descr="Graphical user interface&#10;&#10;Description automatically generated">
            <a:extLst>
              <a:ext uri="{FF2B5EF4-FFF2-40B4-BE49-F238E27FC236}">
                <a16:creationId xmlns:a16="http://schemas.microsoft.com/office/drawing/2014/main" id="{3243C561-7E4F-CD3C-57D4-E00A363CFD31}"/>
              </a:ext>
            </a:extLst>
          </p:cNvPr>
          <p:cNvPicPr>
            <a:picLocks noChangeAspect="1"/>
          </p:cNvPicPr>
          <p:nvPr/>
        </p:nvPicPr>
        <p:blipFill rotWithShape="1">
          <a:blip r:embed="rId3"/>
          <a:srcRect l="66367" t="720" r="18078" b="12954"/>
          <a:stretch/>
        </p:blipFill>
        <p:spPr>
          <a:xfrm>
            <a:off x="8948314" y="3433059"/>
            <a:ext cx="1314038" cy="3335244"/>
          </a:xfrm>
          <a:prstGeom prst="rect">
            <a:avLst/>
          </a:prstGeom>
        </p:spPr>
      </p:pic>
    </p:spTree>
    <p:extLst>
      <p:ext uri="{BB962C8B-B14F-4D97-AF65-F5344CB8AC3E}">
        <p14:creationId xmlns:p14="http://schemas.microsoft.com/office/powerpoint/2010/main" val="2217789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is CI / CD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7" y="1534206"/>
            <a:ext cx="9555038" cy="3515555"/>
          </a:xfrm>
        </p:spPr>
        <p:txBody>
          <a:bodyPr/>
          <a:lstStyle/>
          <a:p>
            <a:r>
              <a:rPr lang="en-US" dirty="0">
                <a:solidFill>
                  <a:srgbClr val="FFFFFF"/>
                </a:solidFill>
              </a:rPr>
              <a:t>CI (continuous integration) is a modern software development practice in which incremental code changes are made frequently and reliably</a:t>
            </a:r>
          </a:p>
          <a:p>
            <a:r>
              <a:rPr lang="en-US" dirty="0">
                <a:solidFill>
                  <a:srgbClr val="FFFFFF"/>
                </a:solidFill>
              </a:rPr>
              <a:t>CD (continuous delivery) is the automated delivery of completed code to environments like automated testing.</a:t>
            </a:r>
          </a:p>
          <a:p>
            <a:r>
              <a:rPr lang="en-US" dirty="0">
                <a:solidFill>
                  <a:srgbClr val="FFFFFF"/>
                </a:solidFill>
              </a:rPr>
              <a:t>CD (continuous deployment) deploying polished code to production.</a:t>
            </a:r>
          </a:p>
          <a:p>
            <a:r>
              <a:rPr lang="en-US" dirty="0">
                <a:solidFill>
                  <a:srgbClr val="FFFFFF"/>
                </a:solidFill>
              </a:rPr>
              <a:t>CI = writing code, CD = testing and deploying finished code.</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5" name="Picture 14">
            <a:extLst>
              <a:ext uri="{FF2B5EF4-FFF2-40B4-BE49-F238E27FC236}">
                <a16:creationId xmlns:a16="http://schemas.microsoft.com/office/drawing/2014/main" id="{853795D6-C3E9-CB29-04CC-F46CAA27C88E}"/>
              </a:ext>
            </a:extLst>
          </p:cNvPr>
          <p:cNvPicPr>
            <a:picLocks noChangeAspect="1"/>
          </p:cNvPicPr>
          <p:nvPr/>
        </p:nvPicPr>
        <p:blipFill>
          <a:blip r:embed="rId3"/>
          <a:stretch>
            <a:fillRect/>
          </a:stretch>
        </p:blipFill>
        <p:spPr>
          <a:xfrm>
            <a:off x="429708" y="4976726"/>
            <a:ext cx="8452134" cy="1769391"/>
          </a:xfrm>
          <a:prstGeom prst="rect">
            <a:avLst/>
          </a:prstGeom>
        </p:spPr>
      </p:pic>
    </p:spTree>
    <p:extLst>
      <p:ext uri="{BB962C8B-B14F-4D97-AF65-F5344CB8AC3E}">
        <p14:creationId xmlns:p14="http://schemas.microsoft.com/office/powerpoint/2010/main" val="2622635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Azure Resources for CI / CD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9" name="Picture 8">
            <a:extLst>
              <a:ext uri="{FF2B5EF4-FFF2-40B4-BE49-F238E27FC236}">
                <a16:creationId xmlns:a16="http://schemas.microsoft.com/office/drawing/2014/main" id="{91E63122-53BC-B250-E8D3-13C32D5D8824}"/>
              </a:ext>
            </a:extLst>
          </p:cNvPr>
          <p:cNvPicPr>
            <a:picLocks noChangeAspect="1"/>
          </p:cNvPicPr>
          <p:nvPr/>
        </p:nvPicPr>
        <p:blipFill>
          <a:blip r:embed="rId3"/>
          <a:stretch>
            <a:fillRect/>
          </a:stretch>
        </p:blipFill>
        <p:spPr>
          <a:xfrm>
            <a:off x="2565098" y="5354511"/>
            <a:ext cx="7061803" cy="1306589"/>
          </a:xfrm>
          <a:prstGeom prst="rect">
            <a:avLst/>
          </a:prstGeom>
        </p:spPr>
      </p:pic>
      <p:sp>
        <p:nvSpPr>
          <p:cNvPr id="16" name="Content Placeholder 9">
            <a:extLst>
              <a:ext uri="{FF2B5EF4-FFF2-40B4-BE49-F238E27FC236}">
                <a16:creationId xmlns:a16="http://schemas.microsoft.com/office/drawing/2014/main" id="{AB24676A-7877-5B85-E55B-540317CAB57F}"/>
              </a:ext>
            </a:extLst>
          </p:cNvPr>
          <p:cNvSpPr>
            <a:spLocks noGrp="1"/>
          </p:cNvSpPr>
          <p:nvPr>
            <p:ph sz="half" idx="2"/>
          </p:nvPr>
        </p:nvSpPr>
        <p:spPr>
          <a:xfrm>
            <a:off x="543587" y="1534206"/>
            <a:ext cx="9555038" cy="3515555"/>
          </a:xfrm>
        </p:spPr>
        <p:txBody>
          <a:bodyPr/>
          <a:lstStyle/>
          <a:p>
            <a:pPr>
              <a:lnSpc>
                <a:spcPct val="100000"/>
              </a:lnSpc>
            </a:pPr>
            <a:r>
              <a:rPr lang="en-US" dirty="0">
                <a:solidFill>
                  <a:srgbClr val="FFFFFF"/>
                </a:solidFill>
              </a:rPr>
              <a:t>Azure DevOps:</a:t>
            </a:r>
          </a:p>
          <a:p>
            <a:pPr lvl="1"/>
            <a:r>
              <a:rPr lang="en-US" sz="2000" dirty="0">
                <a:solidFill>
                  <a:srgbClr val="FFFFFF"/>
                </a:solidFill>
              </a:rPr>
              <a:t>Azure Boards:   plan, track, and discuss work across your teams</a:t>
            </a:r>
          </a:p>
          <a:p>
            <a:pPr lvl="1">
              <a:lnSpc>
                <a:spcPct val="100000"/>
              </a:lnSpc>
            </a:pPr>
            <a:r>
              <a:rPr lang="en-US" sz="2000" dirty="0">
                <a:solidFill>
                  <a:srgbClr val="FFFFFF"/>
                </a:solidFill>
              </a:rPr>
              <a:t>Azure Repos:   like GitHub, but targets private project repositories</a:t>
            </a:r>
          </a:p>
          <a:p>
            <a:pPr lvl="1">
              <a:lnSpc>
                <a:spcPct val="100000"/>
              </a:lnSpc>
            </a:pPr>
            <a:r>
              <a:rPr lang="en-US" sz="2000" dirty="0">
                <a:solidFill>
                  <a:srgbClr val="FFFFFF"/>
                </a:solidFill>
              </a:rPr>
              <a:t>Azure Pipelines:   build, test, and deploy to Azure platforms automatically</a:t>
            </a:r>
          </a:p>
          <a:p>
            <a:pPr lvl="1">
              <a:lnSpc>
                <a:spcPct val="100000"/>
              </a:lnSpc>
            </a:pPr>
            <a:r>
              <a:rPr lang="en-US" sz="2000" dirty="0">
                <a:solidFill>
                  <a:srgbClr val="FFFFFF"/>
                </a:solidFill>
              </a:rPr>
              <a:t>Azure Test Plans:   plan, execute, and track scripted tests</a:t>
            </a:r>
          </a:p>
          <a:p>
            <a:pPr lvl="1"/>
            <a:r>
              <a:rPr lang="en-US" sz="2000" dirty="0">
                <a:solidFill>
                  <a:srgbClr val="FFFFFF"/>
                </a:solidFill>
              </a:rPr>
              <a:t>Azure Artifacts:   create and share code and packages with your team</a:t>
            </a:r>
            <a:br>
              <a:rPr lang="en-US" sz="2400" b="0" i="0" dirty="0">
                <a:solidFill>
                  <a:srgbClr val="4C4C51"/>
                </a:solidFill>
                <a:effectLst/>
                <a:latin typeface="Segoe UI" panose="020B0502040204020203" pitchFamily="34" charset="0"/>
              </a:rPr>
            </a:br>
            <a:endParaRPr lang="en-US" sz="2000" dirty="0">
              <a:solidFill>
                <a:srgbClr val="FFFFFF"/>
              </a:solidFill>
            </a:endParaRPr>
          </a:p>
        </p:txBody>
      </p:sp>
    </p:spTree>
    <p:extLst>
      <p:ext uri="{BB962C8B-B14F-4D97-AF65-F5344CB8AC3E}">
        <p14:creationId xmlns:p14="http://schemas.microsoft.com/office/powerpoint/2010/main" val="294437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7054112" cy="2986234"/>
          </a:xfrm>
        </p:spPr>
        <p:txBody>
          <a:bodyPr vert="horz" wrap="square" lIns="0" tIns="0" rIns="0" bIns="0" rtlCol="0" anchor="b" anchorCtr="0">
            <a:normAutofit/>
          </a:bodyPr>
          <a:lstStyle/>
          <a:p>
            <a:pPr>
              <a:lnSpc>
                <a:spcPct val="100000"/>
              </a:lnSpc>
            </a:pPr>
            <a:r>
              <a:rPr lang="en-US" dirty="0"/>
              <a:t>Azure Redis Cache</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sz="1800" dirty="0">
                <a:effectLst/>
                <a:latin typeface="Calibri" panose="020F0502020204030204" pitchFamily="34" charset="0"/>
                <a:ea typeface="Calibri" panose="020F0502020204030204" pitchFamily="34" charset="0"/>
              </a:rPr>
              <a:t>What are two different ways to use </a:t>
            </a:r>
            <a:r>
              <a:rPr lang="en-US" sz="1800" u="sng" dirty="0">
                <a:effectLst/>
                <a:latin typeface="Calibri" panose="020F0502020204030204" pitchFamily="34" charset="0"/>
                <a:ea typeface="Calibri" panose="020F0502020204030204" pitchFamily="34" charset="0"/>
              </a:rPr>
              <a:t>Azure Redis Cache?</a:t>
            </a: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149344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Method 1: Data Cache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7" y="1534206"/>
            <a:ext cx="9555038" cy="3515555"/>
          </a:xfrm>
        </p:spPr>
        <p:txBody>
          <a:bodyPr/>
          <a:lstStyle/>
          <a:p>
            <a:r>
              <a:rPr lang="en-US" b="0" i="0" dirty="0">
                <a:solidFill>
                  <a:srgbClr val="E6E6E6"/>
                </a:solidFill>
                <a:effectLst/>
                <a:latin typeface="Segoe UI" panose="020B0502040204020203" pitchFamily="34" charset="0"/>
              </a:rPr>
              <a:t>Entire databases take longer to access than caches, and it takes too much </a:t>
            </a:r>
            <a:r>
              <a:rPr lang="en-US" dirty="0">
                <a:solidFill>
                  <a:srgbClr val="E6E6E6"/>
                </a:solidFill>
                <a:latin typeface="Segoe UI" panose="020B0502040204020203" pitchFamily="34" charset="0"/>
              </a:rPr>
              <a:t>space to load all the data in databases </a:t>
            </a:r>
            <a:r>
              <a:rPr lang="en-US" b="0" i="0" dirty="0">
                <a:solidFill>
                  <a:srgbClr val="E6E6E6"/>
                </a:solidFill>
                <a:effectLst/>
                <a:latin typeface="Segoe UI" panose="020B0502040204020203" pitchFamily="34" charset="0"/>
              </a:rPr>
              <a:t>into a cache.</a:t>
            </a:r>
          </a:p>
          <a:p>
            <a:r>
              <a:rPr lang="en-US" b="0" i="0" dirty="0">
                <a:solidFill>
                  <a:srgbClr val="E6E6E6"/>
                </a:solidFill>
                <a:effectLst/>
                <a:latin typeface="Segoe UI" panose="020B0502040204020203" pitchFamily="34" charset="0"/>
              </a:rPr>
              <a:t> We can use caches to speed up data access by storing recently used data and using different eviction policies:</a:t>
            </a:r>
            <a:endParaRPr lang="en-US" dirty="0">
              <a:solidFill>
                <a:srgbClr val="FFFFFF"/>
              </a:solidFill>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descr="Table&#10;&#10;Description automatically generated">
            <a:extLst>
              <a:ext uri="{FF2B5EF4-FFF2-40B4-BE49-F238E27FC236}">
                <a16:creationId xmlns:a16="http://schemas.microsoft.com/office/drawing/2014/main" id="{25D5D464-7A15-963C-11C2-0D54F5E8E060}"/>
              </a:ext>
            </a:extLst>
          </p:cNvPr>
          <p:cNvPicPr>
            <a:picLocks noChangeAspect="1"/>
          </p:cNvPicPr>
          <p:nvPr/>
        </p:nvPicPr>
        <p:blipFill>
          <a:blip r:embed="rId3"/>
          <a:stretch>
            <a:fillRect/>
          </a:stretch>
        </p:blipFill>
        <p:spPr>
          <a:xfrm>
            <a:off x="4911852" y="3498637"/>
            <a:ext cx="6007409" cy="3162463"/>
          </a:xfrm>
          <a:prstGeom prst="rect">
            <a:avLst/>
          </a:prstGeom>
        </p:spPr>
      </p:pic>
    </p:spTree>
    <p:extLst>
      <p:ext uri="{BB962C8B-B14F-4D97-AF65-F5344CB8AC3E}">
        <p14:creationId xmlns:p14="http://schemas.microsoft.com/office/powerpoint/2010/main" val="3222562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Method 2: Content Cache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7" y="1534206"/>
            <a:ext cx="9555038" cy="3515555"/>
          </a:xfrm>
        </p:spPr>
        <p:txBody>
          <a:bodyPr/>
          <a:lstStyle/>
          <a:p>
            <a:r>
              <a:rPr lang="en-US" b="0" i="0" dirty="0">
                <a:solidFill>
                  <a:srgbClr val="E6E6E6"/>
                </a:solidFill>
                <a:effectLst/>
                <a:latin typeface="Segoe UI" panose="020B0502040204020203" pitchFamily="34" charset="0"/>
              </a:rPr>
              <a:t>Many web pages are generated from templates that use static content such as headers, footers, banners. </a:t>
            </a:r>
          </a:p>
          <a:p>
            <a:r>
              <a:rPr lang="en-US" b="0" i="0" dirty="0">
                <a:solidFill>
                  <a:srgbClr val="E6E6E6"/>
                </a:solidFill>
                <a:effectLst/>
                <a:latin typeface="Segoe UI" panose="020B0502040204020203" pitchFamily="34" charset="0"/>
              </a:rPr>
              <a:t>These static items shouldn't change often, so using an in-memory cache provides quick access to static content compared to backend datastores. </a:t>
            </a:r>
            <a:endParaRPr lang="en-US" dirty="0">
              <a:solidFill>
                <a:srgbClr val="FFFFFF"/>
              </a:solidFill>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a:extLst>
              <a:ext uri="{FF2B5EF4-FFF2-40B4-BE49-F238E27FC236}">
                <a16:creationId xmlns:a16="http://schemas.microsoft.com/office/drawing/2014/main" id="{CDBBA8D6-8975-2920-1D7B-BDAE6CADE179}"/>
              </a:ext>
            </a:extLst>
          </p:cNvPr>
          <p:cNvPicPr>
            <a:picLocks noChangeAspect="1"/>
          </p:cNvPicPr>
          <p:nvPr/>
        </p:nvPicPr>
        <p:blipFill>
          <a:blip r:embed="rId3"/>
          <a:stretch>
            <a:fillRect/>
          </a:stretch>
        </p:blipFill>
        <p:spPr>
          <a:xfrm>
            <a:off x="4247881" y="3663542"/>
            <a:ext cx="6369068" cy="2997558"/>
          </a:xfrm>
          <a:prstGeom prst="rect">
            <a:avLst/>
          </a:prstGeom>
        </p:spPr>
      </p:pic>
    </p:spTree>
    <p:extLst>
      <p:ext uri="{BB962C8B-B14F-4D97-AF65-F5344CB8AC3E}">
        <p14:creationId xmlns:p14="http://schemas.microsoft.com/office/powerpoint/2010/main" val="1536854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Method 3: Session Store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7" y="1534206"/>
            <a:ext cx="9555038" cy="3515555"/>
          </a:xfrm>
        </p:spPr>
        <p:txBody>
          <a:bodyPr/>
          <a:lstStyle/>
          <a:p>
            <a:r>
              <a:rPr lang="en-US" b="0" i="0" dirty="0">
                <a:solidFill>
                  <a:srgbClr val="E6E6E6"/>
                </a:solidFill>
                <a:effectLst/>
                <a:latin typeface="Segoe UI" panose="020B0502040204020203" pitchFamily="34" charset="0"/>
              </a:rPr>
              <a:t>Ex: shopping carts, user history data associated with user cookies.</a:t>
            </a:r>
            <a:endParaRPr lang="en-US" dirty="0">
              <a:solidFill>
                <a:srgbClr val="FFFFFF"/>
              </a:solidFill>
            </a:endParaRPr>
          </a:p>
          <a:p>
            <a:r>
              <a:rPr lang="en-US" b="0" i="0" dirty="0">
                <a:solidFill>
                  <a:srgbClr val="E6E6E6"/>
                </a:solidFill>
                <a:effectLst/>
                <a:latin typeface="Segoe UI" panose="020B0502040204020203" pitchFamily="34" charset="0"/>
              </a:rPr>
              <a:t>Storing too much data in a cookie negatively effects browser performance. Typical browsers use the cookie as a key to query the data in a </a:t>
            </a:r>
            <a:r>
              <a:rPr lang="en-US" b="0" i="0" u="sng" dirty="0">
                <a:solidFill>
                  <a:srgbClr val="E6E6E6"/>
                </a:solidFill>
                <a:effectLst/>
                <a:latin typeface="Segoe UI" panose="020B0502040204020203" pitchFamily="34" charset="0"/>
              </a:rPr>
              <a:t>relational database</a:t>
            </a:r>
            <a:r>
              <a:rPr lang="en-US" b="0" i="0" dirty="0">
                <a:solidFill>
                  <a:srgbClr val="E6E6E6"/>
                </a:solidFill>
                <a:effectLst/>
                <a:latin typeface="Segoe UI" panose="020B0502040204020203" pitchFamily="34" charset="0"/>
              </a:rPr>
              <a:t>, but that’s too slow.</a:t>
            </a:r>
          </a:p>
          <a:p>
            <a:r>
              <a:rPr lang="en-US" b="0" i="0" dirty="0">
                <a:solidFill>
                  <a:srgbClr val="E6E6E6"/>
                </a:solidFill>
                <a:effectLst/>
                <a:latin typeface="Segoe UI" panose="020B0502040204020203" pitchFamily="34" charset="0"/>
              </a:rPr>
              <a:t>Using an in-memory cache, like Azure Cache</a:t>
            </a:r>
            <a:br>
              <a:rPr lang="en-US" b="0" i="0" dirty="0">
                <a:solidFill>
                  <a:srgbClr val="E6E6E6"/>
                </a:solidFill>
                <a:effectLst/>
                <a:latin typeface="Segoe UI" panose="020B0502040204020203" pitchFamily="34" charset="0"/>
              </a:rPr>
            </a:br>
            <a:r>
              <a:rPr lang="en-US" b="0" i="0" dirty="0">
                <a:solidFill>
                  <a:srgbClr val="E6E6E6"/>
                </a:solidFill>
                <a:effectLst/>
                <a:latin typeface="Segoe UI" panose="020B0502040204020203" pitchFamily="34" charset="0"/>
              </a:rPr>
              <a:t>for Redis, to associate information with a user </a:t>
            </a:r>
            <a:br>
              <a:rPr lang="en-US" b="0" i="0" dirty="0">
                <a:solidFill>
                  <a:srgbClr val="E6E6E6"/>
                </a:solidFill>
                <a:effectLst/>
                <a:latin typeface="Segoe UI" panose="020B0502040204020203" pitchFamily="34" charset="0"/>
              </a:rPr>
            </a:br>
            <a:r>
              <a:rPr lang="en-US" b="0" i="0" dirty="0">
                <a:solidFill>
                  <a:srgbClr val="E6E6E6"/>
                </a:solidFill>
                <a:effectLst/>
                <a:latin typeface="Segoe UI" panose="020B0502040204020203" pitchFamily="34" charset="0"/>
              </a:rPr>
              <a:t>is much faster.</a:t>
            </a:r>
            <a:endParaRPr lang="en-US" dirty="0">
              <a:solidFill>
                <a:srgbClr val="E6E6E6"/>
              </a:solidFill>
              <a:latin typeface="Segoe UI" panose="020B0502040204020203" pitchFamily="34" charset="0"/>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a:extLst>
              <a:ext uri="{FF2B5EF4-FFF2-40B4-BE49-F238E27FC236}">
                <a16:creationId xmlns:a16="http://schemas.microsoft.com/office/drawing/2014/main" id="{FC751E61-1D41-8E0C-1108-90809264743E}"/>
              </a:ext>
            </a:extLst>
          </p:cNvPr>
          <p:cNvPicPr>
            <a:picLocks noChangeAspect="1"/>
          </p:cNvPicPr>
          <p:nvPr/>
        </p:nvPicPr>
        <p:blipFill>
          <a:blip r:embed="rId3"/>
          <a:stretch>
            <a:fillRect/>
          </a:stretch>
        </p:blipFill>
        <p:spPr>
          <a:xfrm>
            <a:off x="7437549" y="3291983"/>
            <a:ext cx="3533172" cy="3183385"/>
          </a:xfrm>
          <a:prstGeom prst="rect">
            <a:avLst/>
          </a:prstGeom>
        </p:spPr>
      </p:pic>
    </p:spTree>
    <p:extLst>
      <p:ext uri="{BB962C8B-B14F-4D97-AF65-F5344CB8AC3E}">
        <p14:creationId xmlns:p14="http://schemas.microsoft.com/office/powerpoint/2010/main" val="4241936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49275"/>
            <a:ext cx="7227977" cy="2986234"/>
          </a:xfrm>
        </p:spPr>
        <p:txBody>
          <a:bodyPr vert="horz" wrap="square" lIns="0" tIns="0" rIns="0" bIns="0" rtlCol="0" anchor="b" anchorCtr="0">
            <a:normAutofit/>
          </a:bodyPr>
          <a:lstStyle/>
          <a:p>
            <a:pPr>
              <a:lnSpc>
                <a:spcPct val="100000"/>
              </a:lnSpc>
            </a:pPr>
            <a:r>
              <a:rPr lang="en-US" dirty="0"/>
              <a:t>Application Insights</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marR="111760" lvl="0" indent="0" algn="just">
              <a:lnSpc>
                <a:spcPct val="105000"/>
              </a:lnSpc>
              <a:spcBef>
                <a:spcPts val="15"/>
              </a:spcBef>
              <a:spcAft>
                <a:spcPts val="0"/>
              </a:spcAft>
              <a:buSzPts val="1400"/>
              <a:tabLst>
                <a:tab pos="292735" algn="l"/>
              </a:tabLst>
            </a:pPr>
            <a:r>
              <a:rPr lang="en-US" sz="1800" spc="-10" dirty="0">
                <a:effectLst/>
                <a:latin typeface="Calibri" panose="020F0502020204030204" pitchFamily="34" charset="0"/>
                <a:ea typeface="Calibri" panose="020F0502020204030204" pitchFamily="34" charset="0"/>
              </a:rPr>
              <a:t>We want to monitor our application and collect metrics such as service</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availability</a:t>
            </a:r>
            <a:r>
              <a:rPr lang="en-US" sz="1800" spc="-1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and API response</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times.</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How can</a:t>
            </a:r>
            <a:r>
              <a:rPr lang="en-US" sz="1800" spc="-3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we do</a:t>
            </a:r>
            <a:r>
              <a:rPr lang="en-US" sz="1800" spc="-1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that?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9</a:t>
            </a:fld>
            <a:endParaRPr lang="en-US"/>
          </a:p>
        </p:txBody>
      </p:sp>
    </p:spTree>
    <p:extLst>
      <p:ext uri="{BB962C8B-B14F-4D97-AF65-F5344CB8AC3E}">
        <p14:creationId xmlns:p14="http://schemas.microsoft.com/office/powerpoint/2010/main" val="1879230169"/>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{F3C4CDAE-F1F4-4FCA-9F71-35ECCD0FB07E}tf33713516_win32</Template>
  <TotalTime>301</TotalTime>
  <Words>1433</Words>
  <Application>Microsoft Office PowerPoint</Application>
  <PresentationFormat>Widescreen</PresentationFormat>
  <Paragraphs>166</Paragraphs>
  <Slides>28</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az_ea_font</vt:lpstr>
      <vt:lpstr>Arial</vt:lpstr>
      <vt:lpstr>Calibri</vt:lpstr>
      <vt:lpstr>Gill Sans MT</vt:lpstr>
      <vt:lpstr>Roboto</vt:lpstr>
      <vt:lpstr>Segoe UI</vt:lpstr>
      <vt:lpstr>Walbaum Display</vt:lpstr>
      <vt:lpstr>3DFloatVTI</vt:lpstr>
      <vt:lpstr>Microsoft Azure</vt:lpstr>
      <vt:lpstr>CI / CD</vt:lpstr>
      <vt:lpstr>What is CI / CD </vt:lpstr>
      <vt:lpstr>Azure Resources for CI / CD </vt:lpstr>
      <vt:lpstr>Azure Redis Cache</vt:lpstr>
      <vt:lpstr>Method 1: Data Cache</vt:lpstr>
      <vt:lpstr>Method 2: Content Cache</vt:lpstr>
      <vt:lpstr>Method 3: Session Store</vt:lpstr>
      <vt:lpstr>Application Insights</vt:lpstr>
      <vt:lpstr>Application Insights</vt:lpstr>
      <vt:lpstr>Azure Key Vaults</vt:lpstr>
      <vt:lpstr>Azure Databases</vt:lpstr>
      <vt:lpstr>Azure Databases</vt:lpstr>
      <vt:lpstr>PowerPoint Presentation</vt:lpstr>
      <vt:lpstr>Azure Database for PostgreSQL </vt:lpstr>
      <vt:lpstr>Availability Zone</vt:lpstr>
      <vt:lpstr>Azure VM Availability Zone</vt:lpstr>
      <vt:lpstr>PowerPoint Presentation</vt:lpstr>
      <vt:lpstr>Azure App Service</vt:lpstr>
      <vt:lpstr>Azure App Service</vt:lpstr>
      <vt:lpstr>App Service Pricing Tier</vt:lpstr>
      <vt:lpstr>App Service vs VM</vt:lpstr>
      <vt:lpstr>App Service vs VM</vt:lpstr>
      <vt:lpstr>App Service vs VM</vt:lpstr>
      <vt:lpstr>Azure K8s Service</vt:lpstr>
      <vt:lpstr>Azure Pipeline</vt:lpstr>
      <vt:lpstr>IAAS, PAAS, SAAS</vt:lpstr>
      <vt:lpstr>IAAS, SAAS, PAAS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dc:title>
  <dc:creator>Chen, Ying-Chi</dc:creator>
  <cp:lastModifiedBy>Chen, Ying-Chi</cp:lastModifiedBy>
  <cp:revision>34</cp:revision>
  <dcterms:created xsi:type="dcterms:W3CDTF">2022-07-04T13:59:13Z</dcterms:created>
  <dcterms:modified xsi:type="dcterms:W3CDTF">2022-07-08T03:56:08Z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