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2"/>
  </p:notesMasterIdLst>
  <p:sldIdLst>
    <p:sldId id="256" r:id="rId2"/>
    <p:sldId id="259" r:id="rId3"/>
    <p:sldId id="261" r:id="rId4"/>
    <p:sldId id="295" r:id="rId5"/>
    <p:sldId id="296" r:id="rId6"/>
    <p:sldId id="297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</p:sldIdLst>
  <p:sldSz cx="9144000" cy="5143500" type="screen16x9"/>
  <p:notesSz cx="6858000" cy="9144000"/>
  <p:embeddedFontLst>
    <p:embeddedFont>
      <p:font typeface="Cousine" panose="02020500000000000000" charset="0"/>
      <p:regular r:id="rId53"/>
      <p:bold r:id="rId54"/>
      <p:italic r:id="rId55"/>
      <p:boldItalic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Montserrat" panose="02020500000000000000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0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002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735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301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728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009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013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672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189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cf8a1b8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cf8a1b8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cf8a1b89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cf8a1b89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bcf8a1b89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bcf8a1b89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2479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bcf8a1b89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bcf8a1b89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cf8a1b89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bcf8a1b89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bcf8a1b89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bcf8a1b89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bcf8a1b89b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bcf8a1b89b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cf8a1b89b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cf8a1b89b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bcf8a1b89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bcf8a1b89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bcf8a1b89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bcf8a1b89b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7cd98c6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77cd98c6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4721ea9db_1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14721ea9db_1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1653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73d37edf0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73d37edf0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039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601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592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10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cousin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 smtClean="0"/>
              <a:t>Docker + </a:t>
            </a:r>
            <a:br>
              <a:rPr lang="en" dirty="0" smtClean="0"/>
            </a:br>
            <a:r>
              <a:rPr lang="en" dirty="0"/>
              <a:t> </a:t>
            </a:r>
            <a:r>
              <a:rPr lang="en" dirty="0" smtClean="0"/>
              <a:t>  Kubernetes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3.2 Basic Image Commands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68409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 smtClean="0"/>
              <a:t>Build an image from a </a:t>
            </a:r>
            <a:r>
              <a:rPr lang="en-US" altLang="zh-TW" sz="2000" dirty="0" err="1" smtClean="0"/>
              <a:t>Dockerfile</a:t>
            </a:r>
            <a:endParaRPr lang="en-US" altLang="zh-TW" sz="2000" dirty="0" smtClean="0"/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 smtClean="0"/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 smtClean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Remove an image</a:t>
            </a:r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93" y="2198024"/>
            <a:ext cx="3172268" cy="2667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093" y="3117776"/>
            <a:ext cx="3086531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27" y="3982275"/>
            <a:ext cx="697327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8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accent3"/>
                </a:solidFill>
              </a:rPr>
              <a:t>4</a:t>
            </a:r>
            <a:endParaRPr sz="6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Container Practice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24251" y="3302149"/>
            <a:ext cx="365328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 smtClean="0"/>
              <a:t>Run a new container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235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4. Run a Docker Container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52078" y="150450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spcBef>
                <a:spcPts val="0"/>
              </a:spcBef>
              <a:buNone/>
            </a:pPr>
            <a:r>
              <a:rPr lang="en-US" altLang="zh-TW" sz="1800" dirty="0"/>
              <a:t> Follow question 3, write a command to run a </a:t>
            </a:r>
            <a:r>
              <a:rPr lang="en-US" altLang="zh-TW" sz="1800" dirty="0" err="1"/>
              <a:t>docker</a:t>
            </a:r>
            <a:r>
              <a:rPr lang="en-US" altLang="zh-TW" sz="1800" dirty="0"/>
              <a:t> container that able to fit following requirements a. Mount local path “[your path to root]/data” to container path “/</a:t>
            </a:r>
            <a:r>
              <a:rPr lang="en-US" altLang="zh-TW" sz="1800" dirty="0" err="1"/>
              <a:t>workingdir</a:t>
            </a:r>
            <a:r>
              <a:rPr lang="en-US" altLang="zh-TW" sz="1800" dirty="0"/>
              <a:t>/data” b. Bind port 80 to 8080 of your local machine (Use “curl 0.0.0.0:8080” to verify result) </a:t>
            </a:r>
            <a:endParaRPr lang="zh-TW" altLang="zh-TW" sz="1800" dirty="0"/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 smtClean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97" y="3135802"/>
            <a:ext cx="697327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2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accent3"/>
                </a:solidFill>
              </a:rPr>
              <a:t>5</a:t>
            </a:r>
            <a:endParaRPr sz="6000" dirty="0">
              <a:solidFill>
                <a:schemeClr val="accent3"/>
              </a:solidFill>
            </a:endParaRPr>
          </a:p>
          <a:p>
            <a:pPr lvl="0"/>
            <a:r>
              <a:rPr lang="en" dirty="0" smtClean="0"/>
              <a:t>Kubernetes &amp; Helm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24251" y="3302149"/>
            <a:ext cx="365328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 smtClean="0"/>
              <a:t>Describe Kubernetes &amp; Helm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0825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5. What is K8s? What is Helm?</a:t>
            </a:r>
            <a:endParaRPr sz="32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68409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 smtClean="0"/>
              <a:t>While Docker is used to manage containers, Kubernetes is used to organize and scale containerized applications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Helm is like the package manager for Kubernetes. It helps developers organize all the related files of a Kubernetes application into a chart </a:t>
            </a:r>
            <a:r>
              <a:rPr lang="en-US" altLang="zh-TW" sz="2000" dirty="0" err="1" smtClean="0"/>
              <a:t>datastructure</a:t>
            </a:r>
            <a:r>
              <a:rPr lang="en-US" altLang="zh-TW" sz="2000" dirty="0" smtClean="0"/>
              <a:t>. 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848626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45698" cy="1468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accent3"/>
                </a:solidFill>
              </a:rPr>
              <a:t>6</a:t>
            </a:r>
            <a:endParaRPr sz="6000" dirty="0">
              <a:solidFill>
                <a:schemeClr val="accent3"/>
              </a:solidFill>
            </a:endParaRPr>
          </a:p>
          <a:p>
            <a:pPr lvl="0"/>
            <a:r>
              <a:rPr lang="en" dirty="0" smtClean="0"/>
              <a:t>Kubernetes &amp; Helm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24251" y="3302149"/>
            <a:ext cx="365328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smtClean="0"/>
              <a:t>Benefits of </a:t>
            </a:r>
            <a:r>
              <a:rPr lang="en-US" altLang="zh-TW" dirty="0" smtClean="0"/>
              <a:t>Kubernetes &amp; Helm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244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6. Benefits of K8s and Helm</a:t>
            </a:r>
            <a:endParaRPr sz="32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68409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 smtClean="0"/>
              <a:t>K8s allows companies to control and </a:t>
            </a:r>
            <a:r>
              <a:rPr lang="en-US" altLang="zh-TW" sz="2000" b="1" u="sng" dirty="0" smtClean="0"/>
              <a:t>automate deployment/updates </a:t>
            </a:r>
            <a:r>
              <a:rPr lang="en-US" altLang="zh-TW" sz="2000" dirty="0" smtClean="0"/>
              <a:t>and scale applications across </a:t>
            </a:r>
            <a:r>
              <a:rPr lang="en-US" altLang="zh-TW" sz="2000" b="1" u="sng" dirty="0" smtClean="0"/>
              <a:t>multi-cloud environments</a:t>
            </a:r>
            <a:r>
              <a:rPr lang="en-US" altLang="zh-TW" sz="2000" dirty="0" smtClean="0"/>
              <a:t>.</a:t>
            </a:r>
            <a:endParaRPr lang="en-US" altLang="zh-TW" sz="2000" dirty="0" smtClean="0"/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Helm </a:t>
            </a:r>
            <a:r>
              <a:rPr lang="en-US" altLang="zh-TW" sz="2000" dirty="0" smtClean="0"/>
              <a:t>removes the need of having separate YAML files for each workload and instead it can deploy the application to the cluster for you via a </a:t>
            </a:r>
            <a:r>
              <a:rPr lang="en-US" altLang="zh-TW" sz="2000" b="1" u="sng" dirty="0" smtClean="0"/>
              <a:t>Helm Chart</a:t>
            </a:r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457847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45698" cy="1468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accent3"/>
                </a:solidFill>
              </a:rPr>
              <a:t>6</a:t>
            </a:r>
            <a:endParaRPr sz="6000" dirty="0">
              <a:solidFill>
                <a:schemeClr val="accent3"/>
              </a:solidFill>
            </a:endParaRPr>
          </a:p>
          <a:p>
            <a:pPr lvl="0"/>
            <a:r>
              <a:rPr lang="en" dirty="0" smtClean="0"/>
              <a:t>Kubernetes </a:t>
            </a:r>
            <a:r>
              <a:rPr lang="en" dirty="0" smtClean="0"/>
              <a:t>Components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24251" y="3302149"/>
            <a:ext cx="365328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 smtClean="0"/>
              <a:t>Node/Service/Pod/Ingress/Namespace/Helm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4217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811715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66330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254089" y="1497787"/>
            <a:ext cx="598974" cy="5983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1</a:t>
            </a:r>
            <a:endParaRPr sz="6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Docker Basics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n" dirty="0" smtClean="0"/>
              <a:t>ocker, docker images, and container registry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2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3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426350" y="1182788"/>
            <a:ext cx="3924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5097265" y="1233849"/>
            <a:ext cx="2819484" cy="2747508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pic>
        <p:nvPicPr>
          <p:cNvPr id="161" name="Google Shape;161;p20" descr="coffe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975" y="1678800"/>
            <a:ext cx="2011519" cy="201153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2127150" y="427136"/>
            <a:ext cx="48897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Want big impact?</a:t>
            </a: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</a:rPr>
              <a:t>USE BIG IMAGE</a:t>
            </a:r>
            <a:endParaRPr sz="3600" b="1"/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3211244" y="1435375"/>
            <a:ext cx="2684100" cy="27159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Gray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790175" y="1435375"/>
            <a:ext cx="2684100" cy="27159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White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5669849" y="1435375"/>
            <a:ext cx="2684100" cy="27159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Black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3" name="Google Shape;183;p23"/>
          <p:cNvGraphicFramePr/>
          <p:nvPr/>
        </p:nvGraphicFramePr>
        <p:xfrm>
          <a:off x="518800" y="14704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{FC55EEA4-988B-492D-99E5-9B07CBB69424}</a:tableStyleId>
              </a:tblPr>
              <a:tblGrid>
                <a:gridCol w="203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20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7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30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15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5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24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16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2023575" y="1732500"/>
            <a:ext cx="845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sine"/>
                <a:ea typeface="Cousine"/>
                <a:cs typeface="Cousine"/>
                <a:sym typeface="Cousine"/>
              </a:rPr>
              <a:t>our office</a:t>
            </a:r>
            <a:endParaRPr sz="800">
              <a:latin typeface="Cousine"/>
              <a:ea typeface="Cousine"/>
              <a:cs typeface="Cousine"/>
              <a:sym typeface="Cousine"/>
            </a:endParaRPr>
          </a:p>
        </p:txBody>
      </p:sp>
      <p:grpSp>
        <p:nvGrpSpPr>
          <p:cNvPr id="192" name="Google Shape;192;p24"/>
          <p:cNvGrpSpPr/>
          <p:nvPr/>
        </p:nvGrpSpPr>
        <p:grpSpPr>
          <a:xfrm>
            <a:off x="1185760" y="2164182"/>
            <a:ext cx="212382" cy="205425"/>
            <a:chOff x="1021237" y="2689350"/>
            <a:chExt cx="273900" cy="273900"/>
          </a:xfrm>
        </p:grpSpPr>
        <p:sp>
          <p:nvSpPr>
            <p:cNvPr id="193" name="Google Shape;19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Google Shape;19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7" name="Google Shape;197;p24"/>
          <p:cNvGrpSpPr/>
          <p:nvPr/>
        </p:nvGrpSpPr>
        <p:grpSpPr>
          <a:xfrm>
            <a:off x="2762886" y="3783299"/>
            <a:ext cx="212382" cy="205425"/>
            <a:chOff x="1021237" y="2689350"/>
            <a:chExt cx="273900" cy="273900"/>
          </a:xfrm>
        </p:grpSpPr>
        <p:sp>
          <p:nvSpPr>
            <p:cNvPr id="198" name="Google Shape;19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2" name="Google Shape;202;p24"/>
          <p:cNvGrpSpPr/>
          <p:nvPr/>
        </p:nvGrpSpPr>
        <p:grpSpPr>
          <a:xfrm>
            <a:off x="3869475" y="1935000"/>
            <a:ext cx="212382" cy="205425"/>
            <a:chOff x="1021237" y="2689350"/>
            <a:chExt cx="273900" cy="273900"/>
          </a:xfrm>
        </p:grpSpPr>
        <p:sp>
          <p:nvSpPr>
            <p:cNvPr id="203" name="Google Shape;20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5" name="Google Shape;20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7" name="Google Shape;207;p24"/>
          <p:cNvGrpSpPr/>
          <p:nvPr/>
        </p:nvGrpSpPr>
        <p:grpSpPr>
          <a:xfrm>
            <a:off x="4550802" y="4048943"/>
            <a:ext cx="212382" cy="205425"/>
            <a:chOff x="1021237" y="2689350"/>
            <a:chExt cx="273900" cy="273900"/>
          </a:xfrm>
        </p:grpSpPr>
        <p:sp>
          <p:nvSpPr>
            <p:cNvPr id="208" name="Google Shape;20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24"/>
          <p:cNvGrpSpPr/>
          <p:nvPr/>
        </p:nvGrpSpPr>
        <p:grpSpPr>
          <a:xfrm>
            <a:off x="6762975" y="2421108"/>
            <a:ext cx="212382" cy="205425"/>
            <a:chOff x="1021237" y="2689350"/>
            <a:chExt cx="273900" cy="273900"/>
          </a:xfrm>
        </p:grpSpPr>
        <p:sp>
          <p:nvSpPr>
            <p:cNvPr id="213" name="Google Shape;21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7" name="Google Shape;217;p24"/>
          <p:cNvGrpSpPr/>
          <p:nvPr/>
        </p:nvGrpSpPr>
        <p:grpSpPr>
          <a:xfrm>
            <a:off x="7425543" y="4137100"/>
            <a:ext cx="212382" cy="205425"/>
            <a:chOff x="1021237" y="2689350"/>
            <a:chExt cx="273900" cy="273900"/>
          </a:xfrm>
        </p:grpSpPr>
        <p:sp>
          <p:nvSpPr>
            <p:cNvPr id="218" name="Google Shape;21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0" name="Google Shape;22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subTitle" idx="4294967295"/>
          </p:nvPr>
        </p:nvSpPr>
        <p:spPr>
          <a:xfrm>
            <a:off x="1408950" y="3411563"/>
            <a:ext cx="632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28" name="Google Shape;228;p25"/>
          <p:cNvGrpSpPr/>
          <p:nvPr/>
        </p:nvGrpSpPr>
        <p:grpSpPr>
          <a:xfrm>
            <a:off x="1361785" y="1230126"/>
            <a:ext cx="6084996" cy="2166506"/>
            <a:chOff x="744219" y="1064075"/>
            <a:chExt cx="7015214" cy="2888675"/>
          </a:xfrm>
        </p:grpSpPr>
        <p:sp>
          <p:nvSpPr>
            <p:cNvPr id="229" name="Google Shape;229;p25"/>
            <p:cNvSpPr/>
            <p:nvPr/>
          </p:nvSpPr>
          <p:spPr>
            <a:xfrm>
              <a:off x="1361592" y="1665508"/>
              <a:ext cx="6099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7623181" y="1661600"/>
              <a:ext cx="136252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31" name="Google Shape;231;p25"/>
            <p:cNvSpPr/>
            <p:nvPr/>
          </p:nvSpPr>
          <p:spPr>
            <a:xfrm rot="-5400000">
              <a:off x="4334136" y="-1576459"/>
              <a:ext cx="123450" cy="6078917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32" name="Google Shape;232;p25"/>
            <p:cNvSpPr/>
            <p:nvPr/>
          </p:nvSpPr>
          <p:spPr>
            <a:xfrm rot="-5400000">
              <a:off x="744219" y="1064075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3" name="Google Shape;233;p25"/>
            <p:cNvCxnSpPr/>
            <p:nvPr/>
          </p:nvCxnSpPr>
          <p:spPr>
            <a:xfrm flipH="1">
              <a:off x="692273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25"/>
            <p:cNvCxnSpPr/>
            <p:nvPr/>
          </p:nvCxnSpPr>
          <p:spPr>
            <a:xfrm>
              <a:off x="1021397" y="1669336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235" name="Google Shape;235;p25"/>
            <p:cNvCxnSpPr/>
            <p:nvPr/>
          </p:nvCxnSpPr>
          <p:spPr>
            <a:xfrm flipH="1">
              <a:off x="135087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25"/>
            <p:cNvCxnSpPr/>
            <p:nvPr/>
          </p:nvCxnSpPr>
          <p:spPr>
            <a:xfrm>
              <a:off x="694163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25"/>
            <p:cNvCxnSpPr/>
            <p:nvPr/>
          </p:nvCxnSpPr>
          <p:spPr>
            <a:xfrm>
              <a:off x="135087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38" name="Google Shape;238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86301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/>
              <a:t>89</a:t>
            </a:r>
            <a:r>
              <a:rPr lang="en" sz="4000" b="1"/>
              <a:t>,</a:t>
            </a:r>
            <a:r>
              <a:rPr lang="en" sz="7200" b="1"/>
              <a:t>526</a:t>
            </a:r>
            <a:r>
              <a:rPr lang="en" sz="4000" b="1">
                <a:solidFill>
                  <a:schemeClr val="lt1"/>
                </a:solidFill>
              </a:rPr>
              <a:t>,</a:t>
            </a:r>
            <a:r>
              <a:rPr lang="en" sz="7200" b="1"/>
              <a:t>124</a:t>
            </a:r>
            <a:endParaRPr sz="7200" b="1"/>
          </a:p>
        </p:txBody>
      </p:sp>
      <p:sp>
        <p:nvSpPr>
          <p:cNvPr id="239" name="Google Shape;239;p2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234169"/>
            <a:ext cx="70932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89,526,124$</a:t>
            </a:r>
            <a:endParaRPr sz="6000" b="1"/>
          </a:p>
        </p:txBody>
      </p:sp>
      <p:sp>
        <p:nvSpPr>
          <p:cNvPr id="245" name="Google Shape;245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1054629"/>
            <a:ext cx="7093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46" name="Google Shape;246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3467403"/>
            <a:ext cx="70932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100%</a:t>
            </a:r>
            <a:endParaRPr sz="6000" b="1"/>
          </a:p>
        </p:txBody>
      </p:sp>
      <p:sp>
        <p:nvSpPr>
          <p:cNvPr id="247" name="Google Shape;247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4287863"/>
            <a:ext cx="7093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48" name="Google Shape;248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1834371"/>
            <a:ext cx="70932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185,244 users</a:t>
            </a:r>
            <a:endParaRPr sz="6000" b="1"/>
          </a:p>
        </p:txBody>
      </p:sp>
      <p:sp>
        <p:nvSpPr>
          <p:cNvPr id="249" name="Google Shape;249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2654830"/>
            <a:ext cx="7093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cxnSp>
        <p:nvCxnSpPr>
          <p:cNvPr id="250" name="Google Shape;250;p26"/>
          <p:cNvCxnSpPr/>
          <p:nvPr/>
        </p:nvCxnSpPr>
        <p:spPr>
          <a:xfrm>
            <a:off x="1037625" y="3393742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6"/>
          <p:cNvCxnSpPr/>
          <p:nvPr/>
        </p:nvCxnSpPr>
        <p:spPr>
          <a:xfrm>
            <a:off x="1037625" y="1749767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2" name="Google Shape;252;p2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2699550" y="2678138"/>
            <a:ext cx="3744900" cy="5838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second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2699550" y="4078313"/>
            <a:ext cx="3744900" cy="5838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last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260" name="Google Shape;260;p27"/>
          <p:cNvCxnSpPr>
            <a:stCxn id="261" idx="2"/>
            <a:endCxn id="258" idx="0"/>
          </p:cNvCxnSpPr>
          <p:nvPr/>
        </p:nvCxnSpPr>
        <p:spPr>
          <a:xfrm>
            <a:off x="4572000" y="1861763"/>
            <a:ext cx="0" cy="8163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62" name="Google Shape;262;p27"/>
          <p:cNvCxnSpPr>
            <a:stCxn id="258" idx="2"/>
            <a:endCxn id="259" idx="0"/>
          </p:cNvCxnSpPr>
          <p:nvPr/>
        </p:nvCxnSpPr>
        <p:spPr>
          <a:xfrm>
            <a:off x="4572000" y="3261938"/>
            <a:ext cx="0" cy="8163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61" name="Google Shape;261;p27"/>
          <p:cNvSpPr txBox="1"/>
          <p:nvPr/>
        </p:nvSpPr>
        <p:spPr>
          <a:xfrm>
            <a:off x="2699550" y="1277963"/>
            <a:ext cx="3744900" cy="5838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first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63" name="Google Shape;263;p2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457200" y="1422964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2"/>
          </p:nvPr>
        </p:nvSpPr>
        <p:spPr>
          <a:xfrm>
            <a:off x="3223964" y="1422964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1" name="Google Shape;271;p28"/>
          <p:cNvSpPr txBox="1">
            <a:spLocks noGrp="1"/>
          </p:cNvSpPr>
          <p:nvPr>
            <p:ph type="body" idx="3"/>
          </p:nvPr>
        </p:nvSpPr>
        <p:spPr>
          <a:xfrm>
            <a:off x="5990727" y="1422964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2" name="Google Shape;272;p28"/>
          <p:cNvSpPr txBox="1">
            <a:spLocks noGrp="1"/>
          </p:cNvSpPr>
          <p:nvPr>
            <p:ph type="body" idx="1"/>
          </p:nvPr>
        </p:nvSpPr>
        <p:spPr>
          <a:xfrm>
            <a:off x="457200" y="3423921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3" name="Google Shape;273;p28"/>
          <p:cNvSpPr txBox="1">
            <a:spLocks noGrp="1"/>
          </p:cNvSpPr>
          <p:nvPr>
            <p:ph type="body" idx="2"/>
          </p:nvPr>
        </p:nvSpPr>
        <p:spPr>
          <a:xfrm>
            <a:off x="3223964" y="3423921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4" name="Google Shape;274;p28"/>
          <p:cNvSpPr txBox="1">
            <a:spLocks noGrp="1"/>
          </p:cNvSpPr>
          <p:nvPr>
            <p:ph type="body" idx="3"/>
          </p:nvPr>
        </p:nvSpPr>
        <p:spPr>
          <a:xfrm>
            <a:off x="5990727" y="3423921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5" name="Google Shape;275;p28"/>
          <p:cNvSpPr/>
          <p:nvPr/>
        </p:nvSpPr>
        <p:spPr>
          <a:xfrm>
            <a:off x="3347112" y="1095800"/>
            <a:ext cx="358382" cy="372767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512625" y="3124068"/>
            <a:ext cx="432837" cy="372292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537991" y="1095802"/>
            <a:ext cx="379274" cy="34480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3332652" y="3161991"/>
            <a:ext cx="387310" cy="3443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6107156" y="3129373"/>
            <a:ext cx="424823" cy="361689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6107143" y="1149565"/>
            <a:ext cx="400167" cy="26523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1.1 What is Docker?</a:t>
            </a:r>
            <a:br>
              <a:rPr lang="en-US" altLang="zh-TW" sz="3200" dirty="0" smtClean="0"/>
            </a:b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130" y="1548237"/>
            <a:ext cx="481313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 smtClean="0"/>
              <a:t>Open source containerization platform</a:t>
            </a:r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Makes it easier and safer to organize containers</a:t>
            </a:r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 smtClean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7" y="2069076"/>
            <a:ext cx="2562225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7" name="Google Shape;2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6675" y="1143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>
            <a:spLocks noGrp="1"/>
          </p:cNvSpPr>
          <p:nvPr>
            <p:ph type="body" idx="4294967295"/>
          </p:nvPr>
        </p:nvSpPr>
        <p:spPr>
          <a:xfrm>
            <a:off x="434050" y="745649"/>
            <a:ext cx="4101900" cy="3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MOBILE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94" name="Google Shape;294;p3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295" name="Google Shape;295;p30"/>
          <p:cNvGrpSpPr/>
          <p:nvPr/>
        </p:nvGrpSpPr>
        <p:grpSpPr>
          <a:xfrm>
            <a:off x="5353200" y="373572"/>
            <a:ext cx="2119546" cy="4396359"/>
            <a:chOff x="5353200" y="373572"/>
            <a:chExt cx="2119546" cy="4396359"/>
          </a:xfrm>
        </p:grpSpPr>
        <p:sp>
          <p:nvSpPr>
            <p:cNvPr id="296" name="Google Shape;296;p30"/>
            <p:cNvSpPr/>
            <p:nvPr/>
          </p:nvSpPr>
          <p:spPr>
            <a:xfrm>
              <a:off x="5353200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6200687" y="4493184"/>
              <a:ext cx="422999" cy="150972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739987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6208555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0" name="Google Shape;300;p30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body" idx="4294967295"/>
          </p:nvPr>
        </p:nvSpPr>
        <p:spPr>
          <a:xfrm>
            <a:off x="434050" y="745649"/>
            <a:ext cx="4101900" cy="3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TABLET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307" name="Google Shape;307;p31"/>
          <p:cNvGrpSpPr/>
          <p:nvPr/>
        </p:nvGrpSpPr>
        <p:grpSpPr>
          <a:xfrm>
            <a:off x="5011702" y="465959"/>
            <a:ext cx="2736410" cy="4222433"/>
            <a:chOff x="5011702" y="465959"/>
            <a:chExt cx="2736410" cy="4222433"/>
          </a:xfrm>
        </p:grpSpPr>
        <p:sp>
          <p:nvSpPr>
            <p:cNvPr id="308" name="Google Shape;308;p31"/>
            <p:cNvSpPr/>
            <p:nvPr/>
          </p:nvSpPr>
          <p:spPr>
            <a:xfrm>
              <a:off x="5011702" y="465959"/>
              <a:ext cx="2736410" cy="4222433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268155" y="4422593"/>
              <a:ext cx="225015" cy="144999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251531" y="633587"/>
              <a:ext cx="43826" cy="43806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340634" y="615452"/>
              <a:ext cx="80056" cy="80056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2" name="Google Shape;3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>
            <a:spLocks noGrp="1"/>
          </p:cNvSpPr>
          <p:nvPr>
            <p:ph type="body" idx="4294967295"/>
          </p:nvPr>
        </p:nvSpPr>
        <p:spPr>
          <a:xfrm>
            <a:off x="410904" y="362950"/>
            <a:ext cx="3018000" cy="14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DESKTOP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8" name="Google Shape;318;p3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319" name="Google Shape;319;p32"/>
          <p:cNvGrpSpPr/>
          <p:nvPr/>
        </p:nvGrpSpPr>
        <p:grpSpPr>
          <a:xfrm>
            <a:off x="3488300" y="1066711"/>
            <a:ext cx="5137914" cy="3010243"/>
            <a:chOff x="3488300" y="1066711"/>
            <a:chExt cx="5137914" cy="3010243"/>
          </a:xfrm>
        </p:grpSpPr>
        <p:sp>
          <p:nvSpPr>
            <p:cNvPr id="320" name="Google Shape;320;p32"/>
            <p:cNvSpPr/>
            <p:nvPr/>
          </p:nvSpPr>
          <p:spPr>
            <a:xfrm>
              <a:off x="3908466" y="1066711"/>
              <a:ext cx="4296005" cy="2875574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488300" y="3997737"/>
              <a:ext cx="5137914" cy="79217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3488300" y="3934363"/>
              <a:ext cx="5137122" cy="63373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5676334" y="3934363"/>
              <a:ext cx="752334" cy="39608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4" name="Google Shape;324;p32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061913" y="1232653"/>
            <a:ext cx="3993376" cy="2536660"/>
          </a:xfrm>
          <a:prstGeom prst="rect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>
            <a:spLocks noGrp="1"/>
          </p:cNvSpPr>
          <p:nvPr>
            <p:ph type="ctrTitle" idx="4294967295"/>
          </p:nvPr>
        </p:nvSpPr>
        <p:spPr>
          <a:xfrm>
            <a:off x="878657" y="144002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30" name="Google Shape;330;p33"/>
          <p:cNvSpPr txBox="1">
            <a:spLocks noGrp="1"/>
          </p:cNvSpPr>
          <p:nvPr>
            <p:ph type="subTitle" idx="4294967295"/>
          </p:nvPr>
        </p:nvSpPr>
        <p:spPr>
          <a:xfrm>
            <a:off x="878657" y="2444295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331" name="Google Shape;331;p33"/>
          <p:cNvSpPr txBox="1">
            <a:spLocks noGrp="1"/>
          </p:cNvSpPr>
          <p:nvPr>
            <p:ph type="body" idx="4294967295"/>
          </p:nvPr>
        </p:nvSpPr>
        <p:spPr>
          <a:xfrm>
            <a:off x="909500" y="3160274"/>
            <a:ext cx="3711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br>
              <a:rPr lang="en" sz="1800"/>
            </a:br>
            <a:r>
              <a:rPr lang="en" sz="1800"/>
              <a:t>user@mail.me</a:t>
            </a:r>
            <a:endParaRPr sz="1800"/>
          </a:p>
        </p:txBody>
      </p:sp>
      <p:sp>
        <p:nvSpPr>
          <p:cNvPr id="332" name="Google Shape;332;p3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8" name="Google Shape;338;p34"/>
          <p:cNvSpPr txBox="1">
            <a:spLocks noGrp="1"/>
          </p:cNvSpPr>
          <p:nvPr>
            <p:ph type="body" idx="1"/>
          </p:nvPr>
        </p:nvSpPr>
        <p:spPr>
          <a:xfrm>
            <a:off x="416579" y="1125000"/>
            <a:ext cx="81789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SlidesCarnival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Unsplash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9" name="Google Shape;339;p3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5" name="Google Shape;345;p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This presentations uses the following typographies: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lang="en" sz="1600">
                <a:solidFill>
                  <a:srgbClr val="FFFFFF"/>
                </a:solidFill>
              </a:rPr>
              <a:t>Titles &amp; Body copy: </a:t>
            </a:r>
            <a:r>
              <a:rPr lang="en" sz="1600" b="1">
                <a:solidFill>
                  <a:srgbClr val="FFFFFF"/>
                </a:solidFill>
              </a:rPr>
              <a:t>Cousine</a:t>
            </a:r>
            <a:endParaRPr sz="16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Download for free at: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https://www.fontsquirrel.com/fonts/cousine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392475" y="44383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47" name="Google Shape;347;p3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>
            <a:spLocks noGrp="1"/>
          </p:cNvSpPr>
          <p:nvPr>
            <p:ph type="ctrTitle"/>
          </p:nvPr>
        </p:nvSpPr>
        <p:spPr>
          <a:xfrm>
            <a:off x="921200" y="12806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2</a:t>
            </a:r>
            <a:r>
              <a:rPr lang="en"/>
              <a:t/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353" name="Google Shape;353;p36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354" name="Google Shape;354;p3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60" name="Google Shape;360;p3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773520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Cousine"/>
                <a:ea typeface="Cousine"/>
                <a:cs typeface="Cousine"/>
                <a:sym typeface="Cousine"/>
              </a:rPr>
              <a:t>DEC</a:t>
            </a:r>
            <a:endParaRPr sz="1000">
              <a:solidFill>
                <a:schemeClr val="accen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707512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Cousine"/>
                <a:ea typeface="Cousine"/>
                <a:cs typeface="Cousine"/>
                <a:sym typeface="Cousine"/>
              </a:rPr>
              <a:t>NOV</a:t>
            </a:r>
            <a:endParaRPr sz="1000">
              <a:solidFill>
                <a:schemeClr val="accen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6415040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Cousine"/>
                <a:ea typeface="Cousine"/>
                <a:cs typeface="Cousine"/>
                <a:sym typeface="Cousine"/>
              </a:rPr>
              <a:t>OCT</a:t>
            </a:r>
            <a:endParaRPr sz="1000">
              <a:solidFill>
                <a:schemeClr val="accen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5754956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SEP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094872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AUG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443478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JUL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377470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JUN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3114619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MAY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2454535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APR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1794451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MAR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1134367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FEB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474283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JAN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73" name="Google Shape;373;p37"/>
          <p:cNvSpPr/>
          <p:nvPr/>
        </p:nvSpPr>
        <p:spPr>
          <a:xfrm>
            <a:off x="0" y="24511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4" name="Google Shape;374;p37"/>
          <p:cNvCxnSpPr/>
          <p:nvPr/>
        </p:nvCxnSpPr>
        <p:spPr>
          <a:xfrm rot="10800000">
            <a:off x="76892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5" name="Google Shape;375;p37"/>
          <p:cNvSpPr txBox="1"/>
          <p:nvPr/>
        </p:nvSpPr>
        <p:spPr>
          <a:xfrm>
            <a:off x="727900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76" name="Google Shape;376;p37"/>
          <p:cNvCxnSpPr/>
          <p:nvPr/>
        </p:nvCxnSpPr>
        <p:spPr>
          <a:xfrm rot="10800000">
            <a:off x="209015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7" name="Google Shape;377;p37"/>
          <p:cNvSpPr txBox="1"/>
          <p:nvPr/>
        </p:nvSpPr>
        <p:spPr>
          <a:xfrm>
            <a:off x="2050642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Red is the colour of danger and courage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78" name="Google Shape;378;p37"/>
          <p:cNvCxnSpPr/>
          <p:nvPr/>
        </p:nvCxnSpPr>
        <p:spPr>
          <a:xfrm rot="10800000">
            <a:off x="341139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9" name="Google Shape;379;p37"/>
          <p:cNvSpPr txBox="1"/>
          <p:nvPr/>
        </p:nvSpPr>
        <p:spPr>
          <a:xfrm>
            <a:off x="3373384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80" name="Google Shape;380;p37"/>
          <p:cNvCxnSpPr/>
          <p:nvPr/>
        </p:nvCxnSpPr>
        <p:spPr>
          <a:xfrm rot="10800000">
            <a:off x="473262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1" name="Google Shape;381;p37"/>
          <p:cNvSpPr txBox="1"/>
          <p:nvPr/>
        </p:nvSpPr>
        <p:spPr>
          <a:xfrm>
            <a:off x="4696126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82" name="Google Shape;382;p37"/>
          <p:cNvCxnSpPr/>
          <p:nvPr/>
        </p:nvCxnSpPr>
        <p:spPr>
          <a:xfrm rot="10800000">
            <a:off x="605386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3" name="Google Shape;383;p37"/>
          <p:cNvSpPr txBox="1"/>
          <p:nvPr/>
        </p:nvSpPr>
        <p:spPr>
          <a:xfrm>
            <a:off x="6018868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84" name="Google Shape;384;p37"/>
          <p:cNvCxnSpPr/>
          <p:nvPr/>
        </p:nvCxnSpPr>
        <p:spPr>
          <a:xfrm rot="10800000">
            <a:off x="737509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5" name="Google Shape;385;p37"/>
          <p:cNvSpPr txBox="1"/>
          <p:nvPr/>
        </p:nvSpPr>
        <p:spPr>
          <a:xfrm>
            <a:off x="7341610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86" name="Google Shape;386;p37"/>
          <p:cNvCxnSpPr/>
          <p:nvPr/>
        </p:nvCxnSpPr>
        <p:spPr>
          <a:xfrm rot="10800000">
            <a:off x="143968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7" name="Google Shape;387;p37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88" name="Google Shape;388;p37"/>
          <p:cNvCxnSpPr/>
          <p:nvPr/>
        </p:nvCxnSpPr>
        <p:spPr>
          <a:xfrm rot="10800000">
            <a:off x="276092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9" name="Google Shape;389;p37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90" name="Google Shape;390;p37"/>
          <p:cNvCxnSpPr/>
          <p:nvPr/>
        </p:nvCxnSpPr>
        <p:spPr>
          <a:xfrm rot="10800000">
            <a:off x="408215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1" name="Google Shape;391;p37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92" name="Google Shape;392;p37"/>
          <p:cNvCxnSpPr/>
          <p:nvPr/>
        </p:nvCxnSpPr>
        <p:spPr>
          <a:xfrm rot="10800000">
            <a:off x="540339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3" name="Google Shape;393;p37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Red is the colour of danger and courage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94" name="Google Shape;394;p37"/>
          <p:cNvCxnSpPr/>
          <p:nvPr/>
        </p:nvCxnSpPr>
        <p:spPr>
          <a:xfrm rot="10800000">
            <a:off x="672462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5" name="Google Shape;395;p37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96" name="Google Shape;396;p37"/>
          <p:cNvCxnSpPr/>
          <p:nvPr/>
        </p:nvCxnSpPr>
        <p:spPr>
          <a:xfrm rot="10800000">
            <a:off x="804586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7" name="Google Shape;397;p37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3" name="Google Shape;403;p3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8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6" name="Google Shape;406;p38"/>
          <p:cNvGrpSpPr/>
          <p:nvPr/>
        </p:nvGrpSpPr>
        <p:grpSpPr>
          <a:xfrm>
            <a:off x="1786339" y="1474801"/>
            <a:ext cx="473400" cy="473400"/>
            <a:chOff x="1786339" y="1703401"/>
            <a:chExt cx="473400" cy="473400"/>
          </a:xfrm>
        </p:grpSpPr>
        <p:sp>
          <p:nvSpPr>
            <p:cNvPr id="407" name="Google Shape;407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1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09" name="Google Shape;409;p38"/>
          <p:cNvGrpSpPr/>
          <p:nvPr/>
        </p:nvGrpSpPr>
        <p:grpSpPr>
          <a:xfrm>
            <a:off x="3814414" y="1474801"/>
            <a:ext cx="473400" cy="473400"/>
            <a:chOff x="3814414" y="1703401"/>
            <a:chExt cx="473400" cy="473400"/>
          </a:xfrm>
        </p:grpSpPr>
        <p:sp>
          <p:nvSpPr>
            <p:cNvPr id="410" name="Google Shape;410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3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12" name="Google Shape;412;p38"/>
          <p:cNvGrpSpPr/>
          <p:nvPr/>
        </p:nvGrpSpPr>
        <p:grpSpPr>
          <a:xfrm>
            <a:off x="5842489" y="1474801"/>
            <a:ext cx="473400" cy="473400"/>
            <a:chOff x="5842489" y="1703401"/>
            <a:chExt cx="473400" cy="473400"/>
          </a:xfrm>
        </p:grpSpPr>
        <p:sp>
          <p:nvSpPr>
            <p:cNvPr id="413" name="Google Shape;413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5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15" name="Google Shape;415;p38"/>
          <p:cNvGrpSpPr/>
          <p:nvPr/>
        </p:nvGrpSpPr>
        <p:grpSpPr>
          <a:xfrm>
            <a:off x="6880814" y="3347700"/>
            <a:ext cx="473400" cy="473400"/>
            <a:chOff x="6880814" y="3576300"/>
            <a:chExt cx="473400" cy="473400"/>
          </a:xfrm>
        </p:grpSpPr>
        <p:sp>
          <p:nvSpPr>
            <p:cNvPr id="416" name="Google Shape;416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6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18" name="Google Shape;418;p38"/>
          <p:cNvGrpSpPr/>
          <p:nvPr/>
        </p:nvGrpSpPr>
        <p:grpSpPr>
          <a:xfrm>
            <a:off x="4852739" y="3347700"/>
            <a:ext cx="473400" cy="473400"/>
            <a:chOff x="4852739" y="3576300"/>
            <a:chExt cx="473400" cy="473400"/>
          </a:xfrm>
        </p:grpSpPr>
        <p:sp>
          <p:nvSpPr>
            <p:cNvPr id="419" name="Google Shape;419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4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21" name="Google Shape;421;p38"/>
          <p:cNvGrpSpPr/>
          <p:nvPr/>
        </p:nvGrpSpPr>
        <p:grpSpPr>
          <a:xfrm>
            <a:off x="2824664" y="3347700"/>
            <a:ext cx="473400" cy="473400"/>
            <a:chOff x="2824664" y="3576300"/>
            <a:chExt cx="473400" cy="473400"/>
          </a:xfrm>
        </p:grpSpPr>
        <p:sp>
          <p:nvSpPr>
            <p:cNvPr id="422" name="Google Shape;422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2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sp>
        <p:nvSpPr>
          <p:cNvPr id="424" name="Google Shape;424;p38"/>
          <p:cNvSpPr txBox="1"/>
          <p:nvPr/>
        </p:nvSpPr>
        <p:spPr>
          <a:xfrm>
            <a:off x="137985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25" name="Google Shape;425;p38"/>
          <p:cNvSpPr txBox="1"/>
          <p:nvPr/>
        </p:nvSpPr>
        <p:spPr>
          <a:xfrm>
            <a:off x="3377205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Red is the colour of danger and courage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26" name="Google Shape;426;p38"/>
          <p:cNvSpPr txBox="1"/>
          <p:nvPr/>
        </p:nvSpPr>
        <p:spPr>
          <a:xfrm>
            <a:off x="543601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27" name="Google Shape;427;p38"/>
          <p:cNvSpPr txBox="1"/>
          <p:nvPr/>
        </p:nvSpPr>
        <p:spPr>
          <a:xfrm>
            <a:off x="241817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28" name="Google Shape;428;p38"/>
          <p:cNvSpPr txBox="1"/>
          <p:nvPr/>
        </p:nvSpPr>
        <p:spPr>
          <a:xfrm>
            <a:off x="444625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29" name="Google Shape;429;p38"/>
          <p:cNvSpPr txBox="1"/>
          <p:nvPr/>
        </p:nvSpPr>
        <p:spPr>
          <a:xfrm>
            <a:off x="647433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1.2 What is a Docker Image?</a:t>
            </a:r>
            <a:br>
              <a:rPr lang="en-US" altLang="zh-TW" sz="3200" dirty="0" smtClean="0"/>
            </a:b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130" y="1548237"/>
            <a:ext cx="481313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 smtClean="0"/>
              <a:t>An image is a bundle of files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Contains all the information needed to set up an operational container</a:t>
            </a:r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 smtClean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7" y="2069076"/>
            <a:ext cx="25622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4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35" name="Google Shape;435;p3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aphicFrame>
        <p:nvGraphicFramePr>
          <p:cNvPr id="436" name="Google Shape;436;p39"/>
          <p:cNvGraphicFramePr/>
          <p:nvPr/>
        </p:nvGraphicFramePr>
        <p:xfrm>
          <a:off x="367125" y="11077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{FC55EEA4-988B-492D-99E5-9B07CBB69424}</a:tableStyleId>
              </a:tblPr>
              <a:tblGrid>
                <a:gridCol w="144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Week 1</a:t>
                      </a:r>
                      <a:endParaRPr sz="800" b="1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Week 2</a:t>
                      </a:r>
                      <a:endParaRPr sz="800" b="1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11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12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13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14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1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2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3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4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5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6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7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8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42" name="Google Shape;442;p4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443" name="Google Shape;443;p40"/>
          <p:cNvSpPr/>
          <p:nvPr/>
        </p:nvSpPr>
        <p:spPr>
          <a:xfrm>
            <a:off x="474900" y="1363400"/>
            <a:ext cx="3996900" cy="1584600"/>
          </a:xfrm>
          <a:prstGeom prst="rect">
            <a:avLst/>
          </a:prstGeom>
          <a:solidFill>
            <a:srgbClr val="073763">
              <a:alpha val="1620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STRENGTHS</a:t>
            </a:r>
            <a:endParaRPr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4" name="Google Shape;444;p40"/>
          <p:cNvSpPr/>
          <p:nvPr/>
        </p:nvSpPr>
        <p:spPr>
          <a:xfrm>
            <a:off x="4637019" y="1363400"/>
            <a:ext cx="3996900" cy="1584600"/>
          </a:xfrm>
          <a:prstGeom prst="rect">
            <a:avLst/>
          </a:prstGeom>
          <a:solidFill>
            <a:srgbClr val="073763">
              <a:alpha val="1620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WEAKNESSES</a:t>
            </a:r>
            <a:endParaRPr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474900" y="3121900"/>
            <a:ext cx="3996900" cy="1584600"/>
          </a:xfrm>
          <a:prstGeom prst="rect">
            <a:avLst/>
          </a:prstGeom>
          <a:solidFill>
            <a:srgbClr val="073763">
              <a:alpha val="1620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Black is the color of ebony and of outer space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OPPORTUNITIES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6" name="Google Shape;446;p40"/>
          <p:cNvSpPr/>
          <p:nvPr/>
        </p:nvSpPr>
        <p:spPr>
          <a:xfrm>
            <a:off x="4637019" y="3121900"/>
            <a:ext cx="3996900" cy="1584600"/>
          </a:xfrm>
          <a:prstGeom prst="rect">
            <a:avLst/>
          </a:prstGeom>
          <a:solidFill>
            <a:srgbClr val="073763">
              <a:alpha val="1620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White is the color of milk and fresh snow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THREATS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7" name="Google Shape;447;p40"/>
          <p:cNvSpPr/>
          <p:nvPr/>
        </p:nvSpPr>
        <p:spPr>
          <a:xfrm>
            <a:off x="3256401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0"/>
          <p:cNvSpPr/>
          <p:nvPr/>
        </p:nvSpPr>
        <p:spPr>
          <a:xfrm rot="5400000">
            <a:off x="3437961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0"/>
          <p:cNvSpPr/>
          <p:nvPr/>
        </p:nvSpPr>
        <p:spPr>
          <a:xfrm rot="10800000">
            <a:off x="3437961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0"/>
          <p:cNvSpPr/>
          <p:nvPr/>
        </p:nvSpPr>
        <p:spPr>
          <a:xfrm rot="-5400000">
            <a:off x="3256401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0"/>
          <p:cNvSpPr/>
          <p:nvPr/>
        </p:nvSpPr>
        <p:spPr>
          <a:xfrm>
            <a:off x="3859851" y="2242577"/>
            <a:ext cx="339687" cy="4193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Cousine"/>
              </a:rPr>
              <a:t>S</a:t>
            </a:r>
          </a:p>
        </p:txBody>
      </p:sp>
      <p:sp>
        <p:nvSpPr>
          <p:cNvPr id="452" name="Google Shape;452;p40"/>
          <p:cNvSpPr/>
          <p:nvPr/>
        </p:nvSpPr>
        <p:spPr>
          <a:xfrm>
            <a:off x="4882778" y="2250297"/>
            <a:ext cx="370568" cy="4069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Cousine"/>
              </a:rPr>
              <a:t>W</a:t>
            </a:r>
          </a:p>
        </p:txBody>
      </p:sp>
      <p:sp>
        <p:nvSpPr>
          <p:cNvPr id="453" name="Google Shape;453;p40"/>
          <p:cNvSpPr/>
          <p:nvPr/>
        </p:nvSpPr>
        <p:spPr>
          <a:xfrm>
            <a:off x="3825264" y="3348952"/>
            <a:ext cx="327335" cy="4193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Cousine"/>
              </a:rPr>
              <a:t>O</a:t>
            </a:r>
          </a:p>
        </p:txBody>
      </p:sp>
      <p:sp>
        <p:nvSpPr>
          <p:cNvPr id="454" name="Google Shape;454;p40"/>
          <p:cNvSpPr/>
          <p:nvPr/>
        </p:nvSpPr>
        <p:spPr>
          <a:xfrm>
            <a:off x="4997036" y="3356672"/>
            <a:ext cx="334128" cy="4069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Cousine"/>
              </a:rPr>
              <a:t>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 txBox="1">
            <a:spLocks noGrp="1"/>
          </p:cNvSpPr>
          <p:nvPr>
            <p:ph type="title"/>
          </p:nvPr>
        </p:nvSpPr>
        <p:spPr>
          <a:xfrm>
            <a:off x="262200" y="102275"/>
            <a:ext cx="8619600" cy="3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60" name="Google Shape;460;p4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461" name="Google Shape;461;p41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Key Activities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8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Key Resources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Value Propositions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Customer</a:t>
            </a:r>
            <a:b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Relationships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5" name="Google Shape;465;p41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Channels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6" name="Google Shape;466;p41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Customer Segments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Key Partners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8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8" name="Google Shape;468;p41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Cost Structure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9" name="Google Shape;469;p41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Revenue Streams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70" name="Google Shape;470;p41"/>
          <p:cNvSpPr/>
          <p:nvPr/>
        </p:nvSpPr>
        <p:spPr>
          <a:xfrm>
            <a:off x="4297253" y="3732400"/>
            <a:ext cx="198541" cy="201044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1"/>
          <p:cNvSpPr/>
          <p:nvPr/>
        </p:nvSpPr>
        <p:spPr>
          <a:xfrm>
            <a:off x="6884808" y="543222"/>
            <a:ext cx="196873" cy="174075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1"/>
          <p:cNvSpPr/>
          <p:nvPr/>
        </p:nvSpPr>
        <p:spPr>
          <a:xfrm>
            <a:off x="1718760" y="543289"/>
            <a:ext cx="191034" cy="191868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1"/>
          <p:cNvSpPr/>
          <p:nvPr/>
        </p:nvSpPr>
        <p:spPr>
          <a:xfrm>
            <a:off x="8626235" y="543217"/>
            <a:ext cx="179355" cy="189925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1"/>
          <p:cNvSpPr/>
          <p:nvPr/>
        </p:nvSpPr>
        <p:spPr>
          <a:xfrm>
            <a:off x="8598149" y="3732570"/>
            <a:ext cx="207443" cy="152946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1"/>
          <p:cNvSpPr/>
          <p:nvPr/>
        </p:nvSpPr>
        <p:spPr>
          <a:xfrm>
            <a:off x="3443920" y="543312"/>
            <a:ext cx="189925" cy="190199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1"/>
          <p:cNvSpPr/>
          <p:nvPr/>
        </p:nvSpPr>
        <p:spPr>
          <a:xfrm>
            <a:off x="5137800" y="543229"/>
            <a:ext cx="219945" cy="226904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1"/>
          <p:cNvSpPr/>
          <p:nvPr/>
        </p:nvSpPr>
        <p:spPr>
          <a:xfrm>
            <a:off x="6828073" y="2141654"/>
            <a:ext cx="253599" cy="242754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1"/>
          <p:cNvSpPr/>
          <p:nvPr/>
        </p:nvSpPr>
        <p:spPr>
          <a:xfrm>
            <a:off x="3380278" y="2137889"/>
            <a:ext cx="253583" cy="230105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2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84" name="Google Shape;484;p4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485" name="Google Shape;485;p42"/>
          <p:cNvGrpSpPr/>
          <p:nvPr/>
        </p:nvGrpSpPr>
        <p:grpSpPr>
          <a:xfrm>
            <a:off x="931492" y="1184443"/>
            <a:ext cx="3608219" cy="3243858"/>
            <a:chOff x="3778727" y="4460423"/>
            <a:chExt cx="720160" cy="647438"/>
          </a:xfrm>
        </p:grpSpPr>
        <p:sp>
          <p:nvSpPr>
            <p:cNvPr id="486" name="Google Shape;486;p42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cxnSp>
        <p:nvCxnSpPr>
          <p:cNvPr id="493" name="Google Shape;493;p42"/>
          <p:cNvCxnSpPr/>
          <p:nvPr/>
        </p:nvCxnSpPr>
        <p:spPr>
          <a:xfrm>
            <a:off x="4459750" y="1721475"/>
            <a:ext cx="1056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4" name="Google Shape;494;p42"/>
          <p:cNvSpPr txBox="1"/>
          <p:nvPr/>
        </p:nvSpPr>
        <p:spPr>
          <a:xfrm>
            <a:off x="5578250" y="15494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495" name="Google Shape;495;p42"/>
          <p:cNvCxnSpPr/>
          <p:nvPr/>
        </p:nvCxnSpPr>
        <p:spPr>
          <a:xfrm>
            <a:off x="4304075" y="22031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6" name="Google Shape;496;p42"/>
          <p:cNvSpPr txBox="1"/>
          <p:nvPr/>
        </p:nvSpPr>
        <p:spPr>
          <a:xfrm>
            <a:off x="5578250" y="20310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497" name="Google Shape;497;p42"/>
          <p:cNvCxnSpPr/>
          <p:nvPr/>
        </p:nvCxnSpPr>
        <p:spPr>
          <a:xfrm>
            <a:off x="4082850" y="26847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8" name="Google Shape;498;p42"/>
          <p:cNvSpPr txBox="1"/>
          <p:nvPr/>
        </p:nvSpPr>
        <p:spPr>
          <a:xfrm>
            <a:off x="5578250" y="25126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499" name="Google Shape;499;p42"/>
          <p:cNvCxnSpPr/>
          <p:nvPr/>
        </p:nvCxnSpPr>
        <p:spPr>
          <a:xfrm>
            <a:off x="3894400" y="31663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0" name="Google Shape;500;p42"/>
          <p:cNvSpPr txBox="1"/>
          <p:nvPr/>
        </p:nvSpPr>
        <p:spPr>
          <a:xfrm>
            <a:off x="5578250" y="29942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501" name="Google Shape;501;p42"/>
          <p:cNvCxnSpPr/>
          <p:nvPr/>
        </p:nvCxnSpPr>
        <p:spPr>
          <a:xfrm>
            <a:off x="3689550" y="36479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2" name="Google Shape;502;p42"/>
          <p:cNvSpPr txBox="1"/>
          <p:nvPr/>
        </p:nvSpPr>
        <p:spPr>
          <a:xfrm>
            <a:off x="5578250" y="34758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503" name="Google Shape;503;p42"/>
          <p:cNvCxnSpPr/>
          <p:nvPr/>
        </p:nvCxnSpPr>
        <p:spPr>
          <a:xfrm>
            <a:off x="3476525" y="41295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4" name="Google Shape;504;p42"/>
          <p:cNvSpPr txBox="1"/>
          <p:nvPr/>
        </p:nvSpPr>
        <p:spPr>
          <a:xfrm>
            <a:off x="5578250" y="39575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3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10" name="Google Shape;510;p4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pic>
        <p:nvPicPr>
          <p:cNvPr id="511" name="Google Shape;511;p43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2" name="Google Shape;512;p4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Imani Jackson</a:t>
            </a: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/>
            </a:r>
            <a:b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JOB TITLE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513" name="Google Shape;513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4" name="Google Shape;514;p43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Marcos Galán</a:t>
            </a: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/>
            </a:r>
            <a:b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JOB TITLE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515" name="Google Shape;515;p43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6" name="Google Shape;516;p43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Ixchel Valdía</a:t>
            </a: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/>
            </a:r>
            <a:b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JOB TITLE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517" name="Google Shape;517;p43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8" name="Google Shape;518;p43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Nils Årud</a:t>
            </a: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/>
            </a:r>
            <a:b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JOB TITLE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4"/>
          <p:cNvSpPr txBox="1">
            <a:spLocks noGrp="1"/>
          </p:cNvSpPr>
          <p:nvPr>
            <p:ph type="title"/>
          </p:nvPr>
        </p:nvSpPr>
        <p:spPr>
          <a:xfrm>
            <a:off x="467100" y="87675"/>
            <a:ext cx="8209800" cy="3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24" name="Google Shape;524;p44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073763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cxnSp>
        <p:nvCxnSpPr>
          <p:cNvPr id="526" name="Google Shape;526;p44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527" name="Google Shape;527;p44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528" name="Google Shape;528;p44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LOW VALUE 1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29" name="Google Shape;529;p44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HIGH VALUE 1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0" name="Google Shape;530;p44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LOW VALUE 2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1" name="Google Shape;531;p44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HIGH VALUE 2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2" name="Google Shape;532;p44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Our company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3" name="Google Shape;533;p44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4" name="Google Shape;534;p44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5" name="Google Shape;535;p44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dk2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6" name="Google Shape;536;p44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dk2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7" name="Google Shape;537;p44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8" name="Google Shape;538;p44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544" name="Google Shape;544;p4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graphicFrame>
        <p:nvGraphicFramePr>
          <p:cNvPr id="545" name="Google Shape;545;p45"/>
          <p:cNvGraphicFramePr/>
          <p:nvPr/>
        </p:nvGraphicFramePr>
        <p:xfrm>
          <a:off x="464425" y="120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{7216E642-95D0-4B56-8B43-F84085D11474}</a:tableStyleId>
              </a:tblPr>
              <a:tblGrid>
                <a:gridCol w="90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09:00 - 09:45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10:00 - 10:45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11:00 - 11:45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12:00 - 13:15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13:30 - 14:15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14:30 - 15:15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15:30 - 16:15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551" name="Google Shape;551;p46"/>
          <p:cNvSpPr txBox="1"/>
          <p:nvPr/>
        </p:nvSpPr>
        <p:spPr>
          <a:xfrm>
            <a:off x="6248575" y="341363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means that you can: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Resize them without losing quality.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Change fill color and opacity.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Isn’t that nice? :)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Examples: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52" name="Google Shape;552;p46"/>
          <p:cNvSpPr/>
          <p:nvPr/>
        </p:nvSpPr>
        <p:spPr>
          <a:xfrm>
            <a:off x="277965" y="301250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6"/>
          <p:cNvSpPr/>
          <p:nvPr/>
        </p:nvSpPr>
        <p:spPr>
          <a:xfrm>
            <a:off x="852801" y="368256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6"/>
          <p:cNvSpPr/>
          <p:nvPr/>
        </p:nvSpPr>
        <p:spPr>
          <a:xfrm>
            <a:off x="1445208" y="369305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6"/>
          <p:cNvSpPr/>
          <p:nvPr/>
        </p:nvSpPr>
        <p:spPr>
          <a:xfrm>
            <a:off x="2071095" y="360279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6"/>
          <p:cNvSpPr/>
          <p:nvPr/>
        </p:nvSpPr>
        <p:spPr>
          <a:xfrm>
            <a:off x="2678363" y="357088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6"/>
          <p:cNvSpPr/>
          <p:nvPr/>
        </p:nvSpPr>
        <p:spPr>
          <a:xfrm>
            <a:off x="3190980" y="352826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6"/>
          <p:cNvSpPr/>
          <p:nvPr/>
        </p:nvSpPr>
        <p:spPr>
          <a:xfrm>
            <a:off x="3808913" y="331016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6"/>
          <p:cNvSpPr/>
          <p:nvPr/>
        </p:nvSpPr>
        <p:spPr>
          <a:xfrm>
            <a:off x="4367795" y="357613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6"/>
          <p:cNvSpPr/>
          <p:nvPr/>
        </p:nvSpPr>
        <p:spPr>
          <a:xfrm>
            <a:off x="4977729" y="363994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6"/>
          <p:cNvSpPr/>
          <p:nvPr/>
        </p:nvSpPr>
        <p:spPr>
          <a:xfrm>
            <a:off x="5571185" y="355493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6"/>
          <p:cNvSpPr/>
          <p:nvPr/>
        </p:nvSpPr>
        <p:spPr>
          <a:xfrm>
            <a:off x="282226" y="894706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6"/>
          <p:cNvSpPr/>
          <p:nvPr/>
        </p:nvSpPr>
        <p:spPr>
          <a:xfrm>
            <a:off x="869825" y="894706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6"/>
          <p:cNvSpPr/>
          <p:nvPr/>
        </p:nvSpPr>
        <p:spPr>
          <a:xfrm>
            <a:off x="1447327" y="963307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6"/>
          <p:cNvSpPr/>
          <p:nvPr/>
        </p:nvSpPr>
        <p:spPr>
          <a:xfrm>
            <a:off x="2034402" y="930329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46"/>
          <p:cNvSpPr/>
          <p:nvPr/>
        </p:nvSpPr>
        <p:spPr>
          <a:xfrm>
            <a:off x="2624667" y="955330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6"/>
          <p:cNvSpPr/>
          <p:nvPr/>
        </p:nvSpPr>
        <p:spPr>
          <a:xfrm>
            <a:off x="3218647" y="955330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6"/>
          <p:cNvSpPr/>
          <p:nvPr/>
        </p:nvSpPr>
        <p:spPr>
          <a:xfrm>
            <a:off x="3815818" y="959045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6"/>
          <p:cNvSpPr/>
          <p:nvPr/>
        </p:nvSpPr>
        <p:spPr>
          <a:xfrm>
            <a:off x="4384820" y="940425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6"/>
          <p:cNvSpPr/>
          <p:nvPr/>
        </p:nvSpPr>
        <p:spPr>
          <a:xfrm>
            <a:off x="4934129" y="900017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6"/>
          <p:cNvSpPr/>
          <p:nvPr/>
        </p:nvSpPr>
        <p:spPr>
          <a:xfrm>
            <a:off x="5532896" y="915970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6"/>
          <p:cNvSpPr/>
          <p:nvPr/>
        </p:nvSpPr>
        <p:spPr>
          <a:xfrm>
            <a:off x="252963" y="1567384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6"/>
          <p:cNvSpPr/>
          <p:nvPr/>
        </p:nvSpPr>
        <p:spPr>
          <a:xfrm>
            <a:off x="842704" y="1511022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6"/>
          <p:cNvSpPr/>
          <p:nvPr/>
        </p:nvSpPr>
        <p:spPr>
          <a:xfrm>
            <a:off x="1445732" y="1529095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6"/>
          <p:cNvSpPr/>
          <p:nvPr/>
        </p:nvSpPr>
        <p:spPr>
          <a:xfrm>
            <a:off x="2029616" y="1517403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6"/>
          <p:cNvSpPr/>
          <p:nvPr/>
        </p:nvSpPr>
        <p:spPr>
          <a:xfrm>
            <a:off x="2629978" y="1529642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6"/>
          <p:cNvSpPr/>
          <p:nvPr/>
        </p:nvSpPr>
        <p:spPr>
          <a:xfrm>
            <a:off x="3234055" y="1486567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6"/>
          <p:cNvSpPr/>
          <p:nvPr/>
        </p:nvSpPr>
        <p:spPr>
          <a:xfrm>
            <a:off x="3777530" y="1576432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6"/>
          <p:cNvSpPr/>
          <p:nvPr/>
        </p:nvSpPr>
        <p:spPr>
          <a:xfrm>
            <a:off x="4382678" y="1518998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6"/>
          <p:cNvSpPr/>
          <p:nvPr/>
        </p:nvSpPr>
        <p:spPr>
          <a:xfrm>
            <a:off x="4969227" y="1504116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6"/>
          <p:cNvSpPr/>
          <p:nvPr/>
        </p:nvSpPr>
        <p:spPr>
          <a:xfrm>
            <a:off x="5538753" y="1515808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6"/>
          <p:cNvSpPr/>
          <p:nvPr/>
        </p:nvSpPr>
        <p:spPr>
          <a:xfrm>
            <a:off x="301895" y="2121480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6"/>
          <p:cNvSpPr/>
          <p:nvPr/>
        </p:nvSpPr>
        <p:spPr>
          <a:xfrm>
            <a:off x="875136" y="2122027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6"/>
          <p:cNvSpPr/>
          <p:nvPr/>
        </p:nvSpPr>
        <p:spPr>
          <a:xfrm>
            <a:off x="1469663" y="2122027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6"/>
          <p:cNvSpPr/>
          <p:nvPr/>
        </p:nvSpPr>
        <p:spPr>
          <a:xfrm>
            <a:off x="2052475" y="2122027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6"/>
          <p:cNvSpPr/>
          <p:nvPr/>
        </p:nvSpPr>
        <p:spPr>
          <a:xfrm>
            <a:off x="2720367" y="2067784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6"/>
          <p:cNvSpPr/>
          <p:nvPr/>
        </p:nvSpPr>
        <p:spPr>
          <a:xfrm>
            <a:off x="3319156" y="2070975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6"/>
          <p:cNvSpPr/>
          <p:nvPr/>
        </p:nvSpPr>
        <p:spPr>
          <a:xfrm>
            <a:off x="3912065" y="2121480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6"/>
          <p:cNvSpPr/>
          <p:nvPr/>
        </p:nvSpPr>
        <p:spPr>
          <a:xfrm>
            <a:off x="4402368" y="2116694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6"/>
          <p:cNvSpPr/>
          <p:nvPr/>
        </p:nvSpPr>
        <p:spPr>
          <a:xfrm>
            <a:off x="4975609" y="2126266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6"/>
          <p:cNvSpPr/>
          <p:nvPr/>
        </p:nvSpPr>
        <p:spPr>
          <a:xfrm>
            <a:off x="5570114" y="20672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6"/>
          <p:cNvSpPr/>
          <p:nvPr/>
        </p:nvSpPr>
        <p:spPr>
          <a:xfrm>
            <a:off x="400284" y="2671336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6"/>
          <p:cNvSpPr/>
          <p:nvPr/>
        </p:nvSpPr>
        <p:spPr>
          <a:xfrm>
            <a:off x="913425" y="2655383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6"/>
          <p:cNvSpPr/>
          <p:nvPr/>
        </p:nvSpPr>
        <p:spPr>
          <a:xfrm>
            <a:off x="1461139" y="2655383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6"/>
          <p:cNvSpPr/>
          <p:nvPr/>
        </p:nvSpPr>
        <p:spPr>
          <a:xfrm>
            <a:off x="2592213" y="2733556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6"/>
          <p:cNvSpPr/>
          <p:nvPr/>
        </p:nvSpPr>
        <p:spPr>
          <a:xfrm>
            <a:off x="2013116" y="2683029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6"/>
          <p:cNvSpPr/>
          <p:nvPr/>
        </p:nvSpPr>
        <p:spPr>
          <a:xfrm>
            <a:off x="3210671" y="2693147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6"/>
          <p:cNvSpPr/>
          <p:nvPr/>
        </p:nvSpPr>
        <p:spPr>
          <a:xfrm>
            <a:off x="3796674" y="2696338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6"/>
          <p:cNvSpPr/>
          <p:nvPr/>
        </p:nvSpPr>
        <p:spPr>
          <a:xfrm>
            <a:off x="4332172" y="2696338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6"/>
          <p:cNvSpPr/>
          <p:nvPr/>
        </p:nvSpPr>
        <p:spPr>
          <a:xfrm>
            <a:off x="5012302" y="2680384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6"/>
          <p:cNvSpPr/>
          <p:nvPr/>
        </p:nvSpPr>
        <p:spPr>
          <a:xfrm>
            <a:off x="5602568" y="2701124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6"/>
          <p:cNvSpPr/>
          <p:nvPr/>
        </p:nvSpPr>
        <p:spPr>
          <a:xfrm>
            <a:off x="264677" y="3309463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6"/>
          <p:cNvSpPr/>
          <p:nvPr/>
        </p:nvSpPr>
        <p:spPr>
          <a:xfrm>
            <a:off x="848015" y="3333918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6"/>
          <p:cNvSpPr/>
          <p:nvPr/>
        </p:nvSpPr>
        <p:spPr>
          <a:xfrm>
            <a:off x="1447327" y="3322226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6"/>
          <p:cNvSpPr/>
          <p:nvPr/>
        </p:nvSpPr>
        <p:spPr>
          <a:xfrm>
            <a:off x="2032260" y="3314249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6"/>
          <p:cNvSpPr/>
          <p:nvPr/>
        </p:nvSpPr>
        <p:spPr>
          <a:xfrm>
            <a:off x="2640621" y="3288723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6"/>
          <p:cNvSpPr/>
          <p:nvPr/>
        </p:nvSpPr>
        <p:spPr>
          <a:xfrm>
            <a:off x="3196312" y="33333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6"/>
          <p:cNvSpPr/>
          <p:nvPr/>
        </p:nvSpPr>
        <p:spPr>
          <a:xfrm>
            <a:off x="3784982" y="3333393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6"/>
          <p:cNvSpPr/>
          <p:nvPr/>
        </p:nvSpPr>
        <p:spPr>
          <a:xfrm>
            <a:off x="4383224" y="3304677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6"/>
          <p:cNvSpPr/>
          <p:nvPr/>
        </p:nvSpPr>
        <p:spPr>
          <a:xfrm>
            <a:off x="4951132" y="3264268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6"/>
          <p:cNvSpPr/>
          <p:nvPr/>
        </p:nvSpPr>
        <p:spPr>
          <a:xfrm>
            <a:off x="5569065" y="3288198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6"/>
          <p:cNvSpPr/>
          <p:nvPr/>
        </p:nvSpPr>
        <p:spPr>
          <a:xfrm>
            <a:off x="258820" y="3860368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6"/>
          <p:cNvSpPr/>
          <p:nvPr/>
        </p:nvSpPr>
        <p:spPr>
          <a:xfrm>
            <a:off x="828346" y="3924707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6"/>
          <p:cNvSpPr/>
          <p:nvPr/>
        </p:nvSpPr>
        <p:spPr>
          <a:xfrm>
            <a:off x="1518573" y="3833247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6"/>
          <p:cNvSpPr/>
          <p:nvPr/>
        </p:nvSpPr>
        <p:spPr>
          <a:xfrm>
            <a:off x="2069500" y="3875251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6"/>
          <p:cNvSpPr/>
          <p:nvPr/>
        </p:nvSpPr>
        <p:spPr>
          <a:xfrm>
            <a:off x="2632644" y="3906109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6"/>
          <p:cNvSpPr/>
          <p:nvPr/>
        </p:nvSpPr>
        <p:spPr>
          <a:xfrm>
            <a:off x="3218101" y="3877917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46"/>
          <p:cNvSpPr/>
          <p:nvPr/>
        </p:nvSpPr>
        <p:spPr>
          <a:xfrm>
            <a:off x="3804127" y="3873131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6"/>
          <p:cNvSpPr/>
          <p:nvPr/>
        </p:nvSpPr>
        <p:spPr>
          <a:xfrm>
            <a:off x="4363533" y="3876846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6"/>
          <p:cNvSpPr/>
          <p:nvPr/>
        </p:nvSpPr>
        <p:spPr>
          <a:xfrm>
            <a:off x="4969227" y="3869416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6"/>
          <p:cNvSpPr/>
          <p:nvPr/>
        </p:nvSpPr>
        <p:spPr>
          <a:xfrm>
            <a:off x="5566399" y="3851321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6"/>
          <p:cNvSpPr/>
          <p:nvPr/>
        </p:nvSpPr>
        <p:spPr>
          <a:xfrm>
            <a:off x="230650" y="4515519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6"/>
          <p:cNvSpPr/>
          <p:nvPr/>
        </p:nvSpPr>
        <p:spPr>
          <a:xfrm>
            <a:off x="858133" y="4444777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6"/>
          <p:cNvSpPr/>
          <p:nvPr/>
        </p:nvSpPr>
        <p:spPr>
          <a:xfrm>
            <a:off x="1430849" y="4421917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46"/>
          <p:cNvSpPr/>
          <p:nvPr/>
        </p:nvSpPr>
        <p:spPr>
          <a:xfrm>
            <a:off x="2039713" y="4458610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46"/>
          <p:cNvSpPr/>
          <p:nvPr/>
        </p:nvSpPr>
        <p:spPr>
          <a:xfrm>
            <a:off x="2590093" y="4459681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46"/>
          <p:cNvSpPr/>
          <p:nvPr/>
        </p:nvSpPr>
        <p:spPr>
          <a:xfrm>
            <a:off x="3227673" y="4427774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46"/>
          <p:cNvSpPr/>
          <p:nvPr/>
        </p:nvSpPr>
        <p:spPr>
          <a:xfrm>
            <a:off x="3742432" y="4422988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46"/>
          <p:cNvSpPr/>
          <p:nvPr/>
        </p:nvSpPr>
        <p:spPr>
          <a:xfrm>
            <a:off x="4336412" y="4416060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6"/>
          <p:cNvSpPr/>
          <p:nvPr/>
        </p:nvSpPr>
        <p:spPr>
          <a:xfrm>
            <a:off x="4946346" y="4527211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6"/>
          <p:cNvSpPr/>
          <p:nvPr/>
        </p:nvSpPr>
        <p:spPr>
          <a:xfrm>
            <a:off x="5591925" y="4481470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6"/>
          <p:cNvSpPr/>
          <p:nvPr/>
        </p:nvSpPr>
        <p:spPr>
          <a:xfrm>
            <a:off x="6350992" y="2211692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6"/>
          <p:cNvSpPr/>
          <p:nvPr/>
        </p:nvSpPr>
        <p:spPr>
          <a:xfrm>
            <a:off x="7244612" y="2211682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6"/>
          <p:cNvSpPr/>
          <p:nvPr/>
        </p:nvSpPr>
        <p:spPr>
          <a:xfrm>
            <a:off x="6535708" y="2422545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6"/>
          <p:cNvSpPr/>
          <p:nvPr/>
        </p:nvSpPr>
        <p:spPr>
          <a:xfrm>
            <a:off x="7689847" y="2719942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oogle Shape;640;p47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41" name="Google Shape;641;p47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7" name="Google Shape;647;p47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48" name="Google Shape;648;p47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2" name="Google Shape;652;p47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53" name="Google Shape;653;p47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6" name="Google Shape;656;p47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57" name="Google Shape;657;p47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2" name="Google Shape;662;p47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63" name="Google Shape;663;p47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6" name="Google Shape;666;p47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67" name="Google Shape;667;p47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1" name="Google Shape;671;p47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72" name="Google Shape;672;p47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47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7" name="Google Shape;677;p47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78" name="Google Shape;678;p47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4" name="Google Shape;684;p47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85" name="Google Shape;685;p47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7" name="Google Shape;687;p47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88" name="Google Shape;688;p47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47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92" name="Google Shape;692;p47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8" name="Google Shape;698;p47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99" name="Google Shape;699;p47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4" name="Google Shape;704;p47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05" name="Google Shape;705;p47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47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47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8" name="Google Shape;708;p47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09" name="Google Shape;709;p47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10" name="Google Shape;710;p47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47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47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47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47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47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47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47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47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47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0" name="Google Shape;720;p47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47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27" name="Google Shape;727;p47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1" name="Google Shape;731;p47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32" name="Google Shape;732;p47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7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7" name="Google Shape;737;p47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38" name="Google Shape;738;p47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4" name="Google Shape;744;p47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45" name="Google Shape;745;p47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9" name="Google Shape;749;p47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50" name="Google Shape;750;p47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4" name="Google Shape;754;p47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55" name="Google Shape;755;p47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0" name="Google Shape;760;p47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61" name="Google Shape;761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1" name="Google Shape;771;p47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72" name="Google Shape;772;p47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5" name="Google Shape;775;p47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76" name="Google Shape;776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6" name="Google Shape;786;p47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87" name="Google Shape;787;p47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1" name="Google Shape;791;p47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92" name="Google Shape;792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2" name="Google Shape;802;p47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803" name="Google Shape;803;p47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0" name="Google Shape;810;p47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11" name="Google Shape;811;p47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5" name="Google Shape;815;p47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16" name="Google Shape;816;p47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0" name="Google Shape;820;p47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21" name="Google Shape;821;p47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6" name="Google Shape;826;p47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27" name="Google Shape;827;p47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47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34" name="Google Shape;834;p47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47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38" name="Google Shape;838;p47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47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44" name="Google Shape;844;p47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0" name="Google Shape;850;p47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51" name="Google Shape;851;p47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47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55" name="Google Shape;855;p47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47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60" name="Google Shape;860;p47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47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67" name="Google Shape;867;p47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4" name="Google Shape;874;p47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75" name="Google Shape;875;p47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47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80" name="Google Shape;880;p47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3" name="Google Shape;883;p47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84" name="Google Shape;884;p47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47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88" name="Google Shape;888;p47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47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93" name="Google Shape;893;p47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7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98" name="Google Shape;898;p47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47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904" name="Google Shape;904;p47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7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7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7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7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0" name="Google Shape;910;p47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11" name="Google Shape;911;p47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19" name="Google Shape;919;p47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1" name="Google Shape;931;p47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32" name="Google Shape;932;p47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47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37" name="Google Shape;937;p47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0" name="Google Shape;940;p47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41" name="Google Shape;941;p47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47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48" name="Google Shape;948;p47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57" name="Google Shape;957;p47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47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70" name="Google Shape;970;p47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83" name="Google Shape;983;p47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7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96" name="Google Shape;996;p47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47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03" name="Google Shape;1003;p47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8" name="Google Shape;1018;p47"/>
          <p:cNvGrpSpPr/>
          <p:nvPr/>
        </p:nvGrpSpPr>
        <p:grpSpPr>
          <a:xfrm>
            <a:off x="1879183" y="4379878"/>
            <a:ext cx="445738" cy="442950"/>
            <a:chOff x="1879183" y="4379878"/>
            <a:chExt cx="445738" cy="442950"/>
          </a:xfrm>
        </p:grpSpPr>
        <p:sp>
          <p:nvSpPr>
            <p:cNvPr id="1019" name="Google Shape;1019;p47"/>
            <p:cNvSpPr/>
            <p:nvPr/>
          </p:nvSpPr>
          <p:spPr>
            <a:xfrm>
              <a:off x="1879183" y="4379878"/>
              <a:ext cx="445738" cy="303917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1879183" y="4683795"/>
              <a:ext cx="262365" cy="72893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1977511" y="4711043"/>
              <a:ext cx="164036" cy="45646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1977511" y="4756688"/>
              <a:ext cx="82018" cy="66140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3" name="Google Shape;1023;p47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24" name="Google Shape;1024;p4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25" name="Google Shape;1025;p4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4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8" name="Google Shape;1028;p4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29" name="Google Shape;1029;p4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2" name="Google Shape;1032;p4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33" name="Google Shape;1033;p4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4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4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6" name="Google Shape;1036;p47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37" name="Google Shape;1037;p4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4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0" name="Google Shape;1040;p47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41" name="Google Shape;1041;p47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47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50" name="Google Shape;1050;p47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4" name="Google Shape;1074;p47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75" name="Google Shape;1075;p47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76" name="Google Shape;1076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8" name="Google Shape;1078;p47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79" name="Google Shape;1079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1" name="Google Shape;1081;p47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82" name="Google Shape;1082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84" name="Google Shape;1084;p47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DIAGRAMS AND INFOGRAPHICS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085" name="Google Shape;1085;p4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8"/>
          <p:cNvSpPr txBox="1"/>
          <p:nvPr/>
        </p:nvSpPr>
        <p:spPr>
          <a:xfrm>
            <a:off x="876725" y="723800"/>
            <a:ext cx="78876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Now you can use any emoji as an icon!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091" name="Google Shape;1091;p48"/>
          <p:cNvSpPr txBox="1"/>
          <p:nvPr/>
        </p:nvSpPr>
        <p:spPr>
          <a:xfrm>
            <a:off x="731900" y="23521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B5394"/>
                </a:highlight>
                <a:latin typeface="Cousine"/>
                <a:ea typeface="Cousine"/>
                <a:cs typeface="Cousine"/>
                <a:sym typeface="Cousine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B5394"/>
              </a:highlight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092" name="Google Shape;1092;p4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1.3 What is Container Registry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130" y="1548237"/>
            <a:ext cx="481313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 smtClean="0"/>
              <a:t>A container registry is a place where you can manage all your image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There are many tools present that can help you analyze your images, scan for vulnerabilities, etc. 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7" y="2069076"/>
            <a:ext cx="25622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106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7" name="Google Shape;1097;p4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4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99" name="Google Shape;1099;p4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100" name="Google Shape;1100;p4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101" name="Google Shape;1101;p4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2" name="Google Shape;1102;p4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3" name="Google Shape;1103;p4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104" name="Google Shape;1104;p4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5" name="Google Shape;1105;p4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6" name="Google Shape;1106;p4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107" name="Google Shape;1107;p4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8" name="Google Shape;1108;p4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9" name="Google Shape;1109;p4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10" name="Google Shape;1110;p4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accent3"/>
                </a:solidFill>
              </a:rPr>
              <a:t>2</a:t>
            </a:r>
            <a:endParaRPr sz="6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Docker?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is the benefit of using Docker?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660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2. What is the benefit of Docker?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130" y="1548237"/>
            <a:ext cx="481313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en-US" altLang="zh-TW" sz="2000" dirty="0" smtClean="0"/>
              <a:t>You can build containers without Docker, but…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Docker makes it easier to manage containers because of its simple commands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Docker is also more efficient and uses less memory compared to VMs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7" y="2069076"/>
            <a:ext cx="25622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2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accent3"/>
                </a:solidFill>
              </a:rPr>
              <a:t>3</a:t>
            </a:r>
            <a:endParaRPr sz="6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Basic Docker Commands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24251" y="3302149"/>
            <a:ext cx="365328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 smtClean="0"/>
              <a:t>Start/Stop/Restart/Delete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469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/>
              <a:t>3.1 Basic Container Commands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98383" y="1234535"/>
            <a:ext cx="8550063" cy="31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 smtClean="0"/>
              <a:t>Start a Docker container</a:t>
            </a:r>
            <a:endParaRPr lang="en-US" altLang="zh-TW" sz="2000" dirty="0"/>
          </a:p>
          <a:p>
            <a:pPr marL="76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TW" sz="2000" dirty="0" smtClean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 smtClean="0"/>
              <a:t>Stop a Docker Container</a:t>
            </a:r>
          </a:p>
          <a:p>
            <a:pPr marL="76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TW" sz="2000" dirty="0" smtClean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 smtClean="0"/>
              <a:t>Restart a Docker Container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endParaRPr lang="en-US" altLang="zh-TW" sz="2000" dirty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 smtClean="0"/>
              <a:t>Delete a Docker Container</a:t>
            </a:r>
          </a:p>
          <a:p>
            <a:pPr marL="76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8102" b="20595"/>
          <a:stretch/>
        </p:blipFill>
        <p:spPr>
          <a:xfrm>
            <a:off x="5092750" y="1469055"/>
            <a:ext cx="3429479" cy="1985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750" y="1733533"/>
            <a:ext cx="3430407" cy="282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750" y="2396178"/>
            <a:ext cx="3362794" cy="238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750" y="3316065"/>
            <a:ext cx="3362794" cy="2928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2750" y="4153743"/>
            <a:ext cx="3286584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1725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1688</Words>
  <Application>Microsoft Office PowerPoint</Application>
  <PresentationFormat>On-screen Show (16:9)</PresentationFormat>
  <Paragraphs>424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Cousine</vt:lpstr>
      <vt:lpstr>Calibri</vt:lpstr>
      <vt:lpstr>Montserrat</vt:lpstr>
      <vt:lpstr>Arial</vt:lpstr>
      <vt:lpstr>Valentine template</vt:lpstr>
      <vt:lpstr> Docker +     Kubernetes</vt:lpstr>
      <vt:lpstr>1 Docker Basics</vt:lpstr>
      <vt:lpstr>1.1 What is Docker? </vt:lpstr>
      <vt:lpstr>1.2 What is a Docker Image? </vt:lpstr>
      <vt:lpstr>1.3 What is Container Registry</vt:lpstr>
      <vt:lpstr>2 Why Docker?</vt:lpstr>
      <vt:lpstr>2. What is the benefit of Docker?</vt:lpstr>
      <vt:lpstr>3 Basic Docker Commands</vt:lpstr>
      <vt:lpstr>3.1 Basic Container Commands</vt:lpstr>
      <vt:lpstr>3.2 Basic Image Commands</vt:lpstr>
      <vt:lpstr>4 Container Practice</vt:lpstr>
      <vt:lpstr>4. Run a Docker Container</vt:lpstr>
      <vt:lpstr>5 Kubernetes &amp; Helm</vt:lpstr>
      <vt:lpstr>5. What is K8s? What is Helm?</vt:lpstr>
      <vt:lpstr>6 Kubernetes &amp; Helm</vt:lpstr>
      <vt:lpstr>6. Benefits of K8s and Helm</vt:lpstr>
      <vt:lpstr>6 Kubernetes Components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Docker +     Kubernetes</dc:title>
  <cp:lastModifiedBy>Brianyc Chen(陳英齊)</cp:lastModifiedBy>
  <cp:revision>14</cp:revision>
  <dcterms:modified xsi:type="dcterms:W3CDTF">2022-06-28T01:53:44Z</dcterms:modified>
</cp:coreProperties>
</file>