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259" r:id="rId3"/>
    <p:sldId id="261" r:id="rId4"/>
    <p:sldId id="295" r:id="rId5"/>
    <p:sldId id="296" r:id="rId6"/>
    <p:sldId id="297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2" r:id="rId20"/>
    <p:sldId id="315" r:id="rId21"/>
    <p:sldId id="311" r:id="rId22"/>
    <p:sldId id="314" r:id="rId23"/>
    <p:sldId id="313" r:id="rId24"/>
    <p:sldId id="316" r:id="rId25"/>
    <p:sldId id="321" r:id="rId26"/>
    <p:sldId id="317" r:id="rId27"/>
    <p:sldId id="319" r:id="rId28"/>
    <p:sldId id="318" r:id="rId29"/>
    <p:sldId id="320" r:id="rId30"/>
    <p:sldId id="294" r:id="rId31"/>
  </p:sldIdLst>
  <p:sldSz cx="9144000" cy="5143500" type="screen16x9"/>
  <p:notesSz cx="6858000" cy="9144000"/>
  <p:embeddedFontLst>
    <p:embeddedFont>
      <p:font typeface="Cousine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7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002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735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301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728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009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013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672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189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691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10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026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181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93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92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093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884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618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8642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3773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17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73d37edf0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73d37edf0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247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16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039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601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592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10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Docker + </a:t>
            </a:r>
            <a:br>
              <a:rPr lang="en" dirty="0"/>
            </a:br>
            <a:r>
              <a:rPr lang="en" dirty="0"/>
              <a:t>   Kubernetes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3.2 Basic Image Commands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/>
              <a:t>Build an image from a </a:t>
            </a:r>
            <a:r>
              <a:rPr lang="en-US" altLang="zh-TW" sz="2000" dirty="0" err="1"/>
              <a:t>Dockerfile</a:t>
            </a:r>
            <a:endParaRPr lang="en-US" altLang="zh-TW" sz="2000" dirty="0"/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/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/>
              <a:t>Remove an image</a:t>
            </a:r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93" y="2198024"/>
            <a:ext cx="3172268" cy="2667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093" y="3117776"/>
            <a:ext cx="3086531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27" y="3982275"/>
            <a:ext cx="697327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8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3"/>
                </a:solidFill>
              </a:rPr>
              <a:t>4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Practice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24251" y="3302149"/>
            <a:ext cx="365328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/>
              <a:t>Run a new container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235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4. Run a Docker Container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52078" y="150450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spcBef>
                <a:spcPts val="0"/>
              </a:spcBef>
              <a:buNone/>
            </a:pPr>
            <a:r>
              <a:rPr lang="en-US" altLang="zh-TW" sz="1800" dirty="0"/>
              <a:t> Follow question 3, write a command to run a </a:t>
            </a:r>
            <a:r>
              <a:rPr lang="en-US" altLang="zh-TW" sz="1800" dirty="0" err="1"/>
              <a:t>docker</a:t>
            </a:r>
            <a:r>
              <a:rPr lang="en-US" altLang="zh-TW" sz="1800" dirty="0"/>
              <a:t> container that able to fit following requirements a. Mount local path “[your path to root]/data” to container path “/</a:t>
            </a:r>
            <a:r>
              <a:rPr lang="en-US" altLang="zh-TW" sz="1800" dirty="0" err="1"/>
              <a:t>workingdir</a:t>
            </a:r>
            <a:r>
              <a:rPr lang="en-US" altLang="zh-TW" sz="1800" dirty="0"/>
              <a:t>/data” b. Bind port 80 to 8080 of your local machine (Use “curl 0.0.0.0:8080” to verify result) </a:t>
            </a:r>
            <a:endParaRPr lang="zh-TW" altLang="zh-TW" sz="1800" dirty="0"/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97" y="3135802"/>
            <a:ext cx="6973273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2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3"/>
                </a:solidFill>
              </a:rPr>
              <a:t>5</a:t>
            </a:r>
            <a:endParaRPr sz="6000" dirty="0">
              <a:solidFill>
                <a:schemeClr val="accent3"/>
              </a:solidFill>
            </a:endParaRPr>
          </a:p>
          <a:p>
            <a:pPr lvl="0"/>
            <a:r>
              <a:rPr lang="en" dirty="0"/>
              <a:t>Kubernetes &amp; Helm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24251" y="3302149"/>
            <a:ext cx="365328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/>
              <a:t>Describe Kubernetes &amp; Helm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082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5. What is K8s? What is Helm?</a:t>
            </a:r>
            <a:endParaRPr sz="32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/>
              <a:t>While Docker is used to manage containers, Kubernetes is used to organize and scale containerized applications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/>
              <a:t>Helm is like the package manager for Kubernetes. It helps developers organize all the related files of a Kubernetes application into a chart </a:t>
            </a:r>
            <a:r>
              <a:rPr lang="en-US" altLang="zh-TW" sz="2000" dirty="0" err="1"/>
              <a:t>datastructure</a:t>
            </a:r>
            <a:r>
              <a:rPr lang="en-US" altLang="zh-TW" sz="2000" dirty="0"/>
              <a:t>. 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848626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45698" cy="1468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3"/>
                </a:solidFill>
              </a:rPr>
              <a:t>6</a:t>
            </a:r>
            <a:endParaRPr sz="6000" dirty="0">
              <a:solidFill>
                <a:schemeClr val="accent3"/>
              </a:solidFill>
            </a:endParaRPr>
          </a:p>
          <a:p>
            <a:pPr lvl="0"/>
            <a:r>
              <a:rPr lang="en" dirty="0"/>
              <a:t>Kubernetes &amp; Helm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24251" y="3302149"/>
            <a:ext cx="365328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/>
              <a:t>Benefits of </a:t>
            </a:r>
            <a:r>
              <a:rPr lang="en-US" altLang="zh-TW" dirty="0"/>
              <a:t>Kubernetes &amp; Helm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244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6. Benefits of K8s and Helm</a:t>
            </a:r>
            <a:endParaRPr sz="32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/>
              <a:t>K8s allows companies to control and </a:t>
            </a:r>
            <a:r>
              <a:rPr lang="en-US" altLang="zh-TW" sz="2000" b="1" u="sng" dirty="0"/>
              <a:t>automate deployment/updates </a:t>
            </a:r>
            <a:r>
              <a:rPr lang="en-US" altLang="zh-TW" sz="2000" dirty="0"/>
              <a:t>and scale applications across </a:t>
            </a:r>
            <a:r>
              <a:rPr lang="en-US" altLang="zh-TW" sz="2000" b="1" u="sng" dirty="0"/>
              <a:t>multi-cloud environments</a:t>
            </a:r>
            <a:r>
              <a:rPr lang="en-US" altLang="zh-TW" sz="2000" dirty="0"/>
              <a:t>.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/>
              <a:t>Helm removes the need of having separate YAML files for each workload and instead it can deploy the application to the cluster for you via a </a:t>
            </a:r>
            <a:r>
              <a:rPr lang="en-US" altLang="zh-TW" sz="2000" b="1" u="sng" dirty="0"/>
              <a:t>Helm Chart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457847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45698" cy="1468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3"/>
                </a:solidFill>
              </a:rPr>
              <a:t>7</a:t>
            </a:r>
            <a:endParaRPr sz="6000" dirty="0">
              <a:solidFill>
                <a:schemeClr val="accent3"/>
              </a:solidFill>
            </a:endParaRPr>
          </a:p>
          <a:p>
            <a:pPr lvl="0"/>
            <a:r>
              <a:rPr lang="en" dirty="0"/>
              <a:t>Kubernetes Components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24251" y="3302149"/>
            <a:ext cx="365328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/>
              <a:t>Node/Service/Pod/Ingress/Namespace/Helm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4217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7.1 What is a Pod in K8s?</a:t>
            </a:r>
            <a:endParaRPr sz="32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/>
              <a:t>A pod is the smallest structure in Kubernetes. 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/>
              <a:t>It contains a group of one or more containers, with shared storage and network resources, and a specification for how to run the containers.</a:t>
            </a:r>
          </a:p>
        </p:txBody>
      </p:sp>
    </p:spTree>
    <p:extLst>
      <p:ext uri="{BB962C8B-B14F-4D97-AF65-F5344CB8AC3E}">
        <p14:creationId xmlns:p14="http://schemas.microsoft.com/office/powerpoint/2010/main" val="28983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7.2 What is a Service in K8s?</a:t>
            </a:r>
            <a:endParaRPr sz="32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7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/>
              <a:t>Since every pod has its own IP address, and pods are ephemeral (</a:t>
            </a:r>
            <a:r>
              <a:rPr lang="zh-TW" altLang="en-US" sz="2000" dirty="0"/>
              <a:t>他們很常掛掉</a:t>
            </a:r>
            <a:r>
              <a:rPr lang="en-US" altLang="zh-TW" sz="2000" dirty="0"/>
              <a:t>), when a pod dies, a new pod replaces the original one, but it has a different IP</a:t>
            </a:r>
            <a:r>
              <a:rPr lang="zh-TW" altLang="en-US" sz="2000" dirty="0"/>
              <a:t> </a:t>
            </a:r>
            <a:r>
              <a:rPr lang="en-US" altLang="zh-TW" sz="2000" dirty="0"/>
              <a:t>address than the original one.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/>
              <a:t>That’s why we need services, which provide a stable, persistent IP address for a pod. 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/>
              <a:t>K8s services also automatically balances workload between pods.</a:t>
            </a:r>
          </a:p>
        </p:txBody>
      </p:sp>
    </p:spTree>
    <p:extLst>
      <p:ext uri="{BB962C8B-B14F-4D97-AF65-F5344CB8AC3E}">
        <p14:creationId xmlns:p14="http://schemas.microsoft.com/office/powerpoint/2010/main" val="348633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1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Basics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ocker, docker images, and container registry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7.3 What is a Namespace in K8s?</a:t>
            </a:r>
            <a:endParaRPr sz="32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7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dirty="0"/>
              <a:t>Kubernetes clusters are basically a group of nodes.</a:t>
            </a:r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pPr lvl="0">
              <a:spcBef>
                <a:spcPts val="0"/>
              </a:spcBef>
            </a:pPr>
            <a:r>
              <a:rPr lang="en-US" altLang="zh-TW" dirty="0"/>
              <a:t>Clusters are comprised of one master node and a number of worker nodes.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894064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7.4 What is a Node in K8s?</a:t>
            </a:r>
            <a:endParaRPr sz="32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7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/>
              <a:t>A node is a structure in Kubernetes that holds one or more pods.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/>
              <a:t>Separate pods do not generally share anything even if running on the same physical node.</a:t>
            </a:r>
          </a:p>
        </p:txBody>
      </p:sp>
    </p:spTree>
    <p:extLst>
      <p:ext uri="{BB962C8B-B14F-4D97-AF65-F5344CB8AC3E}">
        <p14:creationId xmlns:p14="http://schemas.microsoft.com/office/powerpoint/2010/main" val="1634979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7.5 What is a Cluster in K8s?</a:t>
            </a:r>
            <a:endParaRPr sz="32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7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dirty="0"/>
              <a:t>Kubernetes clusters are basically a group of nodes.</a:t>
            </a:r>
          </a:p>
          <a:p>
            <a:pPr lvl="0">
              <a:spcBef>
                <a:spcPts val="0"/>
              </a:spcBef>
            </a:pPr>
            <a:endParaRPr lang="en-US" altLang="zh-TW" dirty="0"/>
          </a:p>
          <a:p>
            <a:pPr lvl="0">
              <a:spcBef>
                <a:spcPts val="0"/>
              </a:spcBef>
            </a:pPr>
            <a:r>
              <a:rPr lang="en-US" altLang="zh-TW" dirty="0"/>
              <a:t>Clusters are comprised of one master node and a number of worker nodes.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591892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7.6 What is Ingress in K8s?</a:t>
            </a:r>
            <a:endParaRPr sz="32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7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684090"/>
            <a:ext cx="855006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dirty="0"/>
              <a:t>An API object that provides routing rules to manage external users' access to the services in a Kubernetes cluster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dirty="0"/>
              <a:t>With Ingress, you can easily set up rules for routing traffic without creating a bunch of Load Balancers or exposing each service on the node.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439141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45698" cy="1468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3"/>
                </a:solidFill>
              </a:rPr>
              <a:t>8</a:t>
            </a:r>
            <a:endParaRPr sz="6000" dirty="0">
              <a:solidFill>
                <a:schemeClr val="accent3"/>
              </a:solidFill>
            </a:endParaRPr>
          </a:p>
          <a:p>
            <a:pPr lvl="0"/>
            <a:r>
              <a:rPr lang="en" dirty="0"/>
              <a:t>Accessing a K8s Cluster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1291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8 Accessing a Cluster</a:t>
            </a:r>
            <a:endParaRPr sz="32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5FFBE6-8A44-7D9C-B121-80CEE4EA3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30" y="1224930"/>
            <a:ext cx="5688925" cy="35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47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45698" cy="1468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3"/>
                </a:solidFill>
              </a:rPr>
              <a:t>9</a:t>
            </a:r>
            <a:endParaRPr sz="6000" dirty="0">
              <a:solidFill>
                <a:schemeClr val="accent3"/>
              </a:solidFill>
            </a:endParaRPr>
          </a:p>
          <a:p>
            <a:pPr lvl="0"/>
            <a:r>
              <a:rPr lang="en" dirty="0"/>
              <a:t>Get the Logs of a Pod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6292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9 Get the Logs of a Pod</a:t>
            </a:r>
            <a:endParaRPr sz="32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CC717-554B-A0FB-B170-6B18215A7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55" y="1416701"/>
            <a:ext cx="5400961" cy="1491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E5E125-0FC1-B279-DBD9-A0BC24BF7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637" y="1416701"/>
            <a:ext cx="1285808" cy="216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6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45698" cy="1468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3"/>
                </a:solidFill>
              </a:rPr>
              <a:t>10</a:t>
            </a:r>
          </a:p>
          <a:p>
            <a:pPr lvl="0"/>
            <a:r>
              <a:rPr lang="en-US" dirty="0"/>
              <a:t>Details of a Resource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4423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10. The “describe” command</a:t>
            </a:r>
            <a:endParaRPr sz="32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E0EBE1-F1AD-2A2D-BC5A-320292939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579" y="1368263"/>
            <a:ext cx="4330578" cy="1969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C451B5-624D-439A-EC94-CEEECCA82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08" y="1298347"/>
            <a:ext cx="3507707" cy="283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3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1.1 What is Docker?</a:t>
            </a:r>
            <a:br>
              <a:rPr lang="en-US" altLang="zh-TW" sz="3200" dirty="0"/>
            </a:b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130" y="1548237"/>
            <a:ext cx="481313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/>
              <a:t>Open source containerization platform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/>
              <a:t>Makes it easier and safer to organize containers</a:t>
            </a:r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7" y="2069076"/>
            <a:ext cx="2562225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329;p33">
            <a:extLst>
              <a:ext uri="{FF2B5EF4-FFF2-40B4-BE49-F238E27FC236}">
                <a16:creationId xmlns:a16="http://schemas.microsoft.com/office/drawing/2014/main" id="{268C4796-B958-0C77-B72D-88E706EB52FC}"/>
              </a:ext>
            </a:extLst>
          </p:cNvPr>
          <p:cNvSpPr txBox="1">
            <a:spLocks/>
          </p:cNvSpPr>
          <p:nvPr/>
        </p:nvSpPr>
        <p:spPr>
          <a:xfrm>
            <a:off x="878657" y="1440025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r>
              <a:rPr lang="en-US" sz="6000" b="1"/>
              <a:t>Thanks!</a:t>
            </a:r>
            <a:endParaRPr lang="en-US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1.2 What is a Docker Image?</a:t>
            </a:r>
            <a:br>
              <a:rPr lang="en-US" altLang="zh-TW" sz="3200" dirty="0"/>
            </a:b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130" y="1548237"/>
            <a:ext cx="481313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/>
              <a:t>An image is a bundle of files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/>
              <a:t>Contains all the information needed to set up an operational container</a:t>
            </a:r>
          </a:p>
          <a:p>
            <a:pPr marL="76200" lvl="0" indent="0">
              <a:spcBef>
                <a:spcPts val="0"/>
              </a:spcBef>
              <a:buNone/>
            </a:pPr>
            <a:endParaRPr lang="en-US" altLang="zh-TW" sz="20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7" y="2069076"/>
            <a:ext cx="25622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1.3 What is Container Registry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130" y="1548237"/>
            <a:ext cx="481313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altLang="zh-TW" sz="2000" dirty="0"/>
              <a:t>A container registry is a place where you can manage all your image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/>
              <a:t>There are many tools present that can help you analyze your images, scan for vulnerabilities, etc. 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7" y="2069076"/>
            <a:ext cx="25622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1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3"/>
                </a:solidFill>
              </a:rPr>
              <a:t>2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Docker?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benefit of using Docker?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660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sz="3200" dirty="0"/>
              <a:t>2. What is the benefit of Docker?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130" y="1548237"/>
            <a:ext cx="4813133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en-US" altLang="zh-TW" sz="2000" dirty="0"/>
              <a:t>You can build containers without Docker, but…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/>
              <a:t>Docker makes it easier to manage containers because of its simple commands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r>
              <a:rPr lang="en-US" altLang="zh-TW" sz="2000" dirty="0"/>
              <a:t>Docker is also more efficient and uses less memory compared to VMs</a:t>
            </a:r>
          </a:p>
          <a:p>
            <a:pPr lvl="0">
              <a:spcBef>
                <a:spcPts val="0"/>
              </a:spcBef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97" y="2069076"/>
            <a:ext cx="25622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2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3"/>
                </a:solidFill>
              </a:rPr>
              <a:t>3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Docker Commands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24251" y="3302149"/>
            <a:ext cx="365328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dirty="0"/>
              <a:t>Start/Stop/Restart/Delete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469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3.1 Basic Container Commands</a:t>
            </a:r>
            <a:endParaRPr sz="32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98383" y="1234535"/>
            <a:ext cx="8550063" cy="31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/>
              <a:t>Start a Docker container</a:t>
            </a:r>
          </a:p>
          <a:p>
            <a:pPr marL="76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sz="2000" dirty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/>
              <a:t>Stop a Docker Container</a:t>
            </a:r>
          </a:p>
          <a:p>
            <a:pPr marL="76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sz="2000" dirty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/>
              <a:t>Restart a Docker Container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endParaRPr lang="en-US" altLang="zh-TW" sz="2000" dirty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TW" sz="2000" dirty="0"/>
              <a:t>Delete a Docker Container</a:t>
            </a:r>
          </a:p>
          <a:p>
            <a:pPr marL="7620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sz="2000" dirty="0"/>
          </a:p>
          <a:p>
            <a:pPr lvl="0">
              <a:spcBef>
                <a:spcPts val="0"/>
              </a:spcBef>
            </a:pPr>
            <a:endParaRPr lang="en-US" altLang="zh-TW" sz="20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8102" b="20595"/>
          <a:stretch/>
        </p:blipFill>
        <p:spPr>
          <a:xfrm>
            <a:off x="5092750" y="1469055"/>
            <a:ext cx="3429479" cy="198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750" y="1733533"/>
            <a:ext cx="3430407" cy="282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750" y="2396178"/>
            <a:ext cx="3362794" cy="238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750" y="3316065"/>
            <a:ext cx="3362794" cy="2928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2750" y="4153743"/>
            <a:ext cx="3286584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1725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751</Words>
  <Application>Microsoft Office PowerPoint</Application>
  <PresentationFormat>On-screen Show (16:9)</PresentationFormat>
  <Paragraphs>130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Cousine</vt:lpstr>
      <vt:lpstr>Arial</vt:lpstr>
      <vt:lpstr>Valentine template</vt:lpstr>
      <vt:lpstr> Docker +     Kubernetes</vt:lpstr>
      <vt:lpstr>1 Docker Basics</vt:lpstr>
      <vt:lpstr>1.1 What is Docker? </vt:lpstr>
      <vt:lpstr>1.2 What is a Docker Image? </vt:lpstr>
      <vt:lpstr>1.3 What is Container Registry</vt:lpstr>
      <vt:lpstr>2 Why Docker?</vt:lpstr>
      <vt:lpstr>2. What is the benefit of Docker?</vt:lpstr>
      <vt:lpstr>3 Basic Docker Commands</vt:lpstr>
      <vt:lpstr>3.1 Basic Container Commands</vt:lpstr>
      <vt:lpstr>3.2 Basic Image Commands</vt:lpstr>
      <vt:lpstr>4 Container Practice</vt:lpstr>
      <vt:lpstr>4. Run a Docker Container</vt:lpstr>
      <vt:lpstr>5 Kubernetes &amp; Helm</vt:lpstr>
      <vt:lpstr>5. What is K8s? What is Helm?</vt:lpstr>
      <vt:lpstr>6 Kubernetes &amp; Helm</vt:lpstr>
      <vt:lpstr>6. Benefits of K8s and Helm</vt:lpstr>
      <vt:lpstr>7 Kubernetes Components</vt:lpstr>
      <vt:lpstr>7.1 What is a Pod in K8s?</vt:lpstr>
      <vt:lpstr>7.2 What is a Service in K8s?</vt:lpstr>
      <vt:lpstr>7.3 What is a Namespace in K8s?</vt:lpstr>
      <vt:lpstr>7.4 What is a Node in K8s?</vt:lpstr>
      <vt:lpstr>7.5 What is a Cluster in K8s?</vt:lpstr>
      <vt:lpstr>7.6 What is Ingress in K8s?</vt:lpstr>
      <vt:lpstr>8 Accessing a K8s Cluster</vt:lpstr>
      <vt:lpstr>8 Accessing a Cluster</vt:lpstr>
      <vt:lpstr>9 Get the Logs of a Pod</vt:lpstr>
      <vt:lpstr>9 Get the Logs of a Pod</vt:lpstr>
      <vt:lpstr>10 Details of a Resource</vt:lpstr>
      <vt:lpstr>10. The “describe” command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Docker +     Kubernetes</dc:title>
  <cp:lastModifiedBy>Chen, Ying-Chi</cp:lastModifiedBy>
  <cp:revision>21</cp:revision>
  <dcterms:modified xsi:type="dcterms:W3CDTF">2022-06-29T04:12:57Z</dcterms:modified>
</cp:coreProperties>
</file>