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317" r:id="rId6"/>
    <p:sldId id="392" r:id="rId7"/>
    <p:sldId id="395" r:id="rId8"/>
    <p:sldId id="393" r:id="rId9"/>
    <p:sldId id="396" r:id="rId10"/>
    <p:sldId id="397" r:id="rId11"/>
    <p:sldId id="398" r:id="rId12"/>
    <p:sldId id="394" r:id="rId13"/>
    <p:sldId id="399" r:id="rId14"/>
    <p:sldId id="400" r:id="rId15"/>
    <p:sldId id="401" r:id="rId16"/>
    <p:sldId id="278" r:id="rId17"/>
    <p:sldId id="279" r:id="rId18"/>
    <p:sldId id="272" r:id="rId19"/>
    <p:sldId id="270" r:id="rId20"/>
    <p:sldId id="281" r:id="rId21"/>
    <p:sldId id="321" r:id="rId22"/>
    <p:sldId id="3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3725" autoAdjust="0"/>
  </p:normalViewPr>
  <p:slideViewPr>
    <p:cSldViewPr snapToGrid="0">
      <p:cViewPr varScale="1">
        <p:scale>
          <a:sx n="99" d="100"/>
          <a:sy n="99" d="100"/>
        </p:scale>
        <p:origin x="504"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7/6/2022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282738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238150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01544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15</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33088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451060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40255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36913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222062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541706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74264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Microsoft Azure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Presented by Brian </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Application Insights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dirty="0">
                <a:solidFill>
                  <a:srgbClr val="FFFFFF"/>
                </a:solidFill>
                <a:latin typeface="Segoe UI" panose="020B0502040204020203" pitchFamily="34" charset="0"/>
              </a:rPr>
              <a:t>Application Insights can monitor Azure cloud service apps for availability, performance, failures, and usage by combining data from Application Insights SDKs with Azure Diagnostics data from your cloud services.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94BEF070-B8D0-488A-060A-D4CEB07A8424}"/>
              </a:ext>
            </a:extLst>
          </p:cNvPr>
          <p:cNvPicPr>
            <a:picLocks noChangeAspect="1"/>
          </p:cNvPicPr>
          <p:nvPr/>
        </p:nvPicPr>
        <p:blipFill>
          <a:blip r:embed="rId3"/>
          <a:stretch>
            <a:fillRect/>
          </a:stretch>
        </p:blipFill>
        <p:spPr>
          <a:xfrm>
            <a:off x="1152660" y="3446787"/>
            <a:ext cx="10151568" cy="3103504"/>
          </a:xfrm>
          <a:prstGeom prst="rect">
            <a:avLst/>
          </a:prstGeom>
        </p:spPr>
      </p:pic>
    </p:spTree>
    <p:extLst>
      <p:ext uri="{BB962C8B-B14F-4D97-AF65-F5344CB8AC3E}">
        <p14:creationId xmlns:p14="http://schemas.microsoft.com/office/powerpoint/2010/main" val="27129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Azure Key Vaults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marR="107315" lvl="0" indent="0" algn="just">
              <a:lnSpc>
                <a:spcPct val="105000"/>
              </a:lnSpc>
              <a:spcBef>
                <a:spcPts val="0"/>
              </a:spcBef>
              <a:spcAft>
                <a:spcPts val="0"/>
              </a:spcAft>
              <a:buSzPts val="1400"/>
              <a:tabLst>
                <a:tab pos="292735" algn="l"/>
              </a:tabLst>
            </a:pPr>
            <a:r>
              <a:rPr lang="en-US" sz="1800" spc="-10" dirty="0">
                <a:effectLst/>
                <a:latin typeface="Calibri" panose="020F0502020204030204" pitchFamily="34" charset="0"/>
                <a:ea typeface="Calibri" panose="020F0502020204030204" pitchFamily="34" charset="0"/>
              </a:rPr>
              <a:t>What are some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ways to get these confidential values without hardcoding them into our</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application?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302788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Key Vaults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dirty="0">
                <a:solidFill>
                  <a:srgbClr val="FFFFFF"/>
                </a:solidFill>
                <a:latin typeface="Segoe UI" panose="020B0502040204020203" pitchFamily="34" charset="0"/>
              </a:rPr>
              <a:t>Application Insights can monitor Azure cloud service apps for availability, performance, failures, and usage by combining data from Application Insights SDKs with Azure Diagnostics data from your cloud services.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94BEF070-B8D0-488A-060A-D4CEB07A8424}"/>
              </a:ext>
            </a:extLst>
          </p:cNvPr>
          <p:cNvPicPr>
            <a:picLocks noChangeAspect="1"/>
          </p:cNvPicPr>
          <p:nvPr/>
        </p:nvPicPr>
        <p:blipFill>
          <a:blip r:embed="rId3"/>
          <a:stretch>
            <a:fillRect/>
          </a:stretch>
        </p:blipFill>
        <p:spPr>
          <a:xfrm>
            <a:off x="1152660" y="3446787"/>
            <a:ext cx="10151568" cy="3103504"/>
          </a:xfrm>
          <a:prstGeom prst="rect">
            <a:avLst/>
          </a:prstGeom>
        </p:spPr>
      </p:pic>
    </p:spTree>
    <p:extLst>
      <p:ext uri="{BB962C8B-B14F-4D97-AF65-F5344CB8AC3E}">
        <p14:creationId xmlns:p14="http://schemas.microsoft.com/office/powerpoint/2010/main" val="312553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249694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9551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262463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1420547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52156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CI / CD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1800" dirty="0">
                <a:effectLst/>
                <a:latin typeface="Calibri" panose="020F0502020204030204" pitchFamily="34" charset="0"/>
                <a:ea typeface="Calibri" panose="020F0502020204030204" pitchFamily="34" charset="0"/>
              </a:rPr>
              <a:t>What Azure resources can we use to set up and implement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CI /</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our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work</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environment?</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is CI / CD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dirty="0">
                <a:solidFill>
                  <a:srgbClr val="FFFFFF"/>
                </a:solidFill>
              </a:rPr>
              <a:t>CI (continuous integration) is a modern software development practice in which incremental code changes are made frequently and reliably</a:t>
            </a:r>
          </a:p>
          <a:p>
            <a:r>
              <a:rPr lang="en-US" dirty="0">
                <a:solidFill>
                  <a:srgbClr val="FFFFFF"/>
                </a:solidFill>
              </a:rPr>
              <a:t>CD (continuous delivery) is the automated delivery of completed code to environments like automated testing.</a:t>
            </a:r>
          </a:p>
          <a:p>
            <a:r>
              <a:rPr lang="en-US" dirty="0">
                <a:solidFill>
                  <a:srgbClr val="FFFFFF"/>
                </a:solidFill>
              </a:rPr>
              <a:t>CD (continuous deployment) deploying polished code to production.</a:t>
            </a:r>
          </a:p>
          <a:p>
            <a:r>
              <a:rPr lang="en-US" dirty="0">
                <a:solidFill>
                  <a:srgbClr val="FFFFFF"/>
                </a:solidFill>
              </a:rPr>
              <a:t>CI = writing code, CD = testing and deploying finished code.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Picture 14">
            <a:extLst>
              <a:ext uri="{FF2B5EF4-FFF2-40B4-BE49-F238E27FC236}">
                <a16:creationId xmlns:a16="http://schemas.microsoft.com/office/drawing/2014/main" id="{853795D6-C3E9-CB29-04CC-F46CAA27C88E}"/>
              </a:ext>
            </a:extLst>
          </p:cNvPr>
          <p:cNvPicPr>
            <a:picLocks noChangeAspect="1"/>
          </p:cNvPicPr>
          <p:nvPr/>
        </p:nvPicPr>
        <p:blipFill>
          <a:blip r:embed="rId3"/>
          <a:stretch>
            <a:fillRect/>
          </a:stretch>
        </p:blipFill>
        <p:spPr>
          <a:xfrm>
            <a:off x="429708" y="4976726"/>
            <a:ext cx="8452134" cy="1769391"/>
          </a:xfrm>
          <a:prstGeom prst="rect">
            <a:avLst/>
          </a:prstGeom>
        </p:spPr>
      </p:pic>
    </p:spTree>
    <p:extLst>
      <p:ext uri="{BB962C8B-B14F-4D97-AF65-F5344CB8AC3E}">
        <p14:creationId xmlns:p14="http://schemas.microsoft.com/office/powerpoint/2010/main" val="262263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Resources for CI / CD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a:extLst>
              <a:ext uri="{FF2B5EF4-FFF2-40B4-BE49-F238E27FC236}">
                <a16:creationId xmlns:a16="http://schemas.microsoft.com/office/drawing/2014/main" id="{91E63122-53BC-B250-E8D3-13C32D5D8824}"/>
              </a:ext>
            </a:extLst>
          </p:cNvPr>
          <p:cNvPicPr>
            <a:picLocks noChangeAspect="1"/>
          </p:cNvPicPr>
          <p:nvPr/>
        </p:nvPicPr>
        <p:blipFill>
          <a:blip r:embed="rId3"/>
          <a:stretch>
            <a:fillRect/>
          </a:stretch>
        </p:blipFill>
        <p:spPr>
          <a:xfrm>
            <a:off x="2565098" y="5354511"/>
            <a:ext cx="7061803" cy="1306589"/>
          </a:xfrm>
          <a:prstGeom prst="rect">
            <a:avLst/>
          </a:prstGeom>
        </p:spPr>
      </p:pic>
      <p:sp>
        <p:nvSpPr>
          <p:cNvPr id="16" name="Content Placeholder 9">
            <a:extLst>
              <a:ext uri="{FF2B5EF4-FFF2-40B4-BE49-F238E27FC236}">
                <a16:creationId xmlns:a16="http://schemas.microsoft.com/office/drawing/2014/main" id="{AB24676A-7877-5B85-E55B-540317CAB57F}"/>
              </a:ext>
            </a:extLst>
          </p:cNvPr>
          <p:cNvSpPr>
            <a:spLocks noGrp="1"/>
          </p:cNvSpPr>
          <p:nvPr>
            <p:ph sz="half" idx="2"/>
          </p:nvPr>
        </p:nvSpPr>
        <p:spPr>
          <a:xfrm>
            <a:off x="543587" y="1534206"/>
            <a:ext cx="9555038" cy="3515555"/>
          </a:xfrm>
        </p:spPr>
        <p:txBody>
          <a:bodyPr/>
          <a:lstStyle/>
          <a:p>
            <a:pPr>
              <a:lnSpc>
                <a:spcPct val="100000"/>
              </a:lnSpc>
            </a:pPr>
            <a:r>
              <a:rPr lang="en-US" dirty="0">
                <a:solidFill>
                  <a:srgbClr val="FFFFFF"/>
                </a:solidFill>
              </a:rPr>
              <a:t>Azure </a:t>
            </a:r>
            <a:r>
              <a:rPr lang="en-US" dirty="0" err="1">
                <a:solidFill>
                  <a:srgbClr val="FFFFFF"/>
                </a:solidFill>
              </a:rPr>
              <a:t>Devops</a:t>
            </a:r>
            <a:r>
              <a:rPr lang="en-US" dirty="0">
                <a:solidFill>
                  <a:srgbClr val="FFFFFF"/>
                </a:solidFill>
              </a:rPr>
              <a:t>:</a:t>
            </a:r>
          </a:p>
          <a:p>
            <a:pPr lvl="1"/>
            <a:r>
              <a:rPr lang="en-US" sz="2000" dirty="0">
                <a:solidFill>
                  <a:srgbClr val="FFFFFF"/>
                </a:solidFill>
              </a:rPr>
              <a:t>Azure Boards:   plan, track, and discuss work across your teams</a:t>
            </a:r>
          </a:p>
          <a:p>
            <a:pPr lvl="1">
              <a:lnSpc>
                <a:spcPct val="100000"/>
              </a:lnSpc>
            </a:pPr>
            <a:r>
              <a:rPr lang="en-US" sz="2000" dirty="0">
                <a:solidFill>
                  <a:srgbClr val="FFFFFF"/>
                </a:solidFill>
              </a:rPr>
              <a:t>Azure Repos:   like GitHub, but targets private project repositories</a:t>
            </a:r>
          </a:p>
          <a:p>
            <a:pPr lvl="1">
              <a:lnSpc>
                <a:spcPct val="100000"/>
              </a:lnSpc>
            </a:pPr>
            <a:r>
              <a:rPr lang="en-US" sz="2000" dirty="0">
                <a:solidFill>
                  <a:srgbClr val="FFFFFF"/>
                </a:solidFill>
              </a:rPr>
              <a:t>Azure Pipelines:   build, test, and deploy to Azure platforms automatically</a:t>
            </a:r>
          </a:p>
          <a:p>
            <a:pPr lvl="1">
              <a:lnSpc>
                <a:spcPct val="100000"/>
              </a:lnSpc>
            </a:pPr>
            <a:r>
              <a:rPr lang="en-US" sz="2000" dirty="0">
                <a:solidFill>
                  <a:srgbClr val="FFFFFF"/>
                </a:solidFill>
              </a:rPr>
              <a:t>Azure Test Plans:   plan, execute, and track scripted tests</a:t>
            </a:r>
          </a:p>
          <a:p>
            <a:pPr lvl="1"/>
            <a:r>
              <a:rPr lang="en-US" sz="2000" dirty="0">
                <a:solidFill>
                  <a:srgbClr val="FFFFFF"/>
                </a:solidFill>
              </a:rPr>
              <a:t>Azure Artifacts:   create and share code and packages with your team</a:t>
            </a:r>
            <a:br>
              <a:rPr lang="en-US" sz="2400" b="0" i="0" dirty="0">
                <a:solidFill>
                  <a:srgbClr val="4C4C51"/>
                </a:solidFill>
                <a:effectLst/>
                <a:latin typeface="Segoe UI" panose="020B0502040204020203" pitchFamily="34" charset="0"/>
              </a:rPr>
            </a:br>
            <a:endParaRPr lang="en-US" sz="2000" dirty="0">
              <a:solidFill>
                <a:srgbClr val="FFFFFF"/>
              </a:solidFill>
            </a:endParaRPr>
          </a:p>
        </p:txBody>
      </p:sp>
    </p:spTree>
    <p:extLst>
      <p:ext uri="{BB962C8B-B14F-4D97-AF65-F5344CB8AC3E}">
        <p14:creationId xmlns:p14="http://schemas.microsoft.com/office/powerpoint/2010/main" val="294437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7054112" cy="2986234"/>
          </a:xfrm>
        </p:spPr>
        <p:txBody>
          <a:bodyPr vert="horz" wrap="square" lIns="0" tIns="0" rIns="0" bIns="0" rtlCol="0" anchor="b" anchorCtr="0">
            <a:normAutofit/>
          </a:bodyPr>
          <a:lstStyle/>
          <a:p>
            <a:pPr>
              <a:lnSpc>
                <a:spcPct val="100000"/>
              </a:lnSpc>
            </a:pPr>
            <a:r>
              <a:rPr lang="en-US" dirty="0"/>
              <a:t>Azure Redis Cache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1800" dirty="0">
                <a:effectLst/>
                <a:latin typeface="Calibri" panose="020F0502020204030204" pitchFamily="34" charset="0"/>
                <a:ea typeface="Calibri" panose="020F0502020204030204" pitchFamily="34" charset="0"/>
              </a:rPr>
              <a:t>What are two different ways to use </a:t>
            </a:r>
            <a:r>
              <a:rPr lang="en-US" sz="1800" u="sng" dirty="0">
                <a:effectLst/>
                <a:latin typeface="Calibri" panose="020F0502020204030204" pitchFamily="34" charset="0"/>
                <a:ea typeface="Calibri" panose="020F0502020204030204" pitchFamily="34" charset="0"/>
              </a:rPr>
              <a:t>Azure Redis Cache?</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49344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Method 1: Data Cache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b="0" i="0" dirty="0">
                <a:solidFill>
                  <a:srgbClr val="E6E6E6"/>
                </a:solidFill>
                <a:effectLst/>
                <a:latin typeface="Segoe UI" panose="020B0502040204020203" pitchFamily="34" charset="0"/>
              </a:rPr>
              <a:t>Entire databases take longer to access than caches, and it takes too much </a:t>
            </a:r>
            <a:r>
              <a:rPr lang="en-US" dirty="0">
                <a:solidFill>
                  <a:srgbClr val="E6E6E6"/>
                </a:solidFill>
                <a:latin typeface="Segoe UI" panose="020B0502040204020203" pitchFamily="34" charset="0"/>
              </a:rPr>
              <a:t>space to load all the data in databases </a:t>
            </a:r>
            <a:r>
              <a:rPr lang="en-US" b="0" i="0" dirty="0">
                <a:solidFill>
                  <a:srgbClr val="E6E6E6"/>
                </a:solidFill>
                <a:effectLst/>
                <a:latin typeface="Segoe UI" panose="020B0502040204020203" pitchFamily="34" charset="0"/>
              </a:rPr>
              <a:t>into a cache.</a:t>
            </a:r>
          </a:p>
          <a:p>
            <a:r>
              <a:rPr lang="en-US" b="0" i="0" dirty="0">
                <a:solidFill>
                  <a:srgbClr val="E6E6E6"/>
                </a:solidFill>
                <a:effectLst/>
                <a:latin typeface="Segoe UI" panose="020B0502040204020203" pitchFamily="34" charset="0"/>
              </a:rPr>
              <a:t> We can use caches to speed up data access by storing recently used data and using different eviction policies:</a:t>
            </a:r>
            <a:endParaRPr lang="en-US" dirty="0">
              <a:solidFill>
                <a:srgbClr val="FFFFFF"/>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Table&#10;&#10;Description automatically generated">
            <a:extLst>
              <a:ext uri="{FF2B5EF4-FFF2-40B4-BE49-F238E27FC236}">
                <a16:creationId xmlns:a16="http://schemas.microsoft.com/office/drawing/2014/main" id="{25D5D464-7A15-963C-11C2-0D54F5E8E060}"/>
              </a:ext>
            </a:extLst>
          </p:cNvPr>
          <p:cNvPicPr>
            <a:picLocks noChangeAspect="1"/>
          </p:cNvPicPr>
          <p:nvPr/>
        </p:nvPicPr>
        <p:blipFill>
          <a:blip r:embed="rId3"/>
          <a:stretch>
            <a:fillRect/>
          </a:stretch>
        </p:blipFill>
        <p:spPr>
          <a:xfrm>
            <a:off x="4911852" y="3498637"/>
            <a:ext cx="6007409" cy="3162463"/>
          </a:xfrm>
          <a:prstGeom prst="rect">
            <a:avLst/>
          </a:prstGeom>
        </p:spPr>
      </p:pic>
    </p:spTree>
    <p:extLst>
      <p:ext uri="{BB962C8B-B14F-4D97-AF65-F5344CB8AC3E}">
        <p14:creationId xmlns:p14="http://schemas.microsoft.com/office/powerpoint/2010/main" val="322256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Method 2: Content Cache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b="0" i="0" dirty="0">
                <a:solidFill>
                  <a:srgbClr val="E6E6E6"/>
                </a:solidFill>
                <a:effectLst/>
                <a:latin typeface="Segoe UI" panose="020B0502040204020203" pitchFamily="34" charset="0"/>
              </a:rPr>
              <a:t>Many web pages are generated from templates that use static content such as headers, footers, banners. </a:t>
            </a:r>
          </a:p>
          <a:p>
            <a:r>
              <a:rPr lang="en-US" b="0" i="0" dirty="0">
                <a:solidFill>
                  <a:srgbClr val="E6E6E6"/>
                </a:solidFill>
                <a:effectLst/>
                <a:latin typeface="Segoe UI" panose="020B0502040204020203" pitchFamily="34" charset="0"/>
              </a:rPr>
              <a:t>These static items shouldn't change often, so using an in-memory cache provides quick access to static content compared to backend datastores. </a:t>
            </a:r>
            <a:endParaRPr lang="en-US" dirty="0">
              <a:solidFill>
                <a:srgbClr val="FFFFFF"/>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CDBBA8D6-8975-2920-1D7B-BDAE6CADE179}"/>
              </a:ext>
            </a:extLst>
          </p:cNvPr>
          <p:cNvPicPr>
            <a:picLocks noChangeAspect="1"/>
          </p:cNvPicPr>
          <p:nvPr/>
        </p:nvPicPr>
        <p:blipFill>
          <a:blip r:embed="rId3"/>
          <a:stretch>
            <a:fillRect/>
          </a:stretch>
        </p:blipFill>
        <p:spPr>
          <a:xfrm>
            <a:off x="4247881" y="3663542"/>
            <a:ext cx="6369068" cy="2997558"/>
          </a:xfrm>
          <a:prstGeom prst="rect">
            <a:avLst/>
          </a:prstGeom>
        </p:spPr>
      </p:pic>
    </p:spTree>
    <p:extLst>
      <p:ext uri="{BB962C8B-B14F-4D97-AF65-F5344CB8AC3E}">
        <p14:creationId xmlns:p14="http://schemas.microsoft.com/office/powerpoint/2010/main" val="153685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Method 3: Session Store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b="0" i="0" dirty="0">
                <a:solidFill>
                  <a:srgbClr val="E6E6E6"/>
                </a:solidFill>
                <a:effectLst/>
                <a:latin typeface="Segoe UI" panose="020B0502040204020203" pitchFamily="34" charset="0"/>
              </a:rPr>
              <a:t>Ex: shopping carts, user history data associated with user cookies.</a:t>
            </a:r>
            <a:endParaRPr lang="en-US" dirty="0">
              <a:solidFill>
                <a:srgbClr val="FFFFFF"/>
              </a:solidFill>
            </a:endParaRPr>
          </a:p>
          <a:p>
            <a:r>
              <a:rPr lang="en-US" b="0" i="0" dirty="0">
                <a:solidFill>
                  <a:srgbClr val="E6E6E6"/>
                </a:solidFill>
                <a:effectLst/>
                <a:latin typeface="Segoe UI" panose="020B0502040204020203" pitchFamily="34" charset="0"/>
              </a:rPr>
              <a:t>Storing too much data in a cookie negatively effects browser performance. Typical browsers use the cookie as a key to query the data in a </a:t>
            </a:r>
            <a:r>
              <a:rPr lang="en-US" b="0" i="0" u="sng" dirty="0">
                <a:solidFill>
                  <a:srgbClr val="E6E6E6"/>
                </a:solidFill>
                <a:effectLst/>
                <a:latin typeface="Segoe UI" panose="020B0502040204020203" pitchFamily="34" charset="0"/>
              </a:rPr>
              <a:t>relational database</a:t>
            </a:r>
            <a:r>
              <a:rPr lang="en-US" b="0" i="0" dirty="0">
                <a:solidFill>
                  <a:srgbClr val="E6E6E6"/>
                </a:solidFill>
                <a:effectLst/>
                <a:latin typeface="Segoe UI" panose="020B0502040204020203" pitchFamily="34" charset="0"/>
              </a:rPr>
              <a:t>, but that’s too slow.</a:t>
            </a:r>
          </a:p>
          <a:p>
            <a:r>
              <a:rPr lang="en-US" b="0" i="0" dirty="0">
                <a:solidFill>
                  <a:srgbClr val="E6E6E6"/>
                </a:solidFill>
                <a:effectLst/>
                <a:latin typeface="Segoe UI" panose="020B0502040204020203" pitchFamily="34" charset="0"/>
              </a:rPr>
              <a:t>Using an in-memory cache, like Azure Cache</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for Redis, to associate information with a user </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is much faster.</a:t>
            </a:r>
            <a:endParaRPr lang="en-US" dirty="0">
              <a:solidFill>
                <a:srgbClr val="E6E6E6"/>
              </a:solidFill>
              <a:latin typeface="Segoe UI" panose="020B0502040204020203"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FC751E61-1D41-8E0C-1108-90809264743E}"/>
              </a:ext>
            </a:extLst>
          </p:cNvPr>
          <p:cNvPicPr>
            <a:picLocks noChangeAspect="1"/>
          </p:cNvPicPr>
          <p:nvPr/>
        </p:nvPicPr>
        <p:blipFill>
          <a:blip r:embed="rId3"/>
          <a:stretch>
            <a:fillRect/>
          </a:stretch>
        </p:blipFill>
        <p:spPr>
          <a:xfrm>
            <a:off x="7437549" y="3291983"/>
            <a:ext cx="3533172" cy="3183385"/>
          </a:xfrm>
          <a:prstGeom prst="rect">
            <a:avLst/>
          </a:prstGeom>
        </p:spPr>
      </p:pic>
    </p:spTree>
    <p:extLst>
      <p:ext uri="{BB962C8B-B14F-4D97-AF65-F5344CB8AC3E}">
        <p14:creationId xmlns:p14="http://schemas.microsoft.com/office/powerpoint/2010/main" val="424193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Application Insights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marR="111760" lvl="0" indent="0" algn="just">
              <a:lnSpc>
                <a:spcPct val="105000"/>
              </a:lnSpc>
              <a:spcBef>
                <a:spcPts val="15"/>
              </a:spcBef>
              <a:spcAft>
                <a:spcPts val="0"/>
              </a:spcAft>
              <a:buSzPts val="1400"/>
              <a:tabLst>
                <a:tab pos="292735" algn="l"/>
              </a:tabLst>
            </a:pPr>
            <a:r>
              <a:rPr lang="en-US" sz="1800" spc="-10" dirty="0">
                <a:effectLst/>
                <a:latin typeface="Calibri" panose="020F0502020204030204" pitchFamily="34" charset="0"/>
                <a:ea typeface="Calibri" panose="020F0502020204030204" pitchFamily="34" charset="0"/>
              </a:rPr>
              <a:t>We want to monitor our application and collect metrics such as service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availability</a:t>
            </a:r>
            <a:r>
              <a:rPr lang="en-US" sz="1800" spc="-1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and API response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times.</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How can</a:t>
            </a:r>
            <a:r>
              <a:rPr lang="en-US" sz="1800" spc="-3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we do</a:t>
            </a:r>
            <a:r>
              <a:rPr lang="en-US" sz="1800" spc="-1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that?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187923016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{F3C4CDAE-F1F4-4FCA-9F71-35ECCD0FB07E}tf33713516_win32</Template>
  <TotalTime>68</TotalTime>
  <Words>1043</Words>
  <Application>Microsoft Office PowerPoint</Application>
  <PresentationFormat>Widescreen</PresentationFormat>
  <Paragraphs>152</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Gill Sans MT</vt:lpstr>
      <vt:lpstr>Segoe UI</vt:lpstr>
      <vt:lpstr>Symbol</vt:lpstr>
      <vt:lpstr>Walbaum Display</vt:lpstr>
      <vt:lpstr>3DFloatVTI</vt:lpstr>
      <vt:lpstr>Microsoft Azure</vt:lpstr>
      <vt:lpstr>CI / CD</vt:lpstr>
      <vt:lpstr>What is CI / CD </vt:lpstr>
      <vt:lpstr>Azure Resources for CI / CD </vt:lpstr>
      <vt:lpstr>Azure Redis Cache</vt:lpstr>
      <vt:lpstr>Method 1: Data Cache</vt:lpstr>
      <vt:lpstr>Method 2: Content Cache</vt:lpstr>
      <vt:lpstr>Method 3: Session Store</vt:lpstr>
      <vt:lpstr>Application Insights</vt:lpstr>
      <vt:lpstr>Application Insights</vt:lpstr>
      <vt:lpstr>Azure Key Vaults</vt:lpstr>
      <vt:lpstr>Azure Key Vaults</vt:lpstr>
      <vt:lpstr>Table</vt:lpstr>
      <vt:lpstr>The way to get started is to quit talking and begin doing.</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dc:title>
  <dc:creator>Chen, Ying-Chi</dc:creator>
  <cp:lastModifiedBy>Chen, Ying-Chi</cp:lastModifiedBy>
  <cp:revision>12</cp:revision>
  <dcterms:created xsi:type="dcterms:W3CDTF">2022-07-04T13:59:13Z</dcterms:created>
  <dcterms:modified xsi:type="dcterms:W3CDTF">2022-07-06T14:33:21Z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