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95" r:id="rId2"/>
    <p:sldId id="296" r:id="rId3"/>
    <p:sldId id="297" r:id="rId4"/>
    <p:sldId id="299" r:id="rId5"/>
    <p:sldId id="298" r:id="rId6"/>
    <p:sldId id="300" r:id="rId7"/>
    <p:sldId id="301" r:id="rId8"/>
    <p:sldId id="303" r:id="rId9"/>
    <p:sldId id="304" r:id="rId10"/>
    <p:sldId id="329" r:id="rId11"/>
    <p:sldId id="305" r:id="rId12"/>
    <p:sldId id="328" r:id="rId13"/>
    <p:sldId id="331" r:id="rId14"/>
    <p:sldId id="306" r:id="rId15"/>
    <p:sldId id="308" r:id="rId16"/>
    <p:sldId id="309" r:id="rId17"/>
    <p:sldId id="310" r:id="rId18"/>
    <p:sldId id="312" r:id="rId19"/>
    <p:sldId id="313" r:id="rId20"/>
    <p:sldId id="314" r:id="rId21"/>
    <p:sldId id="316" r:id="rId22"/>
    <p:sldId id="318" r:id="rId23"/>
    <p:sldId id="320" r:id="rId24"/>
    <p:sldId id="319" r:id="rId25"/>
    <p:sldId id="321" r:id="rId26"/>
    <p:sldId id="322" r:id="rId27"/>
    <p:sldId id="323" r:id="rId28"/>
    <p:sldId id="324" r:id="rId29"/>
    <p:sldId id="327" r:id="rId30"/>
    <p:sldId id="332" r:id="rId31"/>
  </p:sldIdLst>
  <p:sldSz cx="9144000" cy="5143500" type="screen16x9"/>
  <p:notesSz cx="6858000" cy="9144000"/>
  <p:embeddedFontLst>
    <p:embeddedFont>
      <p:font typeface="Dosis ExtraLight" pitchFamily="2" charset="0"/>
      <p:regular r:id="rId33"/>
      <p:bold r:id="rId34"/>
    </p:embeddedFont>
    <p:embeddedFont>
      <p:font typeface="Titillium Web" panose="00000500000000000000" pitchFamily="2" charset="0"/>
      <p:regular r:id="rId35"/>
      <p:bold r:id="rId36"/>
      <p:italic r:id="rId37"/>
      <p:boldItalic r:id="rId38"/>
    </p:embeddedFont>
    <p:embeddedFont>
      <p:font typeface="Titillium Web Light" panose="000004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9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Hi everyone I am Brian, today I am going to present my final year project titled: </a:t>
            </a:r>
            <a:r>
              <a:rPr lang="en" sz="1100" b="1" dirty="0"/>
              <a:t>Is Sarcasm Detection Capability beneficial for Sentiment Analysis?</a:t>
            </a:r>
            <a:endParaRPr dirty="0"/>
          </a:p>
        </p:txBody>
      </p:sp>
    </p:spTree>
    <p:extLst>
      <p:ext uri="{BB962C8B-B14F-4D97-AF65-F5344CB8AC3E}">
        <p14:creationId xmlns:p14="http://schemas.microsoft.com/office/powerpoint/2010/main" val="189102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BERT is one of the most powerful models in natural language processing because it doesn’t treat words as isolated units. Instead, it uses a </a:t>
            </a:r>
            <a:r>
              <a:rPr lang="en-US" b="1" dirty="0"/>
              <a:t>bidirectional approach</a:t>
            </a:r>
            <a:r>
              <a:rPr lang="en-US" dirty="0"/>
              <a:t>, analyzing words within their full sentence context. This is especially valuable for tasks like sarcasm detection, where the sentiment expressed often contradicts the literal meaning of the words. Similarly, sentiment analysis requires understanding the emotional tone behind text. BERT's pre-training on massive datasets allows it to pick up on these subtle patterns and adapt to these tasks with minimal fine-tuning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80537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658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9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first modeling approach, I fine tuned two separate tiny-</a:t>
            </a:r>
            <a:r>
              <a:rPr lang="en-US" dirty="0" err="1"/>
              <a:t>bert</a:t>
            </a:r>
            <a:r>
              <a:rPr lang="en-US" dirty="0"/>
              <a:t> models one for sarcasm detection and another for sentiment analysis. The training process aims to train the model to be able to predict their respective tasks accurately. So, classify text as sarcastic or non-sarcastic and neutral, positive or negative.</a:t>
            </a:r>
            <a:endParaRPr dirty="0"/>
          </a:p>
        </p:txBody>
      </p:sp>
    </p:spTree>
    <p:extLst>
      <p:ext uri="{BB962C8B-B14F-4D97-AF65-F5344CB8AC3E}">
        <p14:creationId xmlns:p14="http://schemas.microsoft.com/office/powerpoint/2010/main" val="3962151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These are the  hyperparameters used for both models. And the results of each model’s accuracy is 87.317% for sarcasm detection and 89.239% for sentiment analysis. </a:t>
            </a:r>
          </a:p>
        </p:txBody>
      </p:sp>
    </p:spTree>
    <p:extLst>
      <p:ext uri="{BB962C8B-B14F-4D97-AF65-F5344CB8AC3E}">
        <p14:creationId xmlns:p14="http://schemas.microsoft.com/office/powerpoint/2010/main" val="368147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we see how to integrate the outputs of these two models using transfer learning. Here, the sentiment analysis model was trained while the sarcasm detection model was frozen in evaluation mode. Features were extracted from the last hidden states of both models, then we tested several techniques to combine these features, such as averaging, max pooling, and concatenating the hidden states. The goal was to make use of the strengths of both models—using the sarcasm detection model to provide additional contextual features for sentiment prediction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4044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hyperparameters used for the techniques that involved averaging the last hidden states of both models first. After averaging the last hidden states of both models we use two different techniques. One is to extracted the </a:t>
            </a:r>
            <a:r>
              <a:rPr lang="en-SG" dirty="0" err="1"/>
              <a:t>cls</a:t>
            </a:r>
            <a:r>
              <a:rPr lang="en-SG" dirty="0"/>
              <a:t> </a:t>
            </a:r>
            <a:r>
              <a:rPr lang="en-SG" dirty="0" err="1"/>
              <a:t>toke’sn</a:t>
            </a:r>
            <a:r>
              <a:rPr lang="en-SG" dirty="0"/>
              <a:t> hidden state and another is to perform max pooling.</a:t>
            </a:r>
            <a:endParaRPr dirty="0"/>
          </a:p>
        </p:txBody>
      </p:sp>
    </p:spTree>
    <p:extLst>
      <p:ext uri="{BB962C8B-B14F-4D97-AF65-F5344CB8AC3E}">
        <p14:creationId xmlns:p14="http://schemas.microsoft.com/office/powerpoint/2010/main" val="2069202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are the hyperparameters used for the techniques that involved concatenating the last hidden states of both models first. After concatenation of the last hidden states of both models </a:t>
            </a:r>
            <a:r>
              <a:rPr lang="en-US" dirty="0" err="1"/>
              <a:t>i</a:t>
            </a:r>
            <a:r>
              <a:rPr lang="en-US" dirty="0"/>
              <a:t> used 3 different techniques. One is to extracted the </a:t>
            </a:r>
            <a:r>
              <a:rPr lang="en-US" dirty="0" err="1"/>
              <a:t>cls</a:t>
            </a:r>
            <a:r>
              <a:rPr lang="en-US" dirty="0"/>
              <a:t> </a:t>
            </a:r>
            <a:r>
              <a:rPr lang="en-US" dirty="0" err="1"/>
              <a:t>toke’sn</a:t>
            </a:r>
            <a:r>
              <a:rPr lang="en-US" dirty="0"/>
              <a:t> hidden state and another is to perform max pooling and last technique is to perform mean pooling.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67673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results following the use of the respective techniques to perform transfer learning. The evaluation showed that the best-performing integration method involved concatenating the last hidden states from both models and extracting the [CLS] token for classification. This achieved an accuracy of </a:t>
            </a:r>
            <a:r>
              <a:rPr lang="en-US" b="1" dirty="0"/>
              <a:t>89.165%</a:t>
            </a:r>
            <a:r>
              <a:rPr lang="en-US" dirty="0"/>
              <a:t>, which was close to the standalone sentiment analysis model’s accuracy of </a:t>
            </a:r>
            <a:r>
              <a:rPr lang="en-US" b="1" dirty="0"/>
              <a:t>89.239%</a:t>
            </a:r>
            <a:r>
              <a:rPr lang="en-US" dirty="0"/>
              <a:t>. Although the integration did outperform the standalone sentiment analysis model, it shows the potential of transfer learning in combining task-specific knowledge for enhanced performance.</a:t>
            </a:r>
            <a:endParaRPr dirty="0"/>
          </a:p>
        </p:txBody>
      </p:sp>
    </p:spTree>
    <p:extLst>
      <p:ext uri="{BB962C8B-B14F-4D97-AF65-F5344CB8AC3E}">
        <p14:creationId xmlns:p14="http://schemas.microsoft.com/office/powerpoint/2010/main" val="371402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Moving on to the next modelling approach.</a:t>
            </a:r>
            <a:endParaRPr dirty="0"/>
          </a:p>
        </p:txBody>
      </p:sp>
    </p:spTree>
    <p:extLst>
      <p:ext uri="{BB962C8B-B14F-4D97-AF65-F5344CB8AC3E}">
        <p14:creationId xmlns:p14="http://schemas.microsoft.com/office/powerpoint/2010/main" val="177373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d29438504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d29438504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am going to start off by giving an overview of what I am going to talk about today. First, I am going to give an introduction on the topics involved in the project, followed by some of the methods of integrating sarcasm into sentiment analysis models that was being used. </a:t>
            </a:r>
            <a:r>
              <a:rPr lang="en-SG" dirty="0" err="1"/>
              <a:t>Afterwhich</a:t>
            </a:r>
            <a:r>
              <a:rPr lang="en-SG" dirty="0"/>
              <a:t> I will proceed to talk about my first and second modelling approach. Lastly I am going to wrap up with a conclusion and possible future works.</a:t>
            </a:r>
            <a:endParaRPr dirty="0"/>
          </a:p>
        </p:txBody>
      </p:sp>
    </p:spTree>
    <p:extLst>
      <p:ext uri="{BB962C8B-B14F-4D97-AF65-F5344CB8AC3E}">
        <p14:creationId xmlns:p14="http://schemas.microsoft.com/office/powerpoint/2010/main" val="1401129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For approach 2, I used multitask learning which involves training a single backbone model with separate top classification layers to train on multiple tasks at the same time. </a:t>
            </a:r>
            <a:r>
              <a:rPr lang="en-US" dirty="0"/>
              <a:t>By sharing representations across tasks, it improves generalization and performance. In this project, the backbone is a pre-trained tiny </a:t>
            </a:r>
            <a:r>
              <a:rPr lang="en-US" dirty="0" err="1"/>
              <a:t>bert</a:t>
            </a:r>
            <a:r>
              <a:rPr lang="en-US" dirty="0"/>
              <a:t> model where the final layer of embeddings is being extracted and being fed into the sarcasm classification head as well as the sentiment analysis classification head. This setup allows the model to learn both sentiment related and sarcasm related information at the same time.</a:t>
            </a:r>
            <a:endParaRPr dirty="0"/>
          </a:p>
        </p:txBody>
      </p:sp>
    </p:spTree>
    <p:extLst>
      <p:ext uri="{BB962C8B-B14F-4D97-AF65-F5344CB8AC3E}">
        <p14:creationId xmlns:p14="http://schemas.microsoft.com/office/powerpoint/2010/main" val="319567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An important point in this multitask learning approach is the alternate switch of processing both tasks during training. For each iteration in an epoch, the model processes a batch of sentiment analysis dataset and obtain the loss for sentiment analysis through the use of cross entropy loss function. </a:t>
            </a:r>
            <a:r>
              <a:rPr lang="en-SG" dirty="0" err="1"/>
              <a:t>Afterwhich</a:t>
            </a:r>
            <a:r>
              <a:rPr lang="en-SG" dirty="0"/>
              <a:t> the sarcasm detection dataset is put through the model to be processed and the sarcasm detection loss is being obtained through using the cross entropy loss function as well.. This way the model is able to be updated based on knowledge from both tasks.</a:t>
            </a:r>
            <a:endParaRPr dirty="0"/>
          </a:p>
        </p:txBody>
      </p:sp>
    </p:spTree>
    <p:extLst>
      <p:ext uri="{BB962C8B-B14F-4D97-AF65-F5344CB8AC3E}">
        <p14:creationId xmlns:p14="http://schemas.microsoft.com/office/powerpoint/2010/main" val="2591254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Another key point is how the losses are calculated for each task using cross entropy loss. A weighted sum of the sentiment analysis loss + the sarcasm detection loss is being used. Alpha….; beta….</a:t>
            </a:r>
            <a:endParaRPr dirty="0"/>
          </a:p>
        </p:txBody>
      </p:sp>
    </p:spTree>
    <p:extLst>
      <p:ext uri="{BB962C8B-B14F-4D97-AF65-F5344CB8AC3E}">
        <p14:creationId xmlns:p14="http://schemas.microsoft.com/office/powerpoint/2010/main" val="1787004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During validation, the accuracy and losses for sarcasm detection and sentiment analysis are being tracked separately to determine the optimal alpha and beta and other hyperparameters to be used. For testing, only the sentiment analysis test dataset is being used to test the model because ultimately we want to know this model’s accuracy on sentiment analysis predictions.</a:t>
            </a:r>
            <a:endParaRPr dirty="0"/>
          </a:p>
        </p:txBody>
      </p:sp>
    </p:spTree>
    <p:extLst>
      <p:ext uri="{BB962C8B-B14F-4D97-AF65-F5344CB8AC3E}">
        <p14:creationId xmlns:p14="http://schemas.microsoft.com/office/powerpoint/2010/main" val="37592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hyperparameter used is shown in the table here. The alpha is 1.7 and the beta is 0.3 which means the sarcasm detection’s loss is converging a lot faster than the sentiment analysis’s loss hence the need to tone down beta and the need to increase alpha so that both losses are able to converge more steadily and both tasks optimise appropriately. </a:t>
            </a:r>
            <a:r>
              <a:rPr lang="en-US" dirty="0"/>
              <a:t>The multitask model achieved 90.049% accuracy on the sentiment analysis test set—an improvement of 0.81% compared to the standalone sentiment model. </a:t>
            </a:r>
            <a:endParaRPr dirty="0"/>
          </a:p>
        </p:txBody>
      </p:sp>
    </p:spTree>
    <p:extLst>
      <p:ext uri="{BB962C8B-B14F-4D97-AF65-F5344CB8AC3E}">
        <p14:creationId xmlns:p14="http://schemas.microsoft.com/office/powerpoint/2010/main" val="2606567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318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aim of this project was to explore whether sarcasm detection could enhance the accuracy of sentiment analysis. To achieve this, we implemented and compared two different modeling approaches: transfer learning with integration techniques and multitask learning. Each approach make use of the relationship between sarcasm detection and sentiment analysis to improve predictions.</a:t>
            </a:r>
            <a:endParaRPr dirty="0"/>
          </a:p>
        </p:txBody>
      </p:sp>
    </p:spTree>
    <p:extLst>
      <p:ext uri="{BB962C8B-B14F-4D97-AF65-F5344CB8AC3E}">
        <p14:creationId xmlns:p14="http://schemas.microsoft.com/office/powerpoint/2010/main" val="1569428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 the transfer learning approach, the combining of features from two separate models fine tuned based on their respective tasks did not have an improvement compared to a pure sentiment analysis model. However, in the multitask learning approach where a single model was being trained with two different task specific classification heads has shown an improvement in sentiment analysis predictions compared to the pure sentiment analysis model and the transfer learning approach.</a:t>
            </a:r>
            <a:endParaRPr dirty="0"/>
          </a:p>
        </p:txBody>
      </p:sp>
    </p:spTree>
    <p:extLst>
      <p:ext uri="{BB962C8B-B14F-4D97-AF65-F5344CB8AC3E}">
        <p14:creationId xmlns:p14="http://schemas.microsoft.com/office/powerpoint/2010/main" val="1833167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So what can be learned from this project? From the experimentation done and results obtained, multitask learning may be a more effective approach to integrate sarcasm into sentiment analysis models compared to transfer learning. Also, the improvement in accuracy from the multitask learning approach shows that the incorporation of sarcasm detection elements does indeed improve sentiment analysis predictions.</a:t>
            </a:r>
            <a:endParaRPr dirty="0"/>
          </a:p>
        </p:txBody>
      </p:sp>
    </p:spTree>
    <p:extLst>
      <p:ext uri="{BB962C8B-B14F-4D97-AF65-F5344CB8AC3E}">
        <p14:creationId xmlns:p14="http://schemas.microsoft.com/office/powerpoint/2010/main" val="381523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For future works, more advanced architectures such as Roberta and </a:t>
            </a:r>
            <a:r>
              <a:rPr lang="en-SG" dirty="0" err="1"/>
              <a:t>gpt</a:t>
            </a:r>
            <a:r>
              <a:rPr lang="en-SG" dirty="0"/>
              <a:t> can be used as they are able to capture more complex relationships. Also, incorporating more diverse datasets from different languages or domains can help the model generalise better as well. Gathering real world user feedback is another way to further improve the model where correction of labels can be done to ensure the model trains on more accurate data.</a:t>
            </a:r>
            <a:endParaRPr dirty="0"/>
          </a:p>
        </p:txBody>
      </p:sp>
    </p:spTree>
    <p:extLst>
      <p:ext uri="{BB962C8B-B14F-4D97-AF65-F5344CB8AC3E}">
        <p14:creationId xmlns:p14="http://schemas.microsoft.com/office/powerpoint/2010/main" val="191650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Starting off with the introduction.</a:t>
            </a:r>
            <a:endParaRPr dirty="0"/>
          </a:p>
        </p:txBody>
      </p:sp>
    </p:spTree>
    <p:extLst>
      <p:ext uri="{BB962C8B-B14F-4D97-AF65-F5344CB8AC3E}">
        <p14:creationId xmlns:p14="http://schemas.microsoft.com/office/powerpoint/2010/main" val="4050310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7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Sentiment analysis is one of the most popular applications of in NLP. It focuses on extracting emotional tone from text and is widely used in industries like social media monitoring and customer feedback analysis. By understanding the emotional aspects in text, businesses can gauge public opinion and also analyze consumer feedback</a:t>
            </a:r>
            <a:endParaRPr dirty="0"/>
          </a:p>
        </p:txBody>
      </p:sp>
    </p:spTree>
    <p:extLst>
      <p:ext uri="{BB962C8B-B14F-4D97-AF65-F5344CB8AC3E}">
        <p14:creationId xmlns:p14="http://schemas.microsoft.com/office/powerpoint/2010/main" val="7095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However, despite the advancements in NLP, one major challenge remains: dealing with sarcasm. Sarcasm can completely reverse the intended sentiment of a statement. For instance, a sarcastic comment like, ‘Oh great, Another Monday morning stuck in traffic. My life couldn’t get any better!” might be classified as positive by a sentiment analysis model because of words like ‘great.’ But in reality, the intended sentiment is negative. This kind of misclassification can have significant implications, especially in areas like social media monitoring or customer service. This in comparison to one of a literal sentiment which is more straightforward as it may be classified as positive by the sentiment analysis model and is indeed the intended sentiment which is positive</a:t>
            </a:r>
            <a:endParaRPr dirty="0"/>
          </a:p>
        </p:txBody>
      </p:sp>
    </p:spTree>
    <p:extLst>
      <p:ext uri="{BB962C8B-B14F-4D97-AF65-F5344CB8AC3E}">
        <p14:creationId xmlns:p14="http://schemas.microsoft.com/office/powerpoint/2010/main" val="1526860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challenge—misinterpreting sarcastic statements—sparked the motivation for my project. If sarcasm detection could be integrated into sentiment analysis models, it could lead to more accurate and robust predictions. Imagine a customer service tool that can tell the difference between a genuinely happy comment and a sarcastic one. That level of precision could transform how businesses interact with their customers.</a:t>
            </a:r>
            <a:endParaRPr dirty="0"/>
          </a:p>
        </p:txBody>
      </p:sp>
    </p:spTree>
    <p:extLst>
      <p:ext uri="{BB962C8B-B14F-4D97-AF65-F5344CB8AC3E}">
        <p14:creationId xmlns:p14="http://schemas.microsoft.com/office/powerpoint/2010/main" val="49618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3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Early efforts relied on feature engineering, where sarcasm indicators, like exclamation marks were extracted and combined with sentiment features. Rule-based models, which looked for specific patterns, were also used. While these methods provided a starting point, they lacked the ability to capture the deeper context needed to identify sarcasm reliably. Another innovative approach involves using multiple data modalities. For example, models can combine text with images or emotional embeddings to detect sarcasm more effectively. An example setup might involve a visual transformer for image features and a Bi-LSTM for text, and combining them using emotional sentiment </a:t>
            </a:r>
            <a:r>
              <a:rPr lang="en-US" dirty="0" err="1"/>
              <a:t>vectos</a:t>
            </a:r>
            <a:r>
              <a:rPr lang="en-US" dirty="0"/>
              <a:t> . These methods provide additional context that helps better interpret sarcasm and its impact on sentiment.</a:t>
            </a:r>
            <a:endParaRPr dirty="0"/>
          </a:p>
        </p:txBody>
      </p:sp>
    </p:spTree>
    <p:extLst>
      <p:ext uri="{BB962C8B-B14F-4D97-AF65-F5344CB8AC3E}">
        <p14:creationId xmlns:p14="http://schemas.microsoft.com/office/powerpoint/2010/main" val="8777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69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t>Is Sarcasm Detection Capability beneficial for Sentiment Analysis?</a:t>
            </a:r>
            <a:endParaRPr sz="4000" b="1" dirty="0"/>
          </a:p>
        </p:txBody>
      </p:sp>
      <p:sp>
        <p:nvSpPr>
          <p:cNvPr id="2" name="Google Shape;3836;p13">
            <a:extLst>
              <a:ext uri="{FF2B5EF4-FFF2-40B4-BE49-F238E27FC236}">
                <a16:creationId xmlns:a16="http://schemas.microsoft.com/office/drawing/2014/main" id="{BD2C6466-D8DB-9921-B405-0236AF5A34D5}"/>
              </a:ext>
            </a:extLst>
          </p:cNvPr>
          <p:cNvSpPr txBox="1">
            <a:spLocks/>
          </p:cNvSpPr>
          <p:nvPr/>
        </p:nvSpPr>
        <p:spPr>
          <a:xfrm>
            <a:off x="762000" y="3287275"/>
            <a:ext cx="53967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2000" b="1" dirty="0"/>
              <a:t>Project Number: </a:t>
            </a:r>
            <a:r>
              <a:rPr lang="en-US" sz="2000" dirty="0"/>
              <a:t>SCSE23-1050</a:t>
            </a:r>
          </a:p>
          <a:p>
            <a:r>
              <a:rPr lang="en-US" sz="2000" b="1" dirty="0"/>
              <a:t>Student Name: </a:t>
            </a:r>
            <a:r>
              <a:rPr lang="en-US" sz="2000" dirty="0"/>
              <a:t>Koh Jin </a:t>
            </a:r>
            <a:r>
              <a:rPr lang="en-US" sz="2000" dirty="0" err="1"/>
              <a:t>Kiong</a:t>
            </a:r>
            <a:r>
              <a:rPr lang="en-US" sz="2000" dirty="0"/>
              <a:t> Brian</a:t>
            </a:r>
          </a:p>
          <a:p>
            <a:r>
              <a:rPr lang="en-US" sz="2000" b="1" dirty="0"/>
              <a:t>Project Supervisor: </a:t>
            </a:r>
            <a:r>
              <a:rPr lang="en-US" sz="2000" dirty="0" err="1"/>
              <a:t>Ast</a:t>
            </a:r>
            <a:r>
              <a:rPr lang="en-US" sz="2000" dirty="0"/>
              <a:t>/P Wang </a:t>
            </a:r>
            <a:r>
              <a:rPr lang="en-US" sz="2000" dirty="0" err="1"/>
              <a:t>Wenya</a:t>
            </a:r>
            <a:endParaRPr lang="en-US" sz="2000" dirty="0"/>
          </a:p>
          <a:p>
            <a:r>
              <a:rPr lang="en-US" sz="2000" b="1" dirty="0"/>
              <a:t>Examiner:</a:t>
            </a:r>
            <a:r>
              <a:rPr lang="en-US" sz="2000" dirty="0"/>
              <a:t> Prof Erik Cambria</a:t>
            </a:r>
          </a:p>
        </p:txBody>
      </p:sp>
    </p:spTree>
    <p:extLst>
      <p:ext uri="{BB962C8B-B14F-4D97-AF65-F5344CB8AC3E}">
        <p14:creationId xmlns:p14="http://schemas.microsoft.com/office/powerpoint/2010/main" val="283910864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BERT?</a:t>
            </a:r>
            <a:endParaRPr dirty="0"/>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FAD807AD-6632-C6C2-0504-24EE624C95C2}"/>
              </a:ext>
            </a:extLst>
          </p:cNvPr>
          <p:cNvSpPr txBox="1"/>
          <p:nvPr/>
        </p:nvSpPr>
        <p:spPr>
          <a:xfrm>
            <a:off x="718300" y="1858013"/>
            <a:ext cx="4665600" cy="646331"/>
          </a:xfrm>
          <a:prstGeom prst="rect">
            <a:avLst/>
          </a:prstGeom>
          <a:noFill/>
        </p:spPr>
        <p:txBody>
          <a:bodyPr wrap="square">
            <a:spAutoFit/>
          </a:bodyPr>
          <a:lstStyle/>
          <a:p>
            <a:pPr marL="457200" marR="0" lvl="0" indent="-381000" algn="l" defTabSz="914400" rtl="0" eaLnBrk="1" fontAlgn="auto" latinLnBrk="0" hangingPunct="1">
              <a:lnSpc>
                <a:spcPct val="100000"/>
              </a:lnSpc>
              <a:spcBef>
                <a:spcPts val="600"/>
              </a:spcBef>
              <a:spcAft>
                <a:spcPts val="0"/>
              </a:spcAft>
              <a:buClr>
                <a:srgbClr val="D3EBD5"/>
              </a:buClr>
              <a:buSzPts val="2400"/>
              <a:buFont typeface="Titillium Web Light"/>
              <a:buChar char="▪"/>
              <a:tabLst/>
              <a:defRPr/>
            </a:pPr>
            <a:r>
              <a:rPr kumimoji="0" lang="en-US" sz="1800" b="0" i="0" u="none" strike="noStrike" kern="0" cap="none" spc="0" normalizeH="0" baseline="0" noProof="0" dirty="0">
                <a:ln>
                  <a:noFill/>
                </a:ln>
                <a:solidFill>
                  <a:srgbClr val="003B55"/>
                </a:solidFill>
                <a:effectLst/>
                <a:uLnTx/>
                <a:uFillTx/>
                <a:latin typeface="Titillium Web Light"/>
                <a:sym typeface="Titillium Web Light"/>
              </a:rPr>
              <a:t>Uses bidirectional approach</a:t>
            </a:r>
          </a:p>
          <a:p>
            <a:pPr marL="457200" marR="0" lvl="0" indent="-381000" algn="l" defTabSz="914400" rtl="0" eaLnBrk="1" fontAlgn="auto" latinLnBrk="0" hangingPunct="1">
              <a:lnSpc>
                <a:spcPct val="100000"/>
              </a:lnSpc>
              <a:spcBef>
                <a:spcPts val="0"/>
              </a:spcBef>
              <a:spcAft>
                <a:spcPts val="0"/>
              </a:spcAft>
              <a:buClr>
                <a:srgbClr val="D3EBD5"/>
              </a:buClr>
              <a:buSzPts val="2400"/>
              <a:buFont typeface="Titillium Web Light"/>
              <a:buChar char="▪"/>
              <a:tabLst/>
              <a:defRPr/>
            </a:pPr>
            <a:r>
              <a:rPr kumimoji="0" lang="en-US" sz="1800" b="0" i="0" u="none" strike="noStrike" kern="0" cap="none" spc="0" normalizeH="0" baseline="0" noProof="0" dirty="0">
                <a:ln>
                  <a:noFill/>
                </a:ln>
                <a:solidFill>
                  <a:srgbClr val="003B55"/>
                </a:solidFill>
                <a:effectLst/>
                <a:uLnTx/>
                <a:uFillTx/>
                <a:latin typeface="Titillium Web Light"/>
                <a:sym typeface="Titillium Web Light"/>
              </a:rPr>
              <a:t>Pre-trained on massive datasets</a:t>
            </a:r>
          </a:p>
        </p:txBody>
      </p:sp>
      <p:pic>
        <p:nvPicPr>
          <p:cNvPr id="5" name="Picture 4" descr="A puppet with a striped shirt and orange nose&#10;&#10;Description automatically generated">
            <a:extLst>
              <a:ext uri="{FF2B5EF4-FFF2-40B4-BE49-F238E27FC236}">
                <a16:creationId xmlns:a16="http://schemas.microsoft.com/office/drawing/2014/main" id="{1C55C330-6383-3B78-E8B7-A67491155D72}"/>
              </a:ext>
            </a:extLst>
          </p:cNvPr>
          <p:cNvPicPr>
            <a:picLocks noChangeAspect="1"/>
          </p:cNvPicPr>
          <p:nvPr/>
        </p:nvPicPr>
        <p:blipFill>
          <a:blip r:embed="rId3"/>
          <a:stretch>
            <a:fillRect/>
          </a:stretch>
        </p:blipFill>
        <p:spPr>
          <a:xfrm>
            <a:off x="4893333" y="2765582"/>
            <a:ext cx="2349867" cy="1762400"/>
          </a:xfrm>
          <a:prstGeom prst="rect">
            <a:avLst/>
          </a:prstGeom>
        </p:spPr>
      </p:pic>
    </p:spTree>
    <p:extLst>
      <p:ext uri="{BB962C8B-B14F-4D97-AF65-F5344CB8AC3E}">
        <p14:creationId xmlns:p14="http://schemas.microsoft.com/office/powerpoint/2010/main" val="54119673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640231" y="13882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Modeling Approach 1: Sep</a:t>
            </a:r>
            <a:r>
              <a:rPr lang="en-SG" b="1" dirty="0"/>
              <a:t>a</a:t>
            </a:r>
            <a:r>
              <a:rPr lang="en" b="1" dirty="0"/>
              <a:t>rate models for Sarcasm Detection and Sentiment Analysis</a:t>
            </a:r>
            <a:endParaRPr b="1" dirty="0"/>
          </a:p>
          <a:p>
            <a:pPr marL="285750" indent="-285750"/>
            <a:r>
              <a:rPr lang="en" dirty="0"/>
              <a:t>Model type: Tiny-Bert</a:t>
            </a:r>
          </a:p>
          <a:p>
            <a:pPr marL="285750" indent="-285750"/>
            <a:r>
              <a:rPr lang="en" dirty="0"/>
              <a:t>Datasets source: Kaggle</a:t>
            </a:r>
          </a:p>
          <a:p>
            <a:pPr marL="285750" indent="-285750"/>
            <a:r>
              <a:rPr lang="en" dirty="0"/>
              <a:t>Sarcasm Dataset labels (1=Sarcastic, 0=Non-sarcastic)</a:t>
            </a:r>
          </a:p>
          <a:p>
            <a:pPr marL="285750" indent="-285750"/>
            <a:r>
              <a:rPr lang="en-US" dirty="0"/>
              <a:t>Sentiment Analysis Dataset labels (2=Negative, 1=Positive, 0=Neutral</a:t>
            </a:r>
          </a:p>
          <a:p>
            <a:pPr marL="285750" indent="-285750"/>
            <a:endParaRPr dirty="0"/>
          </a:p>
        </p:txBody>
      </p:sp>
      <p:sp>
        <p:nvSpPr>
          <p:cNvPr id="3898" name="Google Shape;3898;p20"/>
          <p:cNvSpPr txBox="1">
            <a:spLocks noGrp="1"/>
          </p:cNvSpPr>
          <p:nvPr>
            <p:ph type="title"/>
          </p:nvPr>
        </p:nvSpPr>
        <p:spPr>
          <a:xfrm>
            <a:off x="640231" y="3649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 Approaches </a:t>
            </a:r>
            <a:endParaRPr dirty="0"/>
          </a:p>
        </p:txBody>
      </p:sp>
      <p:sp>
        <p:nvSpPr>
          <p:cNvPr id="3899" name="Google Shape;3899;p20"/>
          <p:cNvSpPr txBox="1">
            <a:spLocks noGrp="1"/>
          </p:cNvSpPr>
          <p:nvPr>
            <p:ph type="body" idx="2"/>
          </p:nvPr>
        </p:nvSpPr>
        <p:spPr>
          <a:xfrm>
            <a:off x="4078002" y="13882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Modeling Approach 2: Single backbone model with sep</a:t>
            </a:r>
            <a:r>
              <a:rPr lang="en-SG" b="1" dirty="0"/>
              <a:t>a</a:t>
            </a:r>
            <a:r>
              <a:rPr lang="en" b="1" dirty="0"/>
              <a:t>rate top classification layers</a:t>
            </a:r>
            <a:endParaRPr b="1" dirty="0"/>
          </a:p>
          <a:p>
            <a:pPr marL="285750" indent="-285750"/>
            <a:r>
              <a:rPr lang="en-US" dirty="0"/>
              <a:t>Model type: Tiny-Bert</a:t>
            </a:r>
          </a:p>
          <a:p>
            <a:pPr marL="285750" indent="-285750"/>
            <a:r>
              <a:rPr lang="en-US" dirty="0"/>
              <a:t>Datasets source: Kaggle</a:t>
            </a:r>
          </a:p>
          <a:p>
            <a:pPr marL="285750" indent="-285750"/>
            <a:r>
              <a:rPr lang="en-US" dirty="0"/>
              <a:t>Sarcasm Dataset labels (1=Sarcastic, 0=Non-sarcastic)</a:t>
            </a:r>
          </a:p>
          <a:p>
            <a:pPr marL="285750" indent="-285750"/>
            <a:r>
              <a:rPr lang="en-US" dirty="0"/>
              <a:t>Sentiment Analysis Dataset labels (2=Negative, 1=Positive, 0=Neutral</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96380792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a:t>
            </a:r>
            <a:endParaRPr dirty="0"/>
          </a:p>
          <a:p>
            <a:pPr marL="0" lvl="0" indent="0" algn="l" rtl="0">
              <a:spcBef>
                <a:spcPts val="0"/>
              </a:spcBef>
              <a:spcAft>
                <a:spcPts val="0"/>
              </a:spcAft>
              <a:buNone/>
            </a:pPr>
            <a:r>
              <a:rPr lang="en" dirty="0"/>
              <a:t>Modeling Approach 1</a:t>
            </a:r>
            <a:endParaRPr dirty="0"/>
          </a:p>
        </p:txBody>
      </p:sp>
      <p:sp>
        <p:nvSpPr>
          <p:cNvPr id="4" name="Google Shape;3859;p16">
            <a:extLst>
              <a:ext uri="{FF2B5EF4-FFF2-40B4-BE49-F238E27FC236}">
                <a16:creationId xmlns:a16="http://schemas.microsoft.com/office/drawing/2014/main" id="{3EC1651E-37CE-8188-6AB0-5E2557E0C52A}"/>
              </a:ext>
            </a:extLst>
          </p:cNvPr>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 dirty="0"/>
              <a:t>Sep</a:t>
            </a:r>
            <a:r>
              <a:rPr lang="en-SG" dirty="0"/>
              <a:t>a</a:t>
            </a:r>
            <a:r>
              <a:rPr lang="en" dirty="0"/>
              <a:t>rate models for Sarcasm Detection and Sentiment Analysis</a:t>
            </a:r>
          </a:p>
          <a:p>
            <a:pPr marL="342900" lvl="0" indent="-34290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2985703943"/>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40231" y="63363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Separate models for Sarcasm Detection and Sentiment Analysis</a:t>
            </a:r>
          </a:p>
        </p:txBody>
      </p:sp>
      <p:sp>
        <p:nvSpPr>
          <p:cNvPr id="3977" name="Google Shape;3977;p29"/>
          <p:cNvSpPr/>
          <p:nvPr/>
        </p:nvSpPr>
        <p:spPr>
          <a:xfrm>
            <a:off x="2328750" y="1547996"/>
            <a:ext cx="1351596" cy="124965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Sentiment Analysis dataset </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4572000" y="1547999"/>
            <a:ext cx="1351596" cy="1249653"/>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Tiny-Bert Model 1</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3680346" y="2172823"/>
            <a:ext cx="891654" cy="3"/>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3977;p29">
            <a:extLst>
              <a:ext uri="{FF2B5EF4-FFF2-40B4-BE49-F238E27FC236}">
                <a16:creationId xmlns:a16="http://schemas.microsoft.com/office/drawing/2014/main" id="{2260DFB6-07D6-45A2-492D-6E19E89FD305}"/>
              </a:ext>
            </a:extLst>
          </p:cNvPr>
          <p:cNvSpPr/>
          <p:nvPr/>
        </p:nvSpPr>
        <p:spPr>
          <a:xfrm>
            <a:off x="2328750" y="3536396"/>
            <a:ext cx="1351596" cy="124965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Sarcasm Detection dataset </a:t>
            </a:r>
            <a:endParaRPr sz="1800" dirty="0">
              <a:solidFill>
                <a:srgbClr val="003B55"/>
              </a:solidFill>
              <a:latin typeface="Titillium Web Light"/>
              <a:ea typeface="Titillium Web Light"/>
              <a:cs typeface="Titillium Web Light"/>
              <a:sym typeface="Titillium Web Light"/>
            </a:endParaRPr>
          </a:p>
        </p:txBody>
      </p:sp>
      <p:sp>
        <p:nvSpPr>
          <p:cNvPr id="7" name="Google Shape;3979;p29">
            <a:extLst>
              <a:ext uri="{FF2B5EF4-FFF2-40B4-BE49-F238E27FC236}">
                <a16:creationId xmlns:a16="http://schemas.microsoft.com/office/drawing/2014/main" id="{0E16D7E2-B072-C0C3-A002-2260E3388E54}"/>
              </a:ext>
            </a:extLst>
          </p:cNvPr>
          <p:cNvSpPr/>
          <p:nvPr/>
        </p:nvSpPr>
        <p:spPr>
          <a:xfrm>
            <a:off x="4572000" y="3536399"/>
            <a:ext cx="1351596" cy="1249653"/>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Tiny-Bert Model 2</a:t>
            </a:r>
            <a:endParaRPr sz="1800" dirty="0">
              <a:solidFill>
                <a:srgbClr val="003B55"/>
              </a:solidFill>
              <a:latin typeface="Titillium Web Light"/>
              <a:ea typeface="Titillium Web Light"/>
              <a:cs typeface="Titillium Web Light"/>
              <a:sym typeface="Titillium Web Light"/>
            </a:endParaRPr>
          </a:p>
        </p:txBody>
      </p:sp>
      <p:cxnSp>
        <p:nvCxnSpPr>
          <p:cNvPr id="8" name="Google Shape;3980;p29">
            <a:extLst>
              <a:ext uri="{FF2B5EF4-FFF2-40B4-BE49-F238E27FC236}">
                <a16:creationId xmlns:a16="http://schemas.microsoft.com/office/drawing/2014/main" id="{BF0DCA55-228D-34BA-BF0F-80A84FD48ACA}"/>
              </a:ext>
            </a:extLst>
          </p:cNvPr>
          <p:cNvCxnSpPr>
            <a:stCxn id="5" idx="3"/>
            <a:endCxn id="7" idx="1"/>
          </p:cNvCxnSpPr>
          <p:nvPr/>
        </p:nvCxnSpPr>
        <p:spPr>
          <a:xfrm>
            <a:off x="3680346" y="4161223"/>
            <a:ext cx="891654" cy="3"/>
          </a:xfrm>
          <a:prstGeom prst="straightConnector1">
            <a:avLst/>
          </a:prstGeom>
          <a:noFill/>
          <a:ln w="38100" cap="flat" cmpd="sng">
            <a:solidFill>
              <a:srgbClr val="D3EBD5"/>
            </a:solidFill>
            <a:prstDash val="solid"/>
            <a:round/>
            <a:headEnd type="diamond" w="sm" len="sm"/>
            <a:tailEnd type="diamond" w="sm" len="sm"/>
          </a:ln>
        </p:spPr>
      </p:cxnSp>
    </p:spTree>
    <p:extLst>
      <p:ext uri="{BB962C8B-B14F-4D97-AF65-F5344CB8AC3E}">
        <p14:creationId xmlns:p14="http://schemas.microsoft.com/office/powerpoint/2010/main" val="114170399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Hyperparameters used and Model Results</a:t>
            </a:r>
            <a:endParaRPr dirty="0"/>
          </a:p>
        </p:txBody>
      </p:sp>
      <p:graphicFrame>
        <p:nvGraphicFramePr>
          <p:cNvPr id="3938" name="Google Shape;3938;p25"/>
          <p:cNvGraphicFramePr/>
          <p:nvPr>
            <p:extLst>
              <p:ext uri="{D42A27DB-BD31-4B8C-83A1-F6EECF244321}">
                <p14:modId xmlns:p14="http://schemas.microsoft.com/office/powerpoint/2010/main" val="1089926105"/>
              </p:ext>
            </p:extLst>
          </p:nvPr>
        </p:nvGraphicFramePr>
        <p:xfrm>
          <a:off x="841600" y="1945481"/>
          <a:ext cx="6637799" cy="1849125"/>
        </p:xfrm>
        <a:graphic>
          <a:graphicData uri="http://schemas.openxmlformats.org/drawingml/2006/table">
            <a:tbl>
              <a:tblPr>
                <a:noFill/>
                <a:tableStyleId>{0F24753E-8A85-4BEE-97E2-441CDA198357}</a:tableStyleId>
              </a:tblPr>
              <a:tblGrid>
                <a:gridCol w="948257">
                  <a:extLst>
                    <a:ext uri="{9D8B030D-6E8A-4147-A177-3AD203B41FA5}">
                      <a16:colId xmlns:a16="http://schemas.microsoft.com/office/drawing/2014/main" val="20000"/>
                    </a:ext>
                  </a:extLst>
                </a:gridCol>
                <a:gridCol w="948257">
                  <a:extLst>
                    <a:ext uri="{9D8B030D-6E8A-4147-A177-3AD203B41FA5}">
                      <a16:colId xmlns:a16="http://schemas.microsoft.com/office/drawing/2014/main" val="20001"/>
                    </a:ext>
                  </a:extLst>
                </a:gridCol>
                <a:gridCol w="948257">
                  <a:extLst>
                    <a:ext uri="{9D8B030D-6E8A-4147-A177-3AD203B41FA5}">
                      <a16:colId xmlns:a16="http://schemas.microsoft.com/office/drawing/2014/main" val="20002"/>
                    </a:ext>
                  </a:extLst>
                </a:gridCol>
                <a:gridCol w="948257">
                  <a:extLst>
                    <a:ext uri="{9D8B030D-6E8A-4147-A177-3AD203B41FA5}">
                      <a16:colId xmlns:a16="http://schemas.microsoft.com/office/drawing/2014/main" val="20003"/>
                    </a:ext>
                  </a:extLst>
                </a:gridCol>
                <a:gridCol w="948257">
                  <a:extLst>
                    <a:ext uri="{9D8B030D-6E8A-4147-A177-3AD203B41FA5}">
                      <a16:colId xmlns:a16="http://schemas.microsoft.com/office/drawing/2014/main" val="2500107722"/>
                    </a:ext>
                  </a:extLst>
                </a:gridCol>
                <a:gridCol w="948257">
                  <a:extLst>
                    <a:ext uri="{9D8B030D-6E8A-4147-A177-3AD203B41FA5}">
                      <a16:colId xmlns:a16="http://schemas.microsoft.com/office/drawing/2014/main" val="3383010250"/>
                    </a:ext>
                  </a:extLst>
                </a:gridCol>
                <a:gridCol w="948257">
                  <a:extLst>
                    <a:ext uri="{9D8B030D-6E8A-4147-A177-3AD203B41FA5}">
                      <a16:colId xmlns:a16="http://schemas.microsoft.com/office/drawing/2014/main" val="3284773697"/>
                    </a:ext>
                  </a:extLst>
                </a:gridCol>
              </a:tblGrid>
              <a:tr h="616375">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Model Type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Epochs</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Batch Size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Weight Decay</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Learning Rate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Model Accuracy</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616375">
                <a:tc>
                  <a:txBody>
                    <a:bodyPr/>
                    <a:lstStyle/>
                    <a:p>
                      <a:pPr marL="0" lvl="0" indent="0" algn="r" rtl="0">
                        <a:spcBef>
                          <a:spcPts val="0"/>
                        </a:spcBef>
                        <a:spcAft>
                          <a:spcPts val="0"/>
                        </a:spcAft>
                        <a:buNone/>
                      </a:pPr>
                      <a:r>
                        <a:rPr lang="en" sz="1100" dirty="0">
                          <a:solidFill>
                            <a:srgbClr val="0B87A1"/>
                          </a:solidFill>
                          <a:latin typeface="Titillium Web Light"/>
                          <a:ea typeface="Titillium Web Light"/>
                          <a:cs typeface="Titillium Web Light"/>
                          <a:sym typeface="Titillium Web Light"/>
                        </a:rPr>
                        <a:t>Sentiment Analysis</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Bert-Tiny</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10</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80BFB7"/>
                      </a:solidFill>
                      <a:prstDash val="solid"/>
                      <a:round/>
                      <a:headEnd type="none" w="sm" len="sm"/>
                      <a:tailEnd type="none" w="sm" len="sm"/>
                    </a:lnB>
                    <a:solidFill>
                      <a:srgbClr val="D3EBD5"/>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b="1" dirty="0">
                          <a:solidFill>
                            <a:srgbClr val="003B55"/>
                          </a:solidFill>
                          <a:latin typeface="Titillium Web"/>
                          <a:ea typeface="Titillium Web"/>
                          <a:cs typeface="Titillium Web"/>
                          <a:sym typeface="Titillium Web"/>
                        </a:rPr>
                        <a:t>89.239%</a:t>
                      </a: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616375">
                <a:tc>
                  <a:txBody>
                    <a:bodyPr/>
                    <a:lstStyle/>
                    <a:p>
                      <a:pPr marL="0" lvl="0" indent="0" algn="r" rtl="0">
                        <a:spcBef>
                          <a:spcPts val="0"/>
                        </a:spcBef>
                        <a:spcAft>
                          <a:spcPts val="0"/>
                        </a:spcAft>
                        <a:buNone/>
                      </a:pPr>
                      <a:r>
                        <a:rPr lang="en" sz="1100" dirty="0">
                          <a:solidFill>
                            <a:srgbClr val="0B87A1"/>
                          </a:solidFill>
                          <a:latin typeface="Titillium Web Light"/>
                          <a:ea typeface="Titillium Web Light"/>
                          <a:cs typeface="Titillium Web Light"/>
                          <a:sym typeface="Titillium Web Light"/>
                        </a:rPr>
                        <a:t>Sarcasm Detection</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Bert-Tiny</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0.04</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80BFB7"/>
                      </a:solidFill>
                      <a:prstDash val="solid"/>
                      <a:round/>
                      <a:headEnd type="none" w="sm" len="sm"/>
                      <a:tailEnd type="none" w="sm" len="sm"/>
                    </a:lnT>
                    <a:lnB w="9525" cap="flat" cmpd="sng" algn="ctr">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80BFB7"/>
                      </a:solidFill>
                      <a:prstDash val="solid"/>
                      <a:round/>
                      <a:headEnd type="none" w="sm" len="sm"/>
                      <a:tailEnd type="none" w="sm" len="sm"/>
                    </a:lnT>
                    <a:lnB w="9525" cap="flat" cmpd="sng" algn="ctr">
                      <a:solidFill>
                        <a:srgbClr val="80BF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b="1" dirty="0">
                          <a:solidFill>
                            <a:srgbClr val="003B55"/>
                          </a:solidFill>
                          <a:latin typeface="Titillium Web"/>
                          <a:ea typeface="Titillium Web"/>
                          <a:cs typeface="Titillium Web"/>
                          <a:sym typeface="Titillium Web"/>
                        </a:rPr>
                        <a:t>87.317%</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80BFB7"/>
                      </a:solidFill>
                      <a:prstDash val="solid"/>
                      <a:round/>
                      <a:headEnd type="none" w="sm" len="sm"/>
                      <a:tailEnd type="none" w="sm" len="sm"/>
                    </a:lnT>
                    <a:lnB w="9525" cap="flat" cmpd="sng" algn="ctr">
                      <a:solidFill>
                        <a:srgbClr val="80BFB7"/>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61582021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Transfer Learning Integration</a:t>
            </a:r>
            <a:endParaRPr dirty="0"/>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SG" sz="1200" dirty="0">
                <a:solidFill>
                  <a:srgbClr val="003B55"/>
                </a:solidFill>
                <a:latin typeface="Titillium Web Light"/>
                <a:ea typeface="Titillium Web Light"/>
                <a:cs typeface="Titillium Web Light"/>
                <a:sym typeface="Titillium Web Light"/>
              </a:rPr>
              <a:t>Train mode: Sentiment Analysis Model </a:t>
            </a:r>
          </a:p>
          <a:p>
            <a:pPr marL="285750" lvl="0" indent="-285750" rtl="0">
              <a:spcBef>
                <a:spcPts val="0"/>
              </a:spcBef>
              <a:spcAft>
                <a:spcPts val="0"/>
              </a:spcAft>
              <a:buFont typeface="Arial" panose="020B0604020202020204" pitchFamily="34" charset="0"/>
              <a:buChar char="•"/>
            </a:pPr>
            <a:r>
              <a:rPr lang="en-SG" sz="1200" dirty="0">
                <a:solidFill>
                  <a:srgbClr val="003B55"/>
                </a:solidFill>
                <a:latin typeface="Titillium Web Light"/>
                <a:ea typeface="Titillium Web Light"/>
                <a:cs typeface="Titillium Web Light"/>
                <a:sym typeface="Titillium Web Light"/>
              </a:rPr>
              <a:t>Eval mode: Sarcasm Detection Model</a:t>
            </a:r>
            <a:endParaRPr sz="12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003B55"/>
                </a:solidFill>
                <a:latin typeface="Titillium Web Light"/>
                <a:ea typeface="Titillium Web Light"/>
                <a:cs typeface="Titillium Web Light"/>
                <a:sym typeface="Titillium Web Light"/>
              </a:rPr>
              <a:t>Combine these features using averaging, max pooling, and concetanating of the hidden states</a:t>
            </a:r>
            <a:endParaRPr sz="12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003B55"/>
                </a:solidFill>
                <a:latin typeface="Titillium Web Light"/>
                <a:ea typeface="Titillium Web Light"/>
                <a:cs typeface="Titillium Web Light"/>
                <a:sym typeface="Titillium Web Light"/>
              </a:rPr>
              <a:t>Features extracted from the last hidden states of both models</a:t>
            </a:r>
            <a:endParaRPr sz="1200" dirty="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61062607"/>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640231"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Integration using Averaging</a:t>
            </a:r>
            <a:endParaRPr dirty="0"/>
          </a:p>
        </p:txBody>
      </p:sp>
      <p:graphicFrame>
        <p:nvGraphicFramePr>
          <p:cNvPr id="3938" name="Google Shape;3938;p25"/>
          <p:cNvGraphicFramePr/>
          <p:nvPr>
            <p:extLst>
              <p:ext uri="{D42A27DB-BD31-4B8C-83A1-F6EECF244321}">
                <p14:modId xmlns:p14="http://schemas.microsoft.com/office/powerpoint/2010/main" val="3932625560"/>
              </p:ext>
            </p:extLst>
          </p:nvPr>
        </p:nvGraphicFramePr>
        <p:xfrm>
          <a:off x="763531" y="1206106"/>
          <a:ext cx="6637800" cy="2854694"/>
        </p:xfrm>
        <a:graphic>
          <a:graphicData uri="http://schemas.openxmlformats.org/drawingml/2006/table">
            <a:tbl>
              <a:tblPr>
                <a:noFill/>
                <a:tableStyleId>{0F24753E-8A85-4BEE-97E2-441CDA198357}</a:tableStyleId>
              </a:tblPr>
              <a:tblGrid>
                <a:gridCol w="1327560">
                  <a:extLst>
                    <a:ext uri="{9D8B030D-6E8A-4147-A177-3AD203B41FA5}">
                      <a16:colId xmlns:a16="http://schemas.microsoft.com/office/drawing/2014/main" val="20000"/>
                    </a:ext>
                  </a:extLst>
                </a:gridCol>
                <a:gridCol w="1327560">
                  <a:extLst>
                    <a:ext uri="{9D8B030D-6E8A-4147-A177-3AD203B41FA5}">
                      <a16:colId xmlns:a16="http://schemas.microsoft.com/office/drawing/2014/main" val="20001"/>
                    </a:ext>
                  </a:extLst>
                </a:gridCol>
                <a:gridCol w="1327560">
                  <a:extLst>
                    <a:ext uri="{9D8B030D-6E8A-4147-A177-3AD203B41FA5}">
                      <a16:colId xmlns:a16="http://schemas.microsoft.com/office/drawing/2014/main" val="20002"/>
                    </a:ext>
                  </a:extLst>
                </a:gridCol>
                <a:gridCol w="1327560">
                  <a:extLst>
                    <a:ext uri="{9D8B030D-6E8A-4147-A177-3AD203B41FA5}">
                      <a16:colId xmlns:a16="http://schemas.microsoft.com/office/drawing/2014/main" val="20003"/>
                    </a:ext>
                  </a:extLst>
                </a:gridCol>
                <a:gridCol w="1327560">
                  <a:extLst>
                    <a:ext uri="{9D8B030D-6E8A-4147-A177-3AD203B41FA5}">
                      <a16:colId xmlns:a16="http://schemas.microsoft.com/office/drawing/2014/main" val="2501484881"/>
                    </a:ext>
                  </a:extLst>
                </a:gridCol>
              </a:tblGrid>
              <a:tr h="444063">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Epochs</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Batch Size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Weight Decay</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Learning Rate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1300701">
                <a:tc>
                  <a:txBody>
                    <a:bodyPr/>
                    <a:lstStyle/>
                    <a:p>
                      <a:pPr marL="0" lvl="0" indent="0" algn="r" rtl="0">
                        <a:spcBef>
                          <a:spcPts val="0"/>
                        </a:spcBef>
                        <a:spcAft>
                          <a:spcPts val="0"/>
                        </a:spcAft>
                        <a:buNone/>
                      </a:pPr>
                      <a:r>
                        <a:rPr lang="en-US" sz="1100" dirty="0">
                          <a:solidFill>
                            <a:srgbClr val="0B87A1"/>
                          </a:solidFill>
                          <a:latin typeface="Titillium Web Light"/>
                          <a:ea typeface="Titillium Web Light"/>
                          <a:cs typeface="Titillium Web Light"/>
                          <a:sym typeface="Titillium Web Light"/>
                        </a:rPr>
                        <a:t>Averaging the last hidden states from both models and then extracting the [CLS] token's hidden state</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0.03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1109930">
                <a:tc>
                  <a:txBody>
                    <a:bodyPr/>
                    <a:lstStyle/>
                    <a:p>
                      <a:pPr marL="0" lvl="0" indent="0" algn="r" rtl="0">
                        <a:spcBef>
                          <a:spcPts val="0"/>
                        </a:spcBef>
                        <a:spcAft>
                          <a:spcPts val="0"/>
                        </a:spcAft>
                        <a:buNone/>
                      </a:pPr>
                      <a:r>
                        <a:rPr lang="en-US" sz="1100" dirty="0">
                          <a:solidFill>
                            <a:srgbClr val="0B87A1"/>
                          </a:solidFill>
                          <a:latin typeface="Titillium Web Light"/>
                          <a:ea typeface="Titillium Web Light"/>
                          <a:cs typeface="Titillium Web Light"/>
                          <a:sym typeface="Titillium Web Light"/>
                        </a:rPr>
                        <a:t>Averaging the last hidden states from both models, performing max pooling</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0.03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80BFB7"/>
                      </a:solidFill>
                      <a:prstDash val="solid"/>
                      <a:round/>
                      <a:headEnd type="none" w="sm" len="sm"/>
                      <a:tailEnd type="none" w="sm" len="sm"/>
                    </a:lnT>
                    <a:lnB w="9525" cap="flat" cmpd="sng" algn="ctr">
                      <a:solidFill>
                        <a:srgbClr val="80BFB7"/>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46922389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640231"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Integration using Concatenation</a:t>
            </a:r>
            <a:endParaRPr dirty="0"/>
          </a:p>
        </p:txBody>
      </p:sp>
      <p:graphicFrame>
        <p:nvGraphicFramePr>
          <p:cNvPr id="3938" name="Google Shape;3938;p25"/>
          <p:cNvGraphicFramePr/>
          <p:nvPr>
            <p:extLst>
              <p:ext uri="{D42A27DB-BD31-4B8C-83A1-F6EECF244321}">
                <p14:modId xmlns:p14="http://schemas.microsoft.com/office/powerpoint/2010/main" val="3258151355"/>
              </p:ext>
            </p:extLst>
          </p:nvPr>
        </p:nvGraphicFramePr>
        <p:xfrm>
          <a:off x="763531" y="1206107"/>
          <a:ext cx="6637800" cy="3567172"/>
        </p:xfrm>
        <a:graphic>
          <a:graphicData uri="http://schemas.openxmlformats.org/drawingml/2006/table">
            <a:tbl>
              <a:tblPr>
                <a:noFill/>
                <a:tableStyleId>{0F24753E-8A85-4BEE-97E2-441CDA198357}</a:tableStyleId>
              </a:tblPr>
              <a:tblGrid>
                <a:gridCol w="1327560">
                  <a:extLst>
                    <a:ext uri="{9D8B030D-6E8A-4147-A177-3AD203B41FA5}">
                      <a16:colId xmlns:a16="http://schemas.microsoft.com/office/drawing/2014/main" val="20000"/>
                    </a:ext>
                  </a:extLst>
                </a:gridCol>
                <a:gridCol w="1327560">
                  <a:extLst>
                    <a:ext uri="{9D8B030D-6E8A-4147-A177-3AD203B41FA5}">
                      <a16:colId xmlns:a16="http://schemas.microsoft.com/office/drawing/2014/main" val="20001"/>
                    </a:ext>
                  </a:extLst>
                </a:gridCol>
                <a:gridCol w="1327560">
                  <a:extLst>
                    <a:ext uri="{9D8B030D-6E8A-4147-A177-3AD203B41FA5}">
                      <a16:colId xmlns:a16="http://schemas.microsoft.com/office/drawing/2014/main" val="20002"/>
                    </a:ext>
                  </a:extLst>
                </a:gridCol>
                <a:gridCol w="1327560">
                  <a:extLst>
                    <a:ext uri="{9D8B030D-6E8A-4147-A177-3AD203B41FA5}">
                      <a16:colId xmlns:a16="http://schemas.microsoft.com/office/drawing/2014/main" val="20003"/>
                    </a:ext>
                  </a:extLst>
                </a:gridCol>
                <a:gridCol w="1327560">
                  <a:extLst>
                    <a:ext uri="{9D8B030D-6E8A-4147-A177-3AD203B41FA5}">
                      <a16:colId xmlns:a16="http://schemas.microsoft.com/office/drawing/2014/main" val="1909866086"/>
                    </a:ext>
                  </a:extLst>
                </a:gridCol>
              </a:tblGrid>
              <a:tr h="473482">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Epochs</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Batch Size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Weight Decay</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Learning Rate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1006788">
                <a:tc>
                  <a:txBody>
                    <a:bodyPr/>
                    <a:lstStyle/>
                    <a:p>
                      <a:pPr marL="0" lvl="0" indent="0" algn="r" rtl="0">
                        <a:spcBef>
                          <a:spcPts val="0"/>
                        </a:spcBef>
                        <a:spcAft>
                          <a:spcPts val="0"/>
                        </a:spcAft>
                        <a:buNone/>
                      </a:pPr>
                      <a:r>
                        <a:rPr lang="en-US" sz="1100" dirty="0">
                          <a:solidFill>
                            <a:srgbClr val="0B87A1"/>
                          </a:solidFill>
                          <a:latin typeface="Titillium Web Light"/>
                          <a:ea typeface="Titillium Web Light"/>
                          <a:cs typeface="Titillium Web Light"/>
                          <a:sym typeface="Titillium Web Light"/>
                        </a:rPr>
                        <a:t>Concatenating the last hidden states from both models, extracting the [CLS] token's hidden state</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0.03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878012">
                <a:tc>
                  <a:txBody>
                    <a:bodyPr/>
                    <a:lstStyle/>
                    <a:p>
                      <a:pPr marL="0" lvl="0" indent="0" algn="r" rtl="0">
                        <a:spcBef>
                          <a:spcPts val="0"/>
                        </a:spcBef>
                        <a:spcAft>
                          <a:spcPts val="0"/>
                        </a:spcAft>
                        <a:buNone/>
                      </a:pPr>
                      <a:r>
                        <a:rPr lang="en-US" sz="1100" dirty="0">
                          <a:solidFill>
                            <a:srgbClr val="0B87A1"/>
                          </a:solidFill>
                          <a:latin typeface="Titillium Web Light"/>
                          <a:ea typeface="Titillium Web Light"/>
                          <a:cs typeface="Titillium Web Light"/>
                          <a:sym typeface="Titillium Web Light"/>
                        </a:rPr>
                        <a:t>Concatenating the last hidden states from both models, performing max pooling</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0.03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80BFB7"/>
                      </a:solidFill>
                      <a:prstDash val="solid"/>
                      <a:round/>
                      <a:headEnd type="none" w="sm" len="sm"/>
                      <a:tailEnd type="none" w="sm" len="sm"/>
                    </a:lnT>
                    <a:lnB w="9525" cap="flat" cmpd="sng" algn="ctr">
                      <a:solidFill>
                        <a:srgbClr val="80BFB7"/>
                      </a:solidFill>
                      <a:prstDash val="solid"/>
                      <a:round/>
                      <a:headEnd type="none" w="sm" len="sm"/>
                      <a:tailEnd type="none" w="sm" len="sm"/>
                    </a:lnB>
                  </a:tcPr>
                </a:tc>
                <a:extLst>
                  <a:ext uri="{0D108BD9-81ED-4DB2-BD59-A6C34878D82A}">
                    <a16:rowId xmlns:a16="http://schemas.microsoft.com/office/drawing/2014/main" val="10002"/>
                  </a:ext>
                </a:extLst>
              </a:tr>
              <a:tr h="878012">
                <a:tc>
                  <a:txBody>
                    <a:bodyPr/>
                    <a:lstStyle/>
                    <a:p>
                      <a:pPr marL="0" lvl="0" indent="0" algn="r" rtl="0">
                        <a:spcBef>
                          <a:spcPts val="0"/>
                        </a:spcBef>
                        <a:spcAft>
                          <a:spcPts val="0"/>
                        </a:spcAft>
                        <a:buNone/>
                      </a:pPr>
                      <a:r>
                        <a:rPr lang="en-US" sz="1100" dirty="0">
                          <a:solidFill>
                            <a:srgbClr val="0B87A1"/>
                          </a:solidFill>
                          <a:latin typeface="Titillium Web Light"/>
                          <a:ea typeface="Titillium Web Light"/>
                          <a:cs typeface="Titillium Web Light"/>
                          <a:sym typeface="Titillium Web Light"/>
                        </a:rPr>
                        <a:t>Concatenating the last hidden states from both models, performing mean pooling</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20</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0.04</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0.0000015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3"/>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3651266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Google Shape;3928;p24"/>
          <p:cNvSpPr txBox="1">
            <a:spLocks noGrp="1"/>
          </p:cNvSpPr>
          <p:nvPr>
            <p:ph type="title"/>
          </p:nvPr>
        </p:nvSpPr>
        <p:spPr>
          <a:xfrm>
            <a:off x="635721" y="483297"/>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Transfer Learning Results</a:t>
            </a:r>
            <a:endParaRPr dirty="0"/>
          </a:p>
        </p:txBody>
      </p:sp>
      <p:sp>
        <p:nvSpPr>
          <p:cNvPr id="3932" name="Google Shape;3932;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grpSp>
        <p:nvGrpSpPr>
          <p:cNvPr id="4" name="Group 3">
            <a:extLst>
              <a:ext uri="{FF2B5EF4-FFF2-40B4-BE49-F238E27FC236}">
                <a16:creationId xmlns:a16="http://schemas.microsoft.com/office/drawing/2014/main" id="{D1E98B21-6A63-0A7A-B544-7AD15A77B261}"/>
              </a:ext>
            </a:extLst>
          </p:cNvPr>
          <p:cNvGrpSpPr/>
          <p:nvPr/>
        </p:nvGrpSpPr>
        <p:grpSpPr>
          <a:xfrm>
            <a:off x="365883" y="1654689"/>
            <a:ext cx="3506661" cy="727675"/>
            <a:chOff x="834939" y="2037125"/>
            <a:chExt cx="4774911" cy="1094875"/>
          </a:xfrm>
        </p:grpSpPr>
        <p:sp>
          <p:nvSpPr>
            <p:cNvPr id="3929" name="Google Shape;3929;p24"/>
            <p:cNvSpPr/>
            <p:nvPr/>
          </p:nvSpPr>
          <p:spPr>
            <a:xfrm>
              <a:off x="2657063" y="2037125"/>
              <a:ext cx="1130661" cy="1094875"/>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Extract CLS token</a:t>
              </a:r>
              <a:endParaRPr sz="800" dirty="0">
                <a:solidFill>
                  <a:srgbClr val="003B55"/>
                </a:solidFill>
                <a:latin typeface="Titillium Web Light"/>
                <a:ea typeface="Titillium Web Light"/>
                <a:cs typeface="Titillium Web Light"/>
                <a:sym typeface="Titillium Web Light"/>
              </a:endParaRPr>
            </a:p>
          </p:txBody>
        </p:sp>
        <p:sp>
          <p:nvSpPr>
            <p:cNvPr id="3930" name="Google Shape;3930;p24"/>
            <p:cNvSpPr/>
            <p:nvPr/>
          </p:nvSpPr>
          <p:spPr>
            <a:xfrm>
              <a:off x="834939" y="2037125"/>
              <a:ext cx="1130661" cy="1094875"/>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Concatenate</a:t>
              </a:r>
              <a:endParaRPr sz="800" dirty="0">
                <a:solidFill>
                  <a:srgbClr val="003B55"/>
                </a:solidFill>
                <a:latin typeface="Titillium Web Light"/>
                <a:ea typeface="Titillium Web Light"/>
                <a:cs typeface="Titillium Web Light"/>
                <a:sym typeface="Titillium Web Light"/>
              </a:endParaRPr>
            </a:p>
          </p:txBody>
        </p:sp>
        <p:sp>
          <p:nvSpPr>
            <p:cNvPr id="3931" name="Google Shape;3931;p24"/>
            <p:cNvSpPr/>
            <p:nvPr/>
          </p:nvSpPr>
          <p:spPr>
            <a:xfrm>
              <a:off x="4479189" y="2037125"/>
              <a:ext cx="1130661" cy="1094875"/>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89.165%</a:t>
              </a:r>
              <a:endParaRPr sz="800" dirty="0">
                <a:solidFill>
                  <a:srgbClr val="003B55"/>
                </a:solidFill>
                <a:latin typeface="Titillium Web Light"/>
                <a:ea typeface="Titillium Web Light"/>
                <a:cs typeface="Titillium Web Light"/>
                <a:sym typeface="Titillium Web Light"/>
              </a:endParaRPr>
            </a:p>
          </p:txBody>
        </p:sp>
        <p:cxnSp>
          <p:nvCxnSpPr>
            <p:cNvPr id="2" name="Google Shape;3980;p29">
              <a:extLst>
                <a:ext uri="{FF2B5EF4-FFF2-40B4-BE49-F238E27FC236}">
                  <a16:creationId xmlns:a16="http://schemas.microsoft.com/office/drawing/2014/main" id="{6AA35096-D561-94BA-941A-71D3A8D567FD}"/>
                </a:ext>
              </a:extLst>
            </p:cNvPr>
            <p:cNvCxnSpPr/>
            <p:nvPr/>
          </p:nvCxnSpPr>
          <p:spPr>
            <a:xfrm>
              <a:off x="1976363" y="257175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 name="Google Shape;3981;p29">
              <a:extLst>
                <a:ext uri="{FF2B5EF4-FFF2-40B4-BE49-F238E27FC236}">
                  <a16:creationId xmlns:a16="http://schemas.microsoft.com/office/drawing/2014/main" id="{07BD1CDC-0E93-1E7B-04F2-DD1D702DC4D6}"/>
                </a:ext>
              </a:extLst>
            </p:cNvPr>
            <p:cNvCxnSpPr/>
            <p:nvPr/>
          </p:nvCxnSpPr>
          <p:spPr>
            <a:xfrm>
              <a:off x="3798489" y="2571750"/>
              <a:ext cx="680700" cy="0"/>
            </a:xfrm>
            <a:prstGeom prst="straightConnector1">
              <a:avLst/>
            </a:prstGeom>
            <a:noFill/>
            <a:ln w="38100" cap="flat" cmpd="sng">
              <a:solidFill>
                <a:srgbClr val="80BFB7"/>
              </a:solidFill>
              <a:prstDash val="solid"/>
              <a:round/>
              <a:headEnd type="diamond" w="sm" len="sm"/>
              <a:tailEnd type="diamond" w="sm" len="sm"/>
            </a:ln>
          </p:spPr>
        </p:cxnSp>
      </p:grpSp>
      <p:grpSp>
        <p:nvGrpSpPr>
          <p:cNvPr id="29" name="Group 28">
            <a:extLst>
              <a:ext uri="{FF2B5EF4-FFF2-40B4-BE49-F238E27FC236}">
                <a16:creationId xmlns:a16="http://schemas.microsoft.com/office/drawing/2014/main" id="{A9D11EE0-7A3D-51D2-CEB5-6378CD47902A}"/>
              </a:ext>
            </a:extLst>
          </p:cNvPr>
          <p:cNvGrpSpPr/>
          <p:nvPr/>
        </p:nvGrpSpPr>
        <p:grpSpPr>
          <a:xfrm>
            <a:off x="4305337" y="1663205"/>
            <a:ext cx="3506661" cy="727675"/>
            <a:chOff x="834939" y="2037125"/>
            <a:chExt cx="4774911" cy="1094875"/>
          </a:xfrm>
        </p:grpSpPr>
        <p:sp>
          <p:nvSpPr>
            <p:cNvPr id="30" name="Google Shape;3929;p24">
              <a:extLst>
                <a:ext uri="{FF2B5EF4-FFF2-40B4-BE49-F238E27FC236}">
                  <a16:creationId xmlns:a16="http://schemas.microsoft.com/office/drawing/2014/main" id="{D61F5030-D38D-C8C8-C97E-C5885557B297}"/>
                </a:ext>
              </a:extLst>
            </p:cNvPr>
            <p:cNvSpPr/>
            <p:nvPr/>
          </p:nvSpPr>
          <p:spPr>
            <a:xfrm>
              <a:off x="2657063" y="2037125"/>
              <a:ext cx="1130661" cy="1094875"/>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Extract CLS token</a:t>
              </a:r>
              <a:endParaRPr sz="800" dirty="0">
                <a:solidFill>
                  <a:srgbClr val="003B55"/>
                </a:solidFill>
                <a:latin typeface="Titillium Web Light"/>
                <a:ea typeface="Titillium Web Light"/>
                <a:cs typeface="Titillium Web Light"/>
                <a:sym typeface="Titillium Web Light"/>
              </a:endParaRPr>
            </a:p>
          </p:txBody>
        </p:sp>
        <p:sp>
          <p:nvSpPr>
            <p:cNvPr id="31" name="Google Shape;3930;p24">
              <a:extLst>
                <a:ext uri="{FF2B5EF4-FFF2-40B4-BE49-F238E27FC236}">
                  <a16:creationId xmlns:a16="http://schemas.microsoft.com/office/drawing/2014/main" id="{21FC65B7-4D97-A2AB-B56C-8EB17D6EC6E6}"/>
                </a:ext>
              </a:extLst>
            </p:cNvPr>
            <p:cNvSpPr/>
            <p:nvPr/>
          </p:nvSpPr>
          <p:spPr>
            <a:xfrm>
              <a:off x="834939" y="2037125"/>
              <a:ext cx="1130661" cy="1094875"/>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Average</a:t>
              </a:r>
              <a:endParaRPr sz="800" dirty="0">
                <a:solidFill>
                  <a:srgbClr val="003B55"/>
                </a:solidFill>
                <a:latin typeface="Titillium Web Light"/>
                <a:ea typeface="Titillium Web Light"/>
                <a:cs typeface="Titillium Web Light"/>
                <a:sym typeface="Titillium Web Light"/>
              </a:endParaRPr>
            </a:p>
          </p:txBody>
        </p:sp>
        <p:sp>
          <p:nvSpPr>
            <p:cNvPr id="32" name="Google Shape;3931;p24">
              <a:extLst>
                <a:ext uri="{FF2B5EF4-FFF2-40B4-BE49-F238E27FC236}">
                  <a16:creationId xmlns:a16="http://schemas.microsoft.com/office/drawing/2014/main" id="{1DCA94AD-B8C5-4C5F-8A32-45F692ADB56F}"/>
                </a:ext>
              </a:extLst>
            </p:cNvPr>
            <p:cNvSpPr/>
            <p:nvPr/>
          </p:nvSpPr>
          <p:spPr>
            <a:xfrm>
              <a:off x="4479189" y="2037125"/>
              <a:ext cx="1130661" cy="1094875"/>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88.932%</a:t>
              </a:r>
              <a:endParaRPr sz="800" dirty="0">
                <a:solidFill>
                  <a:srgbClr val="003B55"/>
                </a:solidFill>
                <a:latin typeface="Titillium Web Light"/>
                <a:ea typeface="Titillium Web Light"/>
                <a:cs typeface="Titillium Web Light"/>
                <a:sym typeface="Titillium Web Light"/>
              </a:endParaRPr>
            </a:p>
          </p:txBody>
        </p:sp>
        <p:cxnSp>
          <p:nvCxnSpPr>
            <p:cNvPr id="33" name="Google Shape;3980;p29">
              <a:extLst>
                <a:ext uri="{FF2B5EF4-FFF2-40B4-BE49-F238E27FC236}">
                  <a16:creationId xmlns:a16="http://schemas.microsoft.com/office/drawing/2014/main" id="{5C4CC505-FAC1-CBE6-DB3B-E4F15BE0ACCF}"/>
                </a:ext>
              </a:extLst>
            </p:cNvPr>
            <p:cNvCxnSpPr/>
            <p:nvPr/>
          </p:nvCxnSpPr>
          <p:spPr>
            <a:xfrm>
              <a:off x="1976363" y="257175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4" name="Google Shape;3981;p29">
              <a:extLst>
                <a:ext uri="{FF2B5EF4-FFF2-40B4-BE49-F238E27FC236}">
                  <a16:creationId xmlns:a16="http://schemas.microsoft.com/office/drawing/2014/main" id="{13A49BE0-B327-31D2-C4AE-56A19DB95043}"/>
                </a:ext>
              </a:extLst>
            </p:cNvPr>
            <p:cNvCxnSpPr/>
            <p:nvPr/>
          </p:nvCxnSpPr>
          <p:spPr>
            <a:xfrm>
              <a:off x="3798489" y="2571750"/>
              <a:ext cx="680700" cy="0"/>
            </a:xfrm>
            <a:prstGeom prst="straightConnector1">
              <a:avLst/>
            </a:prstGeom>
            <a:noFill/>
            <a:ln w="38100" cap="flat" cmpd="sng">
              <a:solidFill>
                <a:srgbClr val="80BFB7"/>
              </a:solidFill>
              <a:prstDash val="solid"/>
              <a:round/>
              <a:headEnd type="diamond" w="sm" len="sm"/>
              <a:tailEnd type="diamond" w="sm" len="sm"/>
            </a:ln>
          </p:spPr>
        </p:cxnSp>
      </p:grpSp>
      <p:grpSp>
        <p:nvGrpSpPr>
          <p:cNvPr id="35" name="Group 34">
            <a:extLst>
              <a:ext uri="{FF2B5EF4-FFF2-40B4-BE49-F238E27FC236}">
                <a16:creationId xmlns:a16="http://schemas.microsoft.com/office/drawing/2014/main" id="{14D9E552-4303-73B7-BC29-49598B79E485}"/>
              </a:ext>
            </a:extLst>
          </p:cNvPr>
          <p:cNvGrpSpPr/>
          <p:nvPr/>
        </p:nvGrpSpPr>
        <p:grpSpPr>
          <a:xfrm>
            <a:off x="365881" y="2761220"/>
            <a:ext cx="3506661" cy="727675"/>
            <a:chOff x="834939" y="2037125"/>
            <a:chExt cx="4774911" cy="1094875"/>
          </a:xfrm>
        </p:grpSpPr>
        <p:sp>
          <p:nvSpPr>
            <p:cNvPr id="36" name="Google Shape;3929;p24">
              <a:extLst>
                <a:ext uri="{FF2B5EF4-FFF2-40B4-BE49-F238E27FC236}">
                  <a16:creationId xmlns:a16="http://schemas.microsoft.com/office/drawing/2014/main" id="{39BE21A0-6475-4C07-1BD5-E2123EED413B}"/>
                </a:ext>
              </a:extLst>
            </p:cNvPr>
            <p:cNvSpPr/>
            <p:nvPr/>
          </p:nvSpPr>
          <p:spPr>
            <a:xfrm>
              <a:off x="2657063" y="2037125"/>
              <a:ext cx="1130661" cy="1094875"/>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Max pooling</a:t>
              </a:r>
              <a:endParaRPr sz="800" dirty="0">
                <a:solidFill>
                  <a:srgbClr val="003B55"/>
                </a:solidFill>
                <a:latin typeface="Titillium Web Light"/>
                <a:ea typeface="Titillium Web Light"/>
                <a:cs typeface="Titillium Web Light"/>
                <a:sym typeface="Titillium Web Light"/>
              </a:endParaRPr>
            </a:p>
          </p:txBody>
        </p:sp>
        <p:sp>
          <p:nvSpPr>
            <p:cNvPr id="37" name="Google Shape;3930;p24">
              <a:extLst>
                <a:ext uri="{FF2B5EF4-FFF2-40B4-BE49-F238E27FC236}">
                  <a16:creationId xmlns:a16="http://schemas.microsoft.com/office/drawing/2014/main" id="{8B972C83-BE4A-AC85-7FAA-7A5B910BFEA0}"/>
                </a:ext>
              </a:extLst>
            </p:cNvPr>
            <p:cNvSpPr/>
            <p:nvPr/>
          </p:nvSpPr>
          <p:spPr>
            <a:xfrm>
              <a:off x="834939" y="2037125"/>
              <a:ext cx="1130661" cy="1094875"/>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SG" sz="800" dirty="0">
                  <a:solidFill>
                    <a:srgbClr val="003B55"/>
                  </a:solidFill>
                  <a:latin typeface="Titillium Web Light"/>
                  <a:ea typeface="Titillium Web Light"/>
                  <a:cs typeface="Titillium Web Light"/>
                  <a:sym typeface="Titillium Web Light"/>
                </a:rPr>
                <a:t>Concatenate</a:t>
              </a:r>
            </a:p>
          </p:txBody>
        </p:sp>
        <p:sp>
          <p:nvSpPr>
            <p:cNvPr id="38" name="Google Shape;3931;p24">
              <a:extLst>
                <a:ext uri="{FF2B5EF4-FFF2-40B4-BE49-F238E27FC236}">
                  <a16:creationId xmlns:a16="http://schemas.microsoft.com/office/drawing/2014/main" id="{E72935EA-4A90-B8C3-27E8-99D58D5C0779}"/>
                </a:ext>
              </a:extLst>
            </p:cNvPr>
            <p:cNvSpPr/>
            <p:nvPr/>
          </p:nvSpPr>
          <p:spPr>
            <a:xfrm>
              <a:off x="4479189" y="2037125"/>
              <a:ext cx="1130661" cy="1094875"/>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88.251%</a:t>
              </a:r>
              <a:endParaRPr sz="800" dirty="0">
                <a:solidFill>
                  <a:srgbClr val="003B55"/>
                </a:solidFill>
                <a:latin typeface="Titillium Web Light"/>
                <a:ea typeface="Titillium Web Light"/>
                <a:cs typeface="Titillium Web Light"/>
                <a:sym typeface="Titillium Web Light"/>
              </a:endParaRPr>
            </a:p>
          </p:txBody>
        </p:sp>
        <p:cxnSp>
          <p:nvCxnSpPr>
            <p:cNvPr id="39" name="Google Shape;3980;p29">
              <a:extLst>
                <a:ext uri="{FF2B5EF4-FFF2-40B4-BE49-F238E27FC236}">
                  <a16:creationId xmlns:a16="http://schemas.microsoft.com/office/drawing/2014/main" id="{F1CB77D2-AA94-3B43-C7C4-0EB5A54C7065}"/>
                </a:ext>
              </a:extLst>
            </p:cNvPr>
            <p:cNvCxnSpPr/>
            <p:nvPr/>
          </p:nvCxnSpPr>
          <p:spPr>
            <a:xfrm>
              <a:off x="1976363" y="257175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40" name="Google Shape;3981;p29">
              <a:extLst>
                <a:ext uri="{FF2B5EF4-FFF2-40B4-BE49-F238E27FC236}">
                  <a16:creationId xmlns:a16="http://schemas.microsoft.com/office/drawing/2014/main" id="{888E2C2A-7DC0-3E5B-0E5A-763514390BE8}"/>
                </a:ext>
              </a:extLst>
            </p:cNvPr>
            <p:cNvCxnSpPr/>
            <p:nvPr/>
          </p:nvCxnSpPr>
          <p:spPr>
            <a:xfrm>
              <a:off x="3798489" y="2571750"/>
              <a:ext cx="680700" cy="0"/>
            </a:xfrm>
            <a:prstGeom prst="straightConnector1">
              <a:avLst/>
            </a:prstGeom>
            <a:noFill/>
            <a:ln w="38100" cap="flat" cmpd="sng">
              <a:solidFill>
                <a:srgbClr val="80BFB7"/>
              </a:solidFill>
              <a:prstDash val="solid"/>
              <a:round/>
              <a:headEnd type="diamond" w="sm" len="sm"/>
              <a:tailEnd type="diamond" w="sm" len="sm"/>
            </a:ln>
          </p:spPr>
        </p:cxnSp>
      </p:grpSp>
      <p:grpSp>
        <p:nvGrpSpPr>
          <p:cNvPr id="41" name="Group 40">
            <a:extLst>
              <a:ext uri="{FF2B5EF4-FFF2-40B4-BE49-F238E27FC236}">
                <a16:creationId xmlns:a16="http://schemas.microsoft.com/office/drawing/2014/main" id="{BD445FB4-D821-AF4B-C825-25159D4B601C}"/>
              </a:ext>
            </a:extLst>
          </p:cNvPr>
          <p:cNvGrpSpPr/>
          <p:nvPr/>
        </p:nvGrpSpPr>
        <p:grpSpPr>
          <a:xfrm>
            <a:off x="4305335" y="2746202"/>
            <a:ext cx="3506661" cy="727675"/>
            <a:chOff x="834939" y="2037125"/>
            <a:chExt cx="4774911" cy="1094875"/>
          </a:xfrm>
        </p:grpSpPr>
        <p:sp>
          <p:nvSpPr>
            <p:cNvPr id="42" name="Google Shape;3929;p24">
              <a:extLst>
                <a:ext uri="{FF2B5EF4-FFF2-40B4-BE49-F238E27FC236}">
                  <a16:creationId xmlns:a16="http://schemas.microsoft.com/office/drawing/2014/main" id="{EDA64F20-025A-A8E9-7B6B-F29DD4FFC673}"/>
                </a:ext>
              </a:extLst>
            </p:cNvPr>
            <p:cNvSpPr/>
            <p:nvPr/>
          </p:nvSpPr>
          <p:spPr>
            <a:xfrm>
              <a:off x="2657063" y="2037125"/>
              <a:ext cx="1130661" cy="1094875"/>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Max pooling</a:t>
              </a:r>
              <a:endParaRPr sz="800" dirty="0">
                <a:solidFill>
                  <a:srgbClr val="003B55"/>
                </a:solidFill>
                <a:latin typeface="Titillium Web Light"/>
                <a:ea typeface="Titillium Web Light"/>
                <a:cs typeface="Titillium Web Light"/>
                <a:sym typeface="Titillium Web Light"/>
              </a:endParaRPr>
            </a:p>
          </p:txBody>
        </p:sp>
        <p:sp>
          <p:nvSpPr>
            <p:cNvPr id="43" name="Google Shape;3930;p24">
              <a:extLst>
                <a:ext uri="{FF2B5EF4-FFF2-40B4-BE49-F238E27FC236}">
                  <a16:creationId xmlns:a16="http://schemas.microsoft.com/office/drawing/2014/main" id="{ACBF088A-AD7D-16BB-ECD5-87944F52477F}"/>
                </a:ext>
              </a:extLst>
            </p:cNvPr>
            <p:cNvSpPr/>
            <p:nvPr/>
          </p:nvSpPr>
          <p:spPr>
            <a:xfrm>
              <a:off x="834939" y="2037125"/>
              <a:ext cx="1130661" cy="1094875"/>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Average</a:t>
              </a:r>
              <a:endParaRPr sz="800" dirty="0">
                <a:solidFill>
                  <a:srgbClr val="003B55"/>
                </a:solidFill>
                <a:latin typeface="Titillium Web Light"/>
                <a:ea typeface="Titillium Web Light"/>
                <a:cs typeface="Titillium Web Light"/>
                <a:sym typeface="Titillium Web Light"/>
              </a:endParaRPr>
            </a:p>
          </p:txBody>
        </p:sp>
        <p:sp>
          <p:nvSpPr>
            <p:cNvPr id="44" name="Google Shape;3931;p24">
              <a:extLst>
                <a:ext uri="{FF2B5EF4-FFF2-40B4-BE49-F238E27FC236}">
                  <a16:creationId xmlns:a16="http://schemas.microsoft.com/office/drawing/2014/main" id="{3E1366AC-07FD-AEFC-52B7-04B3CC1EA5D2}"/>
                </a:ext>
              </a:extLst>
            </p:cNvPr>
            <p:cNvSpPr/>
            <p:nvPr/>
          </p:nvSpPr>
          <p:spPr>
            <a:xfrm>
              <a:off x="4479189" y="2037125"/>
              <a:ext cx="1130661" cy="1094875"/>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87.980%</a:t>
              </a:r>
              <a:endParaRPr sz="800" dirty="0">
                <a:solidFill>
                  <a:srgbClr val="003B55"/>
                </a:solidFill>
                <a:latin typeface="Titillium Web Light"/>
                <a:ea typeface="Titillium Web Light"/>
                <a:cs typeface="Titillium Web Light"/>
                <a:sym typeface="Titillium Web Light"/>
              </a:endParaRPr>
            </a:p>
          </p:txBody>
        </p:sp>
        <p:cxnSp>
          <p:nvCxnSpPr>
            <p:cNvPr id="45" name="Google Shape;3980;p29">
              <a:extLst>
                <a:ext uri="{FF2B5EF4-FFF2-40B4-BE49-F238E27FC236}">
                  <a16:creationId xmlns:a16="http://schemas.microsoft.com/office/drawing/2014/main" id="{6ADC4A26-1E13-7ED5-D5E6-D1512BCC0081}"/>
                </a:ext>
              </a:extLst>
            </p:cNvPr>
            <p:cNvCxnSpPr/>
            <p:nvPr/>
          </p:nvCxnSpPr>
          <p:spPr>
            <a:xfrm>
              <a:off x="1976363" y="257175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46" name="Google Shape;3981;p29">
              <a:extLst>
                <a:ext uri="{FF2B5EF4-FFF2-40B4-BE49-F238E27FC236}">
                  <a16:creationId xmlns:a16="http://schemas.microsoft.com/office/drawing/2014/main" id="{8AF425BA-8DD1-5D3A-8B84-8526FFBBDB10}"/>
                </a:ext>
              </a:extLst>
            </p:cNvPr>
            <p:cNvCxnSpPr/>
            <p:nvPr/>
          </p:nvCxnSpPr>
          <p:spPr>
            <a:xfrm>
              <a:off x="3798489" y="2571750"/>
              <a:ext cx="680700" cy="0"/>
            </a:xfrm>
            <a:prstGeom prst="straightConnector1">
              <a:avLst/>
            </a:prstGeom>
            <a:noFill/>
            <a:ln w="38100" cap="flat" cmpd="sng">
              <a:solidFill>
                <a:srgbClr val="80BFB7"/>
              </a:solidFill>
              <a:prstDash val="solid"/>
              <a:round/>
              <a:headEnd type="diamond" w="sm" len="sm"/>
              <a:tailEnd type="diamond" w="sm" len="sm"/>
            </a:ln>
          </p:spPr>
        </p:cxnSp>
      </p:grpSp>
      <p:grpSp>
        <p:nvGrpSpPr>
          <p:cNvPr id="47" name="Group 46">
            <a:extLst>
              <a:ext uri="{FF2B5EF4-FFF2-40B4-BE49-F238E27FC236}">
                <a16:creationId xmlns:a16="http://schemas.microsoft.com/office/drawing/2014/main" id="{78B87723-A8B8-E86A-DAF7-F0D1087E1B8E}"/>
              </a:ext>
            </a:extLst>
          </p:cNvPr>
          <p:cNvGrpSpPr/>
          <p:nvPr/>
        </p:nvGrpSpPr>
        <p:grpSpPr>
          <a:xfrm>
            <a:off x="365881" y="3867268"/>
            <a:ext cx="3506661" cy="727675"/>
            <a:chOff x="834939" y="2037125"/>
            <a:chExt cx="4774911" cy="1094875"/>
          </a:xfrm>
        </p:grpSpPr>
        <p:sp>
          <p:nvSpPr>
            <p:cNvPr id="48" name="Google Shape;3929;p24">
              <a:extLst>
                <a:ext uri="{FF2B5EF4-FFF2-40B4-BE49-F238E27FC236}">
                  <a16:creationId xmlns:a16="http://schemas.microsoft.com/office/drawing/2014/main" id="{51A4107C-50EA-72D9-23DF-B8D761F6971E}"/>
                </a:ext>
              </a:extLst>
            </p:cNvPr>
            <p:cNvSpPr/>
            <p:nvPr/>
          </p:nvSpPr>
          <p:spPr>
            <a:xfrm>
              <a:off x="2657063" y="2037125"/>
              <a:ext cx="1130661" cy="1094875"/>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Mean pooling</a:t>
              </a:r>
              <a:endParaRPr sz="800" dirty="0">
                <a:solidFill>
                  <a:srgbClr val="003B55"/>
                </a:solidFill>
                <a:latin typeface="Titillium Web Light"/>
                <a:ea typeface="Titillium Web Light"/>
                <a:cs typeface="Titillium Web Light"/>
                <a:sym typeface="Titillium Web Light"/>
              </a:endParaRPr>
            </a:p>
          </p:txBody>
        </p:sp>
        <p:sp>
          <p:nvSpPr>
            <p:cNvPr id="49" name="Google Shape;3930;p24">
              <a:extLst>
                <a:ext uri="{FF2B5EF4-FFF2-40B4-BE49-F238E27FC236}">
                  <a16:creationId xmlns:a16="http://schemas.microsoft.com/office/drawing/2014/main" id="{34B7ABE5-5821-A9BF-8B32-637D02A8F984}"/>
                </a:ext>
              </a:extLst>
            </p:cNvPr>
            <p:cNvSpPr/>
            <p:nvPr/>
          </p:nvSpPr>
          <p:spPr>
            <a:xfrm>
              <a:off x="834939" y="2037125"/>
              <a:ext cx="1130661" cy="1094875"/>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SG" sz="800" dirty="0">
                  <a:solidFill>
                    <a:srgbClr val="003B55"/>
                  </a:solidFill>
                  <a:latin typeface="Titillium Web Light"/>
                  <a:ea typeface="Titillium Web Light"/>
                  <a:cs typeface="Titillium Web Light"/>
                  <a:sym typeface="Titillium Web Light"/>
                </a:rPr>
                <a:t>Concatenate</a:t>
              </a:r>
            </a:p>
          </p:txBody>
        </p:sp>
        <p:sp>
          <p:nvSpPr>
            <p:cNvPr id="50" name="Google Shape;3931;p24">
              <a:extLst>
                <a:ext uri="{FF2B5EF4-FFF2-40B4-BE49-F238E27FC236}">
                  <a16:creationId xmlns:a16="http://schemas.microsoft.com/office/drawing/2014/main" id="{93F239A3-E54F-D067-5037-1AF1868FDB32}"/>
                </a:ext>
              </a:extLst>
            </p:cNvPr>
            <p:cNvSpPr/>
            <p:nvPr/>
          </p:nvSpPr>
          <p:spPr>
            <a:xfrm>
              <a:off x="4479189" y="2037125"/>
              <a:ext cx="1130661" cy="1094875"/>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3B55"/>
                  </a:solidFill>
                  <a:latin typeface="Titillium Web Light"/>
                  <a:ea typeface="Titillium Web Light"/>
                  <a:cs typeface="Titillium Web Light"/>
                  <a:sym typeface="Titillium Web Light"/>
                </a:rPr>
                <a:t>87.815%</a:t>
              </a:r>
              <a:endParaRPr sz="800" dirty="0">
                <a:solidFill>
                  <a:srgbClr val="003B55"/>
                </a:solidFill>
                <a:latin typeface="Titillium Web Light"/>
                <a:ea typeface="Titillium Web Light"/>
                <a:cs typeface="Titillium Web Light"/>
                <a:sym typeface="Titillium Web Light"/>
              </a:endParaRPr>
            </a:p>
          </p:txBody>
        </p:sp>
        <p:cxnSp>
          <p:nvCxnSpPr>
            <p:cNvPr id="51" name="Google Shape;3980;p29">
              <a:extLst>
                <a:ext uri="{FF2B5EF4-FFF2-40B4-BE49-F238E27FC236}">
                  <a16:creationId xmlns:a16="http://schemas.microsoft.com/office/drawing/2014/main" id="{5D8BB95C-15B0-2098-84A7-D1AC319BF30F}"/>
                </a:ext>
              </a:extLst>
            </p:cNvPr>
            <p:cNvCxnSpPr/>
            <p:nvPr/>
          </p:nvCxnSpPr>
          <p:spPr>
            <a:xfrm>
              <a:off x="1976363" y="257175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52" name="Google Shape;3981;p29">
              <a:extLst>
                <a:ext uri="{FF2B5EF4-FFF2-40B4-BE49-F238E27FC236}">
                  <a16:creationId xmlns:a16="http://schemas.microsoft.com/office/drawing/2014/main" id="{948193CD-A5A4-7A63-7CA5-16AF4A9264C3}"/>
                </a:ext>
              </a:extLst>
            </p:cNvPr>
            <p:cNvCxnSpPr/>
            <p:nvPr/>
          </p:nvCxnSpPr>
          <p:spPr>
            <a:xfrm>
              <a:off x="3798489" y="2571750"/>
              <a:ext cx="680700" cy="0"/>
            </a:xfrm>
            <a:prstGeom prst="straightConnector1">
              <a:avLst/>
            </a:prstGeom>
            <a:noFill/>
            <a:ln w="38100" cap="flat" cmpd="sng">
              <a:solidFill>
                <a:srgbClr val="80BFB7"/>
              </a:solidFill>
              <a:prstDash val="solid"/>
              <a:round/>
              <a:headEnd type="diamond" w="sm" len="sm"/>
              <a:tailEnd type="diamond" w="sm" len="sm"/>
            </a:ln>
          </p:spPr>
        </p:cxnSp>
      </p:grpSp>
    </p:spTree>
    <p:extLst>
      <p:ext uri="{BB962C8B-B14F-4D97-AF65-F5344CB8AC3E}">
        <p14:creationId xmlns:p14="http://schemas.microsoft.com/office/powerpoint/2010/main" val="427281688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a:t>
            </a:r>
            <a:endParaRPr dirty="0"/>
          </a:p>
          <a:p>
            <a:pPr marL="0" lvl="0" indent="0" algn="l" rtl="0">
              <a:spcBef>
                <a:spcPts val="0"/>
              </a:spcBef>
              <a:spcAft>
                <a:spcPts val="0"/>
              </a:spcAft>
              <a:buNone/>
            </a:pPr>
            <a:r>
              <a:rPr lang="en" dirty="0"/>
              <a:t>Modeling Approach 2</a:t>
            </a:r>
            <a:endParaRPr dirty="0"/>
          </a:p>
        </p:txBody>
      </p:sp>
      <p:sp>
        <p:nvSpPr>
          <p:cNvPr id="4" name="Google Shape;3859;p16">
            <a:extLst>
              <a:ext uri="{FF2B5EF4-FFF2-40B4-BE49-F238E27FC236}">
                <a16:creationId xmlns:a16="http://schemas.microsoft.com/office/drawing/2014/main" id="{3EC1651E-37CE-8188-6AB0-5E2557E0C52A}"/>
              </a:ext>
            </a:extLst>
          </p:cNvPr>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SG" dirty="0"/>
              <a:t>Single backbone model with separate top classification layers</a:t>
            </a:r>
            <a:endParaRPr lang="en" dirty="0"/>
          </a:p>
          <a:p>
            <a:pPr marL="342900" lvl="0" indent="-34290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4137116257"/>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0"/>
          <p:cNvSpPr txBox="1">
            <a:spLocks noGrp="1"/>
          </p:cNvSpPr>
          <p:nvPr>
            <p:ph type="title"/>
          </p:nvPr>
        </p:nvSpPr>
        <p:spPr>
          <a:xfrm>
            <a:off x="737614" y="80417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4132" name="Google Shape;4132;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4133" name="Google Shape;4133;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4" name="Google Shape;4134;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135" name="Google Shape;4135;p40"/>
          <p:cNvGrpSpPr/>
          <p:nvPr/>
        </p:nvGrpSpPr>
        <p:grpSpPr>
          <a:xfrm>
            <a:off x="1786339" y="1855801"/>
            <a:ext cx="473400" cy="473400"/>
            <a:chOff x="1786339" y="1703401"/>
            <a:chExt cx="473400" cy="473400"/>
          </a:xfrm>
        </p:grpSpPr>
        <p:sp>
          <p:nvSpPr>
            <p:cNvPr id="4136" name="Google Shape;413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37" name="Google Shape;413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4138" name="Google Shape;4138;p40"/>
          <p:cNvGrpSpPr/>
          <p:nvPr/>
        </p:nvGrpSpPr>
        <p:grpSpPr>
          <a:xfrm>
            <a:off x="3814414" y="1855801"/>
            <a:ext cx="473400" cy="473400"/>
            <a:chOff x="3814414" y="1703401"/>
            <a:chExt cx="473400" cy="473400"/>
          </a:xfrm>
        </p:grpSpPr>
        <p:sp>
          <p:nvSpPr>
            <p:cNvPr id="4139" name="Google Shape;413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0" name="Google Shape;414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4141" name="Google Shape;4141;p40"/>
          <p:cNvGrpSpPr/>
          <p:nvPr/>
        </p:nvGrpSpPr>
        <p:grpSpPr>
          <a:xfrm>
            <a:off x="5842489" y="1855801"/>
            <a:ext cx="473400" cy="473400"/>
            <a:chOff x="5842489" y="1703401"/>
            <a:chExt cx="473400" cy="473400"/>
          </a:xfrm>
        </p:grpSpPr>
        <p:sp>
          <p:nvSpPr>
            <p:cNvPr id="4142" name="Google Shape;414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3" name="Google Shape;414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4144" name="Google Shape;4144;p40"/>
          <p:cNvGrpSpPr/>
          <p:nvPr/>
        </p:nvGrpSpPr>
        <p:grpSpPr>
          <a:xfrm>
            <a:off x="6880814" y="3728700"/>
            <a:ext cx="473400" cy="473400"/>
            <a:chOff x="6880814" y="3576300"/>
            <a:chExt cx="473400" cy="473400"/>
          </a:xfrm>
        </p:grpSpPr>
        <p:sp>
          <p:nvSpPr>
            <p:cNvPr id="4145" name="Google Shape;414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6" name="Google Shape;414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4147" name="Google Shape;4147;p40"/>
          <p:cNvGrpSpPr/>
          <p:nvPr/>
        </p:nvGrpSpPr>
        <p:grpSpPr>
          <a:xfrm>
            <a:off x="4852739" y="3728700"/>
            <a:ext cx="473400" cy="473400"/>
            <a:chOff x="4852739" y="3576300"/>
            <a:chExt cx="473400" cy="473400"/>
          </a:xfrm>
        </p:grpSpPr>
        <p:sp>
          <p:nvSpPr>
            <p:cNvPr id="4148" name="Google Shape;414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9" name="Google Shape;414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4150" name="Google Shape;4150;p40"/>
          <p:cNvGrpSpPr/>
          <p:nvPr/>
        </p:nvGrpSpPr>
        <p:grpSpPr>
          <a:xfrm>
            <a:off x="2824664" y="3728700"/>
            <a:ext cx="473400" cy="473400"/>
            <a:chOff x="2824664" y="3576300"/>
            <a:chExt cx="473400" cy="473400"/>
          </a:xfrm>
        </p:grpSpPr>
        <p:sp>
          <p:nvSpPr>
            <p:cNvPr id="4151" name="Google Shape;415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52" name="Google Shape;415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4153" name="Google Shape;4153;p40"/>
          <p:cNvSpPr txBox="1"/>
          <p:nvPr/>
        </p:nvSpPr>
        <p:spPr>
          <a:xfrm>
            <a:off x="137985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dk1"/>
                </a:solidFill>
                <a:latin typeface="Titillium Web"/>
                <a:ea typeface="Titillium Web"/>
                <a:cs typeface="Titillium Web"/>
                <a:sym typeface="Titillium Web"/>
              </a:rPr>
              <a:t>Introduction</a:t>
            </a:r>
            <a:endParaRPr sz="1200" dirty="0">
              <a:solidFill>
                <a:schemeClr val="dk1"/>
              </a:solidFill>
              <a:latin typeface="Titillium Web"/>
              <a:ea typeface="Titillium Web"/>
              <a:cs typeface="Titillium Web"/>
              <a:sym typeface="Titillium Web"/>
            </a:endParaRPr>
          </a:p>
        </p:txBody>
      </p:sp>
      <p:sp>
        <p:nvSpPr>
          <p:cNvPr id="4154" name="Google Shape;4154;p40"/>
          <p:cNvSpPr txBox="1"/>
          <p:nvPr/>
        </p:nvSpPr>
        <p:spPr>
          <a:xfrm>
            <a:off x="3377205"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dk1"/>
                </a:solidFill>
                <a:latin typeface="Titillium Web"/>
                <a:ea typeface="Titillium Web"/>
                <a:cs typeface="Titillium Web"/>
                <a:sym typeface="Titillium Web"/>
              </a:rPr>
              <a:t>Model Selection</a:t>
            </a:r>
            <a:endParaRPr sz="1200" dirty="0">
              <a:solidFill>
                <a:schemeClr val="dk1"/>
              </a:solidFill>
              <a:latin typeface="Titillium Web"/>
              <a:ea typeface="Titillium Web"/>
              <a:cs typeface="Titillium Web"/>
              <a:sym typeface="Titillium Web"/>
            </a:endParaRPr>
          </a:p>
        </p:txBody>
      </p:sp>
      <p:sp>
        <p:nvSpPr>
          <p:cNvPr id="4155" name="Google Shape;4155;p40"/>
          <p:cNvSpPr txBox="1"/>
          <p:nvPr/>
        </p:nvSpPr>
        <p:spPr>
          <a:xfrm>
            <a:off x="5436010" y="1308500"/>
            <a:ext cx="1286400" cy="533400"/>
          </a:xfrm>
          <a:prstGeom prst="rect">
            <a:avLst/>
          </a:prstGeom>
          <a:noFill/>
          <a:ln>
            <a:noFill/>
          </a:ln>
        </p:spPr>
        <p:txBody>
          <a:bodyPr spcFirstLastPara="1" wrap="square" lIns="0" tIns="0" rIns="0" bIns="0" anchor="b" anchorCtr="0">
            <a:noAutofit/>
          </a:bodyPr>
          <a:lstStyle/>
          <a:p>
            <a:pPr algn="ctr"/>
            <a:r>
              <a:rPr lang="en-SG" sz="1200" dirty="0">
                <a:solidFill>
                  <a:schemeClr val="dk1"/>
                </a:solidFill>
                <a:latin typeface="Titillium Web"/>
                <a:ea typeface="Titillium Web"/>
                <a:cs typeface="Titillium Web"/>
                <a:sym typeface="Titillium Web"/>
              </a:rPr>
              <a:t>Modeling Approach 2</a:t>
            </a:r>
          </a:p>
        </p:txBody>
      </p:sp>
      <p:sp>
        <p:nvSpPr>
          <p:cNvPr id="4156" name="Google Shape;4156;p40"/>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dirty="0">
                <a:solidFill>
                  <a:schemeClr val="dk1"/>
                </a:solidFill>
                <a:latin typeface="Titillium Web"/>
                <a:ea typeface="Titillium Web"/>
                <a:cs typeface="Titillium Web"/>
                <a:sym typeface="Titillium Web"/>
              </a:rPr>
              <a:t>Methods of Integration</a:t>
            </a:r>
            <a:endParaRPr sz="1200" dirty="0">
              <a:solidFill>
                <a:schemeClr val="dk1"/>
              </a:solidFill>
              <a:latin typeface="Titillium Web"/>
              <a:ea typeface="Titillium Web"/>
              <a:cs typeface="Titillium Web"/>
              <a:sym typeface="Titillium Web"/>
            </a:endParaRPr>
          </a:p>
        </p:txBody>
      </p:sp>
      <p:sp>
        <p:nvSpPr>
          <p:cNvPr id="4157" name="Google Shape;4157;p40"/>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dirty="0">
                <a:solidFill>
                  <a:schemeClr val="dk1"/>
                </a:solidFill>
                <a:latin typeface="Titillium Web"/>
                <a:ea typeface="Titillium Web"/>
                <a:cs typeface="Titillium Web"/>
                <a:sym typeface="Titillium Web"/>
              </a:rPr>
              <a:t>Modeling Approach 1</a:t>
            </a:r>
            <a:endParaRPr sz="1200" dirty="0">
              <a:solidFill>
                <a:schemeClr val="dk1"/>
              </a:solidFill>
              <a:latin typeface="Titillium Web"/>
              <a:ea typeface="Titillium Web"/>
              <a:cs typeface="Titillium Web"/>
              <a:sym typeface="Titillium Web"/>
            </a:endParaRPr>
          </a:p>
        </p:txBody>
      </p:sp>
      <p:sp>
        <p:nvSpPr>
          <p:cNvPr id="4158" name="Google Shape;4158;p40"/>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dirty="0">
                <a:solidFill>
                  <a:schemeClr val="dk1"/>
                </a:solidFill>
                <a:latin typeface="Titillium Web"/>
                <a:ea typeface="Titillium Web"/>
                <a:cs typeface="Titillium Web"/>
                <a:sym typeface="Titillium Web"/>
              </a:rPr>
              <a:t>Conclusion and Future Work</a:t>
            </a:r>
            <a:endParaRPr sz="1200" dirty="0">
              <a:solidFill>
                <a:schemeClr val="dk1"/>
              </a:solidFill>
              <a:latin typeface="Titillium Web"/>
              <a:ea typeface="Titillium Web"/>
              <a:cs typeface="Titillium Web"/>
              <a:sym typeface="Titillium Web"/>
            </a:endParaRPr>
          </a:p>
        </p:txBody>
      </p:sp>
    </p:spTree>
    <p:extLst>
      <p:ext uri="{BB962C8B-B14F-4D97-AF65-F5344CB8AC3E}">
        <p14:creationId xmlns:p14="http://schemas.microsoft.com/office/powerpoint/2010/main" val="77639866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40231" y="431188"/>
            <a:ext cx="6163769" cy="656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Multitask Learning</a:t>
            </a:r>
            <a:endParaRPr dirty="0"/>
          </a:p>
        </p:txBody>
      </p:sp>
      <p:sp>
        <p:nvSpPr>
          <p:cNvPr id="3977" name="Google Shape;3977;p29"/>
          <p:cNvSpPr/>
          <p:nvPr/>
        </p:nvSpPr>
        <p:spPr>
          <a:xfrm>
            <a:off x="719975" y="1202938"/>
            <a:ext cx="590600" cy="32472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4655225" y="2906640"/>
            <a:ext cx="590600" cy="1543498"/>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003B55"/>
                </a:solidFill>
                <a:latin typeface="Titillium Web Light"/>
                <a:ea typeface="Titillium Web Light"/>
                <a:cs typeface="Titillium Web Light"/>
                <a:sym typeface="Titillium Web Light"/>
              </a:rPr>
              <a:t>Task2</a:t>
            </a:r>
            <a:endParaRPr sz="16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4655225" y="1243589"/>
            <a:ext cx="590600" cy="1543498"/>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003B55"/>
                </a:solidFill>
                <a:latin typeface="Titillium Web Light"/>
                <a:ea typeface="Titillium Web Light"/>
                <a:cs typeface="Titillium Web Light"/>
                <a:sym typeface="Titillium Web Light"/>
              </a:rPr>
              <a:t>Task 1</a:t>
            </a:r>
            <a:endParaRPr sz="16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a:endCxn id="7" idx="1"/>
          </p:cNvCxnSpPr>
          <p:nvPr/>
        </p:nvCxnSpPr>
        <p:spPr>
          <a:xfrm>
            <a:off x="1310575" y="2826538"/>
            <a:ext cx="298800" cy="240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6" name="Google Shape;3977;p29">
            <a:extLst>
              <a:ext uri="{FF2B5EF4-FFF2-40B4-BE49-F238E27FC236}">
                <a16:creationId xmlns:a16="http://schemas.microsoft.com/office/drawing/2014/main" id="{7279925A-2B41-9F12-6E13-EA4078E42902}"/>
              </a:ext>
            </a:extLst>
          </p:cNvPr>
          <p:cNvSpPr/>
          <p:nvPr/>
        </p:nvSpPr>
        <p:spPr>
          <a:xfrm>
            <a:off x="2498775" y="1202938"/>
            <a:ext cx="590600" cy="32472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7" name="Google Shape;3977;p29">
            <a:extLst>
              <a:ext uri="{FF2B5EF4-FFF2-40B4-BE49-F238E27FC236}">
                <a16:creationId xmlns:a16="http://schemas.microsoft.com/office/drawing/2014/main" id="{6C554E2F-D3EB-4F31-9D1C-0B3FBC7F8EB3}"/>
              </a:ext>
            </a:extLst>
          </p:cNvPr>
          <p:cNvSpPr/>
          <p:nvPr/>
        </p:nvSpPr>
        <p:spPr>
          <a:xfrm>
            <a:off x="1609375" y="1205338"/>
            <a:ext cx="590600" cy="32472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cxnSp>
        <p:nvCxnSpPr>
          <p:cNvPr id="8" name="Google Shape;3980;p29">
            <a:extLst>
              <a:ext uri="{FF2B5EF4-FFF2-40B4-BE49-F238E27FC236}">
                <a16:creationId xmlns:a16="http://schemas.microsoft.com/office/drawing/2014/main" id="{FF02EC6E-A801-38B3-36F6-F72CCA543D4E}"/>
              </a:ext>
            </a:extLst>
          </p:cNvPr>
          <p:cNvCxnSpPr>
            <a:cxnSpLocks/>
            <a:endCxn id="6" idx="1"/>
          </p:cNvCxnSpPr>
          <p:nvPr/>
        </p:nvCxnSpPr>
        <p:spPr>
          <a:xfrm>
            <a:off x="2199975" y="2826537"/>
            <a:ext cx="298800" cy="1"/>
          </a:xfrm>
          <a:prstGeom prst="straightConnector1">
            <a:avLst/>
          </a:prstGeom>
          <a:noFill/>
          <a:ln w="38100" cap="flat" cmpd="sng">
            <a:solidFill>
              <a:srgbClr val="D3EBD5"/>
            </a:solidFill>
            <a:prstDash val="solid"/>
            <a:round/>
            <a:headEnd type="diamond" w="sm" len="sm"/>
            <a:tailEnd type="diamond" w="sm" len="sm"/>
          </a:ln>
        </p:spPr>
      </p:cxnSp>
      <p:cxnSp>
        <p:nvCxnSpPr>
          <p:cNvPr id="9" name="Google Shape;3980;p29">
            <a:extLst>
              <a:ext uri="{FF2B5EF4-FFF2-40B4-BE49-F238E27FC236}">
                <a16:creationId xmlns:a16="http://schemas.microsoft.com/office/drawing/2014/main" id="{DCA5DE50-D289-9B3C-DD6C-B6F0A5ECF81C}"/>
              </a:ext>
            </a:extLst>
          </p:cNvPr>
          <p:cNvCxnSpPr>
            <a:cxnSpLocks/>
            <a:endCxn id="3979" idx="1"/>
          </p:cNvCxnSpPr>
          <p:nvPr/>
        </p:nvCxnSpPr>
        <p:spPr>
          <a:xfrm flipV="1">
            <a:off x="3089375" y="2015338"/>
            <a:ext cx="1565850" cy="793723"/>
          </a:xfrm>
          <a:prstGeom prst="straightConnector1">
            <a:avLst/>
          </a:prstGeom>
          <a:noFill/>
          <a:ln w="38100" cap="flat" cmpd="sng">
            <a:solidFill>
              <a:srgbClr val="D3EBD5"/>
            </a:solidFill>
            <a:prstDash val="solid"/>
            <a:round/>
            <a:headEnd type="diamond" w="sm" len="sm"/>
            <a:tailEnd type="diamond" w="sm" len="sm"/>
          </a:ln>
        </p:spPr>
      </p:cxnSp>
      <p:cxnSp>
        <p:nvCxnSpPr>
          <p:cNvPr id="18" name="Google Shape;3980;p29">
            <a:extLst>
              <a:ext uri="{FF2B5EF4-FFF2-40B4-BE49-F238E27FC236}">
                <a16:creationId xmlns:a16="http://schemas.microsoft.com/office/drawing/2014/main" id="{ECA85E6E-CC37-7DED-B4EF-D231064B5C40}"/>
              </a:ext>
            </a:extLst>
          </p:cNvPr>
          <p:cNvCxnSpPr>
            <a:cxnSpLocks/>
            <a:stCxn id="6" idx="3"/>
            <a:endCxn id="3978" idx="1"/>
          </p:cNvCxnSpPr>
          <p:nvPr/>
        </p:nvCxnSpPr>
        <p:spPr>
          <a:xfrm>
            <a:off x="3089375" y="2826538"/>
            <a:ext cx="1565850" cy="851851"/>
          </a:xfrm>
          <a:prstGeom prst="straightConnector1">
            <a:avLst/>
          </a:prstGeom>
          <a:noFill/>
          <a:ln w="38100" cap="flat" cmpd="sng">
            <a:solidFill>
              <a:srgbClr val="D3EBD5"/>
            </a:solidFill>
            <a:prstDash val="solid"/>
            <a:round/>
            <a:headEnd type="diamond" w="sm" len="sm"/>
            <a:tailEnd type="diamond" w="sm" len="sm"/>
          </a:ln>
        </p:spPr>
      </p:cxnSp>
      <p:sp>
        <p:nvSpPr>
          <p:cNvPr id="25" name="Google Shape;3976;p29">
            <a:extLst>
              <a:ext uri="{FF2B5EF4-FFF2-40B4-BE49-F238E27FC236}">
                <a16:creationId xmlns:a16="http://schemas.microsoft.com/office/drawing/2014/main" id="{F64FB0CC-C01F-40AF-E863-79754B02197F}"/>
              </a:ext>
            </a:extLst>
          </p:cNvPr>
          <p:cNvSpPr txBox="1">
            <a:spLocks/>
          </p:cNvSpPr>
          <p:nvPr/>
        </p:nvSpPr>
        <p:spPr>
          <a:xfrm>
            <a:off x="503256" y="4467615"/>
            <a:ext cx="2405719" cy="4483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SG" sz="1600" dirty="0"/>
              <a:t>Shared Tiny-BERT Backbone</a:t>
            </a:r>
          </a:p>
        </p:txBody>
      </p:sp>
      <p:sp>
        <p:nvSpPr>
          <p:cNvPr id="27" name="Google Shape;3976;p29">
            <a:extLst>
              <a:ext uri="{FF2B5EF4-FFF2-40B4-BE49-F238E27FC236}">
                <a16:creationId xmlns:a16="http://schemas.microsoft.com/office/drawing/2014/main" id="{2B3CCF44-3977-FF91-034E-1F13CB43BB78}"/>
              </a:ext>
            </a:extLst>
          </p:cNvPr>
          <p:cNvSpPr txBox="1">
            <a:spLocks/>
          </p:cNvSpPr>
          <p:nvPr/>
        </p:nvSpPr>
        <p:spPr>
          <a:xfrm>
            <a:off x="5371016" y="3454213"/>
            <a:ext cx="2305188" cy="4483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SG" sz="1600" dirty="0"/>
              <a:t>Sarcasm Detection Classifier</a:t>
            </a:r>
          </a:p>
        </p:txBody>
      </p:sp>
      <p:sp>
        <p:nvSpPr>
          <p:cNvPr id="28" name="Google Shape;3976;p29">
            <a:extLst>
              <a:ext uri="{FF2B5EF4-FFF2-40B4-BE49-F238E27FC236}">
                <a16:creationId xmlns:a16="http://schemas.microsoft.com/office/drawing/2014/main" id="{E1CC515C-EAD9-81E8-B4DB-F548D790CE39}"/>
              </a:ext>
            </a:extLst>
          </p:cNvPr>
          <p:cNvSpPr txBox="1">
            <a:spLocks/>
          </p:cNvSpPr>
          <p:nvPr/>
        </p:nvSpPr>
        <p:spPr>
          <a:xfrm>
            <a:off x="5371014" y="1791162"/>
            <a:ext cx="2305189" cy="4483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SG" sz="1600" dirty="0"/>
              <a:t>Sentiment Analysis Classifier</a:t>
            </a:r>
          </a:p>
        </p:txBody>
      </p:sp>
    </p:spTree>
    <p:extLst>
      <p:ext uri="{BB962C8B-B14F-4D97-AF65-F5344CB8AC3E}">
        <p14:creationId xmlns:p14="http://schemas.microsoft.com/office/powerpoint/2010/main" val="284663712"/>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40231" y="27794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Process for each epoch</a:t>
            </a:r>
            <a:endParaRPr dirty="0"/>
          </a:p>
        </p:txBody>
      </p:sp>
      <p:sp>
        <p:nvSpPr>
          <p:cNvPr id="3977" name="Google Shape;3977;p29"/>
          <p:cNvSpPr/>
          <p:nvPr/>
        </p:nvSpPr>
        <p:spPr>
          <a:xfrm>
            <a:off x="1223800" y="1323746"/>
            <a:ext cx="1532900" cy="140805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Sentiment Analysis input </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710300" y="1323748"/>
            <a:ext cx="1532900" cy="1408052"/>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Sentiment Analysis Loss</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467050" y="1323749"/>
            <a:ext cx="1532900" cy="1408052"/>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Model</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756700" y="2027772"/>
            <a:ext cx="710350" cy="3"/>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flipV="1">
            <a:off x="4999950" y="2027774"/>
            <a:ext cx="710350"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5" name="Google Shape;3977;p29">
            <a:extLst>
              <a:ext uri="{FF2B5EF4-FFF2-40B4-BE49-F238E27FC236}">
                <a16:creationId xmlns:a16="http://schemas.microsoft.com/office/drawing/2014/main" id="{2260DFB6-07D6-45A2-492D-6E19E89FD305}"/>
              </a:ext>
            </a:extLst>
          </p:cNvPr>
          <p:cNvSpPr/>
          <p:nvPr/>
        </p:nvSpPr>
        <p:spPr>
          <a:xfrm>
            <a:off x="1223800" y="3312146"/>
            <a:ext cx="1532900" cy="140805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Sarcasm Detection input </a:t>
            </a:r>
            <a:endParaRPr sz="1800" dirty="0">
              <a:solidFill>
                <a:srgbClr val="003B55"/>
              </a:solidFill>
              <a:latin typeface="Titillium Web Light"/>
              <a:ea typeface="Titillium Web Light"/>
              <a:cs typeface="Titillium Web Light"/>
              <a:sym typeface="Titillium Web Light"/>
            </a:endParaRPr>
          </a:p>
        </p:txBody>
      </p:sp>
      <p:sp>
        <p:nvSpPr>
          <p:cNvPr id="6" name="Google Shape;3978;p29">
            <a:extLst>
              <a:ext uri="{FF2B5EF4-FFF2-40B4-BE49-F238E27FC236}">
                <a16:creationId xmlns:a16="http://schemas.microsoft.com/office/drawing/2014/main" id="{D77CCCDC-CA2B-0F82-63D6-DB4591C2EBA5}"/>
              </a:ext>
            </a:extLst>
          </p:cNvPr>
          <p:cNvSpPr/>
          <p:nvPr/>
        </p:nvSpPr>
        <p:spPr>
          <a:xfrm>
            <a:off x="5710300" y="3312148"/>
            <a:ext cx="1532900" cy="1408052"/>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Sarcasm Detection Loss</a:t>
            </a:r>
            <a:endParaRPr sz="1800" dirty="0">
              <a:solidFill>
                <a:srgbClr val="003B55"/>
              </a:solidFill>
              <a:latin typeface="Titillium Web Light"/>
              <a:ea typeface="Titillium Web Light"/>
              <a:cs typeface="Titillium Web Light"/>
              <a:sym typeface="Titillium Web Light"/>
            </a:endParaRPr>
          </a:p>
        </p:txBody>
      </p:sp>
      <p:sp>
        <p:nvSpPr>
          <p:cNvPr id="7" name="Google Shape;3979;p29">
            <a:extLst>
              <a:ext uri="{FF2B5EF4-FFF2-40B4-BE49-F238E27FC236}">
                <a16:creationId xmlns:a16="http://schemas.microsoft.com/office/drawing/2014/main" id="{0E16D7E2-B072-C0C3-A002-2260E3388E54}"/>
              </a:ext>
            </a:extLst>
          </p:cNvPr>
          <p:cNvSpPr/>
          <p:nvPr/>
        </p:nvSpPr>
        <p:spPr>
          <a:xfrm>
            <a:off x="3467050" y="3312149"/>
            <a:ext cx="1532900" cy="1408052"/>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Model</a:t>
            </a:r>
            <a:endParaRPr sz="1800" dirty="0">
              <a:solidFill>
                <a:srgbClr val="003B55"/>
              </a:solidFill>
              <a:latin typeface="Titillium Web Light"/>
              <a:ea typeface="Titillium Web Light"/>
              <a:cs typeface="Titillium Web Light"/>
              <a:sym typeface="Titillium Web Light"/>
            </a:endParaRPr>
          </a:p>
        </p:txBody>
      </p:sp>
      <p:cxnSp>
        <p:nvCxnSpPr>
          <p:cNvPr id="8" name="Google Shape;3980;p29">
            <a:extLst>
              <a:ext uri="{FF2B5EF4-FFF2-40B4-BE49-F238E27FC236}">
                <a16:creationId xmlns:a16="http://schemas.microsoft.com/office/drawing/2014/main" id="{BF0DCA55-228D-34BA-BF0F-80A84FD48ACA}"/>
              </a:ext>
            </a:extLst>
          </p:cNvPr>
          <p:cNvCxnSpPr>
            <a:stCxn id="5" idx="3"/>
            <a:endCxn id="7" idx="1"/>
          </p:cNvCxnSpPr>
          <p:nvPr/>
        </p:nvCxnSpPr>
        <p:spPr>
          <a:xfrm>
            <a:off x="2756700" y="4016172"/>
            <a:ext cx="710350" cy="3"/>
          </a:xfrm>
          <a:prstGeom prst="straightConnector1">
            <a:avLst/>
          </a:prstGeom>
          <a:noFill/>
          <a:ln w="38100" cap="flat" cmpd="sng">
            <a:solidFill>
              <a:srgbClr val="D3EBD5"/>
            </a:solidFill>
            <a:prstDash val="solid"/>
            <a:round/>
            <a:headEnd type="diamond" w="sm" len="sm"/>
            <a:tailEnd type="diamond" w="sm" len="sm"/>
          </a:ln>
        </p:spPr>
      </p:cxnSp>
      <p:cxnSp>
        <p:nvCxnSpPr>
          <p:cNvPr id="9" name="Google Shape;3981;p29">
            <a:extLst>
              <a:ext uri="{FF2B5EF4-FFF2-40B4-BE49-F238E27FC236}">
                <a16:creationId xmlns:a16="http://schemas.microsoft.com/office/drawing/2014/main" id="{03C3D34D-2FAA-9611-2A26-9B045CAF31B2}"/>
              </a:ext>
            </a:extLst>
          </p:cNvPr>
          <p:cNvCxnSpPr>
            <a:stCxn id="7" idx="3"/>
            <a:endCxn id="6" idx="1"/>
          </p:cNvCxnSpPr>
          <p:nvPr/>
        </p:nvCxnSpPr>
        <p:spPr>
          <a:xfrm flipV="1">
            <a:off x="4999950" y="4016174"/>
            <a:ext cx="710350" cy="1"/>
          </a:xfrm>
          <a:prstGeom prst="straightConnector1">
            <a:avLst/>
          </a:prstGeom>
          <a:noFill/>
          <a:ln w="38100" cap="flat" cmpd="sng">
            <a:solidFill>
              <a:srgbClr val="80BFB7"/>
            </a:solidFill>
            <a:prstDash val="solid"/>
            <a:round/>
            <a:headEnd type="diamond" w="sm" len="sm"/>
            <a:tailEnd type="diamond" w="sm" len="sm"/>
          </a:ln>
        </p:spPr>
      </p:cxnSp>
      <p:sp>
        <p:nvSpPr>
          <p:cNvPr id="11" name="TextBox 10">
            <a:extLst>
              <a:ext uri="{FF2B5EF4-FFF2-40B4-BE49-F238E27FC236}">
                <a16:creationId xmlns:a16="http://schemas.microsoft.com/office/drawing/2014/main" id="{17BE35C0-05A5-55AC-4E1D-2B8FA4955258}"/>
              </a:ext>
            </a:extLst>
          </p:cNvPr>
          <p:cNvSpPr txBox="1"/>
          <p:nvPr/>
        </p:nvSpPr>
        <p:spPr>
          <a:xfrm>
            <a:off x="5109025" y="1648467"/>
            <a:ext cx="589809" cy="338554"/>
          </a:xfrm>
          <a:prstGeom prst="rect">
            <a:avLst/>
          </a:prstGeom>
          <a:noFill/>
        </p:spPr>
        <p:txBody>
          <a:bodyPr wrap="square" rtlCol="0">
            <a:spAutoFit/>
          </a:bodyPr>
          <a:lstStyle/>
          <a:p>
            <a:r>
              <a:rPr lang="en-SG" sz="800" dirty="0"/>
              <a:t>Loss Function</a:t>
            </a:r>
          </a:p>
        </p:txBody>
      </p:sp>
      <p:sp>
        <p:nvSpPr>
          <p:cNvPr id="12" name="TextBox 11">
            <a:extLst>
              <a:ext uri="{FF2B5EF4-FFF2-40B4-BE49-F238E27FC236}">
                <a16:creationId xmlns:a16="http://schemas.microsoft.com/office/drawing/2014/main" id="{BA1D5F52-9B8F-ED1B-214B-569AC9914DA9}"/>
              </a:ext>
            </a:extLst>
          </p:cNvPr>
          <p:cNvSpPr txBox="1"/>
          <p:nvPr/>
        </p:nvSpPr>
        <p:spPr>
          <a:xfrm>
            <a:off x="5070087" y="3631639"/>
            <a:ext cx="589809" cy="338554"/>
          </a:xfrm>
          <a:prstGeom prst="rect">
            <a:avLst/>
          </a:prstGeom>
          <a:noFill/>
        </p:spPr>
        <p:txBody>
          <a:bodyPr wrap="square" rtlCol="0">
            <a:spAutoFit/>
          </a:bodyPr>
          <a:lstStyle/>
          <a:p>
            <a:r>
              <a:rPr lang="en-SG" sz="800" dirty="0"/>
              <a:t>Loss Function</a:t>
            </a:r>
          </a:p>
        </p:txBody>
      </p:sp>
      <p:sp>
        <p:nvSpPr>
          <p:cNvPr id="13" name="Arrow: Down 12">
            <a:extLst>
              <a:ext uri="{FF2B5EF4-FFF2-40B4-BE49-F238E27FC236}">
                <a16:creationId xmlns:a16="http://schemas.microsoft.com/office/drawing/2014/main" id="{6F205BB1-451A-9C75-87DC-0522B09DE618}"/>
              </a:ext>
            </a:extLst>
          </p:cNvPr>
          <p:cNvSpPr/>
          <p:nvPr/>
        </p:nvSpPr>
        <p:spPr>
          <a:xfrm>
            <a:off x="4132800" y="2833846"/>
            <a:ext cx="268383" cy="2899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2423550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40231" y="320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Process for each epoch</a:t>
            </a:r>
            <a:endParaRPr dirty="0"/>
          </a:p>
        </p:txBody>
      </p:sp>
      <p:sp>
        <p:nvSpPr>
          <p:cNvPr id="3977" name="Google Shape;3977;p29"/>
          <p:cNvSpPr/>
          <p:nvPr/>
        </p:nvSpPr>
        <p:spPr>
          <a:xfrm>
            <a:off x="432000" y="1346606"/>
            <a:ext cx="7336800" cy="8574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Total loss = </a:t>
            </a:r>
            <a:r>
              <a:rPr lang="en" sz="1800" dirty="0">
                <a:solidFill>
                  <a:schemeClr val="bg2"/>
                </a:solidFill>
                <a:latin typeface="Titillium Web Light"/>
                <a:ea typeface="Titillium Web Light"/>
                <a:cs typeface="Titillium Web Light"/>
                <a:sym typeface="Titillium Web Light"/>
              </a:rPr>
              <a:t>alpha</a:t>
            </a:r>
            <a:r>
              <a:rPr lang="en" sz="1800" dirty="0">
                <a:solidFill>
                  <a:srgbClr val="003B55"/>
                </a:solidFill>
                <a:latin typeface="Titillium Web Light"/>
                <a:ea typeface="Titillium Web Light"/>
                <a:cs typeface="Titillium Web Light"/>
                <a:sym typeface="Titillium Web Light"/>
              </a:rPr>
              <a:t>*Sentiment Analysis Loss + </a:t>
            </a:r>
            <a:r>
              <a:rPr lang="en" sz="1800" dirty="0">
                <a:solidFill>
                  <a:schemeClr val="bg2"/>
                </a:solidFill>
                <a:latin typeface="Titillium Web Light"/>
                <a:ea typeface="Titillium Web Light"/>
                <a:cs typeface="Titillium Web Light"/>
                <a:sym typeface="Titillium Web Light"/>
              </a:rPr>
              <a:t>beta</a:t>
            </a:r>
            <a:r>
              <a:rPr lang="en" sz="1800" dirty="0">
                <a:solidFill>
                  <a:srgbClr val="003B55"/>
                </a:solidFill>
                <a:latin typeface="Titillium Web Light"/>
                <a:ea typeface="Titillium Web Light"/>
                <a:cs typeface="Titillium Web Light"/>
                <a:sym typeface="Titillium Web Light"/>
              </a:rPr>
              <a:t>*Sarcasm Detection Loss</a:t>
            </a:r>
            <a:endParaRPr sz="1800" dirty="0">
              <a:solidFill>
                <a:srgbClr val="003B55"/>
              </a:solidFill>
              <a:latin typeface="Titillium Web Light"/>
              <a:ea typeface="Titillium Web Light"/>
              <a:cs typeface="Titillium Web Light"/>
              <a:sym typeface="Titillium Web Light"/>
            </a:endParaRPr>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4" name="TextBox 3">
            <a:extLst>
              <a:ext uri="{FF2B5EF4-FFF2-40B4-BE49-F238E27FC236}">
                <a16:creationId xmlns:a16="http://schemas.microsoft.com/office/drawing/2014/main" id="{BE8F57F8-183E-EC2A-C8B8-5F8676751B9A}"/>
              </a:ext>
            </a:extLst>
          </p:cNvPr>
          <p:cNvSpPr txBox="1"/>
          <p:nvPr/>
        </p:nvSpPr>
        <p:spPr>
          <a:xfrm>
            <a:off x="1597364" y="2693213"/>
            <a:ext cx="4665600" cy="1754326"/>
          </a:xfrm>
          <a:prstGeom prst="rect">
            <a:avLst/>
          </a:prstGeom>
          <a:noFill/>
        </p:spPr>
        <p:txBody>
          <a:bodyPr wrap="square">
            <a:spAutoFit/>
          </a:bodyPr>
          <a:lstStyle/>
          <a:p>
            <a:pPr marL="457200" marR="0" lvl="0" indent="-381000" algn="l" defTabSz="914400" rtl="0" eaLnBrk="1" fontAlgn="auto" latinLnBrk="0" hangingPunct="1">
              <a:lnSpc>
                <a:spcPct val="100000"/>
              </a:lnSpc>
              <a:spcBef>
                <a:spcPts val="600"/>
              </a:spcBef>
              <a:spcAft>
                <a:spcPts val="0"/>
              </a:spcAft>
              <a:buClr>
                <a:srgbClr val="D3EBD5"/>
              </a:buClr>
              <a:buSzPts val="2400"/>
              <a:buFont typeface="Titillium Web Light"/>
              <a:buChar char="▪"/>
              <a:tabLst/>
              <a:defRPr/>
            </a:pPr>
            <a:r>
              <a:rPr kumimoji="0" lang="en-US" sz="1800" b="0" i="0" u="none" strike="noStrike" kern="0" cap="none" spc="0" normalizeH="0" baseline="0" noProof="0" dirty="0">
                <a:ln>
                  <a:noFill/>
                </a:ln>
                <a:solidFill>
                  <a:srgbClr val="003B55"/>
                </a:solidFill>
                <a:effectLst/>
                <a:uLnTx/>
                <a:uFillTx/>
                <a:latin typeface="Titillium Web Light"/>
                <a:sym typeface="Titillium Web Light"/>
              </a:rPr>
              <a:t>Weighted sum of each task’s individual losses</a:t>
            </a:r>
          </a:p>
          <a:p>
            <a:pPr marL="457200" marR="0" lvl="0" indent="-381000" algn="l" defTabSz="914400" rtl="0" eaLnBrk="1" fontAlgn="auto" latinLnBrk="0" hangingPunct="1">
              <a:lnSpc>
                <a:spcPct val="100000"/>
              </a:lnSpc>
              <a:spcBef>
                <a:spcPts val="0"/>
              </a:spcBef>
              <a:spcAft>
                <a:spcPts val="0"/>
              </a:spcAft>
              <a:buClr>
                <a:srgbClr val="D3EBD5"/>
              </a:buClr>
              <a:buSzPts val="2400"/>
              <a:buFont typeface="Titillium Web Light"/>
              <a:buChar char="▪"/>
              <a:tabLst/>
              <a:defRPr/>
            </a:pPr>
            <a:r>
              <a:rPr kumimoji="0" lang="en-US" sz="1800" b="0" i="0" u="none" strike="noStrike" kern="0" cap="none" spc="0" normalizeH="0" baseline="0" noProof="0" dirty="0">
                <a:ln>
                  <a:noFill/>
                </a:ln>
                <a:solidFill>
                  <a:srgbClr val="003B55"/>
                </a:solidFill>
                <a:effectLst/>
                <a:uLnTx/>
                <a:uFillTx/>
                <a:latin typeface="Titillium Web Light"/>
                <a:sym typeface="Titillium Web Light"/>
              </a:rPr>
              <a:t>Alpha controls the sentiment analysis’ contribution to the loss</a:t>
            </a:r>
          </a:p>
          <a:p>
            <a:pPr marL="457200" marR="0" lvl="0" indent="-381000" algn="l" defTabSz="914400" rtl="0" eaLnBrk="1" fontAlgn="auto" latinLnBrk="0" hangingPunct="1">
              <a:lnSpc>
                <a:spcPct val="100000"/>
              </a:lnSpc>
              <a:spcBef>
                <a:spcPts val="0"/>
              </a:spcBef>
              <a:spcAft>
                <a:spcPts val="0"/>
              </a:spcAft>
              <a:buClr>
                <a:srgbClr val="D3EBD5"/>
              </a:buClr>
              <a:buSzPts val="2400"/>
              <a:buFont typeface="Titillium Web Light"/>
              <a:buChar char="▪"/>
              <a:tabLst/>
              <a:defRPr/>
            </a:pPr>
            <a:r>
              <a:rPr kumimoji="0" lang="en-US" sz="1800" b="0" i="0" u="none" strike="noStrike" kern="0" cap="none" spc="0" normalizeH="0" baseline="0" noProof="0" dirty="0">
                <a:ln>
                  <a:noFill/>
                </a:ln>
                <a:solidFill>
                  <a:srgbClr val="003B55"/>
                </a:solidFill>
                <a:effectLst/>
                <a:uLnTx/>
                <a:uFillTx/>
                <a:latin typeface="Titillium Web Light"/>
                <a:sym typeface="Titillium Web Light"/>
              </a:rPr>
              <a:t>Beta controls the sarcasm detection’s contribution to the loss</a:t>
            </a:r>
          </a:p>
        </p:txBody>
      </p:sp>
    </p:spTree>
    <p:extLst>
      <p:ext uri="{BB962C8B-B14F-4D97-AF65-F5344CB8AC3E}">
        <p14:creationId xmlns:p14="http://schemas.microsoft.com/office/powerpoint/2010/main" val="2829446146"/>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Evaluation Strategy</a:t>
            </a:r>
            <a:endParaRPr dirty="0"/>
          </a:p>
        </p:txBody>
      </p:sp>
      <p:sp>
        <p:nvSpPr>
          <p:cNvPr id="3871" name="Google Shape;3871;p18"/>
          <p:cNvSpPr txBox="1">
            <a:spLocks noGrp="1"/>
          </p:cNvSpPr>
          <p:nvPr>
            <p:ph type="body" idx="1"/>
          </p:nvPr>
        </p:nvSpPr>
        <p:spPr>
          <a:xfrm>
            <a:off x="718300" y="1733550"/>
            <a:ext cx="6761100" cy="181317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SG" dirty="0"/>
              <a:t>Validation datasets for sarcasm detection and sentiment analysis are evaluated independently</a:t>
            </a:r>
            <a:endParaRPr dirty="0"/>
          </a:p>
          <a:p>
            <a:pPr marL="457200" lvl="0" indent="-381000" algn="l" rtl="0">
              <a:spcBef>
                <a:spcPts val="0"/>
              </a:spcBef>
              <a:spcAft>
                <a:spcPts val="0"/>
              </a:spcAft>
              <a:buSzPts val="2400"/>
              <a:buChar char="▪"/>
            </a:pPr>
            <a:r>
              <a:rPr lang="en-SG" dirty="0"/>
              <a:t>Tracks each task’s accuracy and loss</a:t>
            </a:r>
            <a:endParaRPr dirty="0"/>
          </a:p>
          <a:p>
            <a:pPr marL="457200" lvl="0" indent="-381000" algn="l" rtl="0">
              <a:spcBef>
                <a:spcPts val="0"/>
              </a:spcBef>
              <a:spcAft>
                <a:spcPts val="0"/>
              </a:spcAft>
              <a:buSzPts val="2400"/>
              <a:buChar char="▪"/>
            </a:pPr>
            <a:r>
              <a:rPr lang="en-SG" dirty="0"/>
              <a:t>Used Sentiment Analysis test only for testing</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045173425"/>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Multitask model hyperparameters and results</a:t>
            </a:r>
            <a:endParaRPr dirty="0"/>
          </a:p>
        </p:txBody>
      </p:sp>
      <p:graphicFrame>
        <p:nvGraphicFramePr>
          <p:cNvPr id="3938" name="Google Shape;3938;p25"/>
          <p:cNvGraphicFramePr/>
          <p:nvPr>
            <p:extLst>
              <p:ext uri="{D42A27DB-BD31-4B8C-83A1-F6EECF244321}">
                <p14:modId xmlns:p14="http://schemas.microsoft.com/office/powerpoint/2010/main" val="3086469946"/>
              </p:ext>
            </p:extLst>
          </p:nvPr>
        </p:nvGraphicFramePr>
        <p:xfrm>
          <a:off x="841600" y="1945481"/>
          <a:ext cx="6637800" cy="1232750"/>
        </p:xfrm>
        <a:graphic>
          <a:graphicData uri="http://schemas.openxmlformats.org/drawingml/2006/table">
            <a:tbl>
              <a:tblPr>
                <a:noFill/>
                <a:tableStyleId>{0F24753E-8A85-4BEE-97E2-441CDA198357}</a:tableStyleId>
              </a:tblPr>
              <a:tblGrid>
                <a:gridCol w="829725">
                  <a:extLst>
                    <a:ext uri="{9D8B030D-6E8A-4147-A177-3AD203B41FA5}">
                      <a16:colId xmlns:a16="http://schemas.microsoft.com/office/drawing/2014/main" val="20000"/>
                    </a:ext>
                  </a:extLst>
                </a:gridCol>
                <a:gridCol w="829725">
                  <a:extLst>
                    <a:ext uri="{9D8B030D-6E8A-4147-A177-3AD203B41FA5}">
                      <a16:colId xmlns:a16="http://schemas.microsoft.com/office/drawing/2014/main" val="20001"/>
                    </a:ext>
                  </a:extLst>
                </a:gridCol>
                <a:gridCol w="829725">
                  <a:extLst>
                    <a:ext uri="{9D8B030D-6E8A-4147-A177-3AD203B41FA5}">
                      <a16:colId xmlns:a16="http://schemas.microsoft.com/office/drawing/2014/main" val="20002"/>
                    </a:ext>
                  </a:extLst>
                </a:gridCol>
                <a:gridCol w="829725">
                  <a:extLst>
                    <a:ext uri="{9D8B030D-6E8A-4147-A177-3AD203B41FA5}">
                      <a16:colId xmlns:a16="http://schemas.microsoft.com/office/drawing/2014/main" val="20003"/>
                    </a:ext>
                  </a:extLst>
                </a:gridCol>
                <a:gridCol w="829725">
                  <a:extLst>
                    <a:ext uri="{9D8B030D-6E8A-4147-A177-3AD203B41FA5}">
                      <a16:colId xmlns:a16="http://schemas.microsoft.com/office/drawing/2014/main" val="2225925721"/>
                    </a:ext>
                  </a:extLst>
                </a:gridCol>
                <a:gridCol w="829725">
                  <a:extLst>
                    <a:ext uri="{9D8B030D-6E8A-4147-A177-3AD203B41FA5}">
                      <a16:colId xmlns:a16="http://schemas.microsoft.com/office/drawing/2014/main" val="1715013703"/>
                    </a:ext>
                  </a:extLst>
                </a:gridCol>
                <a:gridCol w="829725">
                  <a:extLst>
                    <a:ext uri="{9D8B030D-6E8A-4147-A177-3AD203B41FA5}">
                      <a16:colId xmlns:a16="http://schemas.microsoft.com/office/drawing/2014/main" val="4152828119"/>
                    </a:ext>
                  </a:extLst>
                </a:gridCol>
                <a:gridCol w="829725">
                  <a:extLst>
                    <a:ext uri="{9D8B030D-6E8A-4147-A177-3AD203B41FA5}">
                      <a16:colId xmlns:a16="http://schemas.microsoft.com/office/drawing/2014/main" val="2973772658"/>
                    </a:ext>
                  </a:extLst>
                </a:gridCol>
              </a:tblGrid>
              <a:tr h="616375">
                <a:tc>
                  <a:txBody>
                    <a:bodyPr/>
                    <a:lstStyle/>
                    <a:p>
                      <a:pPr marL="0" lvl="0" indent="0" algn="l" rtl="0">
                        <a:spcBef>
                          <a:spcPts val="0"/>
                        </a:spcBef>
                        <a:spcAft>
                          <a:spcPts val="0"/>
                        </a:spcAft>
                        <a:buNone/>
                      </a:pPr>
                      <a:endParaRPr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Epochs</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Batch Size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dirty="0">
                          <a:solidFill>
                            <a:srgbClr val="FFFFFF"/>
                          </a:solidFill>
                          <a:latin typeface="Titillium Web Light"/>
                          <a:ea typeface="Titillium Web Light"/>
                          <a:cs typeface="Titillium Web Light"/>
                          <a:sym typeface="Titillium Web Light"/>
                        </a:rPr>
                        <a:t>Weight Decay</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Learning Rate</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Alpha</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Beta</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SG" sz="1100" dirty="0">
                          <a:solidFill>
                            <a:srgbClr val="FFFFFF"/>
                          </a:solidFill>
                          <a:latin typeface="Titillium Web Light"/>
                          <a:ea typeface="Titillium Web Light"/>
                          <a:cs typeface="Titillium Web Light"/>
                          <a:sym typeface="Titillium Web Light"/>
                        </a:rPr>
                        <a:t>Model Accuracy</a:t>
                      </a:r>
                      <a:endParaRPr sz="1100"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616375">
                <a:tc>
                  <a:txBody>
                    <a:bodyPr/>
                    <a:lstStyle/>
                    <a:p>
                      <a:pPr marL="0" lvl="0" indent="0" algn="r" rtl="0">
                        <a:spcBef>
                          <a:spcPts val="0"/>
                        </a:spcBef>
                        <a:spcAft>
                          <a:spcPts val="0"/>
                        </a:spcAft>
                        <a:buNone/>
                      </a:pPr>
                      <a:r>
                        <a:rPr lang="en" sz="1100" dirty="0">
                          <a:solidFill>
                            <a:srgbClr val="0B87A1"/>
                          </a:solidFill>
                          <a:latin typeface="Titillium Web Light"/>
                          <a:ea typeface="Titillium Web Light"/>
                          <a:cs typeface="Titillium Web Light"/>
                          <a:sym typeface="Titillium Web Light"/>
                        </a:rPr>
                        <a:t>Multitask Learning</a:t>
                      </a:r>
                      <a:endParaRPr sz="1100" dirty="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15</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16</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dirty="0">
                          <a:solidFill>
                            <a:srgbClr val="003B55"/>
                          </a:solidFill>
                          <a:latin typeface="Titillium Web"/>
                          <a:ea typeface="Titillium Web"/>
                          <a:cs typeface="Titillium Web"/>
                          <a:sym typeface="Titillium Web"/>
                        </a:rPr>
                        <a:t>0.04</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0.00003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1.7</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0.3</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SG" b="1" dirty="0">
                          <a:solidFill>
                            <a:srgbClr val="003B55"/>
                          </a:solidFill>
                          <a:latin typeface="Titillium Web"/>
                          <a:ea typeface="Titillium Web"/>
                          <a:cs typeface="Titillium Web"/>
                          <a:sym typeface="Titillium Web"/>
                        </a:rPr>
                        <a:t>90.049%</a:t>
                      </a:r>
                      <a:endParaRPr b="1" dirty="0">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2" name="Google Shape;3930;p24">
            <a:extLst>
              <a:ext uri="{FF2B5EF4-FFF2-40B4-BE49-F238E27FC236}">
                <a16:creationId xmlns:a16="http://schemas.microsoft.com/office/drawing/2014/main" id="{9BB4405F-F0C0-9850-A761-2EE9AF9E53D7}"/>
              </a:ext>
            </a:extLst>
          </p:cNvPr>
          <p:cNvSpPr/>
          <p:nvPr/>
        </p:nvSpPr>
        <p:spPr>
          <a:xfrm>
            <a:off x="5723739" y="3623414"/>
            <a:ext cx="1425861" cy="1096787"/>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89.239%</a:t>
            </a:r>
            <a:endParaRPr sz="1800" dirty="0">
              <a:solidFill>
                <a:srgbClr val="003B55"/>
              </a:solidFill>
              <a:latin typeface="Titillium Web Light"/>
              <a:ea typeface="Titillium Web Light"/>
              <a:cs typeface="Titillium Web Light"/>
              <a:sym typeface="Titillium Web Light"/>
            </a:endParaRPr>
          </a:p>
        </p:txBody>
      </p:sp>
      <p:sp>
        <p:nvSpPr>
          <p:cNvPr id="3" name="TextBox 2">
            <a:extLst>
              <a:ext uri="{FF2B5EF4-FFF2-40B4-BE49-F238E27FC236}">
                <a16:creationId xmlns:a16="http://schemas.microsoft.com/office/drawing/2014/main" id="{0971A1DB-561A-1A40-A844-D5FF40AFC681}"/>
              </a:ext>
            </a:extLst>
          </p:cNvPr>
          <p:cNvSpPr txBox="1"/>
          <p:nvPr/>
        </p:nvSpPr>
        <p:spPr>
          <a:xfrm>
            <a:off x="4038939" y="3848641"/>
            <a:ext cx="1684800" cy="646331"/>
          </a:xfrm>
          <a:prstGeom prst="rect">
            <a:avLst/>
          </a:prstGeom>
          <a:noFill/>
        </p:spPr>
        <p:txBody>
          <a:bodyPr wrap="square" rtlCol="0">
            <a:spAutoFit/>
          </a:bodyPr>
          <a:lstStyle/>
          <a:p>
            <a:r>
              <a:rPr kumimoji="0" lang="en" sz="1800" b="0" i="0" u="none" strike="noStrike" kern="0" cap="none" spc="0" normalizeH="0" baseline="0" noProof="0" dirty="0">
                <a:ln>
                  <a:noFill/>
                </a:ln>
                <a:solidFill>
                  <a:srgbClr val="0B87A1"/>
                </a:solidFill>
                <a:effectLst/>
                <a:uLnTx/>
                <a:uFillTx/>
                <a:latin typeface="Dosis ExtraLight"/>
                <a:sym typeface="Dosis ExtraLight"/>
              </a:rPr>
              <a:t>Pure Sentiment Analysis Model</a:t>
            </a:r>
            <a:endParaRPr lang="en-SG" sz="1800" dirty="0"/>
          </a:p>
        </p:txBody>
      </p:sp>
    </p:spTree>
    <p:extLst>
      <p:ext uri="{BB962C8B-B14F-4D97-AF65-F5344CB8AC3E}">
        <p14:creationId xmlns:p14="http://schemas.microsoft.com/office/powerpoint/2010/main" val="4178368815"/>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6.</a:t>
            </a:r>
            <a:endParaRPr dirty="0"/>
          </a:p>
          <a:p>
            <a:pPr marL="0" lvl="0" indent="0" algn="l" rtl="0">
              <a:spcBef>
                <a:spcPts val="0"/>
              </a:spcBef>
              <a:spcAft>
                <a:spcPts val="0"/>
              </a:spcAft>
              <a:buNone/>
            </a:pPr>
            <a:r>
              <a:rPr lang="en" dirty="0"/>
              <a:t>Conclusion and Future Work</a:t>
            </a:r>
            <a:endParaRPr dirty="0"/>
          </a:p>
        </p:txBody>
      </p:sp>
      <p:sp>
        <p:nvSpPr>
          <p:cNvPr id="8" name="Subtitle 7">
            <a:extLst>
              <a:ext uri="{FF2B5EF4-FFF2-40B4-BE49-F238E27FC236}">
                <a16:creationId xmlns:a16="http://schemas.microsoft.com/office/drawing/2014/main" id="{FD0E68E3-73D8-4A57-CE9C-2C11D9BC9066}"/>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60699052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Google Shape;3928;p2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Did Sarcasm Detection improve Sentiment Analysis?</a:t>
            </a:r>
            <a:endParaRPr dirty="0"/>
          </a:p>
        </p:txBody>
      </p:sp>
      <p:sp>
        <p:nvSpPr>
          <p:cNvPr id="3930" name="Google Shape;3930;p24"/>
          <p:cNvSpPr/>
          <p:nvPr/>
        </p:nvSpPr>
        <p:spPr>
          <a:xfrm>
            <a:off x="834939" y="2037125"/>
            <a:ext cx="2133000" cy="2133000"/>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Transfer Learning with different Integration Techniques</a:t>
            </a:r>
            <a:endParaRPr sz="1800" dirty="0">
              <a:solidFill>
                <a:srgbClr val="003B55"/>
              </a:solidFill>
              <a:latin typeface="Titillium Web Light"/>
              <a:ea typeface="Titillium Web Light"/>
              <a:cs typeface="Titillium Web Light"/>
              <a:sym typeface="Titillium Web Light"/>
            </a:endParaRPr>
          </a:p>
        </p:txBody>
      </p:sp>
      <p:sp>
        <p:nvSpPr>
          <p:cNvPr id="3931" name="Google Shape;3931;p24"/>
          <p:cNvSpPr/>
          <p:nvPr/>
        </p:nvSpPr>
        <p:spPr>
          <a:xfrm>
            <a:off x="4479189" y="2037125"/>
            <a:ext cx="2133000" cy="2133000"/>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Multitask Learning</a:t>
            </a:r>
            <a:endParaRPr sz="1800" dirty="0">
              <a:solidFill>
                <a:srgbClr val="003B55"/>
              </a:solidFill>
              <a:latin typeface="Titillium Web Light"/>
              <a:ea typeface="Titillium Web Light"/>
              <a:cs typeface="Titillium Web Light"/>
              <a:sym typeface="Titillium Web Light"/>
            </a:endParaRPr>
          </a:p>
        </p:txBody>
      </p:sp>
      <p:sp>
        <p:nvSpPr>
          <p:cNvPr id="3932" name="Google Shape;3932;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815450779"/>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Transfer Learning</a:t>
            </a:r>
            <a:endParaRPr b="1" dirty="0"/>
          </a:p>
          <a:p>
            <a:pPr marL="285750" indent="-285750"/>
            <a:r>
              <a:rPr lang="en" dirty="0"/>
              <a:t>Fine-tuned two sep</a:t>
            </a:r>
            <a:r>
              <a:rPr lang="en-SG" dirty="0"/>
              <a:t>a</a:t>
            </a:r>
            <a:r>
              <a:rPr lang="en" dirty="0"/>
              <a:t>rate Tiny-Bert Models (one for sarcasm detection and another for sentiment analysis)</a:t>
            </a:r>
          </a:p>
          <a:p>
            <a:pPr marL="285750" indent="-285750"/>
            <a:r>
              <a:rPr lang="en" dirty="0"/>
              <a:t>Combined features using integration techniques</a:t>
            </a:r>
          </a:p>
          <a:p>
            <a:pPr marL="285750" indent="-285750"/>
            <a:r>
              <a:rPr lang="en" dirty="0"/>
              <a:t>No improvement over pure sentiment analysis model</a:t>
            </a:r>
          </a:p>
          <a:p>
            <a:pPr marL="285750" indent="-285750"/>
            <a:endParaRPr lang="en" dirty="0"/>
          </a:p>
          <a:p>
            <a:pPr marL="285750" indent="-285750"/>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Evaluating both approaches</a:t>
            </a:r>
            <a:endParaRPr dirty="0"/>
          </a:p>
        </p:txBody>
      </p:sp>
      <p:sp>
        <p:nvSpPr>
          <p:cNvPr id="3899" name="Google Shape;3899;p20"/>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Multitask Learning</a:t>
            </a:r>
            <a:endParaRPr b="1" dirty="0"/>
          </a:p>
          <a:p>
            <a:pPr marL="285750" indent="-285750"/>
            <a:r>
              <a:rPr lang="en" dirty="0"/>
              <a:t>Single Tiny-Bert backbone with shared representations</a:t>
            </a:r>
          </a:p>
          <a:p>
            <a:pPr marL="285750" indent="-285750"/>
            <a:r>
              <a:rPr lang="en" dirty="0"/>
              <a:t>Two sep</a:t>
            </a:r>
            <a:r>
              <a:rPr lang="en-SG" dirty="0"/>
              <a:t>a</a:t>
            </a:r>
            <a:r>
              <a:rPr lang="en" dirty="0"/>
              <a:t>rate classification heads (one for sarcasm detection and another for sentiment analysis)</a:t>
            </a:r>
          </a:p>
          <a:p>
            <a:pPr marL="285750" indent="-285750"/>
            <a:r>
              <a:rPr lang="en" dirty="0"/>
              <a:t>Improved sentiment analysis predictions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685963480"/>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can be learned from this?</a:t>
            </a:r>
            <a:endParaRPr dirty="0"/>
          </a:p>
        </p:txBody>
      </p:sp>
      <p:sp>
        <p:nvSpPr>
          <p:cNvPr id="3871" name="Google Shape;3871;p18"/>
          <p:cNvSpPr txBox="1">
            <a:spLocks noGrp="1"/>
          </p:cNvSpPr>
          <p:nvPr>
            <p:ph type="body" idx="1"/>
          </p:nvPr>
        </p:nvSpPr>
        <p:spPr>
          <a:xfrm>
            <a:off x="718300" y="1733550"/>
            <a:ext cx="6761100" cy="181317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SG" dirty="0"/>
              <a:t>Multitask learning may be a more effective approach compared to transfer learning</a:t>
            </a:r>
            <a:endParaRPr dirty="0"/>
          </a:p>
          <a:p>
            <a:pPr marL="457200" lvl="0" indent="-381000" algn="l" rtl="0">
              <a:spcBef>
                <a:spcPts val="0"/>
              </a:spcBef>
              <a:spcAft>
                <a:spcPts val="0"/>
              </a:spcAft>
              <a:buSzPts val="2400"/>
              <a:buChar char="▪"/>
            </a:pPr>
            <a:r>
              <a:rPr lang="en-SG" dirty="0"/>
              <a:t>Incorporating sarcasm detection helps improve sentiment analysis predictions</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39440661"/>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8" name="Google Shape;3878;p19"/>
          <p:cNvSpPr txBox="1">
            <a:spLocks noGrp="1"/>
          </p:cNvSpPr>
          <p:nvPr>
            <p:ph type="subTitle" idx="4294967295"/>
          </p:nvPr>
        </p:nvSpPr>
        <p:spPr>
          <a:xfrm>
            <a:off x="1093830" y="1918025"/>
            <a:ext cx="5666969" cy="2401850"/>
          </a:xfrm>
          <a:prstGeom prst="rect">
            <a:avLst/>
          </a:prstGeom>
        </p:spPr>
        <p:txBody>
          <a:bodyPr spcFirstLastPara="1" wrap="square" lIns="91425" tIns="91425" rIns="91425" bIns="91425" anchor="t" anchorCtr="0">
            <a:noAutofit/>
          </a:bodyPr>
          <a:lstStyle/>
          <a:p>
            <a:pPr marL="342900" indent="-342900"/>
            <a:r>
              <a:rPr lang="en" dirty="0">
                <a:solidFill>
                  <a:srgbClr val="80BFB7"/>
                </a:solidFill>
              </a:rPr>
              <a:t>More advanced architectures to capture more complex relationships</a:t>
            </a:r>
          </a:p>
          <a:p>
            <a:pPr marL="342900" indent="-342900"/>
            <a:r>
              <a:rPr lang="en" dirty="0">
                <a:solidFill>
                  <a:srgbClr val="80BFB7"/>
                </a:solidFill>
              </a:rPr>
              <a:t>More diverse datasets to help model’s generalisation capabilities</a:t>
            </a:r>
          </a:p>
          <a:p>
            <a:pPr marL="342900" indent="-342900"/>
            <a:r>
              <a:rPr lang="en" dirty="0">
                <a:solidFill>
                  <a:srgbClr val="80BFB7"/>
                </a:solidFill>
              </a:rPr>
              <a:t>Gathering real world user feedback.</a:t>
            </a:r>
            <a:endParaRPr dirty="0">
              <a:solidFill>
                <a:srgbClr val="80BFB7"/>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2" name="Google Shape;3877;p19">
            <a:extLst>
              <a:ext uri="{FF2B5EF4-FFF2-40B4-BE49-F238E27FC236}">
                <a16:creationId xmlns:a16="http://schemas.microsoft.com/office/drawing/2014/main" id="{E06F1D4E-2B0C-3634-BB67-55C9F8C1605E}"/>
              </a:ext>
            </a:extLst>
          </p:cNvPr>
          <p:cNvSpPr txBox="1">
            <a:spLocks/>
          </p:cNvSpPr>
          <p:nvPr/>
        </p:nvSpPr>
        <p:spPr>
          <a:xfrm>
            <a:off x="640231" y="549425"/>
            <a:ext cx="54951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SG" sz="7200" dirty="0">
                <a:solidFill>
                  <a:srgbClr val="D3EBD5"/>
                </a:solidFill>
              </a:rPr>
              <a:t>Future Works</a:t>
            </a:r>
          </a:p>
        </p:txBody>
      </p:sp>
    </p:spTree>
    <p:extLst>
      <p:ext uri="{BB962C8B-B14F-4D97-AF65-F5344CB8AC3E}">
        <p14:creationId xmlns:p14="http://schemas.microsoft.com/office/powerpoint/2010/main" val="64389687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t>Introduction</a:t>
            </a:r>
            <a:endParaRPr dirty="0"/>
          </a:p>
        </p:txBody>
      </p:sp>
      <p:sp>
        <p:nvSpPr>
          <p:cNvPr id="4" name="Google Shape;3859;p16">
            <a:extLst>
              <a:ext uri="{FF2B5EF4-FFF2-40B4-BE49-F238E27FC236}">
                <a16:creationId xmlns:a16="http://schemas.microsoft.com/office/drawing/2014/main" id="{3EC1651E-37CE-8188-6AB0-5E2557E0C52A}"/>
              </a:ext>
            </a:extLst>
          </p:cNvPr>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 dirty="0"/>
              <a:t>Background, Challenges and Motivation</a:t>
            </a:r>
          </a:p>
          <a:p>
            <a:pPr marL="342900" lvl="0" indent="-34290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156542219"/>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2140050" y="19918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 YOU!</a:t>
            </a:r>
            <a:endParaRPr sz="6000" dirty="0">
              <a:solidFill>
                <a:srgbClr val="80BFB7"/>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37157137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Sentiment Analysis</a:t>
            </a:r>
            <a:endParaRPr dirty="0"/>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SG" dirty="0"/>
              <a:t>One of the most popular application in NLP</a:t>
            </a:r>
            <a:endParaRPr dirty="0"/>
          </a:p>
          <a:p>
            <a:pPr marL="457200" lvl="0" indent="-381000" algn="l" rtl="0">
              <a:spcBef>
                <a:spcPts val="0"/>
              </a:spcBef>
              <a:spcAft>
                <a:spcPts val="0"/>
              </a:spcAft>
              <a:buSzPts val="2400"/>
              <a:buChar char="▪"/>
            </a:pPr>
            <a:r>
              <a:rPr lang="en-SG" dirty="0"/>
              <a:t>Focuses on emotional aspect of text</a:t>
            </a:r>
            <a:endParaRPr dirty="0"/>
          </a:p>
          <a:p>
            <a:pPr marL="457200" lvl="0" indent="-381000" algn="l" rtl="0">
              <a:spcBef>
                <a:spcPts val="0"/>
              </a:spcBef>
              <a:spcAft>
                <a:spcPts val="0"/>
              </a:spcAft>
              <a:buSzPts val="2400"/>
              <a:buChar char="▪"/>
            </a:pPr>
            <a:r>
              <a:rPr lang="en-SG" dirty="0"/>
              <a:t>Widely used in industries like social media marketing and customer feedback analysis</a:t>
            </a:r>
          </a:p>
          <a:p>
            <a:pPr marL="457200" lvl="0" indent="-381000" algn="l" rtl="0">
              <a:spcBef>
                <a:spcPts val="0"/>
              </a:spcBef>
              <a:spcAft>
                <a:spcPts val="0"/>
              </a:spcAft>
              <a:buSzPts val="2400"/>
              <a:buChar char="▪"/>
            </a:pPr>
            <a:r>
              <a:rPr lang="en-SG" dirty="0"/>
              <a:t>Allows businesses to gauge public opinion</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90112585"/>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14701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Literal Statement</a:t>
            </a:r>
            <a:endParaRPr b="1" dirty="0"/>
          </a:p>
          <a:p>
            <a:pPr marL="0" lvl="0" indent="0" algn="l" rtl="0">
              <a:spcBef>
                <a:spcPts val="600"/>
              </a:spcBef>
              <a:spcAft>
                <a:spcPts val="0"/>
              </a:spcAft>
              <a:buNone/>
            </a:pPr>
            <a:r>
              <a:rPr lang="en" dirty="0"/>
              <a:t>"I’m so grateful for this sunny day. It’s exactly what I needed!”</a:t>
            </a:r>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Challenges: Sarcasm</a:t>
            </a:r>
            <a:endParaRPr dirty="0"/>
          </a:p>
        </p:txBody>
      </p:sp>
      <p:sp>
        <p:nvSpPr>
          <p:cNvPr id="3899" name="Google Shape;3899;p20"/>
          <p:cNvSpPr txBox="1">
            <a:spLocks noGrp="1"/>
          </p:cNvSpPr>
          <p:nvPr>
            <p:ph type="body" idx="2"/>
          </p:nvPr>
        </p:nvSpPr>
        <p:spPr>
          <a:xfrm>
            <a:off x="4156071" y="1762650"/>
            <a:ext cx="3242400" cy="14701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Sarcastic Statement</a:t>
            </a:r>
          </a:p>
          <a:p>
            <a:pPr marL="0" lvl="0" indent="0" algn="l" rtl="0">
              <a:spcBef>
                <a:spcPts val="600"/>
              </a:spcBef>
              <a:spcAft>
                <a:spcPts val="0"/>
              </a:spcAft>
              <a:buNone/>
            </a:pPr>
            <a:r>
              <a:rPr lang="en-US" dirty="0"/>
              <a:t>“Oh great! Another Monday morning stuck in traffic. My life couldn’t get any better!”</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5" name="Google Shape;4644;p48">
            <a:extLst>
              <a:ext uri="{FF2B5EF4-FFF2-40B4-BE49-F238E27FC236}">
                <a16:creationId xmlns:a16="http://schemas.microsoft.com/office/drawing/2014/main" id="{EFC51EF4-B6DD-8B71-BE64-C75A6FAE919F}"/>
              </a:ext>
            </a:extLst>
          </p:cNvPr>
          <p:cNvGrpSpPr/>
          <p:nvPr/>
        </p:nvGrpSpPr>
        <p:grpSpPr>
          <a:xfrm>
            <a:off x="718300" y="3356136"/>
            <a:ext cx="1075937" cy="1047989"/>
            <a:chOff x="5926225" y="921350"/>
            <a:chExt cx="517800" cy="504350"/>
          </a:xfrm>
        </p:grpSpPr>
        <p:sp>
          <p:nvSpPr>
            <p:cNvPr id="6" name="Google Shape;4645;p48">
              <a:extLst>
                <a:ext uri="{FF2B5EF4-FFF2-40B4-BE49-F238E27FC236}">
                  <a16:creationId xmlns:a16="http://schemas.microsoft.com/office/drawing/2014/main" id="{64521D38-1D77-28FD-AFF3-1F3C2DAA0D35}"/>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46;p48">
              <a:extLst>
                <a:ext uri="{FF2B5EF4-FFF2-40B4-BE49-F238E27FC236}">
                  <a16:creationId xmlns:a16="http://schemas.microsoft.com/office/drawing/2014/main" id="{AB44CF4F-37C5-4570-2F9E-B7660E1A93B3}"/>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647;p48">
            <a:extLst>
              <a:ext uri="{FF2B5EF4-FFF2-40B4-BE49-F238E27FC236}">
                <a16:creationId xmlns:a16="http://schemas.microsoft.com/office/drawing/2014/main" id="{66143A4F-D4D5-E3AC-561E-5C5D8264F190}"/>
              </a:ext>
            </a:extLst>
          </p:cNvPr>
          <p:cNvSpPr/>
          <p:nvPr/>
        </p:nvSpPr>
        <p:spPr>
          <a:xfrm>
            <a:off x="1197913" y="3943233"/>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583;p48">
            <a:extLst>
              <a:ext uri="{FF2B5EF4-FFF2-40B4-BE49-F238E27FC236}">
                <a16:creationId xmlns:a16="http://schemas.microsoft.com/office/drawing/2014/main" id="{456BE043-D707-6E00-9D90-2F758F5B1FAE}"/>
              </a:ext>
            </a:extLst>
          </p:cNvPr>
          <p:cNvGrpSpPr/>
          <p:nvPr/>
        </p:nvGrpSpPr>
        <p:grpSpPr>
          <a:xfrm>
            <a:off x="4156071" y="3875811"/>
            <a:ext cx="997288" cy="630793"/>
            <a:chOff x="5275975" y="4344850"/>
            <a:chExt cx="470150" cy="398125"/>
          </a:xfrm>
        </p:grpSpPr>
        <p:sp>
          <p:nvSpPr>
            <p:cNvPr id="10" name="Google Shape;4584;p48">
              <a:extLst>
                <a:ext uri="{FF2B5EF4-FFF2-40B4-BE49-F238E27FC236}">
                  <a16:creationId xmlns:a16="http://schemas.microsoft.com/office/drawing/2014/main" id="{80BE408A-2D97-1148-D3EF-1DC760773043}"/>
                </a:ext>
              </a:extLst>
            </p:cNvPr>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85;p48">
              <a:extLst>
                <a:ext uri="{FF2B5EF4-FFF2-40B4-BE49-F238E27FC236}">
                  <a16:creationId xmlns:a16="http://schemas.microsoft.com/office/drawing/2014/main" id="{3415C42C-82C6-E7C0-34DC-5E8B47F21417}"/>
                </a:ext>
              </a:extLst>
            </p:cNvPr>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86;p48">
              <a:extLst>
                <a:ext uri="{FF2B5EF4-FFF2-40B4-BE49-F238E27FC236}">
                  <a16:creationId xmlns:a16="http://schemas.microsoft.com/office/drawing/2014/main" id="{AB348030-B5D4-D092-6C7E-A10528AD65C0}"/>
                </a:ext>
              </a:extLst>
            </p:cNvPr>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9414653"/>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Motivation</a:t>
            </a:r>
            <a:endParaRPr dirty="0"/>
          </a:p>
        </p:txBody>
      </p:sp>
      <p:sp>
        <p:nvSpPr>
          <p:cNvPr id="3871" name="Google Shape;3871;p18"/>
          <p:cNvSpPr txBox="1">
            <a:spLocks noGrp="1"/>
          </p:cNvSpPr>
          <p:nvPr>
            <p:ph type="body" idx="1"/>
          </p:nvPr>
        </p:nvSpPr>
        <p:spPr>
          <a:xfrm>
            <a:off x="718300" y="1733550"/>
            <a:ext cx="6761100" cy="68565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SG" dirty="0"/>
              <a:t>Challenge of interpreting sarcastic statements</a:t>
            </a:r>
            <a:endParaRPr dirty="0"/>
          </a:p>
          <a:p>
            <a:pPr marL="76200" lvl="0" indent="0" algn="l" rtl="0">
              <a:spcBef>
                <a:spcPts val="0"/>
              </a:spcBef>
              <a:spcAft>
                <a:spcPts val="0"/>
              </a:spcAft>
              <a:buSzPts val="2400"/>
              <a:buNone/>
            </a:pP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 name="Google Shape;3977;p29">
            <a:extLst>
              <a:ext uri="{FF2B5EF4-FFF2-40B4-BE49-F238E27FC236}">
                <a16:creationId xmlns:a16="http://schemas.microsoft.com/office/drawing/2014/main" id="{FF71477D-77AF-1E62-6BA2-2E15DF7D2B80}"/>
              </a:ext>
            </a:extLst>
          </p:cNvPr>
          <p:cNvSpPr/>
          <p:nvPr/>
        </p:nvSpPr>
        <p:spPr>
          <a:xfrm>
            <a:off x="718300" y="3493348"/>
            <a:ext cx="857000" cy="76965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003B55"/>
                </a:solidFill>
                <a:latin typeface="Titillium Web Light"/>
                <a:ea typeface="Titillium Web Light"/>
                <a:cs typeface="Titillium Web Light"/>
                <a:sym typeface="Titillium Web Light"/>
              </a:rPr>
              <a:t>Sarcasm Detection</a:t>
            </a:r>
            <a:endParaRPr sz="1000" dirty="0">
              <a:solidFill>
                <a:srgbClr val="003B55"/>
              </a:solidFill>
              <a:latin typeface="Titillium Web Light"/>
              <a:ea typeface="Titillium Web Light"/>
              <a:cs typeface="Titillium Web Light"/>
              <a:sym typeface="Titillium Web Light"/>
            </a:endParaRPr>
          </a:p>
        </p:txBody>
      </p:sp>
      <p:sp>
        <p:nvSpPr>
          <p:cNvPr id="4" name="Google Shape;3979;p29">
            <a:extLst>
              <a:ext uri="{FF2B5EF4-FFF2-40B4-BE49-F238E27FC236}">
                <a16:creationId xmlns:a16="http://schemas.microsoft.com/office/drawing/2014/main" id="{B0F5C11C-0CE3-B848-FA88-C4C04AD808B2}"/>
              </a:ext>
            </a:extLst>
          </p:cNvPr>
          <p:cNvSpPr/>
          <p:nvPr/>
        </p:nvSpPr>
        <p:spPr>
          <a:xfrm>
            <a:off x="2961550" y="2724301"/>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Sentiment Analysis Model</a:t>
            </a:r>
            <a:endParaRPr sz="1800" dirty="0">
              <a:solidFill>
                <a:srgbClr val="003B55"/>
              </a:solidFill>
              <a:latin typeface="Titillium Web Light"/>
              <a:ea typeface="Titillium Web Light"/>
              <a:cs typeface="Titillium Web Light"/>
              <a:sym typeface="Titillium Web Light"/>
            </a:endParaRPr>
          </a:p>
        </p:txBody>
      </p:sp>
      <p:cxnSp>
        <p:nvCxnSpPr>
          <p:cNvPr id="5" name="Google Shape;3980;p29">
            <a:extLst>
              <a:ext uri="{FF2B5EF4-FFF2-40B4-BE49-F238E27FC236}">
                <a16:creationId xmlns:a16="http://schemas.microsoft.com/office/drawing/2014/main" id="{C53AAA48-D85F-9C47-5C27-3220D76C2378}"/>
              </a:ext>
            </a:extLst>
          </p:cNvPr>
          <p:cNvCxnSpPr>
            <a:cxnSpLocks/>
            <a:stCxn id="2" idx="3"/>
            <a:endCxn id="4" idx="1"/>
          </p:cNvCxnSpPr>
          <p:nvPr/>
        </p:nvCxnSpPr>
        <p:spPr>
          <a:xfrm flipV="1">
            <a:off x="1575300" y="3493651"/>
            <a:ext cx="1386250" cy="384522"/>
          </a:xfrm>
          <a:prstGeom prst="straightConnector1">
            <a:avLst/>
          </a:prstGeom>
          <a:noFill/>
          <a:ln w="38100" cap="flat" cmpd="sng">
            <a:solidFill>
              <a:srgbClr val="D3EBD5"/>
            </a:solidFill>
            <a:prstDash val="solid"/>
            <a:round/>
            <a:headEnd type="diamond" w="sm" len="sm"/>
            <a:tailEnd type="diamond" w="sm" len="sm"/>
          </a:ln>
        </p:spPr>
      </p:cxnSp>
      <p:sp>
        <p:nvSpPr>
          <p:cNvPr id="8" name="Google Shape;3871;p18">
            <a:extLst>
              <a:ext uri="{FF2B5EF4-FFF2-40B4-BE49-F238E27FC236}">
                <a16:creationId xmlns:a16="http://schemas.microsoft.com/office/drawing/2014/main" id="{A5957395-2788-4F4C-DC29-C62875B1ABD4}"/>
              </a:ext>
            </a:extLst>
          </p:cNvPr>
          <p:cNvSpPr txBox="1">
            <a:spLocks/>
          </p:cNvSpPr>
          <p:nvPr/>
        </p:nvSpPr>
        <p:spPr>
          <a:xfrm>
            <a:off x="4619752" y="2724301"/>
            <a:ext cx="3091950" cy="685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r>
              <a:rPr lang="en-US" sz="1400" dirty="0"/>
              <a:t>More accurate and robust predictions</a:t>
            </a:r>
          </a:p>
          <a:p>
            <a:r>
              <a:rPr lang="en-US" sz="1400" dirty="0"/>
              <a:t>Transform how businesses interact with their customers</a:t>
            </a:r>
          </a:p>
          <a:p>
            <a:pPr marL="76200" indent="0">
              <a:spcBef>
                <a:spcPts val="0"/>
              </a:spcBef>
              <a:buFont typeface="Titillium Web Light"/>
              <a:buNone/>
            </a:pPr>
            <a:endParaRPr lang="en-US" dirty="0"/>
          </a:p>
        </p:txBody>
      </p:sp>
    </p:spTree>
    <p:extLst>
      <p:ext uri="{BB962C8B-B14F-4D97-AF65-F5344CB8AC3E}">
        <p14:creationId xmlns:p14="http://schemas.microsoft.com/office/powerpoint/2010/main" val="1530550942"/>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 dirty="0"/>
              <a:t>Methods of Integration</a:t>
            </a:r>
            <a:endParaRPr dirty="0"/>
          </a:p>
        </p:txBody>
      </p:sp>
      <p:sp>
        <p:nvSpPr>
          <p:cNvPr id="3" name="Subtitle 2">
            <a:extLst>
              <a:ext uri="{FF2B5EF4-FFF2-40B4-BE49-F238E27FC236}">
                <a16:creationId xmlns:a16="http://schemas.microsoft.com/office/drawing/2014/main" id="{88EA7AF6-A3A5-21F8-6C49-34AD50103589}"/>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810942902"/>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2398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Traditional Integration Approaches</a:t>
            </a:r>
          </a:p>
          <a:p>
            <a:pPr marL="285750" indent="-285750"/>
            <a:r>
              <a:rPr lang="en-US" dirty="0"/>
              <a:t>Feature Engineering</a:t>
            </a:r>
          </a:p>
          <a:p>
            <a:pPr marL="285750" indent="-285750"/>
            <a:r>
              <a:rPr lang="en-US" dirty="0"/>
              <a:t>Rule-Based Models</a:t>
            </a:r>
          </a:p>
          <a:p>
            <a:pPr marL="285750" indent="-285750"/>
            <a:r>
              <a:rPr lang="en-US" dirty="0"/>
              <a:t>Unable to capture deeper context</a:t>
            </a:r>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Methods of Integration</a:t>
            </a:r>
            <a:endParaRPr dirty="0"/>
          </a:p>
        </p:txBody>
      </p:sp>
      <p:sp>
        <p:nvSpPr>
          <p:cNvPr id="3899" name="Google Shape;3899;p20"/>
          <p:cNvSpPr txBox="1">
            <a:spLocks noGrp="1"/>
          </p:cNvSpPr>
          <p:nvPr>
            <p:ph type="body" idx="2"/>
          </p:nvPr>
        </p:nvSpPr>
        <p:spPr>
          <a:xfrm>
            <a:off x="4156071" y="1762650"/>
            <a:ext cx="3242400" cy="2398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Multi-Modal Integration</a:t>
            </a:r>
            <a:endParaRPr b="1" dirty="0"/>
          </a:p>
          <a:p>
            <a:pPr marL="285750" indent="-285750"/>
            <a:r>
              <a:rPr lang="en" dirty="0"/>
              <a:t>Multiple data modalities</a:t>
            </a:r>
          </a:p>
          <a:p>
            <a:pPr marL="285750" indent="-285750"/>
            <a:r>
              <a:rPr lang="en" dirty="0"/>
              <a:t>Combine text with images or emotional embeddings</a:t>
            </a:r>
          </a:p>
          <a:p>
            <a:pPr marL="285750" indent="-285750"/>
            <a:r>
              <a:rPr lang="en" dirty="0"/>
              <a:t>E.g. Visual transformer for image features and a Bi-LSTM for text [1]</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Google Shape;3859;p16">
            <a:extLst>
              <a:ext uri="{FF2B5EF4-FFF2-40B4-BE49-F238E27FC236}">
                <a16:creationId xmlns:a16="http://schemas.microsoft.com/office/drawing/2014/main" id="{D6DA38E2-25C1-C9D6-A03B-79EAF86D2BBD}"/>
              </a:ext>
            </a:extLst>
          </p:cNvPr>
          <p:cNvSpPr txBox="1">
            <a:spLocks/>
          </p:cNvSpPr>
          <p:nvPr/>
        </p:nvSpPr>
        <p:spPr>
          <a:xfrm>
            <a:off x="365881" y="4720201"/>
            <a:ext cx="6793600" cy="473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None/>
            </a:pPr>
            <a:r>
              <a:rPr lang="en-US" sz="800" dirty="0">
                <a:solidFill>
                  <a:schemeClr val="accent2"/>
                </a:solidFill>
              </a:rPr>
              <a:t>[1] Cambria, E., Zhang, X., Mao, R., Chen, M., &amp; Kwok, K. (2024). </a:t>
            </a:r>
            <a:r>
              <a:rPr lang="en-US" sz="800" dirty="0" err="1">
                <a:solidFill>
                  <a:schemeClr val="accent2"/>
                </a:solidFill>
              </a:rPr>
              <a:t>SenticNet</a:t>
            </a:r>
            <a:r>
              <a:rPr lang="en-US" sz="800" dirty="0">
                <a:solidFill>
                  <a:schemeClr val="accent2"/>
                </a:solidFill>
              </a:rPr>
              <a:t> 8: Fusing emotion AI and commonsense AI for interpretable, trustworthy, and explainable affective computing. In International Conference on Human-Computer Interaction (HCII). </a:t>
            </a:r>
          </a:p>
          <a:p>
            <a:pPr marL="342900">
              <a:spcBef>
                <a:spcPts val="0"/>
              </a:spcBef>
              <a:buFont typeface="Arial" panose="020B0604020202020204" pitchFamily="34" charset="0"/>
              <a:buChar char="•"/>
            </a:pPr>
            <a:endParaRPr lang="en-US" dirty="0"/>
          </a:p>
        </p:txBody>
      </p:sp>
    </p:spTree>
    <p:extLst>
      <p:ext uri="{BB962C8B-B14F-4D97-AF65-F5344CB8AC3E}">
        <p14:creationId xmlns:p14="http://schemas.microsoft.com/office/powerpoint/2010/main" val="232806342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541483926"/>
      </p:ext>
    </p:extLst>
  </p:cSld>
  <p:clrMapOvr>
    <a:masterClrMapping/>
  </p:clrMapOvr>
  <p:transition>
    <p:fade thruBlk="1"/>
  </p:transition>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2591</Words>
  <Application>Microsoft Office PowerPoint</Application>
  <PresentationFormat>On-screen Show (16:9)</PresentationFormat>
  <Paragraphs>264</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Dosis ExtraLight</vt:lpstr>
      <vt:lpstr>Titillium Web Light</vt:lpstr>
      <vt:lpstr>Titillium Web</vt:lpstr>
      <vt:lpstr>Arial</vt:lpstr>
      <vt:lpstr>Mowbray template</vt:lpstr>
      <vt:lpstr>Is Sarcasm Detection Capability beneficial for Sentiment Analysis?</vt:lpstr>
      <vt:lpstr>Overview</vt:lpstr>
      <vt:lpstr>1. Introduction</vt:lpstr>
      <vt:lpstr>Sentiment Analysis</vt:lpstr>
      <vt:lpstr>Challenges: Sarcasm</vt:lpstr>
      <vt:lpstr>Motivation</vt:lpstr>
      <vt:lpstr>2. Methods of Integration</vt:lpstr>
      <vt:lpstr>Methods of Integration</vt:lpstr>
      <vt:lpstr>3. Model Selection</vt:lpstr>
      <vt:lpstr>Why BERT?</vt:lpstr>
      <vt:lpstr>Modeling Approaches </vt:lpstr>
      <vt:lpstr>4. Modeling Approach 1</vt:lpstr>
      <vt:lpstr>Separate models for Sarcasm Detection and Sentiment Analysis</vt:lpstr>
      <vt:lpstr>Hyperparameters used and Model Results</vt:lpstr>
      <vt:lpstr>Transfer Learning Integration</vt:lpstr>
      <vt:lpstr>Integration using Averaging</vt:lpstr>
      <vt:lpstr>Integration using Concatenation</vt:lpstr>
      <vt:lpstr>Transfer Learning Results</vt:lpstr>
      <vt:lpstr>5. Modeling Approach 2</vt:lpstr>
      <vt:lpstr>Multitask Learning</vt:lpstr>
      <vt:lpstr>Training Process for each epoch</vt:lpstr>
      <vt:lpstr>Training Process for each epoch</vt:lpstr>
      <vt:lpstr>Evaluation Strategy</vt:lpstr>
      <vt:lpstr>Multitask model hyperparameters and results</vt:lpstr>
      <vt:lpstr>6. Conclusion and Future Work</vt:lpstr>
      <vt:lpstr>Did Sarcasm Detection improve Sentiment Analysis?</vt:lpstr>
      <vt:lpstr>Evaluating both approaches</vt:lpstr>
      <vt:lpstr>What can be learned from this?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Brian Koh</dc:creator>
  <cp:lastModifiedBy>#KOH JIN KIONG BRIAN#</cp:lastModifiedBy>
  <cp:revision>7</cp:revision>
  <dcterms:modified xsi:type="dcterms:W3CDTF">2024-12-06T05:35:06Z</dcterms:modified>
</cp:coreProperties>
</file>