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5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nature.com/articles/nature12222" TargetMode="External"/><Relationship Id="rId3" Type="http://schemas.openxmlformats.org/officeDocument/2006/relationships/hyperlink" Target="https://www.ncbi.nlm.nih.gov/pmc/articles/PMC4906613/" TargetMode="Externa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Shape 204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Shape 210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Shape 219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Kidney Renal Papillary Cell Carcinoma (TCGA, PanCancer Atlas) – mutated in &gt;0.99% of patients +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Co-expressed with pRCC Plouhinect et al.</a:t>
            </a:r>
            <a:endParaRPr sz="1100">
              <a:solidFill>
                <a:srgbClr val="000000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100">
                <a:solidFill>
                  <a:srgbClr val="000000"/>
                </a:solidFill>
              </a:rPr>
              <a:t>REFS </a:t>
            </a:r>
            <a:endParaRPr sz="1100">
              <a:solidFill>
                <a:srgbClr val="000000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u="sng">
                <a:solidFill>
                  <a:schemeClr val="hlink"/>
                </a:solidFill>
                <a:hlinkClick r:id="rId2"/>
              </a:rPr>
              <a:t>https://www.nature.com/articles/nature12222</a:t>
            </a:r>
            <a:r>
              <a:rPr lang="en-US"/>
              <a:t> 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https://www.ncbi.nlm.nih.gov/pmc/articles/PMC4906613/</a:t>
            </a:r>
            <a:r>
              <a:rPr lang="en-US"/>
              <a:t> 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Shape 220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1" name="Shape 231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16,384 protein coding genes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Shape 232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Shape 244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Shape 255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Shape 256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Shape 263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Shape 264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Shape 272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Shape 273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Shape 281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17" name="Shape 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4242851"/>
            <a:ext cx="8968084" cy="27594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18" name="Shape 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11716" y="4243845"/>
            <a:ext cx="3077108" cy="27694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Shape 19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 txBox="1"/>
          <p:nvPr>
            <p:ph type="ctrTitle"/>
          </p:nvPr>
        </p:nvSpPr>
        <p:spPr>
          <a:xfrm>
            <a:off x="680322" y="2733709"/>
            <a:ext cx="8144134" cy="137307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Trebuchet MS"/>
              <a:buNone/>
              <a:defRPr b="0" i="0" sz="5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2" name="Shape 22"/>
          <p:cNvSpPr txBox="1"/>
          <p:nvPr>
            <p:ph idx="1" type="subTitle"/>
          </p:nvPr>
        </p:nvSpPr>
        <p:spPr>
          <a:xfrm>
            <a:off x="680322" y="4394039"/>
            <a:ext cx="8144134" cy="11176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9255346" y="2750337"/>
            <a:ext cx="1171888" cy="13564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anoramic Picture with Caption">
  <p:cSld name="Panoramic Picture with Caption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108" name="Shape 10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5928628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109" name="Shape 10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5929622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Shape 1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Shape 1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Shape 112"/>
          <p:cNvSpPr txBox="1"/>
          <p:nvPr>
            <p:ph type="title"/>
          </p:nvPr>
        </p:nvSpPr>
        <p:spPr>
          <a:xfrm>
            <a:off x="680322" y="4711616"/>
            <a:ext cx="9613859" cy="45305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rebuchet MS"/>
              <a:buNone/>
              <a:defRPr b="0" i="0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3" name="Shape 113"/>
          <p:cNvSpPr/>
          <p:nvPr>
            <p:ph idx="2" type="pic"/>
          </p:nvPr>
        </p:nvSpPr>
        <p:spPr>
          <a:xfrm>
            <a:off x="680322" y="609597"/>
            <a:ext cx="9613859" cy="3589575"/>
          </a:xfrm>
          <a:prstGeom prst="rect">
            <a:avLst/>
          </a:prstGeom>
          <a:noFill/>
          <a:ln>
            <a:noFill/>
          </a:ln>
          <a:effectLst>
            <a:outerShdw blurRad="76200" rotWithShape="0" algn="tl" dir="5040000" dist="63500">
              <a:srgbClr val="000000">
                <a:alpha val="40784"/>
              </a:srgbClr>
            </a:outerShdw>
          </a:effectLst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0319" y="5169583"/>
            <a:ext cx="9613862" cy="6229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5" name="Shape 115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6" name="Shape 116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7" name="Shape 117"/>
          <p:cNvSpPr txBox="1"/>
          <p:nvPr>
            <p:ph idx="12" type="sldNum"/>
          </p:nvPr>
        </p:nvSpPr>
        <p:spPr>
          <a:xfrm>
            <a:off x="10729455" y="4711309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aption">
  <p:cSld name="Title and Caption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119" name="Shape 1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5928628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120" name="Shape 1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5929622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Shape 121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Shape 122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Shape 123"/>
          <p:cNvSpPr txBox="1"/>
          <p:nvPr>
            <p:ph type="title"/>
          </p:nvPr>
        </p:nvSpPr>
        <p:spPr>
          <a:xfrm>
            <a:off x="680322" y="609597"/>
            <a:ext cx="9613858" cy="35927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/>
              <a:buNone/>
              <a:defRPr b="0" i="0" sz="3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0322" y="4711615"/>
            <a:ext cx="9613859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25" name="Shape 125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26" name="Shape 126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27" name="Shape 127"/>
          <p:cNvSpPr txBox="1"/>
          <p:nvPr>
            <p:ph idx="12" type="sldNum"/>
          </p:nvPr>
        </p:nvSpPr>
        <p:spPr>
          <a:xfrm>
            <a:off x="10729455" y="4711615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 with Caption">
  <p:cSld name="Quote with Caption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129" name="Shape 1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5928628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130" name="Shape 1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5929622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Shape 131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Shape 132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Shape 133"/>
          <p:cNvSpPr txBox="1"/>
          <p:nvPr>
            <p:ph type="title"/>
          </p:nvPr>
        </p:nvSpPr>
        <p:spPr>
          <a:xfrm>
            <a:off x="1127856" y="609598"/>
            <a:ext cx="8718877" cy="30360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/>
              <a:buNone/>
              <a:defRPr b="0" i="0" sz="3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1402288" y="3653379"/>
            <a:ext cx="8156579" cy="5489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5" name="Shape 135"/>
          <p:cNvSpPr txBox="1"/>
          <p:nvPr>
            <p:ph idx="2" type="body"/>
          </p:nvPr>
        </p:nvSpPr>
        <p:spPr>
          <a:xfrm>
            <a:off x="680322" y="4711615"/>
            <a:ext cx="9613859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6" name="Shape 136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7" name="Shape 137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8" name="Shape 138"/>
          <p:cNvSpPr txBox="1"/>
          <p:nvPr>
            <p:ph idx="12" type="sldNum"/>
          </p:nvPr>
        </p:nvSpPr>
        <p:spPr>
          <a:xfrm>
            <a:off x="10729455" y="4709925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9" name="Shape 139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Trebuchet MS"/>
              <a:buNone/>
            </a:pPr>
            <a:r>
              <a:rPr b="0" lang="en-US" sz="7200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“</a:t>
            </a:r>
            <a:endParaRPr/>
          </a:p>
        </p:txBody>
      </p:sp>
      <p:sp>
        <p:nvSpPr>
          <p:cNvPr id="140" name="Shape 140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Trebuchet MS"/>
              <a:buNone/>
            </a:pPr>
            <a:r>
              <a:rPr b="0" lang="en-US" sz="7200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ame Card">
  <p:cSld name="Name Card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142" name="Shape 14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5928628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143" name="Shape 1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5929622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Shape 144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Shape 145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Shape 146"/>
          <p:cNvSpPr txBox="1"/>
          <p:nvPr>
            <p:ph type="title"/>
          </p:nvPr>
        </p:nvSpPr>
        <p:spPr>
          <a:xfrm>
            <a:off x="680319" y="4711615"/>
            <a:ext cx="9613862" cy="5885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/>
              <a:buNone/>
              <a:defRPr b="0" i="0" sz="3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680320" y="5300149"/>
            <a:ext cx="9613862" cy="5022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48" name="Shape 148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49" name="Shape 149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50" name="Shape 150"/>
          <p:cNvSpPr txBox="1"/>
          <p:nvPr>
            <p:ph idx="12" type="sldNum"/>
          </p:nvPr>
        </p:nvSpPr>
        <p:spPr>
          <a:xfrm>
            <a:off x="10729455" y="4709925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 Column">
  <p:cSld name="3 Column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152" name="Shape 15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153" name="Shape 1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Shape 154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Shape 15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Shape 156"/>
          <p:cNvSpPr txBox="1"/>
          <p:nvPr>
            <p:ph type="title"/>
          </p:nvPr>
        </p:nvSpPr>
        <p:spPr>
          <a:xfrm>
            <a:off x="669222" y="753228"/>
            <a:ext cx="9624960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660946" y="2336873"/>
            <a:ext cx="3070034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58" name="Shape 158"/>
          <p:cNvSpPr txBox="1"/>
          <p:nvPr>
            <p:ph idx="2" type="body"/>
          </p:nvPr>
        </p:nvSpPr>
        <p:spPr>
          <a:xfrm>
            <a:off x="680322" y="3022673"/>
            <a:ext cx="3049702" cy="29135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59" name="Shape 159"/>
          <p:cNvSpPr txBox="1"/>
          <p:nvPr>
            <p:ph idx="3" type="body"/>
          </p:nvPr>
        </p:nvSpPr>
        <p:spPr>
          <a:xfrm>
            <a:off x="3956025" y="2336873"/>
            <a:ext cx="306324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60" name="Shape 160"/>
          <p:cNvSpPr txBox="1"/>
          <p:nvPr>
            <p:ph idx="4" type="body"/>
          </p:nvPr>
        </p:nvSpPr>
        <p:spPr>
          <a:xfrm>
            <a:off x="3945470" y="3022673"/>
            <a:ext cx="3063240" cy="29135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61" name="Shape 161"/>
          <p:cNvSpPr txBox="1"/>
          <p:nvPr>
            <p:ph idx="5" type="body"/>
          </p:nvPr>
        </p:nvSpPr>
        <p:spPr>
          <a:xfrm>
            <a:off x="7224156" y="2336873"/>
            <a:ext cx="307002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62" name="Shape 162"/>
          <p:cNvSpPr txBox="1"/>
          <p:nvPr>
            <p:ph idx="6" type="body"/>
          </p:nvPr>
        </p:nvSpPr>
        <p:spPr>
          <a:xfrm>
            <a:off x="7224156" y="3022673"/>
            <a:ext cx="3070025" cy="29135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63" name="Shape 163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64" name="Shape 164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65" name="Shape 165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 Picture Column">
  <p:cSld name="3 Picture Column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167" name="Shape 16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168" name="Shape 16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Shape 16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Shape 17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Shape 171"/>
          <p:cNvSpPr txBox="1"/>
          <p:nvPr>
            <p:ph type="title"/>
          </p:nvPr>
        </p:nvSpPr>
        <p:spPr>
          <a:xfrm>
            <a:off x="680322" y="753228"/>
            <a:ext cx="9613860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680318" y="4297503"/>
            <a:ext cx="304970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73" name="Shape 173"/>
          <p:cNvSpPr/>
          <p:nvPr>
            <p:ph idx="2" type="pic"/>
          </p:nvPr>
        </p:nvSpPr>
        <p:spPr>
          <a:xfrm>
            <a:off x="680318" y="2336873"/>
            <a:ext cx="3049705" cy="1524000"/>
          </a:xfrm>
          <a:prstGeom prst="roundRect">
            <a:avLst>
              <a:gd fmla="val 0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74" name="Shape 174"/>
          <p:cNvSpPr txBox="1"/>
          <p:nvPr>
            <p:ph idx="3" type="body"/>
          </p:nvPr>
        </p:nvSpPr>
        <p:spPr>
          <a:xfrm>
            <a:off x="680318" y="4873765"/>
            <a:ext cx="3049705" cy="10624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75" name="Shape 175"/>
          <p:cNvSpPr txBox="1"/>
          <p:nvPr>
            <p:ph idx="4" type="body"/>
          </p:nvPr>
        </p:nvSpPr>
        <p:spPr>
          <a:xfrm>
            <a:off x="3945471" y="4297503"/>
            <a:ext cx="306324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76" name="Shape 176"/>
          <p:cNvSpPr/>
          <p:nvPr>
            <p:ph idx="5" type="pic"/>
          </p:nvPr>
        </p:nvSpPr>
        <p:spPr>
          <a:xfrm>
            <a:off x="3945470" y="2336873"/>
            <a:ext cx="3063240" cy="1524000"/>
          </a:xfrm>
          <a:prstGeom prst="roundRect">
            <a:avLst>
              <a:gd fmla="val 0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77" name="Shape 177"/>
          <p:cNvSpPr txBox="1"/>
          <p:nvPr>
            <p:ph idx="6" type="body"/>
          </p:nvPr>
        </p:nvSpPr>
        <p:spPr>
          <a:xfrm>
            <a:off x="3944117" y="4873764"/>
            <a:ext cx="3067297" cy="10624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78" name="Shape 178"/>
          <p:cNvSpPr txBox="1"/>
          <p:nvPr>
            <p:ph idx="7" type="body"/>
          </p:nvPr>
        </p:nvSpPr>
        <p:spPr>
          <a:xfrm>
            <a:off x="7230678" y="4297503"/>
            <a:ext cx="306350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79" name="Shape 179"/>
          <p:cNvSpPr/>
          <p:nvPr>
            <p:ph idx="8" type="pic"/>
          </p:nvPr>
        </p:nvSpPr>
        <p:spPr>
          <a:xfrm>
            <a:off x="7230677" y="2336873"/>
            <a:ext cx="3063505" cy="1524000"/>
          </a:xfrm>
          <a:prstGeom prst="roundRect">
            <a:avLst>
              <a:gd fmla="val 0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80" name="Shape 180"/>
          <p:cNvSpPr txBox="1"/>
          <p:nvPr>
            <p:ph idx="9" type="body"/>
          </p:nvPr>
        </p:nvSpPr>
        <p:spPr>
          <a:xfrm>
            <a:off x="7230553" y="4873762"/>
            <a:ext cx="3067563" cy="10624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81" name="Shape 181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82" name="Shape 182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83" name="Shape 183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185" name="Shape 18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186" name="Shape 18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Shape 18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Shape 18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Shape 189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0" name="Shape 190"/>
          <p:cNvSpPr txBox="1"/>
          <p:nvPr>
            <p:ph idx="1" type="body"/>
          </p:nvPr>
        </p:nvSpPr>
        <p:spPr>
          <a:xfrm rot="5400000">
            <a:off x="3687593" y="-670399"/>
            <a:ext cx="3599316" cy="96138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10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91" name="Shape 191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92" name="Shape 192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93" name="Shape 193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Shape 196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Shape 197"/>
          <p:cNvSpPr txBox="1"/>
          <p:nvPr>
            <p:ph type="title"/>
          </p:nvPr>
        </p:nvSpPr>
        <p:spPr>
          <a:xfrm rot="5400000">
            <a:off x="8489252" y="2249576"/>
            <a:ext cx="4353760" cy="10738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8" name="Shape 198"/>
          <p:cNvSpPr txBox="1"/>
          <p:nvPr>
            <p:ph idx="1" type="body"/>
          </p:nvPr>
        </p:nvSpPr>
        <p:spPr>
          <a:xfrm rot="5400000">
            <a:off x="2452029" y="-1162110"/>
            <a:ext cx="5326589" cy="88700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10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99" name="Shape 199"/>
          <p:cNvSpPr txBox="1"/>
          <p:nvPr>
            <p:ph idx="10" type="dt"/>
          </p:nvPr>
        </p:nvSpPr>
        <p:spPr>
          <a:xfrm>
            <a:off x="6807126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00" name="Shape 200"/>
          <p:cNvSpPr txBox="1"/>
          <p:nvPr>
            <p:ph idx="11" type="ftr"/>
          </p:nvPr>
        </p:nvSpPr>
        <p:spPr>
          <a:xfrm>
            <a:off x="680321" y="5936188"/>
            <a:ext cx="612680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01" name="Shape 201"/>
          <p:cNvSpPr txBox="1"/>
          <p:nvPr>
            <p:ph idx="12" type="sldNum"/>
          </p:nvPr>
        </p:nvSpPr>
        <p:spPr>
          <a:xfrm>
            <a:off x="10097550" y="5398633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ctr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ctr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ctr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ctr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ctr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ctr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ctr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ctr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27" name="Shape 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28" name="Shape 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Shape 2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Shape 3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Shape 31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10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37" name="Shape 3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4086907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38" name="Shape 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4" y="4087901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Shape 39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Shape 40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Shape 41"/>
          <p:cNvSpPr txBox="1"/>
          <p:nvPr>
            <p:ph type="title"/>
          </p:nvPr>
        </p:nvSpPr>
        <p:spPr>
          <a:xfrm>
            <a:off x="680322" y="2869895"/>
            <a:ext cx="9613860" cy="10907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680322" y="4232171"/>
            <a:ext cx="9613860" cy="17040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10729455" y="2869895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47" name="Shape 4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48" name="Shape 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Shape 4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Shape 5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Shape 51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0320" y="2336873"/>
            <a:ext cx="4698358" cy="3599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10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2" type="body"/>
          </p:nvPr>
        </p:nvSpPr>
        <p:spPr>
          <a:xfrm>
            <a:off x="5594123" y="2336873"/>
            <a:ext cx="4700058" cy="3599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10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58" name="Shape 5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59" name="Shape 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Shape 60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Shape 61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Shape 62"/>
          <p:cNvSpPr txBox="1"/>
          <p:nvPr>
            <p:ph type="title"/>
          </p:nvPr>
        </p:nvSpPr>
        <p:spPr>
          <a:xfrm>
            <a:off x="680319" y="753229"/>
            <a:ext cx="9613863" cy="10809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906350" y="2336873"/>
            <a:ext cx="4472327" cy="6931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2" type="body"/>
          </p:nvPr>
        </p:nvSpPr>
        <p:spPr>
          <a:xfrm>
            <a:off x="680322" y="3030008"/>
            <a:ext cx="4698355" cy="29061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10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3" type="body"/>
          </p:nvPr>
        </p:nvSpPr>
        <p:spPr>
          <a:xfrm>
            <a:off x="5820154" y="2336873"/>
            <a:ext cx="4474028" cy="69207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4" type="body"/>
          </p:nvPr>
        </p:nvSpPr>
        <p:spPr>
          <a:xfrm>
            <a:off x="5594123" y="3030008"/>
            <a:ext cx="4700059" cy="29061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10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71" name="Shape 7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72" name="Shape 7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Shape 73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Shape 74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Shape 75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6" name="Shape 76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Short.png" id="80" name="Shape 8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Shape 81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4" name="Shape 84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86" name="Shape 8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87" name="Shape 8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Shape 8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Shape 8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Shape 90"/>
          <p:cNvSpPr txBox="1"/>
          <p:nvPr>
            <p:ph type="title"/>
          </p:nvPr>
        </p:nvSpPr>
        <p:spPr>
          <a:xfrm>
            <a:off x="680321" y="753227"/>
            <a:ext cx="9613859" cy="10809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4685846" y="2336873"/>
            <a:ext cx="5608336" cy="3599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10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2" name="Shape 92"/>
          <p:cNvSpPr txBox="1"/>
          <p:nvPr>
            <p:ph idx="2" type="body"/>
          </p:nvPr>
        </p:nvSpPr>
        <p:spPr>
          <a:xfrm>
            <a:off x="680322" y="2336872"/>
            <a:ext cx="3790078" cy="359931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3" name="Shape 93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4" name="Shape 94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5" name="Shape 95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97" name="Shape 9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98" name="Shape 9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Shape 9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Shape 10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Shape 101"/>
          <p:cNvSpPr txBox="1"/>
          <p:nvPr>
            <p:ph type="title"/>
          </p:nvPr>
        </p:nvSpPr>
        <p:spPr>
          <a:xfrm>
            <a:off x="680323" y="753228"/>
            <a:ext cx="9613857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2" name="Shape 102"/>
          <p:cNvSpPr/>
          <p:nvPr>
            <p:ph idx="2" type="pic"/>
          </p:nvPr>
        </p:nvSpPr>
        <p:spPr>
          <a:xfrm>
            <a:off x="4868333" y="2336874"/>
            <a:ext cx="5425849" cy="3599312"/>
          </a:xfrm>
          <a:prstGeom prst="rect">
            <a:avLst/>
          </a:prstGeom>
          <a:noFill/>
          <a:ln>
            <a:noFill/>
          </a:ln>
          <a:effectLst>
            <a:outerShdw blurRad="76200" rotWithShape="0" algn="tl" dir="5040000" dist="63500">
              <a:srgbClr val="000000">
                <a:alpha val="40784"/>
              </a:srgbClr>
            </a:outerShdw>
          </a:effectLst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0323" y="2336873"/>
            <a:ext cx="3876256" cy="35993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4" name="Shape 104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5" name="Shape 105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6" name="Shape 106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2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78121"/>
            </a:gs>
            <a:gs pos="50000">
              <a:srgbClr val="D54006"/>
            </a:gs>
            <a:gs pos="100000">
              <a:srgbClr val="8C0000"/>
            </a:gs>
          </a:gsLst>
          <a:lin ang="2520000" scaled="0"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ashOverlay-FullResolve.png" id="10" name="Shape 10"/>
          <p:cNvPicPr preferRelativeResize="0"/>
          <p:nvPr/>
        </p:nvPicPr>
        <p:blipFill rotWithShape="1">
          <a:blip r:embed="rId1">
            <a:alphaModFix amt="10000"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hape 11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10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9.png"/><Relationship Id="rId5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Relationship Id="rId4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/>
          <p:nvPr>
            <p:ph type="ctrTitle"/>
          </p:nvPr>
        </p:nvSpPr>
        <p:spPr>
          <a:xfrm>
            <a:off x="680322" y="2733709"/>
            <a:ext cx="8144134" cy="137307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60"/>
              <a:buFont typeface="Trebuchet MS"/>
              <a:buNone/>
            </a:pPr>
            <a:r>
              <a:rPr b="0" i="0" lang="en-US" sz="486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p1RCC Genomic Hackathon</a:t>
            </a:r>
            <a:br>
              <a:rPr b="0" i="0" lang="en-US" sz="486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b="0" i="0" lang="en-US" sz="486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Team Express Force</a:t>
            </a:r>
            <a:endParaRPr b="0" i="0" sz="486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07" name="Shape 207"/>
          <p:cNvSpPr txBox="1"/>
          <p:nvPr>
            <p:ph idx="1" type="subTitle"/>
          </p:nvPr>
        </p:nvSpPr>
        <p:spPr>
          <a:xfrm>
            <a:off x="680322" y="4394040"/>
            <a:ext cx="10019346" cy="9261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Sofia Medina, Amrit Virdee, Nikhil Balajil, Yuri Bendana, and Maricris Macabeo</a:t>
            </a:r>
            <a:endParaRPr b="0" i="0" sz="20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Salesforce; May 20, 2018</a:t>
            </a:r>
            <a:endParaRPr b="0" i="0" sz="20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Introduction	</a:t>
            </a:r>
            <a:endParaRPr b="0" i="0" sz="36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13" name="Shape 213"/>
          <p:cNvSpPr txBox="1"/>
          <p:nvPr>
            <p:ph idx="1" type="body"/>
          </p:nvPr>
        </p:nvSpPr>
        <p:spPr>
          <a:xfrm>
            <a:off x="680321" y="2336872"/>
            <a:ext cx="6268733" cy="41210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p1RCC 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Accounts for 15%-20% of RCC 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Gain  of chromosomes 7 and 17</a:t>
            </a:r>
            <a:endParaRPr/>
          </a:p>
          <a:p>
            <a:pPr indent="-101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14" name="Shape 214"/>
          <p:cNvSpPr txBox="1"/>
          <p:nvPr/>
        </p:nvSpPr>
        <p:spPr>
          <a:xfrm>
            <a:off x="1425039" y="6382771"/>
            <a:ext cx="180530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PMID: 29617669</a:t>
            </a:r>
            <a:endParaRPr/>
          </a:p>
        </p:txBody>
      </p:sp>
      <p:pic>
        <p:nvPicPr>
          <p:cNvPr id="215" name="Shape 215"/>
          <p:cNvPicPr preferRelativeResize="0"/>
          <p:nvPr/>
        </p:nvPicPr>
        <p:blipFill rotWithShape="1">
          <a:blip r:embed="rId3">
            <a:alphaModFix/>
          </a:blip>
          <a:srcRect b="25696" l="3394" r="48207" t="38474"/>
          <a:stretch/>
        </p:blipFill>
        <p:spPr>
          <a:xfrm>
            <a:off x="1330035" y="3573901"/>
            <a:ext cx="3194463" cy="2514716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Shape 216"/>
          <p:cNvSpPr txBox="1"/>
          <p:nvPr/>
        </p:nvSpPr>
        <p:spPr>
          <a:xfrm>
            <a:off x="5925788" y="3520247"/>
            <a:ext cx="6041762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Goal: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	To provide candidate 	biomarkers for pRCC. </a:t>
            </a:r>
            <a:endParaRPr sz="36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/>
          <p:nvPr>
            <p:ph type="title"/>
          </p:nvPr>
        </p:nvSpPr>
        <p:spPr>
          <a:xfrm>
            <a:off x="680321" y="753228"/>
            <a:ext cx="9613800" cy="1080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Methods</a:t>
            </a:r>
            <a:endParaRPr/>
          </a:p>
        </p:txBody>
      </p:sp>
      <p:pic>
        <p:nvPicPr>
          <p:cNvPr id="223" name="Shape 223"/>
          <p:cNvPicPr preferRelativeResize="0"/>
          <p:nvPr/>
        </p:nvPicPr>
        <p:blipFill rotWithShape="1">
          <a:blip r:embed="rId3">
            <a:alphaModFix/>
          </a:blip>
          <a:srcRect b="92743" l="0" r="84331" t="0"/>
          <a:stretch/>
        </p:blipFill>
        <p:spPr>
          <a:xfrm>
            <a:off x="1673678" y="2825659"/>
            <a:ext cx="2353985" cy="6199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Shape 2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16823" y="2825659"/>
            <a:ext cx="3117006" cy="64235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Shape 22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673678" y="4459508"/>
            <a:ext cx="4381500" cy="92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Shape 22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492176" y="2562637"/>
            <a:ext cx="2641600" cy="11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Shape 227"/>
          <p:cNvSpPr txBox="1"/>
          <p:nvPr/>
        </p:nvSpPr>
        <p:spPr>
          <a:xfrm>
            <a:off x="1274026" y="3918856"/>
            <a:ext cx="6466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Collaborative filtering using probability matrix factorization </a:t>
            </a:r>
            <a:endParaRPr sz="18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28" name="Shape 228"/>
          <p:cNvSpPr/>
          <p:nvPr/>
        </p:nvSpPr>
        <p:spPr>
          <a:xfrm>
            <a:off x="1489650" y="2005474"/>
            <a:ext cx="972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Mutated in &gt;0.99% of patients + Co-expressed with pRCC (Plouhinec et al. Plos Biology)</a:t>
            </a:r>
            <a:endParaRPr sz="18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Result</a:t>
            </a:r>
            <a:endParaRPr b="0" i="0" sz="36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35" name="Shape 235"/>
          <p:cNvSpPr/>
          <p:nvPr/>
        </p:nvSpPr>
        <p:spPr>
          <a:xfrm>
            <a:off x="546266" y="2125683"/>
            <a:ext cx="7766462" cy="4560125"/>
          </a:xfrm>
          <a:prstGeom prst="ellipse">
            <a:avLst/>
          </a:prstGeom>
          <a:solidFill>
            <a:srgbClr val="878150"/>
          </a:solidFill>
          <a:ln cap="flat" cmpd="sng" w="12700">
            <a:solidFill>
              <a:srgbClr val="AF6C0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36" name="Shape 236"/>
          <p:cNvSpPr/>
          <p:nvPr/>
        </p:nvSpPr>
        <p:spPr>
          <a:xfrm>
            <a:off x="2529445" y="2897579"/>
            <a:ext cx="5317088" cy="3503221"/>
          </a:xfrm>
          <a:prstGeom prst="ellipse">
            <a:avLst/>
          </a:prstGeom>
          <a:solidFill>
            <a:srgbClr val="BD65C0"/>
          </a:solidFill>
          <a:ln cap="flat" cmpd="sng" w="12700">
            <a:solidFill>
              <a:srgbClr val="AF6C0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37" name="Shape 237"/>
          <p:cNvSpPr txBox="1"/>
          <p:nvPr/>
        </p:nvSpPr>
        <p:spPr>
          <a:xfrm>
            <a:off x="1810338" y="2705917"/>
            <a:ext cx="143821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Normal</a:t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C7 and C17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2014 Genes </a:t>
            </a:r>
            <a:endParaRPr/>
          </a:p>
        </p:txBody>
      </p:sp>
      <p:sp>
        <p:nvSpPr>
          <p:cNvPr id="238" name="Shape 238"/>
          <p:cNvSpPr/>
          <p:nvPr/>
        </p:nvSpPr>
        <p:spPr>
          <a:xfrm>
            <a:off x="4263242" y="3883231"/>
            <a:ext cx="3384467" cy="1971303"/>
          </a:xfrm>
          <a:prstGeom prst="ellipse">
            <a:avLst/>
          </a:prstGeom>
          <a:solidFill>
            <a:srgbClr val="367ECB"/>
          </a:solidFill>
          <a:ln cap="flat" cmpd="sng" w="12700">
            <a:solidFill>
              <a:srgbClr val="AF6C0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39" name="Shape 239"/>
          <p:cNvSpPr txBox="1"/>
          <p:nvPr/>
        </p:nvSpPr>
        <p:spPr>
          <a:xfrm>
            <a:off x="4516464" y="4308405"/>
            <a:ext cx="2028761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COSMIC and TCGA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140 Genes </a:t>
            </a:r>
            <a:endParaRPr/>
          </a:p>
        </p:txBody>
      </p:sp>
      <p:sp>
        <p:nvSpPr>
          <p:cNvPr id="240" name="Shape 240"/>
          <p:cNvSpPr/>
          <p:nvPr/>
        </p:nvSpPr>
        <p:spPr>
          <a:xfrm>
            <a:off x="5997040" y="4728910"/>
            <a:ext cx="1306286" cy="828742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AF6C0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41" name="Shape 241"/>
          <p:cNvSpPr txBox="1"/>
          <p:nvPr/>
        </p:nvSpPr>
        <p:spPr>
          <a:xfrm>
            <a:off x="3159228" y="3492414"/>
            <a:ext cx="2028761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COSMIC and TCGA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1256 genes</a:t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lang="en-US"/>
              <a:t>Normalized read coverage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lang="en-US"/>
              <a:t>Blood vs Tumor</a:t>
            </a:r>
            <a:endParaRPr/>
          </a:p>
        </p:txBody>
      </p:sp>
      <p:sp>
        <p:nvSpPr>
          <p:cNvPr id="247" name="Shape 247"/>
          <p:cNvSpPr txBox="1"/>
          <p:nvPr>
            <p:ph idx="1" type="body"/>
          </p:nvPr>
        </p:nvSpPr>
        <p:spPr>
          <a:xfrm>
            <a:off x="680321" y="2336873"/>
            <a:ext cx="9613800" cy="35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48" name="Shape 2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34175" y="395050"/>
            <a:ext cx="1657824" cy="1797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Shape 2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0396" y="2480950"/>
            <a:ext cx="5519428" cy="3455250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Shape 250"/>
          <p:cNvSpPr txBox="1"/>
          <p:nvPr/>
        </p:nvSpPr>
        <p:spPr>
          <a:xfrm>
            <a:off x="1990088" y="4667250"/>
            <a:ext cx="2952900" cy="5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X and Y 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chromosomes</a:t>
            </a:r>
            <a:endParaRPr/>
          </a:p>
        </p:txBody>
      </p:sp>
      <p:sp>
        <p:nvSpPr>
          <p:cNvPr id="251" name="Shape 251"/>
          <p:cNvSpPr txBox="1"/>
          <p:nvPr/>
        </p:nvSpPr>
        <p:spPr>
          <a:xfrm>
            <a:off x="6572250" y="4740100"/>
            <a:ext cx="2571900" cy="6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chr1.q12</a:t>
            </a:r>
            <a:endParaRPr/>
          </a:p>
        </p:txBody>
      </p:sp>
      <p:pic>
        <p:nvPicPr>
          <p:cNvPr id="252" name="Shape 25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76875" y="2480950"/>
            <a:ext cx="5377701" cy="354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/>
          <p:nvPr>
            <p:ph type="title"/>
          </p:nvPr>
        </p:nvSpPr>
        <p:spPr>
          <a:xfrm>
            <a:off x="680321" y="753228"/>
            <a:ext cx="9613800" cy="1080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Netflix for genes</a:t>
            </a:r>
            <a:endParaRPr/>
          </a:p>
        </p:txBody>
      </p:sp>
      <p:sp>
        <p:nvSpPr>
          <p:cNvPr id="259" name="Shape 259"/>
          <p:cNvSpPr txBox="1"/>
          <p:nvPr>
            <p:ph idx="1" type="body"/>
          </p:nvPr>
        </p:nvSpPr>
        <p:spPr>
          <a:xfrm>
            <a:off x="680321" y="2336873"/>
            <a:ext cx="9613800" cy="3599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Sample ID vs Gene matrix table</a:t>
            </a:r>
            <a:endParaRPr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Entity Embeddings</a:t>
            </a:r>
            <a:endParaRPr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Dimensionality</a:t>
            </a:r>
            <a:r>
              <a:rPr lang="en-US"/>
              <a:t> reduction</a:t>
            </a:r>
            <a:endParaRPr/>
          </a:p>
        </p:txBody>
      </p:sp>
      <p:pic>
        <p:nvPicPr>
          <p:cNvPr id="260" name="Shape 2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3927" y="3036200"/>
            <a:ext cx="6853473" cy="359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/>
          <p:nvPr>
            <p:ph type="title"/>
          </p:nvPr>
        </p:nvSpPr>
        <p:spPr>
          <a:xfrm>
            <a:off x="680321" y="753228"/>
            <a:ext cx="9613800" cy="1080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Netflix for genes</a:t>
            </a:r>
            <a:endParaRPr/>
          </a:p>
        </p:txBody>
      </p:sp>
      <p:sp>
        <p:nvSpPr>
          <p:cNvPr id="267" name="Shape 267"/>
          <p:cNvSpPr txBox="1"/>
          <p:nvPr>
            <p:ph idx="1" type="body"/>
          </p:nvPr>
        </p:nvSpPr>
        <p:spPr>
          <a:xfrm>
            <a:off x="680321" y="2336873"/>
            <a:ext cx="9613800" cy="3599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COSMIC dataset (Primary Site: kidney) </a:t>
            </a:r>
            <a:endParaRPr/>
          </a:p>
        </p:txBody>
      </p:sp>
      <p:pic>
        <p:nvPicPr>
          <p:cNvPr id="268" name="Shape 2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8500" y="3162300"/>
            <a:ext cx="3790950" cy="359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Shape 2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12036" y="2336875"/>
            <a:ext cx="3282088" cy="420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 txBox="1"/>
          <p:nvPr>
            <p:ph type="title"/>
          </p:nvPr>
        </p:nvSpPr>
        <p:spPr>
          <a:xfrm>
            <a:off x="680321" y="753228"/>
            <a:ext cx="9613800" cy="1080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Netflix for Genes</a:t>
            </a:r>
            <a:endParaRPr/>
          </a:p>
        </p:txBody>
      </p:sp>
      <p:pic>
        <p:nvPicPr>
          <p:cNvPr id="276" name="Shape 2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09125" y="1974775"/>
            <a:ext cx="6236751" cy="4669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Shape 27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57600" y="2098400"/>
            <a:ext cx="2826225" cy="4437525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Shape 278"/>
          <p:cNvSpPr txBox="1"/>
          <p:nvPr/>
        </p:nvSpPr>
        <p:spPr>
          <a:xfrm>
            <a:off x="726150" y="2480975"/>
            <a:ext cx="2075100" cy="11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</a:rPr>
              <a:t>Results</a:t>
            </a: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Reference</a:t>
            </a:r>
            <a:endParaRPr b="0" i="0" sz="36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84" name="Shape 284"/>
          <p:cNvSpPr txBox="1"/>
          <p:nvPr>
            <p:ph idx="1" type="body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Special thanks to Sean Davis</a:t>
            </a:r>
            <a:endParaRPr/>
          </a:p>
          <a:p>
            <a:pPr indent="-762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erlin">
  <a:themeElements>
    <a:clrScheme name="Berlin">
      <a:dk1>
        <a:srgbClr val="000000"/>
      </a:dk1>
      <a:lt1>
        <a:srgbClr val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