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7" r:id="rId4"/>
    <p:sldId id="262" r:id="rId5"/>
    <p:sldId id="258" r:id="rId6"/>
    <p:sldId id="259" r:id="rId7"/>
    <p:sldId id="276"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7/29/2017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7/29/2017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7/29/2017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7/29/2017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7/29/2017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7/29/2017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7/29/2017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utdallas.edu/~rmh072000/AdsTutorialSp2006-1.pdf" TargetMode="External"/><Relationship Id="rId2" Type="http://schemas.openxmlformats.org/officeDocument/2006/relationships/hyperlink" Target="http://www.qsl.net/va3iul/Bias/Bias_Circuits_for_RF_Devices.pdf"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6DAA1-FCE5-45A1-8760-AE630EF526A1}"/>
              </a:ext>
            </a:extLst>
          </p:cNvPr>
          <p:cNvSpPr>
            <a:spLocks noGrp="1"/>
          </p:cNvSpPr>
          <p:nvPr>
            <p:ph type="ctrTitle"/>
          </p:nvPr>
        </p:nvSpPr>
        <p:spPr>
          <a:xfrm>
            <a:off x="1371600" y="1803405"/>
            <a:ext cx="9448800" cy="1825096"/>
          </a:xfrm>
        </p:spPr>
        <p:txBody>
          <a:bodyPr>
            <a:normAutofit fontScale="90000"/>
          </a:bodyPr>
          <a:lstStyle/>
          <a:p>
            <a:pPr algn="ctr"/>
            <a:r>
              <a:rPr lang="en-IN" dirty="0"/>
              <a:t>TR Switch </a:t>
            </a:r>
            <a:br>
              <a:rPr lang="en-IN" dirty="0"/>
            </a:br>
            <a:r>
              <a:rPr lang="en-IN" dirty="0"/>
              <a:t>and RF amplifier </a:t>
            </a:r>
            <a:br>
              <a:rPr lang="en-IN" dirty="0"/>
            </a:br>
            <a:r>
              <a:rPr lang="en-IN" dirty="0"/>
              <a:t>for 1.5mT</a:t>
            </a:r>
          </a:p>
        </p:txBody>
      </p:sp>
      <p:sp>
        <p:nvSpPr>
          <p:cNvPr id="3" name="Subtitle 2">
            <a:extLst>
              <a:ext uri="{FF2B5EF4-FFF2-40B4-BE49-F238E27FC236}">
                <a16:creationId xmlns:a16="http://schemas.microsoft.com/office/drawing/2014/main" id="{3CA60261-8BDC-4865-8B0A-A7982BC991EE}"/>
              </a:ext>
            </a:extLst>
          </p:cNvPr>
          <p:cNvSpPr>
            <a:spLocks noGrp="1"/>
          </p:cNvSpPr>
          <p:nvPr>
            <p:ph type="subTitle" idx="1"/>
          </p:nvPr>
        </p:nvSpPr>
        <p:spPr>
          <a:xfrm>
            <a:off x="9903203" y="5125441"/>
            <a:ext cx="2101442" cy="685800"/>
          </a:xfrm>
        </p:spPr>
        <p:txBody>
          <a:bodyPr>
            <a:normAutofit fontScale="92500" lnSpcReduction="10000"/>
          </a:bodyPr>
          <a:lstStyle/>
          <a:p>
            <a:r>
              <a:rPr lang="en-IN" dirty="0"/>
              <a:t> Padma C.R.</a:t>
            </a:r>
          </a:p>
          <a:p>
            <a:r>
              <a:rPr lang="en-IN" dirty="0"/>
              <a:t>   JRF, MIRC</a:t>
            </a:r>
          </a:p>
        </p:txBody>
      </p:sp>
    </p:spTree>
    <p:extLst>
      <p:ext uri="{BB962C8B-B14F-4D97-AF65-F5344CB8AC3E}">
        <p14:creationId xmlns:p14="http://schemas.microsoft.com/office/powerpoint/2010/main" val="573547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17687" y="256478"/>
            <a:ext cx="2741456"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Matching networks</a:t>
            </a:r>
          </a:p>
        </p:txBody>
      </p:sp>
      <p:pic>
        <p:nvPicPr>
          <p:cNvPr id="3" name="Picture 2"/>
          <p:cNvPicPr>
            <a:picLocks noChangeAspect="1"/>
          </p:cNvPicPr>
          <p:nvPr/>
        </p:nvPicPr>
        <p:blipFill>
          <a:blip r:embed="rId2"/>
          <a:stretch>
            <a:fillRect/>
          </a:stretch>
        </p:blipFill>
        <p:spPr>
          <a:xfrm>
            <a:off x="317114" y="718142"/>
            <a:ext cx="4243735" cy="2393048"/>
          </a:xfrm>
          <a:prstGeom prst="rect">
            <a:avLst/>
          </a:prstGeom>
        </p:spPr>
      </p:pic>
      <p:pic>
        <p:nvPicPr>
          <p:cNvPr id="4" name="Picture 3"/>
          <p:cNvPicPr>
            <a:picLocks noChangeAspect="1"/>
          </p:cNvPicPr>
          <p:nvPr/>
        </p:nvPicPr>
        <p:blipFill>
          <a:blip r:embed="rId3"/>
          <a:stretch>
            <a:fillRect/>
          </a:stretch>
        </p:blipFill>
        <p:spPr>
          <a:xfrm>
            <a:off x="317114" y="3227164"/>
            <a:ext cx="4243735" cy="2640017"/>
          </a:xfrm>
          <a:prstGeom prst="rect">
            <a:avLst/>
          </a:prstGeom>
        </p:spPr>
      </p:pic>
      <p:pic>
        <p:nvPicPr>
          <p:cNvPr id="5" name="Picture 4"/>
          <p:cNvPicPr>
            <a:picLocks noChangeAspect="1"/>
          </p:cNvPicPr>
          <p:nvPr/>
        </p:nvPicPr>
        <p:blipFill>
          <a:blip r:embed="rId4"/>
          <a:stretch>
            <a:fillRect/>
          </a:stretch>
        </p:blipFill>
        <p:spPr>
          <a:xfrm>
            <a:off x="4672362" y="718143"/>
            <a:ext cx="3925228" cy="2393048"/>
          </a:xfrm>
          <a:prstGeom prst="rect">
            <a:avLst/>
          </a:prstGeom>
        </p:spPr>
      </p:pic>
      <p:pic>
        <p:nvPicPr>
          <p:cNvPr id="6" name="Picture 5"/>
          <p:cNvPicPr>
            <a:picLocks noChangeAspect="1"/>
          </p:cNvPicPr>
          <p:nvPr/>
        </p:nvPicPr>
        <p:blipFill>
          <a:blip r:embed="rId5"/>
          <a:stretch>
            <a:fillRect/>
          </a:stretch>
        </p:blipFill>
        <p:spPr>
          <a:xfrm>
            <a:off x="4672363" y="3227164"/>
            <a:ext cx="3925228" cy="2640017"/>
          </a:xfrm>
          <a:prstGeom prst="rect">
            <a:avLst/>
          </a:prstGeom>
        </p:spPr>
      </p:pic>
      <p:pic>
        <p:nvPicPr>
          <p:cNvPr id="8" name="Picture 7"/>
          <p:cNvPicPr>
            <a:picLocks noChangeAspect="1"/>
          </p:cNvPicPr>
          <p:nvPr/>
        </p:nvPicPr>
        <p:blipFill>
          <a:blip r:embed="rId6"/>
          <a:stretch>
            <a:fillRect/>
          </a:stretch>
        </p:blipFill>
        <p:spPr>
          <a:xfrm>
            <a:off x="8709103" y="718142"/>
            <a:ext cx="3143807" cy="2393048"/>
          </a:xfrm>
          <a:prstGeom prst="rect">
            <a:avLst/>
          </a:prstGeom>
        </p:spPr>
      </p:pic>
      <p:pic>
        <p:nvPicPr>
          <p:cNvPr id="9" name="Picture 8"/>
          <p:cNvPicPr>
            <a:picLocks noChangeAspect="1"/>
          </p:cNvPicPr>
          <p:nvPr/>
        </p:nvPicPr>
        <p:blipFill>
          <a:blip r:embed="rId7"/>
          <a:stretch>
            <a:fillRect/>
          </a:stretch>
        </p:blipFill>
        <p:spPr>
          <a:xfrm>
            <a:off x="8709103" y="3227163"/>
            <a:ext cx="3143807" cy="2640018"/>
          </a:xfrm>
          <a:prstGeom prst="rect">
            <a:avLst/>
          </a:prstGeom>
        </p:spPr>
      </p:pic>
      <p:sp>
        <p:nvSpPr>
          <p:cNvPr id="10" name="TextBox 9"/>
          <p:cNvSpPr txBox="1"/>
          <p:nvPr/>
        </p:nvSpPr>
        <p:spPr>
          <a:xfrm>
            <a:off x="317112" y="5971260"/>
            <a:ext cx="4243735" cy="707886"/>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Matching network between input and first stage input side.</a:t>
            </a:r>
          </a:p>
        </p:txBody>
      </p:sp>
      <p:sp>
        <p:nvSpPr>
          <p:cNvPr id="11" name="TextBox 10"/>
          <p:cNvSpPr txBox="1"/>
          <p:nvPr/>
        </p:nvSpPr>
        <p:spPr>
          <a:xfrm>
            <a:off x="4672360" y="5960108"/>
            <a:ext cx="3925230" cy="707886"/>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Matching network between first stage output and second stage input</a:t>
            </a:r>
          </a:p>
        </p:txBody>
      </p:sp>
      <p:sp>
        <p:nvSpPr>
          <p:cNvPr id="12" name="TextBox 11"/>
          <p:cNvSpPr txBox="1"/>
          <p:nvPr/>
        </p:nvSpPr>
        <p:spPr>
          <a:xfrm>
            <a:off x="8709103" y="5960108"/>
            <a:ext cx="3143807" cy="707886"/>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Matching network between second stage output and load</a:t>
            </a:r>
          </a:p>
        </p:txBody>
      </p:sp>
    </p:spTree>
    <p:extLst>
      <p:ext uri="{BB962C8B-B14F-4D97-AF65-F5344CB8AC3E}">
        <p14:creationId xmlns:p14="http://schemas.microsoft.com/office/powerpoint/2010/main" val="1052375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17687" y="256478"/>
            <a:ext cx="3043910"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Complete RFA circuit</a:t>
            </a:r>
          </a:p>
        </p:txBody>
      </p:sp>
      <p:pic>
        <p:nvPicPr>
          <p:cNvPr id="3" name="Picture 2"/>
          <p:cNvPicPr>
            <a:picLocks noChangeAspect="1"/>
          </p:cNvPicPr>
          <p:nvPr/>
        </p:nvPicPr>
        <p:blipFill>
          <a:blip r:embed="rId2"/>
          <a:stretch>
            <a:fillRect/>
          </a:stretch>
        </p:blipFill>
        <p:spPr>
          <a:xfrm>
            <a:off x="339415" y="718143"/>
            <a:ext cx="11503180" cy="3697740"/>
          </a:xfrm>
          <a:prstGeom prst="rect">
            <a:avLst/>
          </a:prstGeom>
        </p:spPr>
      </p:pic>
      <p:sp>
        <p:nvSpPr>
          <p:cNvPr id="4" name="TextBox 3"/>
          <p:cNvSpPr txBox="1"/>
          <p:nvPr/>
        </p:nvSpPr>
        <p:spPr>
          <a:xfrm>
            <a:off x="231040" y="4415883"/>
            <a:ext cx="11719930" cy="1631216"/>
          </a:xfrm>
          <a:prstGeom prst="rect">
            <a:avLst/>
          </a:prstGeom>
          <a:noFill/>
        </p:spPr>
        <p:txBody>
          <a:bodyPr wrap="square" rtlCol="0">
            <a:spAutoFit/>
          </a:bodyPr>
          <a:lstStyle/>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The complete two stage RFA circuit for 1.5T is as shown above. The only addition is the coupling capacitors included between stages so that there is no DC shift at the </a:t>
            </a:r>
            <a:r>
              <a:rPr lang="en-IN" sz="2000" dirty="0" err="1">
                <a:latin typeface="Times New Roman" panose="02020603050405020304" pitchFamily="18" charset="0"/>
                <a:cs typeface="Times New Roman" panose="02020603050405020304" pitchFamily="18" charset="0"/>
              </a:rPr>
              <a:t>outptut</a:t>
            </a:r>
            <a:r>
              <a:rPr lang="en-IN" sz="20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The maximum output power of the RFA is 14.938W and the minimum power is 385mW. The detailed discussion of the RFA results is done in the results section.</a:t>
            </a:r>
          </a:p>
        </p:txBody>
      </p:sp>
    </p:spTree>
    <p:extLst>
      <p:ext uri="{BB962C8B-B14F-4D97-AF65-F5344CB8AC3E}">
        <p14:creationId xmlns:p14="http://schemas.microsoft.com/office/powerpoint/2010/main" val="2671435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52828" y="256478"/>
            <a:ext cx="1143262"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Results</a:t>
            </a:r>
          </a:p>
        </p:txBody>
      </p:sp>
      <p:sp>
        <p:nvSpPr>
          <p:cNvPr id="3" name="TextBox 2"/>
          <p:cNvSpPr txBox="1"/>
          <p:nvPr/>
        </p:nvSpPr>
        <p:spPr>
          <a:xfrm>
            <a:off x="264494" y="718143"/>
            <a:ext cx="11719930" cy="707886"/>
          </a:xfrm>
          <a:prstGeom prst="rect">
            <a:avLst/>
          </a:prstGeom>
          <a:noFill/>
        </p:spPr>
        <p:txBody>
          <a:bodyPr wrap="square" rtlCol="0">
            <a:spAutoFit/>
          </a:bodyPr>
          <a:lstStyle/>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First, the stage by stage results of the RFA without gain control will be discussed after which the effect of the gain control is shown. </a:t>
            </a:r>
          </a:p>
        </p:txBody>
      </p:sp>
      <p:sp>
        <p:nvSpPr>
          <p:cNvPr id="4" name="TextBox 3"/>
          <p:cNvSpPr txBox="1"/>
          <p:nvPr/>
        </p:nvSpPr>
        <p:spPr>
          <a:xfrm>
            <a:off x="4421653" y="1426029"/>
            <a:ext cx="4548874"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Input voltage, current and power</a:t>
            </a:r>
          </a:p>
        </p:txBody>
      </p:sp>
      <p:pic>
        <p:nvPicPr>
          <p:cNvPr id="6" name="Picture 5"/>
          <p:cNvPicPr>
            <a:picLocks noChangeAspect="1"/>
          </p:cNvPicPr>
          <p:nvPr/>
        </p:nvPicPr>
        <p:blipFill>
          <a:blip r:embed="rId2"/>
          <a:stretch>
            <a:fillRect/>
          </a:stretch>
        </p:blipFill>
        <p:spPr>
          <a:xfrm>
            <a:off x="345688" y="1887694"/>
            <a:ext cx="11485756" cy="4591165"/>
          </a:xfrm>
          <a:prstGeom prst="rect">
            <a:avLst/>
          </a:prstGeom>
        </p:spPr>
      </p:pic>
    </p:spTree>
    <p:extLst>
      <p:ext uri="{BB962C8B-B14F-4D97-AF65-F5344CB8AC3E}">
        <p14:creationId xmlns:p14="http://schemas.microsoft.com/office/powerpoint/2010/main" val="999729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69608" y="255150"/>
            <a:ext cx="2510624"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First stage output</a:t>
            </a:r>
          </a:p>
        </p:txBody>
      </p:sp>
      <p:pic>
        <p:nvPicPr>
          <p:cNvPr id="4" name="Picture 3"/>
          <p:cNvPicPr>
            <a:picLocks noChangeAspect="1"/>
          </p:cNvPicPr>
          <p:nvPr/>
        </p:nvPicPr>
        <p:blipFill>
          <a:blip r:embed="rId2"/>
          <a:stretch>
            <a:fillRect/>
          </a:stretch>
        </p:blipFill>
        <p:spPr>
          <a:xfrm>
            <a:off x="334537" y="716814"/>
            <a:ext cx="11519210" cy="5773195"/>
          </a:xfrm>
          <a:prstGeom prst="rect">
            <a:avLst/>
          </a:prstGeom>
        </p:spPr>
      </p:pic>
    </p:spTree>
    <p:extLst>
      <p:ext uri="{BB962C8B-B14F-4D97-AF65-F5344CB8AC3E}">
        <p14:creationId xmlns:p14="http://schemas.microsoft.com/office/powerpoint/2010/main" val="546512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69608" y="255150"/>
            <a:ext cx="2820003"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Second stage output</a:t>
            </a:r>
          </a:p>
        </p:txBody>
      </p:sp>
      <p:pic>
        <p:nvPicPr>
          <p:cNvPr id="3" name="Picture 2"/>
          <p:cNvPicPr>
            <a:picLocks noChangeAspect="1"/>
          </p:cNvPicPr>
          <p:nvPr/>
        </p:nvPicPr>
        <p:blipFill>
          <a:blip r:embed="rId2"/>
          <a:stretch>
            <a:fillRect/>
          </a:stretch>
        </p:blipFill>
        <p:spPr>
          <a:xfrm>
            <a:off x="345688" y="716815"/>
            <a:ext cx="11485755" cy="5817800"/>
          </a:xfrm>
          <a:prstGeom prst="rect">
            <a:avLst/>
          </a:prstGeom>
        </p:spPr>
      </p:pic>
    </p:spTree>
    <p:extLst>
      <p:ext uri="{BB962C8B-B14F-4D97-AF65-F5344CB8AC3E}">
        <p14:creationId xmlns:p14="http://schemas.microsoft.com/office/powerpoint/2010/main" val="974109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2700" y="266301"/>
            <a:ext cx="2964081"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Tabulation of results</a:t>
            </a:r>
          </a:p>
        </p:txBody>
      </p:sp>
      <p:graphicFrame>
        <p:nvGraphicFramePr>
          <p:cNvPr id="3" name="Table 2"/>
          <p:cNvGraphicFramePr>
            <a:graphicFrameLocks noGrp="1"/>
          </p:cNvGraphicFramePr>
          <p:nvPr>
            <p:extLst/>
          </p:nvPr>
        </p:nvGraphicFramePr>
        <p:xfrm>
          <a:off x="1605780" y="1221471"/>
          <a:ext cx="8632281" cy="3563630"/>
        </p:xfrm>
        <a:graphic>
          <a:graphicData uri="http://schemas.openxmlformats.org/drawingml/2006/table">
            <a:tbl>
              <a:tblPr firstRow="1" bandRow="1">
                <a:tableStyleId>{5940675A-B579-460E-94D1-54222C63F5DA}</a:tableStyleId>
              </a:tblPr>
              <a:tblGrid>
                <a:gridCol w="1483108">
                  <a:extLst>
                    <a:ext uri="{9D8B030D-6E8A-4147-A177-3AD203B41FA5}">
                      <a16:colId xmlns:a16="http://schemas.microsoft.com/office/drawing/2014/main" val="2092580607"/>
                    </a:ext>
                  </a:extLst>
                </a:gridCol>
                <a:gridCol w="983258">
                  <a:extLst>
                    <a:ext uri="{9D8B030D-6E8A-4147-A177-3AD203B41FA5}">
                      <a16:colId xmlns:a16="http://schemas.microsoft.com/office/drawing/2014/main" val="3869670306"/>
                    </a:ext>
                  </a:extLst>
                </a:gridCol>
                <a:gridCol w="1233183">
                  <a:extLst>
                    <a:ext uri="{9D8B030D-6E8A-4147-A177-3AD203B41FA5}">
                      <a16:colId xmlns:a16="http://schemas.microsoft.com/office/drawing/2014/main" val="3124328343"/>
                    </a:ext>
                  </a:extLst>
                </a:gridCol>
                <a:gridCol w="1233183">
                  <a:extLst>
                    <a:ext uri="{9D8B030D-6E8A-4147-A177-3AD203B41FA5}">
                      <a16:colId xmlns:a16="http://schemas.microsoft.com/office/drawing/2014/main" val="4043627234"/>
                    </a:ext>
                  </a:extLst>
                </a:gridCol>
                <a:gridCol w="1233183">
                  <a:extLst>
                    <a:ext uri="{9D8B030D-6E8A-4147-A177-3AD203B41FA5}">
                      <a16:colId xmlns:a16="http://schemas.microsoft.com/office/drawing/2014/main" val="386486503"/>
                    </a:ext>
                  </a:extLst>
                </a:gridCol>
                <a:gridCol w="1233183">
                  <a:extLst>
                    <a:ext uri="{9D8B030D-6E8A-4147-A177-3AD203B41FA5}">
                      <a16:colId xmlns:a16="http://schemas.microsoft.com/office/drawing/2014/main" val="705164095"/>
                    </a:ext>
                  </a:extLst>
                </a:gridCol>
                <a:gridCol w="1233183">
                  <a:extLst>
                    <a:ext uri="{9D8B030D-6E8A-4147-A177-3AD203B41FA5}">
                      <a16:colId xmlns:a16="http://schemas.microsoft.com/office/drawing/2014/main" val="1216640923"/>
                    </a:ext>
                  </a:extLst>
                </a:gridCol>
              </a:tblGrid>
              <a:tr h="536311">
                <a:tc>
                  <a:txBody>
                    <a:bodyPr/>
                    <a:lstStyle/>
                    <a:p>
                      <a:pPr algn="ctr"/>
                      <a:endParaRPr lang="en-IN" sz="2000" dirty="0">
                        <a:latin typeface="Times New Roman" panose="02020603050405020304" pitchFamily="18" charset="0"/>
                        <a:cs typeface="Times New Roman" panose="02020603050405020304" pitchFamily="18" charset="0"/>
                      </a:endParaRPr>
                    </a:p>
                  </a:txBody>
                  <a:tcPr/>
                </a:tc>
                <a:tc gridSpan="2">
                  <a:txBody>
                    <a:bodyPr/>
                    <a:lstStyle/>
                    <a:p>
                      <a:pPr algn="ctr"/>
                      <a:r>
                        <a:rPr lang="en-IN" sz="2000" b="1" dirty="0">
                          <a:latin typeface="Times New Roman" panose="02020603050405020304" pitchFamily="18" charset="0"/>
                          <a:cs typeface="Times New Roman" panose="02020603050405020304" pitchFamily="18" charset="0"/>
                        </a:rPr>
                        <a:t> Voltage(p-p)</a:t>
                      </a:r>
                    </a:p>
                  </a:txBody>
                  <a:tcPr/>
                </a:tc>
                <a:tc hMerge="1">
                  <a:txBody>
                    <a:bodyPr/>
                    <a:lstStyle/>
                    <a:p>
                      <a:endParaRPr lang="en-IN" dirty="0"/>
                    </a:p>
                  </a:txBody>
                  <a:tcPr/>
                </a:tc>
                <a:tc gridSpan="2">
                  <a:txBody>
                    <a:bodyPr/>
                    <a:lstStyle/>
                    <a:p>
                      <a:pPr algn="ctr"/>
                      <a:r>
                        <a:rPr lang="en-IN" sz="2000" b="1" dirty="0">
                          <a:latin typeface="Times New Roman" panose="02020603050405020304" pitchFamily="18" charset="0"/>
                          <a:cs typeface="Times New Roman" panose="02020603050405020304" pitchFamily="18" charset="0"/>
                        </a:rPr>
                        <a:t>Current(p-p)</a:t>
                      </a:r>
                    </a:p>
                  </a:txBody>
                  <a:tcPr/>
                </a:tc>
                <a:tc hMerge="1">
                  <a:txBody>
                    <a:bodyPr/>
                    <a:lstStyle/>
                    <a:p>
                      <a:pPr algn="ctr"/>
                      <a:endParaRPr lang="en-IN" dirty="0">
                        <a:latin typeface="Times New Roman" panose="02020603050405020304" pitchFamily="18" charset="0"/>
                        <a:cs typeface="Times New Roman" panose="02020603050405020304" pitchFamily="18" charset="0"/>
                      </a:endParaRPr>
                    </a:p>
                  </a:txBody>
                  <a:tcPr/>
                </a:tc>
                <a:tc gridSpan="2">
                  <a:txBody>
                    <a:bodyPr/>
                    <a:lstStyle/>
                    <a:p>
                      <a:pPr algn="ctr"/>
                      <a:r>
                        <a:rPr lang="en-IN" sz="2000" b="1" dirty="0">
                          <a:latin typeface="Times New Roman" panose="02020603050405020304" pitchFamily="18" charset="0"/>
                          <a:cs typeface="Times New Roman" panose="02020603050405020304" pitchFamily="18" charset="0"/>
                        </a:rPr>
                        <a:t>Power</a:t>
                      </a:r>
                    </a:p>
                  </a:txBody>
                  <a:tcPr/>
                </a:tc>
                <a:tc hMerge="1">
                  <a:txBody>
                    <a:bodyPr/>
                    <a:lstStyle/>
                    <a:p>
                      <a:pPr algn="ct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2320011"/>
                  </a:ext>
                </a:extLst>
              </a:tr>
              <a:tr h="536311">
                <a:tc>
                  <a:txBody>
                    <a:bodyPr/>
                    <a:lstStyle/>
                    <a:p>
                      <a:pPr algn="ctr"/>
                      <a:endParaRPr lang="en-IN" sz="200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V</a:t>
                      </a:r>
                    </a:p>
                  </a:txBody>
                  <a:tcPr/>
                </a:tc>
                <a:tc>
                  <a:txBody>
                    <a:bodyPr/>
                    <a:lstStyle/>
                    <a:p>
                      <a:pPr algn="ctr"/>
                      <a:r>
                        <a:rPr lang="en-IN" sz="2000" b="1" dirty="0">
                          <a:latin typeface="Times New Roman" panose="02020603050405020304" pitchFamily="18" charset="0"/>
                          <a:cs typeface="Times New Roman" panose="02020603050405020304" pitchFamily="18" charset="0"/>
                        </a:rPr>
                        <a:t>dB</a:t>
                      </a:r>
                    </a:p>
                  </a:txBody>
                  <a:tcPr/>
                </a:tc>
                <a:tc>
                  <a:txBody>
                    <a:bodyPr/>
                    <a:lstStyle/>
                    <a:p>
                      <a:pPr algn="ctr"/>
                      <a:r>
                        <a:rPr lang="en-IN" sz="2000" b="1" dirty="0">
                          <a:latin typeface="Times New Roman" panose="02020603050405020304" pitchFamily="18" charset="0"/>
                          <a:cs typeface="Times New Roman" panose="02020603050405020304" pitchFamily="18" charset="0"/>
                        </a:rPr>
                        <a:t>A</a:t>
                      </a:r>
                    </a:p>
                  </a:txBody>
                  <a:tcPr/>
                </a:tc>
                <a:tc>
                  <a:txBody>
                    <a:bodyPr/>
                    <a:lstStyle/>
                    <a:p>
                      <a:pPr algn="ctr"/>
                      <a:r>
                        <a:rPr lang="en-IN" sz="2000" b="1" dirty="0">
                          <a:latin typeface="Times New Roman" panose="02020603050405020304" pitchFamily="18" charset="0"/>
                          <a:cs typeface="Times New Roman" panose="02020603050405020304" pitchFamily="18" charset="0"/>
                        </a:rPr>
                        <a:t>dB</a:t>
                      </a:r>
                    </a:p>
                  </a:txBody>
                  <a:tcPr/>
                </a:tc>
                <a:tc>
                  <a:txBody>
                    <a:bodyPr/>
                    <a:lstStyle/>
                    <a:p>
                      <a:pPr algn="ctr"/>
                      <a:r>
                        <a:rPr lang="en-IN" sz="2000" b="1" dirty="0">
                          <a:latin typeface="Times New Roman" panose="02020603050405020304" pitchFamily="18" charset="0"/>
                          <a:cs typeface="Times New Roman" panose="02020603050405020304" pitchFamily="18" charset="0"/>
                        </a:rPr>
                        <a:t>W</a:t>
                      </a:r>
                    </a:p>
                  </a:txBody>
                  <a:tcPr/>
                </a:tc>
                <a:tc>
                  <a:txBody>
                    <a:bodyPr/>
                    <a:lstStyle/>
                    <a:p>
                      <a:pPr algn="ctr"/>
                      <a:r>
                        <a:rPr lang="en-IN" sz="2000" b="1" dirty="0" err="1">
                          <a:latin typeface="Times New Roman" panose="02020603050405020304" pitchFamily="18" charset="0"/>
                          <a:cs typeface="Times New Roman" panose="02020603050405020304" pitchFamily="18" charset="0"/>
                        </a:rPr>
                        <a:t>dBm</a:t>
                      </a:r>
                      <a:endParaRPr lang="en-IN"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67613130"/>
                  </a:ext>
                </a:extLst>
              </a:tr>
              <a:tr h="536311">
                <a:tc>
                  <a:txBody>
                    <a:bodyPr/>
                    <a:lstStyle/>
                    <a:p>
                      <a:pPr algn="ctr"/>
                      <a:r>
                        <a:rPr lang="en-IN" sz="2000" b="1" dirty="0">
                          <a:latin typeface="Times New Roman" panose="02020603050405020304" pitchFamily="18" charset="0"/>
                          <a:cs typeface="Times New Roman" panose="02020603050405020304" pitchFamily="18" charset="0"/>
                        </a:rPr>
                        <a:t>Input</a:t>
                      </a:r>
                    </a:p>
                  </a:txBody>
                  <a:tcPr/>
                </a:tc>
                <a:tc>
                  <a:txBody>
                    <a:bodyPr/>
                    <a:lstStyle/>
                    <a:p>
                      <a:pPr algn="ctr"/>
                      <a:r>
                        <a:rPr lang="en-IN" sz="2000" dirty="0">
                          <a:latin typeface="Times New Roman" panose="02020603050405020304" pitchFamily="18" charset="0"/>
                          <a:cs typeface="Times New Roman" panose="02020603050405020304" pitchFamily="18" charset="0"/>
                        </a:rPr>
                        <a:t>2.23</a:t>
                      </a:r>
                    </a:p>
                  </a:txBody>
                  <a:tcPr/>
                </a:tc>
                <a:tc>
                  <a:txBody>
                    <a:bodyPr/>
                    <a:lstStyle/>
                    <a:p>
                      <a:pPr algn="ctr"/>
                      <a:r>
                        <a:rPr lang="en-IN" sz="2000" dirty="0">
                          <a:latin typeface="Times New Roman" panose="02020603050405020304" pitchFamily="18" charset="0"/>
                          <a:cs typeface="Times New Roman" panose="02020603050405020304" pitchFamily="18" charset="0"/>
                        </a:rPr>
                        <a:t>0.991</a:t>
                      </a:r>
                    </a:p>
                  </a:txBody>
                  <a:tcPr/>
                </a:tc>
                <a:tc>
                  <a:txBody>
                    <a:bodyPr/>
                    <a:lstStyle/>
                    <a:p>
                      <a:pPr algn="ctr"/>
                      <a:r>
                        <a:rPr lang="en-IN" sz="2000" dirty="0">
                          <a:latin typeface="Times New Roman" panose="02020603050405020304" pitchFamily="18" charset="0"/>
                          <a:cs typeface="Times New Roman" panose="02020603050405020304" pitchFamily="18" charset="0"/>
                        </a:rPr>
                        <a:t>0.052</a:t>
                      </a:r>
                    </a:p>
                  </a:txBody>
                  <a:tcPr/>
                </a:tc>
                <a:tc>
                  <a:txBody>
                    <a:bodyPr/>
                    <a:lstStyle/>
                    <a:p>
                      <a:pPr algn="ctr"/>
                      <a:r>
                        <a:rPr lang="en-IN" sz="2000" dirty="0">
                          <a:latin typeface="Times New Roman" panose="02020603050405020304" pitchFamily="18" charset="0"/>
                          <a:cs typeface="Times New Roman" panose="02020603050405020304" pitchFamily="18" charset="0"/>
                        </a:rPr>
                        <a:t>-31.5</a:t>
                      </a:r>
                    </a:p>
                  </a:txBody>
                  <a:tcPr/>
                </a:tc>
                <a:tc>
                  <a:txBody>
                    <a:bodyPr/>
                    <a:lstStyle/>
                    <a:p>
                      <a:pPr algn="ctr"/>
                      <a:r>
                        <a:rPr lang="en-IN" sz="2000" dirty="0">
                          <a:latin typeface="Times New Roman" panose="02020603050405020304" pitchFamily="18" charset="0"/>
                          <a:cs typeface="Times New Roman" panose="02020603050405020304" pitchFamily="18" charset="0"/>
                        </a:rPr>
                        <a:t>-0.013</a:t>
                      </a:r>
                    </a:p>
                  </a:txBody>
                  <a:tcPr/>
                </a:tc>
                <a:tc>
                  <a:txBody>
                    <a:bodyPr/>
                    <a:lstStyle/>
                    <a:p>
                      <a:pPr algn="ctr"/>
                      <a:r>
                        <a:rPr lang="en-IN" sz="2000" dirty="0">
                          <a:latin typeface="Times New Roman" panose="02020603050405020304" pitchFamily="18" charset="0"/>
                          <a:cs typeface="Times New Roman" panose="02020603050405020304" pitchFamily="18" charset="0"/>
                        </a:rPr>
                        <a:t>-0.5</a:t>
                      </a:r>
                    </a:p>
                  </a:txBody>
                  <a:tcPr/>
                </a:tc>
                <a:extLst>
                  <a:ext uri="{0D108BD9-81ED-4DB2-BD59-A6C34878D82A}">
                    <a16:rowId xmlns:a16="http://schemas.microsoft.com/office/drawing/2014/main" val="1886419188"/>
                  </a:ext>
                </a:extLst>
              </a:tr>
              <a:tr h="948857">
                <a:tc>
                  <a:txBody>
                    <a:bodyPr/>
                    <a:lstStyle/>
                    <a:p>
                      <a:pPr algn="ctr"/>
                      <a:r>
                        <a:rPr lang="en-IN" sz="2000" b="1" dirty="0">
                          <a:latin typeface="Times New Roman" panose="02020603050405020304" pitchFamily="18" charset="0"/>
                          <a:cs typeface="Times New Roman" panose="02020603050405020304" pitchFamily="18" charset="0"/>
                        </a:rPr>
                        <a:t>First stage output</a:t>
                      </a:r>
                    </a:p>
                  </a:txBody>
                  <a:tcPr/>
                </a:tc>
                <a:tc>
                  <a:txBody>
                    <a:bodyPr/>
                    <a:lstStyle/>
                    <a:p>
                      <a:pPr algn="ctr"/>
                      <a:r>
                        <a:rPr lang="en-IN" sz="2000" dirty="0">
                          <a:latin typeface="Times New Roman" panose="02020603050405020304" pitchFamily="18" charset="0"/>
                          <a:cs typeface="Times New Roman" panose="02020603050405020304" pitchFamily="18" charset="0"/>
                        </a:rPr>
                        <a:t>42.2</a:t>
                      </a:r>
                    </a:p>
                  </a:txBody>
                  <a:tcPr/>
                </a:tc>
                <a:tc>
                  <a:txBody>
                    <a:bodyPr/>
                    <a:lstStyle/>
                    <a:p>
                      <a:pPr algn="ctr"/>
                      <a:r>
                        <a:rPr lang="en-IN" sz="2000" dirty="0">
                          <a:latin typeface="Times New Roman" panose="02020603050405020304" pitchFamily="18" charset="0"/>
                          <a:cs typeface="Times New Roman" panose="02020603050405020304" pitchFamily="18" charset="0"/>
                        </a:rPr>
                        <a:t>26.429</a:t>
                      </a:r>
                    </a:p>
                  </a:txBody>
                  <a:tcPr/>
                </a:tc>
                <a:tc>
                  <a:txBody>
                    <a:bodyPr/>
                    <a:lstStyle/>
                    <a:p>
                      <a:pPr algn="ctr"/>
                      <a:r>
                        <a:rPr lang="en-IN" sz="2000" dirty="0">
                          <a:latin typeface="Times New Roman" panose="02020603050405020304" pitchFamily="18" charset="0"/>
                          <a:cs typeface="Times New Roman" panose="02020603050405020304" pitchFamily="18" charset="0"/>
                        </a:rPr>
                        <a:t>0.797</a:t>
                      </a:r>
                    </a:p>
                  </a:txBody>
                  <a:tcPr/>
                </a:tc>
                <a:tc>
                  <a:txBody>
                    <a:bodyPr/>
                    <a:lstStyle/>
                    <a:p>
                      <a:pPr algn="ctr"/>
                      <a:r>
                        <a:rPr lang="en-IN" sz="2000" dirty="0">
                          <a:latin typeface="Times New Roman" panose="02020603050405020304" pitchFamily="18" charset="0"/>
                          <a:cs typeface="Times New Roman" panose="02020603050405020304" pitchFamily="18" charset="0"/>
                        </a:rPr>
                        <a:t>-8.023</a:t>
                      </a:r>
                    </a:p>
                  </a:txBody>
                  <a:tcPr/>
                </a:tc>
                <a:tc>
                  <a:txBody>
                    <a:bodyPr/>
                    <a:lstStyle/>
                    <a:p>
                      <a:pPr algn="ctr"/>
                      <a:r>
                        <a:rPr lang="en-IN" sz="2000" dirty="0">
                          <a:latin typeface="Times New Roman" panose="02020603050405020304" pitchFamily="18" charset="0"/>
                          <a:cs typeface="Times New Roman" panose="02020603050405020304" pitchFamily="18" charset="0"/>
                        </a:rPr>
                        <a:t>3.7</a:t>
                      </a:r>
                    </a:p>
                  </a:txBody>
                  <a:tcPr/>
                </a:tc>
                <a:tc>
                  <a:txBody>
                    <a:bodyPr/>
                    <a:lstStyle/>
                    <a:p>
                      <a:pPr algn="ctr"/>
                      <a:r>
                        <a:rPr lang="en-IN" sz="2000" dirty="0">
                          <a:latin typeface="Times New Roman" panose="02020603050405020304" pitchFamily="18" charset="0"/>
                          <a:cs typeface="Times New Roman" panose="02020603050405020304" pitchFamily="18" charset="0"/>
                        </a:rPr>
                        <a:t>35.69</a:t>
                      </a:r>
                    </a:p>
                  </a:txBody>
                  <a:tcPr/>
                </a:tc>
                <a:extLst>
                  <a:ext uri="{0D108BD9-81ED-4DB2-BD59-A6C34878D82A}">
                    <a16:rowId xmlns:a16="http://schemas.microsoft.com/office/drawing/2014/main" val="882125426"/>
                  </a:ext>
                </a:extLst>
              </a:tr>
              <a:tr h="948857">
                <a:tc>
                  <a:txBody>
                    <a:bodyPr/>
                    <a:lstStyle/>
                    <a:p>
                      <a:pPr algn="ctr"/>
                      <a:r>
                        <a:rPr lang="en-IN" sz="2000" b="1" dirty="0">
                          <a:latin typeface="Times New Roman" panose="02020603050405020304" pitchFamily="18" charset="0"/>
                          <a:cs typeface="Times New Roman" panose="02020603050405020304" pitchFamily="18" charset="0"/>
                        </a:rPr>
                        <a:t>Second stage output</a:t>
                      </a:r>
                    </a:p>
                  </a:txBody>
                  <a:tcPr/>
                </a:tc>
                <a:tc>
                  <a:txBody>
                    <a:bodyPr/>
                    <a:lstStyle/>
                    <a:p>
                      <a:pPr algn="ctr"/>
                      <a:r>
                        <a:rPr lang="en-IN" sz="2000" dirty="0">
                          <a:latin typeface="Times New Roman" panose="02020603050405020304" pitchFamily="18" charset="0"/>
                          <a:cs typeface="Times New Roman" panose="02020603050405020304" pitchFamily="18" charset="0"/>
                        </a:rPr>
                        <a:t>75.74</a:t>
                      </a:r>
                    </a:p>
                  </a:txBody>
                  <a:tcPr/>
                </a:tc>
                <a:tc>
                  <a:txBody>
                    <a:bodyPr/>
                    <a:lstStyle/>
                    <a:p>
                      <a:pPr algn="ctr"/>
                      <a:r>
                        <a:rPr lang="en-IN" sz="2000" dirty="0">
                          <a:latin typeface="Times New Roman" panose="02020603050405020304" pitchFamily="18" charset="0"/>
                          <a:cs typeface="Times New Roman" panose="02020603050405020304" pitchFamily="18" charset="0"/>
                        </a:rPr>
                        <a:t>31.74</a:t>
                      </a:r>
                    </a:p>
                  </a:txBody>
                  <a:tcPr/>
                </a:tc>
                <a:tc>
                  <a:txBody>
                    <a:bodyPr/>
                    <a:lstStyle/>
                    <a:p>
                      <a:pPr algn="ctr"/>
                      <a:r>
                        <a:rPr lang="en-IN" sz="2000" dirty="0">
                          <a:latin typeface="Times New Roman" panose="02020603050405020304" pitchFamily="18" charset="0"/>
                          <a:cs typeface="Times New Roman" panose="02020603050405020304" pitchFamily="18" charset="0"/>
                        </a:rPr>
                        <a:t>1.51</a:t>
                      </a:r>
                    </a:p>
                  </a:txBody>
                  <a:tcPr/>
                </a:tc>
                <a:tc>
                  <a:txBody>
                    <a:bodyPr/>
                    <a:lstStyle/>
                    <a:p>
                      <a:pPr algn="ctr"/>
                      <a:r>
                        <a:rPr lang="en-IN" sz="2000" dirty="0">
                          <a:latin typeface="Times New Roman" panose="02020603050405020304" pitchFamily="18" charset="0"/>
                          <a:cs typeface="Times New Roman" panose="02020603050405020304" pitchFamily="18" charset="0"/>
                        </a:rPr>
                        <a:t>-2.24</a:t>
                      </a:r>
                    </a:p>
                  </a:txBody>
                  <a:tcPr/>
                </a:tc>
                <a:tc>
                  <a:txBody>
                    <a:bodyPr/>
                    <a:lstStyle/>
                    <a:p>
                      <a:pPr algn="ctr"/>
                      <a:r>
                        <a:rPr lang="en-IN" sz="2000" dirty="0">
                          <a:latin typeface="Times New Roman" panose="02020603050405020304" pitchFamily="18" charset="0"/>
                          <a:cs typeface="Times New Roman" panose="02020603050405020304" pitchFamily="18" charset="0"/>
                        </a:rPr>
                        <a:t>14.938</a:t>
                      </a:r>
                    </a:p>
                  </a:txBody>
                  <a:tcPr/>
                </a:tc>
                <a:tc>
                  <a:txBody>
                    <a:bodyPr/>
                    <a:lstStyle/>
                    <a:p>
                      <a:pPr algn="ctr"/>
                      <a:r>
                        <a:rPr lang="en-IN" sz="2000" dirty="0">
                          <a:latin typeface="Times New Roman" panose="02020603050405020304" pitchFamily="18" charset="0"/>
                          <a:cs typeface="Times New Roman" panose="02020603050405020304" pitchFamily="18" charset="0"/>
                        </a:rPr>
                        <a:t>41.74</a:t>
                      </a:r>
                    </a:p>
                  </a:txBody>
                  <a:tcPr/>
                </a:tc>
                <a:extLst>
                  <a:ext uri="{0D108BD9-81ED-4DB2-BD59-A6C34878D82A}">
                    <a16:rowId xmlns:a16="http://schemas.microsoft.com/office/drawing/2014/main" val="1282348447"/>
                  </a:ext>
                </a:extLst>
              </a:tr>
            </a:tbl>
          </a:graphicData>
        </a:graphic>
      </p:graphicFrame>
      <p:sp>
        <p:nvSpPr>
          <p:cNvPr id="5" name="TextBox 4"/>
          <p:cNvSpPr txBox="1"/>
          <p:nvPr/>
        </p:nvSpPr>
        <p:spPr>
          <a:xfrm>
            <a:off x="245326" y="5067119"/>
            <a:ext cx="11697629" cy="400110"/>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Note: negative sign in input power indicates that current leads voltage at the input by 180</a:t>
            </a:r>
            <a:r>
              <a:rPr lang="en-IN" sz="2000" baseline="30000" dirty="0">
                <a:latin typeface="Times New Roman" panose="02020603050405020304" pitchFamily="18" charset="0"/>
                <a:cs typeface="Times New Roman" panose="02020603050405020304" pitchFamily="18" charset="0"/>
              </a:rPr>
              <a:t>o</a:t>
            </a: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44915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34349" y="221696"/>
            <a:ext cx="4290405"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Tabulation of results with AGC</a:t>
            </a:r>
          </a:p>
        </p:txBody>
      </p:sp>
      <p:graphicFrame>
        <p:nvGraphicFramePr>
          <p:cNvPr id="4" name="Table 3"/>
          <p:cNvGraphicFramePr>
            <a:graphicFrameLocks noGrp="1"/>
          </p:cNvGraphicFramePr>
          <p:nvPr>
            <p:extLst/>
          </p:nvPr>
        </p:nvGraphicFramePr>
        <p:xfrm>
          <a:off x="303460" y="761420"/>
          <a:ext cx="4112322" cy="5547360"/>
        </p:xfrm>
        <a:graphic>
          <a:graphicData uri="http://schemas.openxmlformats.org/drawingml/2006/table">
            <a:tbl>
              <a:tblPr firstRow="1" bandRow="1">
                <a:tableStyleId>{5940675A-B579-460E-94D1-54222C63F5DA}</a:tableStyleId>
              </a:tblPr>
              <a:tblGrid>
                <a:gridCol w="2056161">
                  <a:extLst>
                    <a:ext uri="{9D8B030D-6E8A-4147-A177-3AD203B41FA5}">
                      <a16:colId xmlns:a16="http://schemas.microsoft.com/office/drawing/2014/main" val="3977600318"/>
                    </a:ext>
                  </a:extLst>
                </a:gridCol>
                <a:gridCol w="2056161">
                  <a:extLst>
                    <a:ext uri="{9D8B030D-6E8A-4147-A177-3AD203B41FA5}">
                      <a16:colId xmlns:a16="http://schemas.microsoft.com/office/drawing/2014/main" val="4139937736"/>
                    </a:ext>
                  </a:extLst>
                </a:gridCol>
              </a:tblGrid>
              <a:tr h="361190">
                <a:tc>
                  <a:txBody>
                    <a:bodyPr/>
                    <a:lstStyle/>
                    <a:p>
                      <a:pPr algn="ctr"/>
                      <a:r>
                        <a:rPr lang="en-IN" sz="2000" b="1" dirty="0">
                          <a:latin typeface="Times New Roman" panose="02020603050405020304" pitchFamily="18" charset="0"/>
                          <a:cs typeface="Times New Roman" panose="02020603050405020304" pitchFamily="18" charset="0"/>
                        </a:rPr>
                        <a:t>AGC Voltage (V)</a:t>
                      </a:r>
                    </a:p>
                  </a:txBody>
                  <a:tcPr/>
                </a:tc>
                <a:tc>
                  <a:txBody>
                    <a:bodyPr/>
                    <a:lstStyle/>
                    <a:p>
                      <a:pPr algn="ctr"/>
                      <a:r>
                        <a:rPr lang="en-IN" sz="2000" b="1" dirty="0">
                          <a:latin typeface="Times New Roman" panose="02020603050405020304" pitchFamily="18" charset="0"/>
                          <a:cs typeface="Times New Roman" panose="02020603050405020304" pitchFamily="18" charset="0"/>
                        </a:rPr>
                        <a:t>Power (W)</a:t>
                      </a:r>
                    </a:p>
                  </a:txBody>
                  <a:tcPr/>
                </a:tc>
                <a:extLst>
                  <a:ext uri="{0D108BD9-81ED-4DB2-BD59-A6C34878D82A}">
                    <a16:rowId xmlns:a16="http://schemas.microsoft.com/office/drawing/2014/main" val="1871203841"/>
                  </a:ext>
                </a:extLst>
              </a:tr>
              <a:tr h="361190">
                <a:tc>
                  <a:txBody>
                    <a:bodyPr/>
                    <a:lstStyle/>
                    <a:p>
                      <a:pPr algn="ctr"/>
                      <a:r>
                        <a:rPr lang="en-IN" sz="2000" dirty="0">
                          <a:latin typeface="Times New Roman" panose="02020603050405020304" pitchFamily="18" charset="0"/>
                          <a:cs typeface="Times New Roman" panose="02020603050405020304" pitchFamily="18" charset="0"/>
                        </a:rPr>
                        <a:t>1</a:t>
                      </a:r>
                    </a:p>
                  </a:txBody>
                  <a:tcPr/>
                </a:tc>
                <a:tc>
                  <a:txBody>
                    <a:bodyPr/>
                    <a:lstStyle/>
                    <a:p>
                      <a:pPr algn="ctr"/>
                      <a:r>
                        <a:rPr lang="en-IN" sz="2000" dirty="0">
                          <a:latin typeface="Times New Roman" panose="02020603050405020304" pitchFamily="18" charset="0"/>
                          <a:cs typeface="Times New Roman" panose="02020603050405020304" pitchFamily="18" charset="0"/>
                        </a:rPr>
                        <a:t>10.867</a:t>
                      </a:r>
                    </a:p>
                  </a:txBody>
                  <a:tcPr/>
                </a:tc>
                <a:extLst>
                  <a:ext uri="{0D108BD9-81ED-4DB2-BD59-A6C34878D82A}">
                    <a16:rowId xmlns:a16="http://schemas.microsoft.com/office/drawing/2014/main" val="3283742436"/>
                  </a:ext>
                </a:extLst>
              </a:tr>
              <a:tr h="361190">
                <a:tc>
                  <a:txBody>
                    <a:bodyPr/>
                    <a:lstStyle/>
                    <a:p>
                      <a:pPr algn="ctr"/>
                      <a:r>
                        <a:rPr lang="en-IN" sz="2000" dirty="0">
                          <a:latin typeface="Times New Roman" panose="02020603050405020304" pitchFamily="18" charset="0"/>
                          <a:cs typeface="Times New Roman" panose="02020603050405020304" pitchFamily="18" charset="0"/>
                        </a:rPr>
                        <a:t>2</a:t>
                      </a:r>
                    </a:p>
                  </a:txBody>
                  <a:tcPr/>
                </a:tc>
                <a:tc>
                  <a:txBody>
                    <a:bodyPr/>
                    <a:lstStyle/>
                    <a:p>
                      <a:pPr algn="ctr"/>
                      <a:r>
                        <a:rPr lang="en-IN" sz="2000" dirty="0">
                          <a:latin typeface="Times New Roman" panose="02020603050405020304" pitchFamily="18" charset="0"/>
                          <a:cs typeface="Times New Roman" panose="02020603050405020304" pitchFamily="18" charset="0"/>
                        </a:rPr>
                        <a:t>9.034</a:t>
                      </a:r>
                    </a:p>
                  </a:txBody>
                  <a:tcPr/>
                </a:tc>
                <a:extLst>
                  <a:ext uri="{0D108BD9-81ED-4DB2-BD59-A6C34878D82A}">
                    <a16:rowId xmlns:a16="http://schemas.microsoft.com/office/drawing/2014/main" val="1237817362"/>
                  </a:ext>
                </a:extLst>
              </a:tr>
              <a:tr h="361190">
                <a:tc>
                  <a:txBody>
                    <a:bodyPr/>
                    <a:lstStyle/>
                    <a:p>
                      <a:pPr algn="ctr"/>
                      <a:r>
                        <a:rPr lang="en-IN" sz="2000" dirty="0">
                          <a:latin typeface="Times New Roman" panose="02020603050405020304" pitchFamily="18" charset="0"/>
                          <a:cs typeface="Times New Roman" panose="02020603050405020304" pitchFamily="18" charset="0"/>
                        </a:rPr>
                        <a:t>3</a:t>
                      </a:r>
                    </a:p>
                  </a:txBody>
                  <a:tcPr/>
                </a:tc>
                <a:tc>
                  <a:txBody>
                    <a:bodyPr/>
                    <a:lstStyle/>
                    <a:p>
                      <a:pPr algn="ctr"/>
                      <a:r>
                        <a:rPr lang="en-IN" sz="2000" dirty="0">
                          <a:latin typeface="Times New Roman" panose="02020603050405020304" pitchFamily="18" charset="0"/>
                          <a:cs typeface="Times New Roman" panose="02020603050405020304" pitchFamily="18" charset="0"/>
                        </a:rPr>
                        <a:t>8.500</a:t>
                      </a:r>
                    </a:p>
                  </a:txBody>
                  <a:tcPr/>
                </a:tc>
                <a:extLst>
                  <a:ext uri="{0D108BD9-81ED-4DB2-BD59-A6C34878D82A}">
                    <a16:rowId xmlns:a16="http://schemas.microsoft.com/office/drawing/2014/main" val="4153736483"/>
                  </a:ext>
                </a:extLst>
              </a:tr>
              <a:tr h="361190">
                <a:tc>
                  <a:txBody>
                    <a:bodyPr/>
                    <a:lstStyle/>
                    <a:p>
                      <a:pPr algn="ctr"/>
                      <a:r>
                        <a:rPr lang="en-IN" sz="2000" dirty="0">
                          <a:latin typeface="Times New Roman" panose="02020603050405020304" pitchFamily="18" charset="0"/>
                          <a:cs typeface="Times New Roman" panose="02020603050405020304" pitchFamily="18" charset="0"/>
                        </a:rPr>
                        <a:t>4</a:t>
                      </a:r>
                    </a:p>
                  </a:txBody>
                  <a:tcPr/>
                </a:tc>
                <a:tc>
                  <a:txBody>
                    <a:bodyPr/>
                    <a:lstStyle/>
                    <a:p>
                      <a:pPr algn="ctr"/>
                      <a:r>
                        <a:rPr lang="en-IN" sz="2000" dirty="0">
                          <a:latin typeface="Times New Roman" panose="02020603050405020304" pitchFamily="18" charset="0"/>
                          <a:cs typeface="Times New Roman" panose="02020603050405020304" pitchFamily="18" charset="0"/>
                        </a:rPr>
                        <a:t>6.043</a:t>
                      </a:r>
                    </a:p>
                  </a:txBody>
                  <a:tcPr/>
                </a:tc>
                <a:extLst>
                  <a:ext uri="{0D108BD9-81ED-4DB2-BD59-A6C34878D82A}">
                    <a16:rowId xmlns:a16="http://schemas.microsoft.com/office/drawing/2014/main" val="3660154510"/>
                  </a:ext>
                </a:extLst>
              </a:tr>
              <a:tr h="361190">
                <a:tc>
                  <a:txBody>
                    <a:bodyPr/>
                    <a:lstStyle/>
                    <a:p>
                      <a:pPr algn="ctr"/>
                      <a:r>
                        <a:rPr lang="en-IN" sz="2000" dirty="0">
                          <a:latin typeface="Times New Roman" panose="02020603050405020304" pitchFamily="18" charset="0"/>
                          <a:cs typeface="Times New Roman" panose="02020603050405020304" pitchFamily="18" charset="0"/>
                        </a:rPr>
                        <a:t>5</a:t>
                      </a:r>
                    </a:p>
                  </a:txBody>
                  <a:tcPr/>
                </a:tc>
                <a:tc>
                  <a:txBody>
                    <a:bodyPr/>
                    <a:lstStyle/>
                    <a:p>
                      <a:pPr algn="ctr"/>
                      <a:r>
                        <a:rPr lang="en-IN" sz="2000" dirty="0">
                          <a:latin typeface="Times New Roman" panose="02020603050405020304" pitchFamily="18" charset="0"/>
                          <a:cs typeface="Times New Roman" panose="02020603050405020304" pitchFamily="18" charset="0"/>
                        </a:rPr>
                        <a:t>4.310</a:t>
                      </a:r>
                    </a:p>
                  </a:txBody>
                  <a:tcPr/>
                </a:tc>
                <a:extLst>
                  <a:ext uri="{0D108BD9-81ED-4DB2-BD59-A6C34878D82A}">
                    <a16:rowId xmlns:a16="http://schemas.microsoft.com/office/drawing/2014/main" val="3220444083"/>
                  </a:ext>
                </a:extLst>
              </a:tr>
              <a:tr h="361190">
                <a:tc>
                  <a:txBody>
                    <a:bodyPr/>
                    <a:lstStyle/>
                    <a:p>
                      <a:pPr algn="ctr"/>
                      <a:r>
                        <a:rPr lang="en-IN" sz="2000" dirty="0">
                          <a:latin typeface="Times New Roman" panose="02020603050405020304" pitchFamily="18" charset="0"/>
                          <a:cs typeface="Times New Roman" panose="02020603050405020304" pitchFamily="18" charset="0"/>
                        </a:rPr>
                        <a:t>6</a:t>
                      </a:r>
                    </a:p>
                  </a:txBody>
                  <a:tcPr/>
                </a:tc>
                <a:tc>
                  <a:txBody>
                    <a:bodyPr/>
                    <a:lstStyle/>
                    <a:p>
                      <a:pPr algn="ctr"/>
                      <a:r>
                        <a:rPr lang="en-IN" sz="2000" dirty="0">
                          <a:latin typeface="Times New Roman" panose="02020603050405020304" pitchFamily="18" charset="0"/>
                          <a:cs typeface="Times New Roman" panose="02020603050405020304" pitchFamily="18" charset="0"/>
                        </a:rPr>
                        <a:t>3.200</a:t>
                      </a:r>
                    </a:p>
                  </a:txBody>
                  <a:tcPr/>
                </a:tc>
                <a:extLst>
                  <a:ext uri="{0D108BD9-81ED-4DB2-BD59-A6C34878D82A}">
                    <a16:rowId xmlns:a16="http://schemas.microsoft.com/office/drawing/2014/main" val="2467714371"/>
                  </a:ext>
                </a:extLst>
              </a:tr>
              <a:tr h="361190">
                <a:tc>
                  <a:txBody>
                    <a:bodyPr/>
                    <a:lstStyle/>
                    <a:p>
                      <a:pPr algn="ctr"/>
                      <a:r>
                        <a:rPr lang="en-IN" sz="2000" dirty="0">
                          <a:latin typeface="Times New Roman" panose="02020603050405020304" pitchFamily="18" charset="0"/>
                          <a:cs typeface="Times New Roman" panose="02020603050405020304" pitchFamily="18" charset="0"/>
                        </a:rPr>
                        <a:t>7</a:t>
                      </a:r>
                    </a:p>
                  </a:txBody>
                  <a:tcPr/>
                </a:tc>
                <a:tc>
                  <a:txBody>
                    <a:bodyPr/>
                    <a:lstStyle/>
                    <a:p>
                      <a:pPr algn="ctr"/>
                      <a:r>
                        <a:rPr lang="en-IN" sz="2000" dirty="0">
                          <a:latin typeface="Times New Roman" panose="02020603050405020304" pitchFamily="18" charset="0"/>
                          <a:cs typeface="Times New Roman" panose="02020603050405020304" pitchFamily="18" charset="0"/>
                        </a:rPr>
                        <a:t>2.472</a:t>
                      </a:r>
                    </a:p>
                  </a:txBody>
                  <a:tcPr/>
                </a:tc>
                <a:extLst>
                  <a:ext uri="{0D108BD9-81ED-4DB2-BD59-A6C34878D82A}">
                    <a16:rowId xmlns:a16="http://schemas.microsoft.com/office/drawing/2014/main" val="3489093816"/>
                  </a:ext>
                </a:extLst>
              </a:tr>
              <a:tr h="361190">
                <a:tc>
                  <a:txBody>
                    <a:bodyPr/>
                    <a:lstStyle/>
                    <a:p>
                      <a:pPr algn="ctr"/>
                      <a:r>
                        <a:rPr lang="en-IN" sz="2000" dirty="0">
                          <a:latin typeface="Times New Roman" panose="02020603050405020304" pitchFamily="18" charset="0"/>
                          <a:cs typeface="Times New Roman" panose="02020603050405020304" pitchFamily="18" charset="0"/>
                        </a:rPr>
                        <a:t>8</a:t>
                      </a:r>
                    </a:p>
                  </a:txBody>
                  <a:tcPr/>
                </a:tc>
                <a:tc>
                  <a:txBody>
                    <a:bodyPr/>
                    <a:lstStyle/>
                    <a:p>
                      <a:pPr algn="ctr"/>
                      <a:r>
                        <a:rPr lang="en-IN" sz="2000" dirty="0">
                          <a:latin typeface="Times New Roman" panose="02020603050405020304" pitchFamily="18" charset="0"/>
                          <a:cs typeface="Times New Roman" panose="02020603050405020304" pitchFamily="18" charset="0"/>
                        </a:rPr>
                        <a:t>1.970</a:t>
                      </a:r>
                    </a:p>
                  </a:txBody>
                  <a:tcPr/>
                </a:tc>
                <a:extLst>
                  <a:ext uri="{0D108BD9-81ED-4DB2-BD59-A6C34878D82A}">
                    <a16:rowId xmlns:a16="http://schemas.microsoft.com/office/drawing/2014/main" val="2767699850"/>
                  </a:ext>
                </a:extLst>
              </a:tr>
              <a:tr h="361190">
                <a:tc>
                  <a:txBody>
                    <a:bodyPr/>
                    <a:lstStyle/>
                    <a:p>
                      <a:pPr algn="ctr"/>
                      <a:r>
                        <a:rPr lang="en-IN" sz="2000" dirty="0">
                          <a:latin typeface="Times New Roman" panose="02020603050405020304" pitchFamily="18" charset="0"/>
                          <a:cs typeface="Times New Roman" panose="02020603050405020304" pitchFamily="18" charset="0"/>
                        </a:rPr>
                        <a:t>9</a:t>
                      </a:r>
                    </a:p>
                  </a:txBody>
                  <a:tcPr/>
                </a:tc>
                <a:tc>
                  <a:txBody>
                    <a:bodyPr/>
                    <a:lstStyle/>
                    <a:p>
                      <a:pPr algn="ctr"/>
                      <a:r>
                        <a:rPr lang="en-IN" sz="2000" dirty="0">
                          <a:latin typeface="Times New Roman" panose="02020603050405020304" pitchFamily="18" charset="0"/>
                          <a:cs typeface="Times New Roman" panose="02020603050405020304" pitchFamily="18" charset="0"/>
                        </a:rPr>
                        <a:t>1.609</a:t>
                      </a:r>
                    </a:p>
                  </a:txBody>
                  <a:tcPr/>
                </a:tc>
                <a:extLst>
                  <a:ext uri="{0D108BD9-81ED-4DB2-BD59-A6C34878D82A}">
                    <a16:rowId xmlns:a16="http://schemas.microsoft.com/office/drawing/2014/main" val="3363088028"/>
                  </a:ext>
                </a:extLst>
              </a:tr>
              <a:tr h="361190">
                <a:tc>
                  <a:txBody>
                    <a:bodyPr/>
                    <a:lstStyle/>
                    <a:p>
                      <a:pPr algn="ctr"/>
                      <a:r>
                        <a:rPr lang="en-IN" sz="2000" dirty="0">
                          <a:latin typeface="Times New Roman" panose="02020603050405020304" pitchFamily="18" charset="0"/>
                          <a:cs typeface="Times New Roman" panose="02020603050405020304" pitchFamily="18" charset="0"/>
                        </a:rPr>
                        <a:t>10</a:t>
                      </a:r>
                    </a:p>
                  </a:txBody>
                  <a:tcPr/>
                </a:tc>
                <a:tc>
                  <a:txBody>
                    <a:bodyPr/>
                    <a:lstStyle/>
                    <a:p>
                      <a:pPr algn="ctr"/>
                      <a:r>
                        <a:rPr lang="en-IN" sz="2000" dirty="0">
                          <a:latin typeface="Times New Roman" panose="02020603050405020304" pitchFamily="18" charset="0"/>
                          <a:cs typeface="Times New Roman" panose="02020603050405020304" pitchFamily="18" charset="0"/>
                        </a:rPr>
                        <a:t>1.341</a:t>
                      </a:r>
                    </a:p>
                  </a:txBody>
                  <a:tcPr/>
                </a:tc>
                <a:extLst>
                  <a:ext uri="{0D108BD9-81ED-4DB2-BD59-A6C34878D82A}">
                    <a16:rowId xmlns:a16="http://schemas.microsoft.com/office/drawing/2014/main" val="1067289845"/>
                  </a:ext>
                </a:extLst>
              </a:tr>
              <a:tr h="361190">
                <a:tc>
                  <a:txBody>
                    <a:bodyPr/>
                    <a:lstStyle/>
                    <a:p>
                      <a:pPr algn="ctr"/>
                      <a:r>
                        <a:rPr lang="en-IN" sz="2000" dirty="0">
                          <a:latin typeface="Times New Roman" panose="02020603050405020304" pitchFamily="18" charset="0"/>
                          <a:cs typeface="Times New Roman" panose="02020603050405020304" pitchFamily="18" charset="0"/>
                        </a:rPr>
                        <a:t>11</a:t>
                      </a:r>
                    </a:p>
                  </a:txBody>
                  <a:tcPr/>
                </a:tc>
                <a:tc>
                  <a:txBody>
                    <a:bodyPr/>
                    <a:lstStyle/>
                    <a:p>
                      <a:pPr algn="ctr"/>
                      <a:r>
                        <a:rPr lang="en-IN" sz="2000" dirty="0">
                          <a:latin typeface="Times New Roman" panose="02020603050405020304" pitchFamily="18" charset="0"/>
                          <a:cs typeface="Times New Roman" panose="02020603050405020304" pitchFamily="18" charset="0"/>
                        </a:rPr>
                        <a:t>1.151</a:t>
                      </a:r>
                    </a:p>
                  </a:txBody>
                  <a:tcPr/>
                </a:tc>
                <a:extLst>
                  <a:ext uri="{0D108BD9-81ED-4DB2-BD59-A6C34878D82A}">
                    <a16:rowId xmlns:a16="http://schemas.microsoft.com/office/drawing/2014/main" val="1312568278"/>
                  </a:ext>
                </a:extLst>
              </a:tr>
              <a:tr h="361190">
                <a:tc>
                  <a:txBody>
                    <a:bodyPr/>
                    <a:lstStyle/>
                    <a:p>
                      <a:pPr algn="ctr"/>
                      <a:r>
                        <a:rPr lang="en-IN" sz="2000" dirty="0">
                          <a:latin typeface="Times New Roman" panose="02020603050405020304" pitchFamily="18" charset="0"/>
                          <a:cs typeface="Times New Roman" panose="02020603050405020304" pitchFamily="18" charset="0"/>
                        </a:rPr>
                        <a:t>12</a:t>
                      </a:r>
                    </a:p>
                  </a:txBody>
                  <a:tcPr/>
                </a:tc>
                <a:tc>
                  <a:txBody>
                    <a:bodyPr/>
                    <a:lstStyle/>
                    <a:p>
                      <a:pPr algn="ctr"/>
                      <a:r>
                        <a:rPr lang="en-IN" sz="2000" dirty="0">
                          <a:latin typeface="Times New Roman" panose="02020603050405020304" pitchFamily="18" charset="0"/>
                          <a:cs typeface="Times New Roman" panose="02020603050405020304" pitchFamily="18" charset="0"/>
                        </a:rPr>
                        <a:t>1.060</a:t>
                      </a:r>
                    </a:p>
                  </a:txBody>
                  <a:tcPr/>
                </a:tc>
                <a:extLst>
                  <a:ext uri="{0D108BD9-81ED-4DB2-BD59-A6C34878D82A}">
                    <a16:rowId xmlns:a16="http://schemas.microsoft.com/office/drawing/2014/main" val="1403726606"/>
                  </a:ext>
                </a:extLst>
              </a:tr>
              <a:tr h="361190">
                <a:tc>
                  <a:txBody>
                    <a:bodyPr/>
                    <a:lstStyle/>
                    <a:p>
                      <a:pPr algn="ctr"/>
                      <a:r>
                        <a:rPr lang="en-IN" sz="2000" dirty="0">
                          <a:latin typeface="Times New Roman" panose="02020603050405020304" pitchFamily="18" charset="0"/>
                          <a:cs typeface="Times New Roman" panose="02020603050405020304" pitchFamily="18" charset="0"/>
                        </a:rPr>
                        <a:t>13</a:t>
                      </a:r>
                    </a:p>
                  </a:txBody>
                  <a:tcPr/>
                </a:tc>
                <a:tc>
                  <a:txBody>
                    <a:bodyPr/>
                    <a:lstStyle/>
                    <a:p>
                      <a:pPr algn="ctr"/>
                      <a:r>
                        <a:rPr lang="en-IN" sz="2000" dirty="0">
                          <a:latin typeface="Times New Roman" panose="02020603050405020304" pitchFamily="18" charset="0"/>
                          <a:cs typeface="Times New Roman" panose="02020603050405020304" pitchFamily="18" charset="0"/>
                        </a:rPr>
                        <a:t>1.004</a:t>
                      </a:r>
                    </a:p>
                  </a:txBody>
                  <a:tcPr/>
                </a:tc>
                <a:extLst>
                  <a:ext uri="{0D108BD9-81ED-4DB2-BD59-A6C34878D82A}">
                    <a16:rowId xmlns:a16="http://schemas.microsoft.com/office/drawing/2014/main" val="4017248846"/>
                  </a:ext>
                </a:extLst>
              </a:tr>
            </a:tbl>
          </a:graphicData>
        </a:graphic>
      </p:graphicFrame>
      <p:graphicFrame>
        <p:nvGraphicFramePr>
          <p:cNvPr id="5" name="Table 4"/>
          <p:cNvGraphicFramePr>
            <a:graphicFrameLocks noGrp="1"/>
          </p:cNvGraphicFramePr>
          <p:nvPr>
            <p:extLst/>
          </p:nvPr>
        </p:nvGraphicFramePr>
        <p:xfrm>
          <a:off x="4804936" y="761420"/>
          <a:ext cx="4112322" cy="3962400"/>
        </p:xfrm>
        <a:graphic>
          <a:graphicData uri="http://schemas.openxmlformats.org/drawingml/2006/table">
            <a:tbl>
              <a:tblPr firstRow="1" bandRow="1">
                <a:tableStyleId>{5940675A-B579-460E-94D1-54222C63F5DA}</a:tableStyleId>
              </a:tblPr>
              <a:tblGrid>
                <a:gridCol w="2056161">
                  <a:extLst>
                    <a:ext uri="{9D8B030D-6E8A-4147-A177-3AD203B41FA5}">
                      <a16:colId xmlns:a16="http://schemas.microsoft.com/office/drawing/2014/main" val="3977600318"/>
                    </a:ext>
                  </a:extLst>
                </a:gridCol>
                <a:gridCol w="2056161">
                  <a:extLst>
                    <a:ext uri="{9D8B030D-6E8A-4147-A177-3AD203B41FA5}">
                      <a16:colId xmlns:a16="http://schemas.microsoft.com/office/drawing/2014/main" val="4139937736"/>
                    </a:ext>
                  </a:extLst>
                </a:gridCol>
              </a:tblGrid>
              <a:tr h="361190">
                <a:tc>
                  <a:txBody>
                    <a:bodyPr/>
                    <a:lstStyle/>
                    <a:p>
                      <a:pPr algn="ctr"/>
                      <a:r>
                        <a:rPr lang="en-IN" sz="2000" b="1" dirty="0">
                          <a:latin typeface="Times New Roman" panose="02020603050405020304" pitchFamily="18" charset="0"/>
                          <a:cs typeface="Times New Roman" panose="02020603050405020304" pitchFamily="18" charset="0"/>
                        </a:rPr>
                        <a:t>AGC Voltage (V)</a:t>
                      </a:r>
                    </a:p>
                  </a:txBody>
                  <a:tcPr/>
                </a:tc>
                <a:tc>
                  <a:txBody>
                    <a:bodyPr/>
                    <a:lstStyle/>
                    <a:p>
                      <a:pPr algn="ctr"/>
                      <a:r>
                        <a:rPr lang="en-IN" sz="2000" b="1" dirty="0">
                          <a:latin typeface="Times New Roman" panose="02020603050405020304" pitchFamily="18" charset="0"/>
                          <a:cs typeface="Times New Roman" panose="02020603050405020304" pitchFamily="18" charset="0"/>
                        </a:rPr>
                        <a:t>Power (W)</a:t>
                      </a:r>
                    </a:p>
                  </a:txBody>
                  <a:tcPr/>
                </a:tc>
                <a:extLst>
                  <a:ext uri="{0D108BD9-81ED-4DB2-BD59-A6C34878D82A}">
                    <a16:rowId xmlns:a16="http://schemas.microsoft.com/office/drawing/2014/main" val="1871203841"/>
                  </a:ext>
                </a:extLst>
              </a:tr>
              <a:tr h="361190">
                <a:tc>
                  <a:txBody>
                    <a:bodyPr/>
                    <a:lstStyle/>
                    <a:p>
                      <a:pPr algn="ctr"/>
                      <a:r>
                        <a:rPr lang="en-IN" sz="2000" dirty="0">
                          <a:latin typeface="Times New Roman" panose="02020603050405020304" pitchFamily="18" charset="0"/>
                          <a:cs typeface="Times New Roman" panose="02020603050405020304" pitchFamily="18" charset="0"/>
                        </a:rPr>
                        <a:t>14</a:t>
                      </a:r>
                    </a:p>
                  </a:txBody>
                  <a:tcPr/>
                </a:tc>
                <a:tc>
                  <a:txBody>
                    <a:bodyPr/>
                    <a:lstStyle/>
                    <a:p>
                      <a:pPr algn="ctr"/>
                      <a:r>
                        <a:rPr lang="en-IN" sz="2000" dirty="0">
                          <a:latin typeface="Times New Roman" panose="02020603050405020304" pitchFamily="18" charset="0"/>
                          <a:cs typeface="Times New Roman" panose="02020603050405020304" pitchFamily="18" charset="0"/>
                        </a:rPr>
                        <a:t>0.886</a:t>
                      </a:r>
                    </a:p>
                  </a:txBody>
                  <a:tcPr/>
                </a:tc>
                <a:extLst>
                  <a:ext uri="{0D108BD9-81ED-4DB2-BD59-A6C34878D82A}">
                    <a16:rowId xmlns:a16="http://schemas.microsoft.com/office/drawing/2014/main" val="3283742436"/>
                  </a:ext>
                </a:extLst>
              </a:tr>
              <a:tr h="361190">
                <a:tc>
                  <a:txBody>
                    <a:bodyPr/>
                    <a:lstStyle/>
                    <a:p>
                      <a:pPr algn="ctr"/>
                      <a:r>
                        <a:rPr lang="en-IN" sz="2000" dirty="0">
                          <a:latin typeface="Times New Roman" panose="02020603050405020304" pitchFamily="18" charset="0"/>
                          <a:cs typeface="Times New Roman" panose="02020603050405020304" pitchFamily="18" charset="0"/>
                        </a:rPr>
                        <a:t>15</a:t>
                      </a:r>
                    </a:p>
                  </a:txBody>
                  <a:tcPr/>
                </a:tc>
                <a:tc>
                  <a:txBody>
                    <a:bodyPr/>
                    <a:lstStyle/>
                    <a:p>
                      <a:pPr algn="ctr"/>
                      <a:r>
                        <a:rPr lang="en-IN" sz="2000" dirty="0">
                          <a:latin typeface="Times New Roman" panose="02020603050405020304" pitchFamily="18" charset="0"/>
                          <a:cs typeface="Times New Roman" panose="02020603050405020304" pitchFamily="18" charset="0"/>
                        </a:rPr>
                        <a:t>0.774</a:t>
                      </a:r>
                    </a:p>
                  </a:txBody>
                  <a:tcPr/>
                </a:tc>
                <a:extLst>
                  <a:ext uri="{0D108BD9-81ED-4DB2-BD59-A6C34878D82A}">
                    <a16:rowId xmlns:a16="http://schemas.microsoft.com/office/drawing/2014/main" val="1237817362"/>
                  </a:ext>
                </a:extLst>
              </a:tr>
              <a:tr h="361190">
                <a:tc>
                  <a:txBody>
                    <a:bodyPr/>
                    <a:lstStyle/>
                    <a:p>
                      <a:pPr algn="ctr"/>
                      <a:r>
                        <a:rPr lang="en-IN" sz="2000" dirty="0">
                          <a:latin typeface="Times New Roman" panose="02020603050405020304" pitchFamily="18" charset="0"/>
                          <a:cs typeface="Times New Roman" panose="02020603050405020304" pitchFamily="18" charset="0"/>
                        </a:rPr>
                        <a:t>16</a:t>
                      </a:r>
                    </a:p>
                  </a:txBody>
                  <a:tcPr/>
                </a:tc>
                <a:tc>
                  <a:txBody>
                    <a:bodyPr/>
                    <a:lstStyle/>
                    <a:p>
                      <a:pPr algn="ctr"/>
                      <a:r>
                        <a:rPr lang="en-IN" sz="2000" dirty="0">
                          <a:latin typeface="Times New Roman" panose="02020603050405020304" pitchFamily="18" charset="0"/>
                          <a:cs typeface="Times New Roman" panose="02020603050405020304" pitchFamily="18" charset="0"/>
                        </a:rPr>
                        <a:t>0.684</a:t>
                      </a:r>
                    </a:p>
                  </a:txBody>
                  <a:tcPr/>
                </a:tc>
                <a:extLst>
                  <a:ext uri="{0D108BD9-81ED-4DB2-BD59-A6C34878D82A}">
                    <a16:rowId xmlns:a16="http://schemas.microsoft.com/office/drawing/2014/main" val="4153736483"/>
                  </a:ext>
                </a:extLst>
              </a:tr>
              <a:tr h="361190">
                <a:tc>
                  <a:txBody>
                    <a:bodyPr/>
                    <a:lstStyle/>
                    <a:p>
                      <a:pPr algn="ctr"/>
                      <a:r>
                        <a:rPr lang="en-IN" sz="2000" dirty="0">
                          <a:latin typeface="Times New Roman" panose="02020603050405020304" pitchFamily="18" charset="0"/>
                          <a:cs typeface="Times New Roman" panose="02020603050405020304" pitchFamily="18" charset="0"/>
                        </a:rPr>
                        <a:t>17</a:t>
                      </a:r>
                    </a:p>
                  </a:txBody>
                  <a:tcPr/>
                </a:tc>
                <a:tc>
                  <a:txBody>
                    <a:bodyPr/>
                    <a:lstStyle/>
                    <a:p>
                      <a:pPr algn="ctr"/>
                      <a:r>
                        <a:rPr lang="en-IN" sz="2000" dirty="0">
                          <a:latin typeface="Times New Roman" panose="02020603050405020304" pitchFamily="18" charset="0"/>
                          <a:cs typeface="Times New Roman" panose="02020603050405020304" pitchFamily="18" charset="0"/>
                        </a:rPr>
                        <a:t>0.611</a:t>
                      </a:r>
                    </a:p>
                  </a:txBody>
                  <a:tcPr/>
                </a:tc>
                <a:extLst>
                  <a:ext uri="{0D108BD9-81ED-4DB2-BD59-A6C34878D82A}">
                    <a16:rowId xmlns:a16="http://schemas.microsoft.com/office/drawing/2014/main" val="3660154510"/>
                  </a:ext>
                </a:extLst>
              </a:tr>
              <a:tr h="361190">
                <a:tc>
                  <a:txBody>
                    <a:bodyPr/>
                    <a:lstStyle/>
                    <a:p>
                      <a:pPr algn="ctr"/>
                      <a:r>
                        <a:rPr lang="en-IN" sz="2000" dirty="0">
                          <a:latin typeface="Times New Roman" panose="02020603050405020304" pitchFamily="18" charset="0"/>
                          <a:cs typeface="Times New Roman" panose="02020603050405020304" pitchFamily="18" charset="0"/>
                        </a:rPr>
                        <a:t>18</a:t>
                      </a:r>
                    </a:p>
                  </a:txBody>
                  <a:tcPr/>
                </a:tc>
                <a:tc>
                  <a:txBody>
                    <a:bodyPr/>
                    <a:lstStyle/>
                    <a:p>
                      <a:pPr algn="ctr"/>
                      <a:r>
                        <a:rPr lang="en-IN" sz="2000" dirty="0">
                          <a:latin typeface="Times New Roman" panose="02020603050405020304" pitchFamily="18" charset="0"/>
                          <a:cs typeface="Times New Roman" panose="02020603050405020304" pitchFamily="18" charset="0"/>
                        </a:rPr>
                        <a:t>0.551</a:t>
                      </a:r>
                    </a:p>
                  </a:txBody>
                  <a:tcPr/>
                </a:tc>
                <a:extLst>
                  <a:ext uri="{0D108BD9-81ED-4DB2-BD59-A6C34878D82A}">
                    <a16:rowId xmlns:a16="http://schemas.microsoft.com/office/drawing/2014/main" val="3220444083"/>
                  </a:ext>
                </a:extLst>
              </a:tr>
              <a:tr h="361190">
                <a:tc>
                  <a:txBody>
                    <a:bodyPr/>
                    <a:lstStyle/>
                    <a:p>
                      <a:pPr algn="ctr"/>
                      <a:r>
                        <a:rPr lang="en-IN" sz="2000" dirty="0">
                          <a:latin typeface="Times New Roman" panose="02020603050405020304" pitchFamily="18" charset="0"/>
                          <a:cs typeface="Times New Roman" panose="02020603050405020304" pitchFamily="18" charset="0"/>
                        </a:rPr>
                        <a:t>19</a:t>
                      </a:r>
                    </a:p>
                  </a:txBody>
                  <a:tcPr/>
                </a:tc>
                <a:tc>
                  <a:txBody>
                    <a:bodyPr/>
                    <a:lstStyle/>
                    <a:p>
                      <a:pPr algn="ctr"/>
                      <a:r>
                        <a:rPr lang="en-IN" sz="2000" dirty="0">
                          <a:latin typeface="Times New Roman" panose="02020603050405020304" pitchFamily="18" charset="0"/>
                          <a:cs typeface="Times New Roman" panose="02020603050405020304" pitchFamily="18" charset="0"/>
                        </a:rPr>
                        <a:t>0.499</a:t>
                      </a:r>
                    </a:p>
                  </a:txBody>
                  <a:tcPr/>
                </a:tc>
                <a:extLst>
                  <a:ext uri="{0D108BD9-81ED-4DB2-BD59-A6C34878D82A}">
                    <a16:rowId xmlns:a16="http://schemas.microsoft.com/office/drawing/2014/main" val="2467714371"/>
                  </a:ext>
                </a:extLst>
              </a:tr>
              <a:tr h="361190">
                <a:tc>
                  <a:txBody>
                    <a:bodyPr/>
                    <a:lstStyle/>
                    <a:p>
                      <a:pPr algn="ctr"/>
                      <a:r>
                        <a:rPr lang="en-IN" sz="2000" dirty="0">
                          <a:latin typeface="Times New Roman" panose="02020603050405020304" pitchFamily="18" charset="0"/>
                          <a:cs typeface="Times New Roman" panose="02020603050405020304" pitchFamily="18" charset="0"/>
                        </a:rPr>
                        <a:t>20</a:t>
                      </a:r>
                    </a:p>
                  </a:txBody>
                  <a:tcPr/>
                </a:tc>
                <a:tc>
                  <a:txBody>
                    <a:bodyPr/>
                    <a:lstStyle/>
                    <a:p>
                      <a:pPr algn="ctr"/>
                      <a:r>
                        <a:rPr lang="en-IN" sz="2000" dirty="0">
                          <a:latin typeface="Times New Roman" panose="02020603050405020304" pitchFamily="18" charset="0"/>
                          <a:cs typeface="Times New Roman" panose="02020603050405020304" pitchFamily="18" charset="0"/>
                        </a:rPr>
                        <a:t>0.456</a:t>
                      </a:r>
                    </a:p>
                  </a:txBody>
                  <a:tcPr/>
                </a:tc>
                <a:extLst>
                  <a:ext uri="{0D108BD9-81ED-4DB2-BD59-A6C34878D82A}">
                    <a16:rowId xmlns:a16="http://schemas.microsoft.com/office/drawing/2014/main" val="3489093816"/>
                  </a:ext>
                </a:extLst>
              </a:tr>
              <a:tr h="361190">
                <a:tc>
                  <a:txBody>
                    <a:bodyPr/>
                    <a:lstStyle/>
                    <a:p>
                      <a:pPr algn="ctr"/>
                      <a:r>
                        <a:rPr lang="en-IN" sz="2000" dirty="0">
                          <a:latin typeface="Times New Roman" panose="02020603050405020304" pitchFamily="18" charset="0"/>
                          <a:cs typeface="Times New Roman" panose="02020603050405020304" pitchFamily="18" charset="0"/>
                        </a:rPr>
                        <a:t>21</a:t>
                      </a:r>
                    </a:p>
                  </a:txBody>
                  <a:tcPr/>
                </a:tc>
                <a:tc>
                  <a:txBody>
                    <a:bodyPr/>
                    <a:lstStyle/>
                    <a:p>
                      <a:pPr algn="ctr"/>
                      <a:r>
                        <a:rPr lang="en-IN" sz="2000" dirty="0">
                          <a:latin typeface="Times New Roman" panose="02020603050405020304" pitchFamily="18" charset="0"/>
                          <a:cs typeface="Times New Roman" panose="02020603050405020304" pitchFamily="18" charset="0"/>
                        </a:rPr>
                        <a:t>0.418</a:t>
                      </a:r>
                    </a:p>
                  </a:txBody>
                  <a:tcPr/>
                </a:tc>
                <a:extLst>
                  <a:ext uri="{0D108BD9-81ED-4DB2-BD59-A6C34878D82A}">
                    <a16:rowId xmlns:a16="http://schemas.microsoft.com/office/drawing/2014/main" val="2767699850"/>
                  </a:ext>
                </a:extLst>
              </a:tr>
              <a:tr h="361190">
                <a:tc>
                  <a:txBody>
                    <a:bodyPr/>
                    <a:lstStyle/>
                    <a:p>
                      <a:pPr algn="ctr"/>
                      <a:r>
                        <a:rPr lang="en-IN" sz="2000" dirty="0">
                          <a:latin typeface="Times New Roman" panose="02020603050405020304" pitchFamily="18" charset="0"/>
                          <a:cs typeface="Times New Roman" panose="02020603050405020304" pitchFamily="18" charset="0"/>
                        </a:rPr>
                        <a:t>22</a:t>
                      </a:r>
                    </a:p>
                  </a:txBody>
                  <a:tcPr/>
                </a:tc>
                <a:tc>
                  <a:txBody>
                    <a:bodyPr/>
                    <a:lstStyle/>
                    <a:p>
                      <a:pPr algn="ctr"/>
                      <a:r>
                        <a:rPr lang="en-IN" sz="2000" dirty="0">
                          <a:latin typeface="Times New Roman" panose="02020603050405020304" pitchFamily="18" charset="0"/>
                          <a:cs typeface="Times New Roman" panose="02020603050405020304" pitchFamily="18" charset="0"/>
                        </a:rPr>
                        <a:t>0.385</a:t>
                      </a:r>
                    </a:p>
                  </a:txBody>
                  <a:tcPr/>
                </a:tc>
                <a:extLst>
                  <a:ext uri="{0D108BD9-81ED-4DB2-BD59-A6C34878D82A}">
                    <a16:rowId xmlns:a16="http://schemas.microsoft.com/office/drawing/2014/main" val="3363088028"/>
                  </a:ext>
                </a:extLst>
              </a:tr>
            </a:tbl>
          </a:graphicData>
        </a:graphic>
      </p:graphicFrame>
      <p:sp>
        <p:nvSpPr>
          <p:cNvPr id="6" name="TextBox 5"/>
          <p:cNvSpPr txBox="1"/>
          <p:nvPr/>
        </p:nvSpPr>
        <p:spPr>
          <a:xfrm>
            <a:off x="4804937" y="4785375"/>
            <a:ext cx="7150844" cy="400110"/>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Note: at AGC voltage V=0V, power=14.938W </a:t>
            </a:r>
          </a:p>
        </p:txBody>
      </p:sp>
    </p:spTree>
    <p:extLst>
      <p:ext uri="{BB962C8B-B14F-4D97-AF65-F5344CB8AC3E}">
        <p14:creationId xmlns:p14="http://schemas.microsoft.com/office/powerpoint/2010/main" val="3633377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1594628" y="842330"/>
          <a:ext cx="8632281" cy="3563630"/>
        </p:xfrm>
        <a:graphic>
          <a:graphicData uri="http://schemas.openxmlformats.org/drawingml/2006/table">
            <a:tbl>
              <a:tblPr firstRow="1" bandRow="1">
                <a:tableStyleId>{5940675A-B579-460E-94D1-54222C63F5DA}</a:tableStyleId>
              </a:tblPr>
              <a:tblGrid>
                <a:gridCol w="1483108">
                  <a:extLst>
                    <a:ext uri="{9D8B030D-6E8A-4147-A177-3AD203B41FA5}">
                      <a16:colId xmlns:a16="http://schemas.microsoft.com/office/drawing/2014/main" val="2092580607"/>
                    </a:ext>
                  </a:extLst>
                </a:gridCol>
                <a:gridCol w="983258">
                  <a:extLst>
                    <a:ext uri="{9D8B030D-6E8A-4147-A177-3AD203B41FA5}">
                      <a16:colId xmlns:a16="http://schemas.microsoft.com/office/drawing/2014/main" val="3869670306"/>
                    </a:ext>
                  </a:extLst>
                </a:gridCol>
                <a:gridCol w="1233183">
                  <a:extLst>
                    <a:ext uri="{9D8B030D-6E8A-4147-A177-3AD203B41FA5}">
                      <a16:colId xmlns:a16="http://schemas.microsoft.com/office/drawing/2014/main" val="3124328343"/>
                    </a:ext>
                  </a:extLst>
                </a:gridCol>
                <a:gridCol w="1233183">
                  <a:extLst>
                    <a:ext uri="{9D8B030D-6E8A-4147-A177-3AD203B41FA5}">
                      <a16:colId xmlns:a16="http://schemas.microsoft.com/office/drawing/2014/main" val="4043627234"/>
                    </a:ext>
                  </a:extLst>
                </a:gridCol>
                <a:gridCol w="1233183">
                  <a:extLst>
                    <a:ext uri="{9D8B030D-6E8A-4147-A177-3AD203B41FA5}">
                      <a16:colId xmlns:a16="http://schemas.microsoft.com/office/drawing/2014/main" val="386486503"/>
                    </a:ext>
                  </a:extLst>
                </a:gridCol>
                <a:gridCol w="1233183">
                  <a:extLst>
                    <a:ext uri="{9D8B030D-6E8A-4147-A177-3AD203B41FA5}">
                      <a16:colId xmlns:a16="http://schemas.microsoft.com/office/drawing/2014/main" val="705164095"/>
                    </a:ext>
                  </a:extLst>
                </a:gridCol>
                <a:gridCol w="1233183">
                  <a:extLst>
                    <a:ext uri="{9D8B030D-6E8A-4147-A177-3AD203B41FA5}">
                      <a16:colId xmlns:a16="http://schemas.microsoft.com/office/drawing/2014/main" val="1216640923"/>
                    </a:ext>
                  </a:extLst>
                </a:gridCol>
              </a:tblGrid>
              <a:tr h="536311">
                <a:tc>
                  <a:txBody>
                    <a:bodyPr/>
                    <a:lstStyle/>
                    <a:p>
                      <a:pPr algn="ctr"/>
                      <a:endParaRPr lang="en-IN" sz="2000" dirty="0">
                        <a:latin typeface="Times New Roman" panose="02020603050405020304" pitchFamily="18" charset="0"/>
                        <a:cs typeface="Times New Roman" panose="02020603050405020304" pitchFamily="18" charset="0"/>
                      </a:endParaRPr>
                    </a:p>
                  </a:txBody>
                  <a:tcPr/>
                </a:tc>
                <a:tc gridSpan="2">
                  <a:txBody>
                    <a:bodyPr/>
                    <a:lstStyle/>
                    <a:p>
                      <a:pPr algn="ctr"/>
                      <a:r>
                        <a:rPr lang="en-IN" sz="2000" b="1" dirty="0">
                          <a:latin typeface="Times New Roman" panose="02020603050405020304" pitchFamily="18" charset="0"/>
                          <a:cs typeface="Times New Roman" panose="02020603050405020304" pitchFamily="18" charset="0"/>
                        </a:rPr>
                        <a:t> Voltage(p-p)</a:t>
                      </a:r>
                    </a:p>
                  </a:txBody>
                  <a:tcPr/>
                </a:tc>
                <a:tc hMerge="1">
                  <a:txBody>
                    <a:bodyPr/>
                    <a:lstStyle/>
                    <a:p>
                      <a:endParaRPr lang="en-IN" dirty="0"/>
                    </a:p>
                  </a:txBody>
                  <a:tcPr/>
                </a:tc>
                <a:tc gridSpan="2">
                  <a:txBody>
                    <a:bodyPr/>
                    <a:lstStyle/>
                    <a:p>
                      <a:pPr algn="ctr"/>
                      <a:r>
                        <a:rPr lang="en-IN" sz="2000" b="1" dirty="0">
                          <a:latin typeface="Times New Roman" panose="02020603050405020304" pitchFamily="18" charset="0"/>
                          <a:cs typeface="Times New Roman" panose="02020603050405020304" pitchFamily="18" charset="0"/>
                        </a:rPr>
                        <a:t>Current(p-p)</a:t>
                      </a:r>
                    </a:p>
                  </a:txBody>
                  <a:tcPr/>
                </a:tc>
                <a:tc hMerge="1">
                  <a:txBody>
                    <a:bodyPr/>
                    <a:lstStyle/>
                    <a:p>
                      <a:pPr algn="ctr"/>
                      <a:endParaRPr lang="en-IN" dirty="0">
                        <a:latin typeface="Times New Roman" panose="02020603050405020304" pitchFamily="18" charset="0"/>
                        <a:cs typeface="Times New Roman" panose="02020603050405020304" pitchFamily="18" charset="0"/>
                      </a:endParaRPr>
                    </a:p>
                  </a:txBody>
                  <a:tcPr/>
                </a:tc>
                <a:tc gridSpan="2">
                  <a:txBody>
                    <a:bodyPr/>
                    <a:lstStyle/>
                    <a:p>
                      <a:pPr algn="ctr"/>
                      <a:r>
                        <a:rPr lang="en-IN" sz="2000" b="1" dirty="0">
                          <a:latin typeface="Times New Roman" panose="02020603050405020304" pitchFamily="18" charset="0"/>
                          <a:cs typeface="Times New Roman" panose="02020603050405020304" pitchFamily="18" charset="0"/>
                        </a:rPr>
                        <a:t>Power</a:t>
                      </a:r>
                    </a:p>
                  </a:txBody>
                  <a:tcPr/>
                </a:tc>
                <a:tc hMerge="1">
                  <a:txBody>
                    <a:bodyPr/>
                    <a:lstStyle/>
                    <a:p>
                      <a:pPr algn="ct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2320011"/>
                  </a:ext>
                </a:extLst>
              </a:tr>
              <a:tr h="536311">
                <a:tc>
                  <a:txBody>
                    <a:bodyPr/>
                    <a:lstStyle/>
                    <a:p>
                      <a:pPr algn="ctr"/>
                      <a:endParaRPr lang="en-IN" sz="2000">
                        <a:latin typeface="Times New Roman" panose="02020603050405020304" pitchFamily="18" charset="0"/>
                        <a:cs typeface="Times New Roman" panose="02020603050405020304" pitchFamily="18" charset="0"/>
                      </a:endParaRPr>
                    </a:p>
                  </a:txBody>
                  <a:tcPr/>
                </a:tc>
                <a:tc>
                  <a:txBody>
                    <a:bodyPr/>
                    <a:lstStyle/>
                    <a:p>
                      <a:pPr algn="ctr"/>
                      <a:r>
                        <a:rPr lang="en-IN" sz="2000" b="1" dirty="0">
                          <a:latin typeface="Times New Roman" panose="02020603050405020304" pitchFamily="18" charset="0"/>
                          <a:cs typeface="Times New Roman" panose="02020603050405020304" pitchFamily="18" charset="0"/>
                        </a:rPr>
                        <a:t>V</a:t>
                      </a:r>
                    </a:p>
                  </a:txBody>
                  <a:tcPr/>
                </a:tc>
                <a:tc>
                  <a:txBody>
                    <a:bodyPr/>
                    <a:lstStyle/>
                    <a:p>
                      <a:pPr algn="ctr"/>
                      <a:r>
                        <a:rPr lang="en-IN" sz="2000" b="1" dirty="0">
                          <a:latin typeface="Times New Roman" panose="02020603050405020304" pitchFamily="18" charset="0"/>
                          <a:cs typeface="Times New Roman" panose="02020603050405020304" pitchFamily="18" charset="0"/>
                        </a:rPr>
                        <a:t>dB</a:t>
                      </a:r>
                    </a:p>
                  </a:txBody>
                  <a:tcPr/>
                </a:tc>
                <a:tc>
                  <a:txBody>
                    <a:bodyPr/>
                    <a:lstStyle/>
                    <a:p>
                      <a:pPr algn="ctr"/>
                      <a:r>
                        <a:rPr lang="en-IN" sz="2000" b="1" dirty="0">
                          <a:latin typeface="Times New Roman" panose="02020603050405020304" pitchFamily="18" charset="0"/>
                          <a:cs typeface="Times New Roman" panose="02020603050405020304" pitchFamily="18" charset="0"/>
                        </a:rPr>
                        <a:t>A</a:t>
                      </a:r>
                    </a:p>
                  </a:txBody>
                  <a:tcPr/>
                </a:tc>
                <a:tc>
                  <a:txBody>
                    <a:bodyPr/>
                    <a:lstStyle/>
                    <a:p>
                      <a:pPr algn="ctr"/>
                      <a:r>
                        <a:rPr lang="en-IN" sz="2000" b="1" dirty="0">
                          <a:latin typeface="Times New Roman" panose="02020603050405020304" pitchFamily="18" charset="0"/>
                          <a:cs typeface="Times New Roman" panose="02020603050405020304" pitchFamily="18" charset="0"/>
                        </a:rPr>
                        <a:t>dB</a:t>
                      </a:r>
                    </a:p>
                  </a:txBody>
                  <a:tcPr/>
                </a:tc>
                <a:tc>
                  <a:txBody>
                    <a:bodyPr/>
                    <a:lstStyle/>
                    <a:p>
                      <a:pPr algn="ctr"/>
                      <a:r>
                        <a:rPr lang="en-IN" sz="2000" b="1" dirty="0">
                          <a:latin typeface="Times New Roman" panose="02020603050405020304" pitchFamily="18" charset="0"/>
                          <a:cs typeface="Times New Roman" panose="02020603050405020304" pitchFamily="18" charset="0"/>
                        </a:rPr>
                        <a:t>W</a:t>
                      </a:r>
                    </a:p>
                  </a:txBody>
                  <a:tcPr/>
                </a:tc>
                <a:tc>
                  <a:txBody>
                    <a:bodyPr/>
                    <a:lstStyle/>
                    <a:p>
                      <a:pPr algn="ctr"/>
                      <a:r>
                        <a:rPr lang="en-IN" sz="2000" b="1" dirty="0" err="1">
                          <a:latin typeface="Times New Roman" panose="02020603050405020304" pitchFamily="18" charset="0"/>
                          <a:cs typeface="Times New Roman" panose="02020603050405020304" pitchFamily="18" charset="0"/>
                        </a:rPr>
                        <a:t>dBm</a:t>
                      </a:r>
                      <a:endParaRPr lang="en-IN"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67613130"/>
                  </a:ext>
                </a:extLst>
              </a:tr>
              <a:tr h="536311">
                <a:tc>
                  <a:txBody>
                    <a:bodyPr/>
                    <a:lstStyle/>
                    <a:p>
                      <a:pPr algn="ctr"/>
                      <a:r>
                        <a:rPr lang="en-IN" sz="2000" b="1" dirty="0">
                          <a:latin typeface="Times New Roman" panose="02020603050405020304" pitchFamily="18" charset="0"/>
                          <a:cs typeface="Times New Roman" panose="02020603050405020304" pitchFamily="18" charset="0"/>
                        </a:rPr>
                        <a:t>Input</a:t>
                      </a:r>
                    </a:p>
                  </a:txBody>
                  <a:tcPr/>
                </a:tc>
                <a:tc>
                  <a:txBody>
                    <a:bodyPr/>
                    <a:lstStyle/>
                    <a:p>
                      <a:pPr algn="ctr"/>
                      <a:r>
                        <a:rPr lang="en-IN" sz="2000" dirty="0">
                          <a:latin typeface="Times New Roman" panose="02020603050405020304" pitchFamily="18" charset="0"/>
                          <a:cs typeface="Times New Roman" panose="02020603050405020304" pitchFamily="18" charset="0"/>
                        </a:rPr>
                        <a:t>2.23</a:t>
                      </a:r>
                    </a:p>
                  </a:txBody>
                  <a:tcPr/>
                </a:tc>
                <a:tc>
                  <a:txBody>
                    <a:bodyPr/>
                    <a:lstStyle/>
                    <a:p>
                      <a:pPr algn="ctr"/>
                      <a:r>
                        <a:rPr lang="en-IN" sz="2000" dirty="0">
                          <a:latin typeface="Times New Roman" panose="02020603050405020304" pitchFamily="18" charset="0"/>
                          <a:cs typeface="Times New Roman" panose="02020603050405020304" pitchFamily="18" charset="0"/>
                        </a:rPr>
                        <a:t>0.991</a:t>
                      </a:r>
                    </a:p>
                  </a:txBody>
                  <a:tcPr/>
                </a:tc>
                <a:tc>
                  <a:txBody>
                    <a:bodyPr/>
                    <a:lstStyle/>
                    <a:p>
                      <a:pPr algn="ctr"/>
                      <a:r>
                        <a:rPr lang="en-IN" sz="2000" dirty="0">
                          <a:latin typeface="Times New Roman" panose="02020603050405020304" pitchFamily="18" charset="0"/>
                          <a:cs typeface="Times New Roman" panose="02020603050405020304" pitchFamily="18" charset="0"/>
                        </a:rPr>
                        <a:t>0.015</a:t>
                      </a:r>
                    </a:p>
                  </a:txBody>
                  <a:tcPr/>
                </a:tc>
                <a:tc>
                  <a:txBody>
                    <a:bodyPr/>
                    <a:lstStyle/>
                    <a:p>
                      <a:pPr algn="ctr"/>
                      <a:r>
                        <a:rPr lang="en-IN" sz="2000" dirty="0">
                          <a:latin typeface="Times New Roman" panose="02020603050405020304" pitchFamily="18" charset="0"/>
                          <a:cs typeface="Times New Roman" panose="02020603050405020304" pitchFamily="18" charset="0"/>
                        </a:rPr>
                        <a:t>-42.73</a:t>
                      </a:r>
                    </a:p>
                  </a:txBody>
                  <a:tcPr/>
                </a:tc>
                <a:tc>
                  <a:txBody>
                    <a:bodyPr/>
                    <a:lstStyle/>
                    <a:p>
                      <a:pPr algn="ctr"/>
                      <a:r>
                        <a:rPr lang="en-IN" sz="2000" dirty="0">
                          <a:latin typeface="Times New Roman" panose="02020603050405020304" pitchFamily="18" charset="0"/>
                          <a:cs typeface="Times New Roman" panose="02020603050405020304" pitchFamily="18" charset="0"/>
                        </a:rPr>
                        <a:t>-0.0024</a:t>
                      </a:r>
                    </a:p>
                  </a:txBody>
                  <a:tcPr/>
                </a:tc>
                <a:tc>
                  <a:txBody>
                    <a:bodyPr/>
                    <a:lstStyle/>
                    <a:p>
                      <a:pPr algn="ctr"/>
                      <a:r>
                        <a:rPr lang="en-IN" sz="2000" dirty="0">
                          <a:latin typeface="Times New Roman" panose="02020603050405020304" pitchFamily="18" charset="0"/>
                          <a:cs typeface="Times New Roman" panose="02020603050405020304" pitchFamily="18" charset="0"/>
                        </a:rPr>
                        <a:t>-6.2</a:t>
                      </a:r>
                    </a:p>
                  </a:txBody>
                  <a:tcPr/>
                </a:tc>
                <a:extLst>
                  <a:ext uri="{0D108BD9-81ED-4DB2-BD59-A6C34878D82A}">
                    <a16:rowId xmlns:a16="http://schemas.microsoft.com/office/drawing/2014/main" val="1886419188"/>
                  </a:ext>
                </a:extLst>
              </a:tr>
              <a:tr h="948857">
                <a:tc>
                  <a:txBody>
                    <a:bodyPr/>
                    <a:lstStyle/>
                    <a:p>
                      <a:pPr algn="ctr"/>
                      <a:r>
                        <a:rPr lang="en-IN" sz="2000" b="1" dirty="0">
                          <a:latin typeface="Times New Roman" panose="02020603050405020304" pitchFamily="18" charset="0"/>
                          <a:cs typeface="Times New Roman" panose="02020603050405020304" pitchFamily="18" charset="0"/>
                        </a:rPr>
                        <a:t>First stage output</a:t>
                      </a:r>
                    </a:p>
                  </a:txBody>
                  <a:tcPr/>
                </a:tc>
                <a:tc>
                  <a:txBody>
                    <a:bodyPr/>
                    <a:lstStyle/>
                    <a:p>
                      <a:pPr algn="ctr"/>
                      <a:r>
                        <a:rPr lang="en-IN" sz="2000" dirty="0">
                          <a:latin typeface="Times New Roman" panose="02020603050405020304" pitchFamily="18" charset="0"/>
                          <a:cs typeface="Times New Roman" panose="02020603050405020304" pitchFamily="18" charset="0"/>
                        </a:rPr>
                        <a:t>9.962</a:t>
                      </a:r>
                    </a:p>
                  </a:txBody>
                  <a:tcPr/>
                </a:tc>
                <a:tc>
                  <a:txBody>
                    <a:bodyPr/>
                    <a:lstStyle/>
                    <a:p>
                      <a:pPr algn="ctr"/>
                      <a:r>
                        <a:rPr lang="en-IN" sz="2000" dirty="0">
                          <a:latin typeface="Times New Roman" panose="02020603050405020304" pitchFamily="18" charset="0"/>
                          <a:cs typeface="Times New Roman" panose="02020603050405020304" pitchFamily="18" charset="0"/>
                        </a:rPr>
                        <a:t>13.902</a:t>
                      </a:r>
                    </a:p>
                  </a:txBody>
                  <a:tcPr/>
                </a:tc>
                <a:tc>
                  <a:txBody>
                    <a:bodyPr/>
                    <a:lstStyle/>
                    <a:p>
                      <a:pPr algn="ctr"/>
                      <a:r>
                        <a:rPr lang="en-IN" sz="2000" dirty="0">
                          <a:latin typeface="Times New Roman" panose="02020603050405020304" pitchFamily="18" charset="0"/>
                          <a:cs typeface="Times New Roman" panose="02020603050405020304" pitchFamily="18" charset="0"/>
                        </a:rPr>
                        <a:t>0.164</a:t>
                      </a:r>
                    </a:p>
                  </a:txBody>
                  <a:tcPr/>
                </a:tc>
                <a:tc>
                  <a:txBody>
                    <a:bodyPr/>
                    <a:lstStyle/>
                    <a:p>
                      <a:pPr algn="ctr"/>
                      <a:r>
                        <a:rPr lang="en-IN" sz="2000" dirty="0">
                          <a:latin typeface="Times New Roman" panose="02020603050405020304" pitchFamily="18" charset="0"/>
                          <a:cs typeface="Times New Roman" panose="02020603050405020304" pitchFamily="18" charset="0"/>
                        </a:rPr>
                        <a:t>-21.96</a:t>
                      </a:r>
                    </a:p>
                  </a:txBody>
                  <a:tcPr/>
                </a:tc>
                <a:tc>
                  <a:txBody>
                    <a:bodyPr/>
                    <a:lstStyle/>
                    <a:p>
                      <a:pPr algn="ctr"/>
                      <a:r>
                        <a:rPr lang="en-IN" sz="2000" dirty="0">
                          <a:latin typeface="Times New Roman" panose="02020603050405020304" pitchFamily="18" charset="0"/>
                          <a:cs typeface="Times New Roman" panose="02020603050405020304" pitchFamily="18" charset="0"/>
                        </a:rPr>
                        <a:t>0.196</a:t>
                      </a:r>
                    </a:p>
                  </a:txBody>
                  <a:tcPr/>
                </a:tc>
                <a:tc>
                  <a:txBody>
                    <a:bodyPr/>
                    <a:lstStyle/>
                    <a:p>
                      <a:pPr algn="ctr"/>
                      <a:r>
                        <a:rPr lang="en-IN" sz="2000" dirty="0">
                          <a:latin typeface="Times New Roman" panose="02020603050405020304" pitchFamily="18" charset="0"/>
                          <a:cs typeface="Times New Roman" panose="02020603050405020304" pitchFamily="18" charset="0"/>
                        </a:rPr>
                        <a:t>22.92</a:t>
                      </a:r>
                    </a:p>
                  </a:txBody>
                  <a:tcPr/>
                </a:tc>
                <a:extLst>
                  <a:ext uri="{0D108BD9-81ED-4DB2-BD59-A6C34878D82A}">
                    <a16:rowId xmlns:a16="http://schemas.microsoft.com/office/drawing/2014/main" val="882125426"/>
                  </a:ext>
                </a:extLst>
              </a:tr>
              <a:tr h="948857">
                <a:tc>
                  <a:txBody>
                    <a:bodyPr/>
                    <a:lstStyle/>
                    <a:p>
                      <a:pPr algn="ctr"/>
                      <a:r>
                        <a:rPr lang="en-IN" sz="2000" b="1" dirty="0">
                          <a:latin typeface="Times New Roman" panose="02020603050405020304" pitchFamily="18" charset="0"/>
                          <a:cs typeface="Times New Roman" panose="02020603050405020304" pitchFamily="18" charset="0"/>
                        </a:rPr>
                        <a:t>Second stage output</a:t>
                      </a:r>
                    </a:p>
                  </a:txBody>
                  <a:tcPr/>
                </a:tc>
                <a:tc>
                  <a:txBody>
                    <a:bodyPr/>
                    <a:lstStyle/>
                    <a:p>
                      <a:pPr algn="ctr"/>
                      <a:r>
                        <a:rPr lang="en-IN" sz="2000" dirty="0">
                          <a:latin typeface="Times New Roman" panose="02020603050405020304" pitchFamily="18" charset="0"/>
                          <a:cs typeface="Times New Roman" panose="02020603050405020304" pitchFamily="18" charset="0"/>
                        </a:rPr>
                        <a:t>62.871</a:t>
                      </a:r>
                    </a:p>
                  </a:txBody>
                  <a:tcPr/>
                </a:tc>
                <a:tc>
                  <a:txBody>
                    <a:bodyPr/>
                    <a:lstStyle/>
                    <a:p>
                      <a:pPr algn="ctr"/>
                      <a:r>
                        <a:rPr lang="en-IN" sz="2000" dirty="0">
                          <a:latin typeface="Times New Roman" panose="02020603050405020304" pitchFamily="18" charset="0"/>
                          <a:cs typeface="Times New Roman" panose="02020603050405020304" pitchFamily="18" charset="0"/>
                        </a:rPr>
                        <a:t>30.069</a:t>
                      </a:r>
                    </a:p>
                  </a:txBody>
                  <a:tcPr/>
                </a:tc>
                <a:tc>
                  <a:txBody>
                    <a:bodyPr/>
                    <a:lstStyle/>
                    <a:p>
                      <a:pPr algn="ctr"/>
                      <a:r>
                        <a:rPr lang="en-IN" sz="2000" dirty="0">
                          <a:latin typeface="Times New Roman" panose="02020603050405020304" pitchFamily="18" charset="0"/>
                          <a:cs typeface="Times New Roman" panose="02020603050405020304" pitchFamily="18" charset="0"/>
                        </a:rPr>
                        <a:t>1.258</a:t>
                      </a:r>
                    </a:p>
                  </a:txBody>
                  <a:tcPr/>
                </a:tc>
                <a:tc>
                  <a:txBody>
                    <a:bodyPr/>
                    <a:lstStyle/>
                    <a:p>
                      <a:pPr algn="ctr"/>
                      <a:r>
                        <a:rPr lang="en-IN" sz="2000" dirty="0">
                          <a:latin typeface="Times New Roman" panose="02020603050405020304" pitchFamily="18" charset="0"/>
                          <a:cs typeface="Times New Roman" panose="02020603050405020304" pitchFamily="18" charset="0"/>
                        </a:rPr>
                        <a:t>-3.9</a:t>
                      </a:r>
                    </a:p>
                  </a:txBody>
                  <a:tcPr/>
                </a:tc>
                <a:tc>
                  <a:txBody>
                    <a:bodyPr/>
                    <a:lstStyle/>
                    <a:p>
                      <a:pPr algn="ctr"/>
                      <a:r>
                        <a:rPr lang="en-IN" sz="2000" dirty="0">
                          <a:latin typeface="Times New Roman" panose="02020603050405020304" pitchFamily="18" charset="0"/>
                          <a:cs typeface="Times New Roman" panose="02020603050405020304" pitchFamily="18" charset="0"/>
                        </a:rPr>
                        <a:t>10.159</a:t>
                      </a:r>
                    </a:p>
                  </a:txBody>
                  <a:tcPr/>
                </a:tc>
                <a:tc>
                  <a:txBody>
                    <a:bodyPr/>
                    <a:lstStyle/>
                    <a:p>
                      <a:pPr algn="ctr"/>
                      <a:r>
                        <a:rPr lang="en-IN" sz="2000" dirty="0">
                          <a:latin typeface="Times New Roman" panose="02020603050405020304" pitchFamily="18" charset="0"/>
                          <a:cs typeface="Times New Roman" panose="02020603050405020304" pitchFamily="18" charset="0"/>
                        </a:rPr>
                        <a:t>40.07</a:t>
                      </a:r>
                    </a:p>
                  </a:txBody>
                  <a:tcPr/>
                </a:tc>
                <a:extLst>
                  <a:ext uri="{0D108BD9-81ED-4DB2-BD59-A6C34878D82A}">
                    <a16:rowId xmlns:a16="http://schemas.microsoft.com/office/drawing/2014/main" val="1282348447"/>
                  </a:ext>
                </a:extLst>
              </a:tr>
            </a:tbl>
          </a:graphicData>
        </a:graphic>
      </p:graphicFrame>
      <p:sp>
        <p:nvSpPr>
          <p:cNvPr id="3" name="TextBox 2"/>
          <p:cNvSpPr txBox="1"/>
          <p:nvPr/>
        </p:nvSpPr>
        <p:spPr>
          <a:xfrm>
            <a:off x="4155207" y="221697"/>
            <a:ext cx="5257978"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Tabulation of results with pulsed input</a:t>
            </a:r>
          </a:p>
        </p:txBody>
      </p:sp>
      <p:sp>
        <p:nvSpPr>
          <p:cNvPr id="4" name="TextBox 3"/>
          <p:cNvSpPr txBox="1"/>
          <p:nvPr/>
        </p:nvSpPr>
        <p:spPr>
          <a:xfrm>
            <a:off x="223025" y="4564928"/>
            <a:ext cx="11697629" cy="1015663"/>
          </a:xfrm>
          <a:prstGeom prst="rect">
            <a:avLst/>
          </a:prstGeom>
          <a:noFill/>
        </p:spPr>
        <p:txBody>
          <a:bodyPr wrap="square" rtlCol="0">
            <a:spAutoFit/>
          </a:bodyPr>
          <a:lstStyle/>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The variation in power occurs in case of pulsed input because while simulating the simulator considers the pulsed input source as a pure voltage source thereby giving only 15mA of current from the source to first stage of the RFA.  </a:t>
            </a:r>
          </a:p>
        </p:txBody>
      </p:sp>
    </p:spTree>
    <p:extLst>
      <p:ext uri="{BB962C8B-B14F-4D97-AF65-F5344CB8AC3E}">
        <p14:creationId xmlns:p14="http://schemas.microsoft.com/office/powerpoint/2010/main" val="3534244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12768" y="288604"/>
            <a:ext cx="3322961"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Overall gain of the RFA</a:t>
            </a:r>
          </a:p>
        </p:txBody>
      </p:sp>
      <p:pic>
        <p:nvPicPr>
          <p:cNvPr id="3" name="Picture 2"/>
          <p:cNvPicPr>
            <a:picLocks noChangeAspect="1"/>
          </p:cNvPicPr>
          <p:nvPr/>
        </p:nvPicPr>
        <p:blipFill>
          <a:blip r:embed="rId2"/>
          <a:stretch>
            <a:fillRect/>
          </a:stretch>
        </p:blipFill>
        <p:spPr>
          <a:xfrm>
            <a:off x="450928" y="750269"/>
            <a:ext cx="5225043" cy="3487194"/>
          </a:xfrm>
          <a:prstGeom prst="rect">
            <a:avLst/>
          </a:prstGeom>
        </p:spPr>
      </p:pic>
      <p:pic>
        <p:nvPicPr>
          <p:cNvPr id="4" name="Picture 3"/>
          <p:cNvPicPr>
            <a:picLocks noChangeAspect="1"/>
          </p:cNvPicPr>
          <p:nvPr/>
        </p:nvPicPr>
        <p:blipFill>
          <a:blip r:embed="rId3"/>
          <a:stretch>
            <a:fillRect/>
          </a:stretch>
        </p:blipFill>
        <p:spPr>
          <a:xfrm>
            <a:off x="5954751" y="750269"/>
            <a:ext cx="5731728" cy="3487194"/>
          </a:xfrm>
          <a:prstGeom prst="rect">
            <a:avLst/>
          </a:prstGeom>
        </p:spPr>
      </p:pic>
      <p:sp>
        <p:nvSpPr>
          <p:cNvPr id="5" name="TextBox 4"/>
          <p:cNvSpPr txBox="1"/>
          <p:nvPr/>
        </p:nvSpPr>
        <p:spPr>
          <a:xfrm>
            <a:off x="211873" y="4319601"/>
            <a:ext cx="11697629" cy="2246769"/>
          </a:xfrm>
          <a:prstGeom prst="rect">
            <a:avLst/>
          </a:prstGeom>
          <a:noFill/>
        </p:spPr>
        <p:txBody>
          <a:bodyPr wrap="square" rtlCol="0">
            <a:spAutoFit/>
          </a:bodyPr>
          <a:lstStyle/>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The overall gain of the RFA is 41.793dB.</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As seen earlier, a single MRF136 can provide a gain of 21.295dB. Thus, two MOSFETs can provide a gain of 42.59dB.</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Hence, we can say that the matching networks cause only a small amount of change in gain with respect to the actual gain of the RFA without any matching networks.</a:t>
            </a:r>
          </a:p>
        </p:txBody>
      </p:sp>
    </p:spTree>
    <p:extLst>
      <p:ext uri="{BB962C8B-B14F-4D97-AF65-F5344CB8AC3E}">
        <p14:creationId xmlns:p14="http://schemas.microsoft.com/office/powerpoint/2010/main" val="1912348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82564" y="244000"/>
            <a:ext cx="1613775"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References</a:t>
            </a:r>
          </a:p>
        </p:txBody>
      </p:sp>
      <p:sp>
        <p:nvSpPr>
          <p:cNvPr id="3" name="Rectangle 2"/>
          <p:cNvSpPr/>
          <p:nvPr/>
        </p:nvSpPr>
        <p:spPr>
          <a:xfrm>
            <a:off x="256478" y="1073655"/>
            <a:ext cx="11708780" cy="5355312"/>
          </a:xfrm>
          <a:prstGeom prst="rect">
            <a:avLst/>
          </a:prstGeom>
        </p:spPr>
        <p:txBody>
          <a:bodyPr wrap="square">
            <a:spAutoFit/>
          </a:bodyPr>
          <a:lstStyle/>
          <a:p>
            <a:pPr algn="just"/>
            <a:r>
              <a:rPr lang="en-IN" sz="1600" dirty="0">
                <a:latin typeface="Times New Roman" panose="02020603050405020304" pitchFamily="18" charset="0"/>
                <a:cs typeface="Times New Roman" pitchFamily="18" charset="0"/>
              </a:rPr>
              <a:t>[1]. Huang, Liang, et al. </a:t>
            </a:r>
            <a:r>
              <a:rPr lang="en-IN" sz="1600" b="1" dirty="0">
                <a:latin typeface="Times New Roman" pitchFamily="18" charset="0"/>
                <a:cs typeface="Times New Roman" pitchFamily="18" charset="0"/>
              </a:rPr>
              <a:t>"An </a:t>
            </a:r>
            <a:r>
              <a:rPr lang="en-IN" sz="1600" b="1" dirty="0" err="1">
                <a:latin typeface="Times New Roman" pitchFamily="18" charset="0"/>
                <a:cs typeface="Times New Roman" pitchFamily="18" charset="0"/>
              </a:rPr>
              <a:t>InGaP</a:t>
            </a:r>
            <a:r>
              <a:rPr lang="en-IN" sz="1600" b="1" dirty="0">
                <a:latin typeface="Times New Roman" pitchFamily="18" charset="0"/>
                <a:cs typeface="Times New Roman" pitchFamily="18" charset="0"/>
              </a:rPr>
              <a:t>/GaAs HBT power amplifier for 4.9–5.9 GHz Wireless-LAN applications."</a:t>
            </a:r>
            <a:r>
              <a:rPr lang="en-IN" sz="1600" dirty="0">
                <a:latin typeface="Times New Roman" pitchFamily="18" charset="0"/>
                <a:cs typeface="Times New Roman" pitchFamily="18" charset="0"/>
              </a:rPr>
              <a:t> </a:t>
            </a:r>
            <a:r>
              <a:rPr lang="en-IN" sz="1600" i="1" dirty="0">
                <a:latin typeface="Times New Roman" pitchFamily="18" charset="0"/>
                <a:cs typeface="Times New Roman" pitchFamily="18" charset="0"/>
              </a:rPr>
              <a:t>Solid-State and Integrated Circuit Technology (ICSICT), 2014 12th IEEE International Conference on</a:t>
            </a:r>
            <a:r>
              <a:rPr lang="en-IN" sz="1600" dirty="0">
                <a:latin typeface="Times New Roman" pitchFamily="18" charset="0"/>
                <a:cs typeface="Times New Roman" pitchFamily="18" charset="0"/>
              </a:rPr>
              <a:t>. IEEE, 2014.</a:t>
            </a:r>
          </a:p>
          <a:p>
            <a:pPr algn="just"/>
            <a:endParaRPr lang="en-IN"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[2]. Webb, Andrew G., ed. </a:t>
            </a:r>
            <a:r>
              <a:rPr lang="en-IN" sz="1600" b="1" i="1" dirty="0">
                <a:latin typeface="Times New Roman" pitchFamily="18" charset="0"/>
                <a:cs typeface="Times New Roman" pitchFamily="18" charset="0"/>
              </a:rPr>
              <a:t>Magnetic Resonance Technology: Hardware and System Component Design</a:t>
            </a:r>
            <a:r>
              <a:rPr lang="en-IN" sz="1600" dirty="0">
                <a:latin typeface="Times New Roman" pitchFamily="18" charset="0"/>
                <a:cs typeface="Times New Roman" pitchFamily="18" charset="0"/>
              </a:rPr>
              <a:t>. Royal Society of Chemistry, 2016.</a:t>
            </a:r>
          </a:p>
          <a:p>
            <a:pPr algn="just"/>
            <a:endParaRPr lang="en-IN"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[3]. </a:t>
            </a:r>
            <a:r>
              <a:rPr lang="en-IN" sz="1600" dirty="0" err="1">
                <a:latin typeface="Times New Roman" pitchFamily="18" charset="0"/>
                <a:cs typeface="Times New Roman" pitchFamily="18" charset="0"/>
              </a:rPr>
              <a:t>Sardin</a:t>
            </a:r>
            <a:r>
              <a:rPr lang="en-IN" sz="1600" dirty="0">
                <a:latin typeface="Times New Roman" pitchFamily="18" charset="0"/>
                <a:cs typeface="Times New Roman" pitchFamily="18" charset="0"/>
              </a:rPr>
              <a:t>, David, and </a:t>
            </a:r>
            <a:r>
              <a:rPr lang="en-IN" sz="1600" dirty="0" err="1">
                <a:latin typeface="Times New Roman" pitchFamily="18" charset="0"/>
                <a:cs typeface="Times New Roman" pitchFamily="18" charset="0"/>
              </a:rPr>
              <a:t>Zoya</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Popovic</a:t>
            </a:r>
            <a:r>
              <a:rPr lang="en-IN" sz="1600" dirty="0">
                <a:latin typeface="Times New Roman" pitchFamily="18" charset="0"/>
                <a:cs typeface="Times New Roman" pitchFamily="18" charset="0"/>
              </a:rPr>
              <a:t>. </a:t>
            </a:r>
            <a:r>
              <a:rPr lang="en-IN" sz="1600" b="1" dirty="0">
                <a:latin typeface="Times New Roman" pitchFamily="18" charset="0"/>
                <a:cs typeface="Times New Roman" pitchFamily="18" charset="0"/>
              </a:rPr>
              <a:t>"High efficiency 15–500MHz wideband </a:t>
            </a:r>
            <a:r>
              <a:rPr lang="en-IN" sz="1600" b="1" dirty="0" err="1">
                <a:latin typeface="Times New Roman" pitchFamily="18" charset="0"/>
                <a:cs typeface="Times New Roman" pitchFamily="18" charset="0"/>
              </a:rPr>
              <a:t>cascode</a:t>
            </a:r>
            <a:r>
              <a:rPr lang="en-IN" sz="1600" b="1" dirty="0">
                <a:latin typeface="Times New Roman" pitchFamily="18" charset="0"/>
                <a:cs typeface="Times New Roman" pitchFamily="18" charset="0"/>
              </a:rPr>
              <a:t> </a:t>
            </a:r>
            <a:r>
              <a:rPr lang="en-IN" sz="1600" b="1" dirty="0" err="1">
                <a:latin typeface="Times New Roman" pitchFamily="18" charset="0"/>
                <a:cs typeface="Times New Roman" pitchFamily="18" charset="0"/>
              </a:rPr>
              <a:t>GaN</a:t>
            </a:r>
            <a:r>
              <a:rPr lang="en-IN" sz="1600" b="1" dirty="0">
                <a:latin typeface="Times New Roman" pitchFamily="18" charset="0"/>
                <a:cs typeface="Times New Roman" pitchFamily="18" charset="0"/>
              </a:rPr>
              <a:t> HEMT MMIC amplifiers."</a:t>
            </a:r>
            <a:r>
              <a:rPr lang="en-IN" sz="1600" dirty="0">
                <a:latin typeface="Times New Roman" pitchFamily="18" charset="0"/>
                <a:cs typeface="Times New Roman" pitchFamily="18" charset="0"/>
              </a:rPr>
              <a:t> </a:t>
            </a:r>
            <a:r>
              <a:rPr lang="en-IN" sz="1600" i="1" dirty="0">
                <a:latin typeface="Times New Roman" pitchFamily="18" charset="0"/>
                <a:cs typeface="Times New Roman" pitchFamily="18" charset="0"/>
              </a:rPr>
              <a:t>Microwave Symposium (IMS), 2014 IEEE MTT-S International</a:t>
            </a:r>
            <a:r>
              <a:rPr lang="en-IN" sz="1600" dirty="0">
                <a:latin typeface="Times New Roman" pitchFamily="18" charset="0"/>
                <a:cs typeface="Times New Roman" pitchFamily="18" charset="0"/>
              </a:rPr>
              <a:t>. IEEE, 2014.</a:t>
            </a:r>
          </a:p>
          <a:p>
            <a:pPr algn="just"/>
            <a:endParaRPr lang="en-IN" sz="1600" dirty="0">
              <a:latin typeface="Times New Roman" pitchFamily="18" charset="0"/>
              <a:cs typeface="Times New Roman" pitchFamily="18" charset="0"/>
            </a:endParaRPr>
          </a:p>
          <a:p>
            <a:pPr algn="just"/>
            <a:r>
              <a:rPr lang="en-IN" sz="1600" dirty="0">
                <a:latin typeface="Times New Roman" panose="02020603050405020304" pitchFamily="18" charset="0"/>
                <a:cs typeface="Times New Roman" panose="02020603050405020304" pitchFamily="18" charset="0"/>
              </a:rPr>
              <a:t>[4]. Zhang, </a:t>
            </a:r>
            <a:r>
              <a:rPr lang="en-IN" sz="1600" dirty="0" err="1">
                <a:latin typeface="Times New Roman" panose="02020603050405020304" pitchFamily="18" charset="0"/>
                <a:cs typeface="Times New Roman" panose="02020603050405020304" pitchFamily="18" charset="0"/>
              </a:rPr>
              <a:t>Yizhe</a:t>
            </a:r>
            <a:r>
              <a:rPr lang="en-IN" sz="1600" dirty="0">
                <a:latin typeface="Times New Roman" panose="02020603050405020304" pitchFamily="18" charset="0"/>
                <a:cs typeface="Times New Roman" panose="02020603050405020304" pitchFamily="18" charset="0"/>
              </a:rPr>
              <a:t>, et al. </a:t>
            </a:r>
            <a:r>
              <a:rPr lang="en-IN" sz="1600" b="1" dirty="0">
                <a:latin typeface="Times New Roman" panose="02020603050405020304" pitchFamily="18" charset="0"/>
                <a:cs typeface="Times New Roman" panose="02020603050405020304" pitchFamily="18" charset="0"/>
              </a:rPr>
              <a:t>"Practical design of multi‐channel MOSFET RF transmission system for 7 T animal MR imaging."</a:t>
            </a:r>
            <a:r>
              <a:rPr lang="en-IN" sz="1600" dirty="0">
                <a:latin typeface="Times New Roman" panose="02020603050405020304" pitchFamily="18" charset="0"/>
                <a:cs typeface="Times New Roman" panose="02020603050405020304" pitchFamily="18" charset="0"/>
              </a:rPr>
              <a:t> </a:t>
            </a:r>
            <a:r>
              <a:rPr lang="en-IN" sz="1600" i="1" dirty="0">
                <a:latin typeface="Times New Roman" panose="02020603050405020304" pitchFamily="18" charset="0"/>
                <a:cs typeface="Times New Roman" panose="02020603050405020304" pitchFamily="18" charset="0"/>
              </a:rPr>
              <a:t>Concepts in Magnetic Resonance Part B: Magnetic Resonance Engineering</a:t>
            </a:r>
            <a:r>
              <a:rPr lang="en-IN" sz="1600" dirty="0">
                <a:latin typeface="Times New Roman" panose="02020603050405020304" pitchFamily="18" charset="0"/>
                <a:cs typeface="Times New Roman" panose="02020603050405020304" pitchFamily="18" charset="0"/>
              </a:rPr>
              <a:t> 45.4 (2015): 191-200.</a:t>
            </a:r>
          </a:p>
          <a:p>
            <a:pPr algn="just"/>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[5]. Maas, Stephen A. </a:t>
            </a:r>
            <a:r>
              <a:rPr lang="en-IN" sz="1600" b="1" i="1" dirty="0">
                <a:latin typeface="Times New Roman" panose="02020603050405020304" pitchFamily="18" charset="0"/>
                <a:cs typeface="Times New Roman" panose="02020603050405020304" pitchFamily="18" charset="0"/>
              </a:rPr>
              <a:t>Nonlinear microwave and RF circuits</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Artech</a:t>
            </a:r>
            <a:r>
              <a:rPr lang="en-IN" sz="1600" dirty="0">
                <a:latin typeface="Times New Roman" panose="02020603050405020304" pitchFamily="18" charset="0"/>
                <a:cs typeface="Times New Roman" panose="02020603050405020304" pitchFamily="18" charset="0"/>
              </a:rPr>
              <a:t> House, 2003.</a:t>
            </a:r>
          </a:p>
          <a:p>
            <a:pPr algn="just"/>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[6]. </a:t>
            </a:r>
            <a:r>
              <a:rPr lang="en-IN" sz="1600" dirty="0">
                <a:latin typeface="Times New Roman" panose="02020603050405020304" pitchFamily="18" charset="0"/>
                <a:cs typeface="Times New Roman" panose="02020603050405020304" pitchFamily="18" charset="0"/>
                <a:hlinkClick r:id="rId2"/>
              </a:rPr>
              <a:t>www.qsl.net/va3iul/Bias/Bias_Circuits_for_RF_Devices.pdf</a:t>
            </a:r>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[7]. Martinez, Isaac. </a:t>
            </a:r>
            <a:r>
              <a:rPr lang="en-IN" sz="1600" b="1" dirty="0">
                <a:latin typeface="Times New Roman" panose="02020603050405020304" pitchFamily="18" charset="0"/>
                <a:cs typeface="Times New Roman" panose="02020603050405020304" pitchFamily="18" charset="0"/>
              </a:rPr>
              <a:t>"Automatic gain control (AGC) circuits theory and design."</a:t>
            </a:r>
            <a:r>
              <a:rPr lang="en-IN" sz="1600" dirty="0">
                <a:latin typeface="Times New Roman" panose="02020603050405020304" pitchFamily="18" charset="0"/>
                <a:cs typeface="Times New Roman" panose="02020603050405020304" pitchFamily="18" charset="0"/>
              </a:rPr>
              <a:t> </a:t>
            </a:r>
            <a:r>
              <a:rPr lang="en-IN" sz="1600" i="1" dirty="0">
                <a:latin typeface="Times New Roman" panose="02020603050405020304" pitchFamily="18" charset="0"/>
                <a:cs typeface="Times New Roman" panose="02020603050405020304" pitchFamily="18" charset="0"/>
              </a:rPr>
              <a:t>term paper, University of Toronto</a:t>
            </a:r>
            <a:r>
              <a:rPr lang="en-IN" sz="1600" dirty="0">
                <a:latin typeface="Times New Roman" panose="02020603050405020304" pitchFamily="18" charset="0"/>
                <a:cs typeface="Times New Roman" panose="02020603050405020304" pitchFamily="18" charset="0"/>
              </a:rPr>
              <a:t> (2001).</a:t>
            </a:r>
          </a:p>
          <a:p>
            <a:pPr algn="just"/>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[8]. Doherty, W. E., and R. D. </a:t>
            </a:r>
            <a:r>
              <a:rPr lang="en-IN" sz="1600" dirty="0" err="1">
                <a:latin typeface="Times New Roman" panose="02020603050405020304" pitchFamily="18" charset="0"/>
                <a:cs typeface="Times New Roman" panose="02020603050405020304" pitchFamily="18" charset="0"/>
              </a:rPr>
              <a:t>Joos</a:t>
            </a:r>
            <a:r>
              <a:rPr lang="en-IN" sz="1600" dirty="0">
                <a:latin typeface="Times New Roman" panose="02020603050405020304" pitchFamily="18" charset="0"/>
                <a:cs typeface="Times New Roman" panose="02020603050405020304" pitchFamily="18" charset="0"/>
              </a:rPr>
              <a:t>. "The pin diode circuit designers’ handbook." </a:t>
            </a:r>
            <a:r>
              <a:rPr lang="en-IN" sz="1600" i="1" dirty="0" err="1">
                <a:latin typeface="Times New Roman" panose="02020603050405020304" pitchFamily="18" charset="0"/>
                <a:cs typeface="Times New Roman" panose="02020603050405020304" pitchFamily="18" charset="0"/>
              </a:rPr>
              <a:t>Microsemi</a:t>
            </a:r>
            <a:r>
              <a:rPr lang="en-IN" sz="1600" i="1" dirty="0">
                <a:latin typeface="Times New Roman" panose="02020603050405020304" pitchFamily="18" charset="0"/>
                <a:cs typeface="Times New Roman" panose="02020603050405020304" pitchFamily="18" charset="0"/>
              </a:rPr>
              <a:t> Corporation</a:t>
            </a:r>
            <a:r>
              <a:rPr lang="en-IN" sz="1600" dirty="0">
                <a:latin typeface="Times New Roman" panose="02020603050405020304" pitchFamily="18" charset="0"/>
                <a:cs typeface="Times New Roman" panose="02020603050405020304" pitchFamily="18" charset="0"/>
              </a:rPr>
              <a:t> 1 (1998).</a:t>
            </a:r>
          </a:p>
          <a:p>
            <a:pPr algn="just"/>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[9]. </a:t>
            </a:r>
            <a:r>
              <a:rPr lang="en-IN" sz="1600" dirty="0">
                <a:latin typeface="Times New Roman" panose="02020603050405020304" pitchFamily="18" charset="0"/>
                <a:cs typeface="Times New Roman" panose="02020603050405020304" pitchFamily="18" charset="0"/>
                <a:hlinkClick r:id="rId3"/>
              </a:rPr>
              <a:t>https://www.utdallas.edu/~rmh072000/AdsTutorialSp2006-1.pdf</a:t>
            </a:r>
            <a:endParaRPr lang="en-IN"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4964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5BFDB-E0F3-4337-855B-F6D14AF241CE}"/>
              </a:ext>
            </a:extLst>
          </p:cNvPr>
          <p:cNvSpPr>
            <a:spLocks noGrp="1"/>
          </p:cNvSpPr>
          <p:nvPr>
            <p:ph type="title"/>
          </p:nvPr>
        </p:nvSpPr>
        <p:spPr>
          <a:xfrm>
            <a:off x="4572001" y="588204"/>
            <a:ext cx="2899095" cy="1293028"/>
          </a:xfrm>
        </p:spPr>
        <p:txBody>
          <a:bodyPr/>
          <a:lstStyle/>
          <a:p>
            <a:r>
              <a:rPr lang="en-IN" dirty="0"/>
              <a:t>CONTENTS</a:t>
            </a:r>
          </a:p>
        </p:txBody>
      </p:sp>
      <p:sp>
        <p:nvSpPr>
          <p:cNvPr id="3" name="Content Placeholder 2">
            <a:extLst>
              <a:ext uri="{FF2B5EF4-FFF2-40B4-BE49-F238E27FC236}">
                <a16:creationId xmlns:a16="http://schemas.microsoft.com/office/drawing/2014/main" id="{342EEE9D-E8FF-4285-9DBD-DC3B7D9B2424}"/>
              </a:ext>
            </a:extLst>
          </p:cNvPr>
          <p:cNvSpPr>
            <a:spLocks noGrp="1"/>
          </p:cNvSpPr>
          <p:nvPr>
            <p:ph idx="1"/>
          </p:nvPr>
        </p:nvSpPr>
        <p:spPr>
          <a:xfrm>
            <a:off x="828413" y="1881232"/>
            <a:ext cx="10820400" cy="4024125"/>
          </a:xfrm>
        </p:spPr>
        <p:txBody>
          <a:bodyPr/>
          <a:lstStyle/>
          <a:p>
            <a:pPr>
              <a:lnSpc>
                <a:spcPct val="200000"/>
              </a:lnSpc>
            </a:pPr>
            <a:r>
              <a:rPr lang="en-IN" dirty="0"/>
              <a:t>TR switch </a:t>
            </a:r>
          </a:p>
          <a:p>
            <a:pPr lvl="1">
              <a:lnSpc>
                <a:spcPct val="200000"/>
              </a:lnSpc>
              <a:buFont typeface="Wingdings" panose="05000000000000000000" pitchFamily="2" charset="2"/>
              <a:buChar char="Ø"/>
            </a:pPr>
            <a:r>
              <a:rPr lang="en-IN" dirty="0"/>
              <a:t> 9.5mT</a:t>
            </a:r>
          </a:p>
          <a:p>
            <a:pPr lvl="1">
              <a:lnSpc>
                <a:spcPct val="200000"/>
              </a:lnSpc>
              <a:buFont typeface="Wingdings" panose="05000000000000000000" pitchFamily="2" charset="2"/>
              <a:buChar char="Ø"/>
            </a:pPr>
            <a:r>
              <a:rPr lang="en-IN" dirty="0"/>
              <a:t>1.5 T</a:t>
            </a:r>
          </a:p>
          <a:p>
            <a:pPr>
              <a:lnSpc>
                <a:spcPct val="200000"/>
              </a:lnSpc>
            </a:pPr>
            <a:r>
              <a:rPr lang="en-IN" dirty="0"/>
              <a:t>RF amplifier for 1.5T</a:t>
            </a:r>
          </a:p>
        </p:txBody>
      </p:sp>
    </p:spTree>
    <p:extLst>
      <p:ext uri="{BB962C8B-B14F-4D97-AF65-F5344CB8AC3E}">
        <p14:creationId xmlns:p14="http://schemas.microsoft.com/office/powerpoint/2010/main" val="1233763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37EDB-21A9-4435-96F3-A96219E02352}"/>
              </a:ext>
            </a:extLst>
          </p:cNvPr>
          <p:cNvSpPr>
            <a:spLocks noGrp="1"/>
          </p:cNvSpPr>
          <p:nvPr>
            <p:ph type="title"/>
          </p:nvPr>
        </p:nvSpPr>
        <p:spPr>
          <a:xfrm>
            <a:off x="3298139" y="328146"/>
            <a:ext cx="5983579" cy="1293028"/>
          </a:xfrm>
        </p:spPr>
        <p:txBody>
          <a:bodyPr/>
          <a:lstStyle/>
          <a:p>
            <a:r>
              <a:rPr lang="en-IN" dirty="0"/>
              <a:t>TR Switch  for 9.5 </a:t>
            </a:r>
            <a:r>
              <a:rPr lang="en-IN" cap="none" dirty="0" err="1"/>
              <a:t>m</a:t>
            </a:r>
            <a:r>
              <a:rPr lang="en-IN" dirty="0" err="1"/>
              <a:t>T</a:t>
            </a:r>
            <a:endParaRPr lang="en-IN" dirty="0"/>
          </a:p>
        </p:txBody>
      </p:sp>
      <p:pic>
        <p:nvPicPr>
          <p:cNvPr id="4" name="Picture 3">
            <a:extLst>
              <a:ext uri="{FF2B5EF4-FFF2-40B4-BE49-F238E27FC236}">
                <a16:creationId xmlns:a16="http://schemas.microsoft.com/office/drawing/2014/main" id="{98EDF4E4-DD9C-494A-AD82-AA13FECAADA5}"/>
              </a:ext>
            </a:extLst>
          </p:cNvPr>
          <p:cNvPicPr>
            <a:picLocks noChangeAspect="1"/>
          </p:cNvPicPr>
          <p:nvPr/>
        </p:nvPicPr>
        <p:blipFill>
          <a:blip r:embed="rId2"/>
          <a:stretch>
            <a:fillRect/>
          </a:stretch>
        </p:blipFill>
        <p:spPr>
          <a:xfrm>
            <a:off x="445883" y="1411448"/>
            <a:ext cx="5418021" cy="4587673"/>
          </a:xfrm>
          <a:prstGeom prst="rect">
            <a:avLst/>
          </a:prstGeom>
        </p:spPr>
      </p:pic>
      <p:pic>
        <p:nvPicPr>
          <p:cNvPr id="5" name="Picture 4">
            <a:extLst>
              <a:ext uri="{FF2B5EF4-FFF2-40B4-BE49-F238E27FC236}">
                <a16:creationId xmlns:a16="http://schemas.microsoft.com/office/drawing/2014/main" id="{C78A0D3D-94D8-4F8D-B689-D3A368B51550}"/>
              </a:ext>
            </a:extLst>
          </p:cNvPr>
          <p:cNvPicPr>
            <a:picLocks noChangeAspect="1"/>
          </p:cNvPicPr>
          <p:nvPr/>
        </p:nvPicPr>
        <p:blipFill>
          <a:blip r:embed="rId3"/>
          <a:stretch>
            <a:fillRect/>
          </a:stretch>
        </p:blipFill>
        <p:spPr>
          <a:xfrm>
            <a:off x="6357851" y="1411448"/>
            <a:ext cx="5278506" cy="4587673"/>
          </a:xfrm>
          <a:prstGeom prst="rect">
            <a:avLst/>
          </a:prstGeom>
        </p:spPr>
      </p:pic>
    </p:spTree>
    <p:extLst>
      <p:ext uri="{BB962C8B-B14F-4D97-AF65-F5344CB8AC3E}">
        <p14:creationId xmlns:p14="http://schemas.microsoft.com/office/powerpoint/2010/main" val="3849973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A17D452-4D65-42DD-A728-87C08E796EA0}"/>
              </a:ext>
            </a:extLst>
          </p:cNvPr>
          <p:cNvSpPr txBox="1"/>
          <p:nvPr/>
        </p:nvSpPr>
        <p:spPr>
          <a:xfrm>
            <a:off x="5806581" y="4303552"/>
            <a:ext cx="1853968" cy="307777"/>
          </a:xfrm>
          <a:prstGeom prst="rect">
            <a:avLst/>
          </a:prstGeom>
          <a:noFill/>
        </p:spPr>
        <p:txBody>
          <a:bodyPr wrap="square" rtlCol="0">
            <a:spAutoFit/>
          </a:bodyPr>
          <a:lstStyle/>
          <a:p>
            <a:r>
              <a:rPr lang="en-IN" sz="1400" dirty="0">
                <a:solidFill>
                  <a:schemeClr val="bg1"/>
                </a:solidFill>
              </a:rPr>
              <a:t>TRANSMIT END</a:t>
            </a:r>
          </a:p>
        </p:txBody>
      </p:sp>
      <p:sp>
        <p:nvSpPr>
          <p:cNvPr id="15" name="TextBox 14">
            <a:extLst>
              <a:ext uri="{FF2B5EF4-FFF2-40B4-BE49-F238E27FC236}">
                <a16:creationId xmlns:a16="http://schemas.microsoft.com/office/drawing/2014/main" id="{EC8F3ECF-5D5F-438D-8344-81A0C513650A}"/>
              </a:ext>
            </a:extLst>
          </p:cNvPr>
          <p:cNvSpPr txBox="1"/>
          <p:nvPr/>
        </p:nvSpPr>
        <p:spPr>
          <a:xfrm>
            <a:off x="3576509" y="4303551"/>
            <a:ext cx="1853968" cy="307777"/>
          </a:xfrm>
          <a:prstGeom prst="rect">
            <a:avLst/>
          </a:prstGeom>
          <a:noFill/>
        </p:spPr>
        <p:txBody>
          <a:bodyPr wrap="square" rtlCol="0">
            <a:spAutoFit/>
          </a:bodyPr>
          <a:lstStyle/>
          <a:p>
            <a:r>
              <a:rPr lang="en-IN" sz="1400" dirty="0">
                <a:solidFill>
                  <a:schemeClr val="bg1"/>
                </a:solidFill>
              </a:rPr>
              <a:t>RECEIVE END</a:t>
            </a:r>
          </a:p>
        </p:txBody>
      </p:sp>
      <p:sp>
        <p:nvSpPr>
          <p:cNvPr id="9" name="Title 1">
            <a:extLst>
              <a:ext uri="{FF2B5EF4-FFF2-40B4-BE49-F238E27FC236}">
                <a16:creationId xmlns:a16="http://schemas.microsoft.com/office/drawing/2014/main" id="{55D20B50-AF73-4DD2-9790-D748669676F2}"/>
              </a:ext>
            </a:extLst>
          </p:cNvPr>
          <p:cNvSpPr>
            <a:spLocks noGrp="1"/>
          </p:cNvSpPr>
          <p:nvPr>
            <p:ph type="title"/>
          </p:nvPr>
        </p:nvSpPr>
        <p:spPr>
          <a:xfrm>
            <a:off x="3298139" y="328146"/>
            <a:ext cx="5983579" cy="1293028"/>
          </a:xfrm>
        </p:spPr>
        <p:txBody>
          <a:bodyPr/>
          <a:lstStyle/>
          <a:p>
            <a:r>
              <a:rPr lang="en-IN" dirty="0"/>
              <a:t>TR Switch  for 9.5 </a:t>
            </a:r>
            <a:r>
              <a:rPr lang="en-IN" cap="none" dirty="0" err="1"/>
              <a:t>m</a:t>
            </a:r>
            <a:r>
              <a:rPr lang="en-IN" dirty="0" err="1"/>
              <a:t>T</a:t>
            </a:r>
            <a:endParaRPr lang="en-IN" dirty="0"/>
          </a:p>
        </p:txBody>
      </p:sp>
      <p:pic>
        <p:nvPicPr>
          <p:cNvPr id="2" name="Picture 1">
            <a:extLst>
              <a:ext uri="{FF2B5EF4-FFF2-40B4-BE49-F238E27FC236}">
                <a16:creationId xmlns:a16="http://schemas.microsoft.com/office/drawing/2014/main" id="{721E0809-C591-49E8-A007-E44FB472BD4F}"/>
              </a:ext>
            </a:extLst>
          </p:cNvPr>
          <p:cNvPicPr>
            <a:picLocks noChangeAspect="1"/>
          </p:cNvPicPr>
          <p:nvPr/>
        </p:nvPicPr>
        <p:blipFill>
          <a:blip r:embed="rId2"/>
          <a:stretch>
            <a:fillRect/>
          </a:stretch>
        </p:blipFill>
        <p:spPr>
          <a:xfrm>
            <a:off x="1814555" y="1434517"/>
            <a:ext cx="8296275" cy="5105400"/>
          </a:xfrm>
          <a:prstGeom prst="rect">
            <a:avLst/>
          </a:prstGeom>
        </p:spPr>
      </p:pic>
      <p:cxnSp>
        <p:nvCxnSpPr>
          <p:cNvPr id="8" name="Straight Arrow Connector 7">
            <a:extLst>
              <a:ext uri="{FF2B5EF4-FFF2-40B4-BE49-F238E27FC236}">
                <a16:creationId xmlns:a16="http://schemas.microsoft.com/office/drawing/2014/main" id="{ECB32B98-887C-4219-91ED-79714C74F285}"/>
              </a:ext>
            </a:extLst>
          </p:cNvPr>
          <p:cNvCxnSpPr/>
          <p:nvPr/>
        </p:nvCxnSpPr>
        <p:spPr>
          <a:xfrm flipH="1">
            <a:off x="3917659" y="2281806"/>
            <a:ext cx="671119" cy="1778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11292C0-AD9C-4D95-81CE-23DEBCD48FC3}"/>
              </a:ext>
            </a:extLst>
          </p:cNvPr>
          <p:cNvCxnSpPr/>
          <p:nvPr/>
        </p:nvCxnSpPr>
        <p:spPr>
          <a:xfrm flipH="1">
            <a:off x="7097086" y="2567031"/>
            <a:ext cx="563463" cy="1501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203F689-8264-4EAB-B5A6-EDE02FBCAE26}"/>
              </a:ext>
            </a:extLst>
          </p:cNvPr>
          <p:cNvSpPr/>
          <p:nvPr/>
        </p:nvSpPr>
        <p:spPr>
          <a:xfrm>
            <a:off x="7476319" y="3381035"/>
            <a:ext cx="1773242" cy="369332"/>
          </a:xfrm>
          <a:prstGeom prst="rect">
            <a:avLst/>
          </a:prstGeom>
        </p:spPr>
        <p:txBody>
          <a:bodyPr wrap="none">
            <a:spAutoFit/>
          </a:bodyPr>
          <a:lstStyle/>
          <a:p>
            <a:r>
              <a:rPr lang="en-IN" dirty="0">
                <a:solidFill>
                  <a:schemeClr val="bg1"/>
                </a:solidFill>
              </a:rPr>
              <a:t>TRANSMIT END</a:t>
            </a:r>
          </a:p>
        </p:txBody>
      </p:sp>
      <p:sp>
        <p:nvSpPr>
          <p:cNvPr id="16" name="Rectangle 15">
            <a:extLst>
              <a:ext uri="{FF2B5EF4-FFF2-40B4-BE49-F238E27FC236}">
                <a16:creationId xmlns:a16="http://schemas.microsoft.com/office/drawing/2014/main" id="{D5E56E4A-24B0-4892-857E-DE5129C7B8EE}"/>
              </a:ext>
            </a:extLst>
          </p:cNvPr>
          <p:cNvSpPr/>
          <p:nvPr/>
        </p:nvSpPr>
        <p:spPr>
          <a:xfrm>
            <a:off x="3183069" y="3381035"/>
            <a:ext cx="1627369" cy="369332"/>
          </a:xfrm>
          <a:prstGeom prst="rect">
            <a:avLst/>
          </a:prstGeom>
        </p:spPr>
        <p:txBody>
          <a:bodyPr wrap="none">
            <a:spAutoFit/>
          </a:bodyPr>
          <a:lstStyle/>
          <a:p>
            <a:r>
              <a:rPr lang="en-IN" dirty="0">
                <a:solidFill>
                  <a:schemeClr val="bg1"/>
                </a:solidFill>
              </a:rPr>
              <a:t>RECEIVE END</a:t>
            </a:r>
          </a:p>
        </p:txBody>
      </p:sp>
    </p:spTree>
    <p:extLst>
      <p:ext uri="{BB962C8B-B14F-4D97-AF65-F5344CB8AC3E}">
        <p14:creationId xmlns:p14="http://schemas.microsoft.com/office/powerpoint/2010/main" val="679463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D374A67-0490-4DF1-A505-2E8847C714E3}"/>
              </a:ext>
            </a:extLst>
          </p:cNvPr>
          <p:cNvSpPr>
            <a:spLocks noGrp="1"/>
          </p:cNvSpPr>
          <p:nvPr>
            <p:ph type="title"/>
          </p:nvPr>
        </p:nvSpPr>
        <p:spPr>
          <a:xfrm>
            <a:off x="2627020" y="521092"/>
            <a:ext cx="5983579" cy="1293028"/>
          </a:xfrm>
        </p:spPr>
        <p:txBody>
          <a:bodyPr/>
          <a:lstStyle/>
          <a:p>
            <a:r>
              <a:rPr lang="en-IN" dirty="0"/>
              <a:t>TR Switch  for 1.5T</a:t>
            </a:r>
          </a:p>
        </p:txBody>
      </p:sp>
      <p:pic>
        <p:nvPicPr>
          <p:cNvPr id="10" name="Picture 9">
            <a:extLst>
              <a:ext uri="{FF2B5EF4-FFF2-40B4-BE49-F238E27FC236}">
                <a16:creationId xmlns:a16="http://schemas.microsoft.com/office/drawing/2014/main" id="{D42C2A89-F453-44A4-A87A-EA1BBFCA2A3E}"/>
              </a:ext>
            </a:extLst>
          </p:cNvPr>
          <p:cNvPicPr>
            <a:picLocks noChangeAspect="1"/>
          </p:cNvPicPr>
          <p:nvPr/>
        </p:nvPicPr>
        <p:blipFill>
          <a:blip r:embed="rId2"/>
          <a:stretch>
            <a:fillRect/>
          </a:stretch>
        </p:blipFill>
        <p:spPr>
          <a:xfrm>
            <a:off x="406211" y="1502810"/>
            <a:ext cx="5477658" cy="4612764"/>
          </a:xfrm>
          <a:prstGeom prst="rect">
            <a:avLst/>
          </a:prstGeom>
        </p:spPr>
      </p:pic>
      <p:pic>
        <p:nvPicPr>
          <p:cNvPr id="13" name="Picture 12">
            <a:extLst>
              <a:ext uri="{FF2B5EF4-FFF2-40B4-BE49-F238E27FC236}">
                <a16:creationId xmlns:a16="http://schemas.microsoft.com/office/drawing/2014/main" id="{19857805-6E79-4E58-8040-AA6B23006111}"/>
              </a:ext>
            </a:extLst>
          </p:cNvPr>
          <p:cNvPicPr>
            <a:picLocks noChangeAspect="1"/>
          </p:cNvPicPr>
          <p:nvPr/>
        </p:nvPicPr>
        <p:blipFill rotWithShape="1">
          <a:blip r:embed="rId3"/>
          <a:srcRect r="29725"/>
          <a:stretch/>
        </p:blipFill>
        <p:spPr>
          <a:xfrm>
            <a:off x="406211" y="3547764"/>
            <a:ext cx="2387323" cy="2567810"/>
          </a:xfrm>
          <a:prstGeom prst="rect">
            <a:avLst/>
          </a:prstGeom>
        </p:spPr>
      </p:pic>
      <p:pic>
        <p:nvPicPr>
          <p:cNvPr id="14" name="Picture 13">
            <a:extLst>
              <a:ext uri="{FF2B5EF4-FFF2-40B4-BE49-F238E27FC236}">
                <a16:creationId xmlns:a16="http://schemas.microsoft.com/office/drawing/2014/main" id="{94BF5496-D52A-4240-8A75-9374E6E86DBD}"/>
              </a:ext>
            </a:extLst>
          </p:cNvPr>
          <p:cNvPicPr>
            <a:picLocks noChangeAspect="1"/>
          </p:cNvPicPr>
          <p:nvPr/>
        </p:nvPicPr>
        <p:blipFill>
          <a:blip r:embed="rId4"/>
          <a:stretch>
            <a:fillRect/>
          </a:stretch>
        </p:blipFill>
        <p:spPr>
          <a:xfrm>
            <a:off x="6122522" y="1502810"/>
            <a:ext cx="5420730" cy="4614282"/>
          </a:xfrm>
          <a:prstGeom prst="rect">
            <a:avLst/>
          </a:prstGeom>
        </p:spPr>
      </p:pic>
      <p:sp>
        <p:nvSpPr>
          <p:cNvPr id="15" name="TextBox 14">
            <a:extLst>
              <a:ext uri="{FF2B5EF4-FFF2-40B4-BE49-F238E27FC236}">
                <a16:creationId xmlns:a16="http://schemas.microsoft.com/office/drawing/2014/main" id="{8F275006-78C7-44A9-8A9A-2CB8FD0A453A}"/>
              </a:ext>
            </a:extLst>
          </p:cNvPr>
          <p:cNvSpPr txBox="1"/>
          <p:nvPr/>
        </p:nvSpPr>
        <p:spPr>
          <a:xfrm>
            <a:off x="3998228" y="2910083"/>
            <a:ext cx="2004968" cy="338554"/>
          </a:xfrm>
          <a:prstGeom prst="rect">
            <a:avLst/>
          </a:prstGeom>
          <a:noFill/>
        </p:spPr>
        <p:txBody>
          <a:bodyPr wrap="square" rtlCol="0">
            <a:spAutoFit/>
          </a:bodyPr>
          <a:lstStyle/>
          <a:p>
            <a:r>
              <a:rPr lang="en-IN" sz="1600" dirty="0">
                <a:solidFill>
                  <a:schemeClr val="bg1"/>
                </a:solidFill>
              </a:rPr>
              <a:t>TRANSMIT END</a:t>
            </a:r>
          </a:p>
        </p:txBody>
      </p:sp>
      <p:sp>
        <p:nvSpPr>
          <p:cNvPr id="16" name="TextBox 15">
            <a:extLst>
              <a:ext uri="{FF2B5EF4-FFF2-40B4-BE49-F238E27FC236}">
                <a16:creationId xmlns:a16="http://schemas.microsoft.com/office/drawing/2014/main" id="{266DF2BF-1B5A-41FC-A1E8-BA154FDCF991}"/>
              </a:ext>
            </a:extLst>
          </p:cNvPr>
          <p:cNvSpPr txBox="1"/>
          <p:nvPr/>
        </p:nvSpPr>
        <p:spPr>
          <a:xfrm>
            <a:off x="9702259" y="2935250"/>
            <a:ext cx="2004968" cy="338554"/>
          </a:xfrm>
          <a:prstGeom prst="rect">
            <a:avLst/>
          </a:prstGeom>
          <a:noFill/>
        </p:spPr>
        <p:txBody>
          <a:bodyPr wrap="square" rtlCol="0">
            <a:spAutoFit/>
          </a:bodyPr>
          <a:lstStyle/>
          <a:p>
            <a:r>
              <a:rPr lang="en-IN" sz="1600" dirty="0">
                <a:solidFill>
                  <a:schemeClr val="bg1"/>
                </a:solidFill>
              </a:rPr>
              <a:t>RECEIVE END</a:t>
            </a:r>
          </a:p>
        </p:txBody>
      </p:sp>
      <p:sp>
        <p:nvSpPr>
          <p:cNvPr id="17" name="TextBox 16">
            <a:extLst>
              <a:ext uri="{FF2B5EF4-FFF2-40B4-BE49-F238E27FC236}">
                <a16:creationId xmlns:a16="http://schemas.microsoft.com/office/drawing/2014/main" id="{227D1ED5-7778-4FB9-AA52-6CB55B4E0B08}"/>
              </a:ext>
            </a:extLst>
          </p:cNvPr>
          <p:cNvSpPr txBox="1"/>
          <p:nvPr/>
        </p:nvSpPr>
        <p:spPr>
          <a:xfrm>
            <a:off x="1266738" y="3470638"/>
            <a:ext cx="1268003" cy="338554"/>
          </a:xfrm>
          <a:prstGeom prst="rect">
            <a:avLst/>
          </a:prstGeom>
          <a:noFill/>
        </p:spPr>
        <p:txBody>
          <a:bodyPr wrap="square" rtlCol="0">
            <a:spAutoFit/>
          </a:bodyPr>
          <a:lstStyle/>
          <a:p>
            <a:r>
              <a:rPr lang="en-IN" sz="1600" dirty="0">
                <a:solidFill>
                  <a:schemeClr val="bg1"/>
                </a:solidFill>
              </a:rPr>
              <a:t>INPUT</a:t>
            </a:r>
          </a:p>
        </p:txBody>
      </p:sp>
    </p:spTree>
    <p:extLst>
      <p:ext uri="{BB962C8B-B14F-4D97-AF65-F5344CB8AC3E}">
        <p14:creationId xmlns:p14="http://schemas.microsoft.com/office/powerpoint/2010/main" val="621058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B90217-C166-433C-AF01-F4C2B4BD7D74}"/>
              </a:ext>
            </a:extLst>
          </p:cNvPr>
          <p:cNvPicPr>
            <a:picLocks noChangeAspect="1"/>
          </p:cNvPicPr>
          <p:nvPr/>
        </p:nvPicPr>
        <p:blipFill>
          <a:blip r:embed="rId2"/>
          <a:stretch>
            <a:fillRect/>
          </a:stretch>
        </p:blipFill>
        <p:spPr>
          <a:xfrm>
            <a:off x="2627020" y="1765884"/>
            <a:ext cx="7063531" cy="4900325"/>
          </a:xfrm>
          <a:prstGeom prst="rect">
            <a:avLst/>
          </a:prstGeom>
        </p:spPr>
      </p:pic>
      <p:sp>
        <p:nvSpPr>
          <p:cNvPr id="5" name="Title 1">
            <a:extLst>
              <a:ext uri="{FF2B5EF4-FFF2-40B4-BE49-F238E27FC236}">
                <a16:creationId xmlns:a16="http://schemas.microsoft.com/office/drawing/2014/main" id="{7FE33E8B-A92C-482C-BBAD-DEF59696950E}"/>
              </a:ext>
            </a:extLst>
          </p:cNvPr>
          <p:cNvSpPr txBox="1">
            <a:spLocks/>
          </p:cNvSpPr>
          <p:nvPr/>
        </p:nvSpPr>
        <p:spPr>
          <a:xfrm>
            <a:off x="2627020" y="521092"/>
            <a:ext cx="5983579"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IN"/>
              <a:t>TR Switch  for 1.5T</a:t>
            </a:r>
            <a:endParaRPr lang="en-IN" dirty="0"/>
          </a:p>
        </p:txBody>
      </p:sp>
    </p:spTree>
    <p:extLst>
      <p:ext uri="{BB962C8B-B14F-4D97-AF65-F5344CB8AC3E}">
        <p14:creationId xmlns:p14="http://schemas.microsoft.com/office/powerpoint/2010/main" val="223030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D3F0-4B5F-4611-BA56-23D47E9EE501}"/>
              </a:ext>
            </a:extLst>
          </p:cNvPr>
          <p:cNvSpPr>
            <a:spLocks noGrp="1"/>
          </p:cNvSpPr>
          <p:nvPr>
            <p:ph type="title"/>
          </p:nvPr>
        </p:nvSpPr>
        <p:spPr>
          <a:xfrm>
            <a:off x="-141215" y="823096"/>
            <a:ext cx="8610600" cy="1293028"/>
          </a:xfrm>
        </p:spPr>
        <p:txBody>
          <a:bodyPr/>
          <a:lstStyle/>
          <a:p>
            <a:r>
              <a:rPr lang="en-IN" dirty="0"/>
              <a:t>RF amplifier for 1.5T</a:t>
            </a:r>
          </a:p>
        </p:txBody>
      </p:sp>
      <p:sp>
        <p:nvSpPr>
          <p:cNvPr id="3" name="Content Placeholder 2">
            <a:extLst>
              <a:ext uri="{FF2B5EF4-FFF2-40B4-BE49-F238E27FC236}">
                <a16:creationId xmlns:a16="http://schemas.microsoft.com/office/drawing/2014/main" id="{2B1D92AB-435A-459F-AEE9-D17ABAD48B7B}"/>
              </a:ext>
            </a:extLst>
          </p:cNvPr>
          <p:cNvSpPr>
            <a:spLocks noGrp="1"/>
          </p:cNvSpPr>
          <p:nvPr>
            <p:ph idx="1"/>
          </p:nvPr>
        </p:nvSpPr>
        <p:spPr>
          <a:xfrm>
            <a:off x="769690" y="2244894"/>
            <a:ext cx="10820400" cy="4024125"/>
          </a:xfrm>
        </p:spPr>
        <p:txBody>
          <a:bodyPr/>
          <a:lstStyle/>
          <a:p>
            <a:pPr marL="0" indent="0">
              <a:buNone/>
            </a:pPr>
            <a:r>
              <a:rPr lang="en-IN" dirty="0"/>
              <a:t>CONSIDERATIONS IN RF POWER AMPLIFIER DESIGN</a:t>
            </a:r>
          </a:p>
          <a:p>
            <a:pPr lvl="1">
              <a:buFont typeface="Wingdings" panose="05000000000000000000" pitchFamily="2" charset="2"/>
              <a:buChar char="Ø"/>
            </a:pPr>
            <a:r>
              <a:rPr lang="en-IN" dirty="0"/>
              <a:t> Stability</a:t>
            </a:r>
          </a:p>
          <a:p>
            <a:pPr lvl="1">
              <a:buFont typeface="Wingdings" panose="05000000000000000000" pitchFamily="2" charset="2"/>
              <a:buChar char="Ø"/>
            </a:pPr>
            <a:r>
              <a:rPr lang="en-IN" dirty="0"/>
              <a:t> Impedance matching</a:t>
            </a:r>
          </a:p>
          <a:p>
            <a:pPr lvl="1">
              <a:buFont typeface="Wingdings" panose="05000000000000000000" pitchFamily="2" charset="2"/>
              <a:buChar char="Ø"/>
            </a:pPr>
            <a:r>
              <a:rPr lang="en-IN" dirty="0"/>
              <a:t> Electro magnetic Interference</a:t>
            </a:r>
          </a:p>
          <a:p>
            <a:pPr marL="457200" lvl="1" indent="0">
              <a:buNone/>
            </a:pPr>
            <a:endParaRPr lang="en-IN" dirty="0"/>
          </a:p>
          <a:p>
            <a:r>
              <a:rPr lang="en-IN" dirty="0"/>
              <a:t>Stability: </a:t>
            </a:r>
            <a:r>
              <a:rPr lang="en-IN" dirty="0">
                <a:solidFill>
                  <a:srgbClr val="FFC000"/>
                </a:solidFill>
              </a:rPr>
              <a:t>K &gt; 1 and A &gt; 0</a:t>
            </a:r>
          </a:p>
          <a:p>
            <a:pPr lvl="1">
              <a:buFont typeface="Wingdings" panose="05000000000000000000" pitchFamily="2" charset="2"/>
              <a:buChar char="q"/>
            </a:pPr>
            <a:r>
              <a:rPr lang="en-IN" dirty="0"/>
              <a:t> K is the stability factor and A is the auxiliary stability factor</a:t>
            </a:r>
          </a:p>
          <a:p>
            <a:r>
              <a:rPr lang="en-IN" dirty="0"/>
              <a:t>Impedance Matching : </a:t>
            </a:r>
            <a:r>
              <a:rPr lang="en-IN" dirty="0">
                <a:solidFill>
                  <a:srgbClr val="FFC000"/>
                </a:solidFill>
              </a:rPr>
              <a:t>Lumped circuits</a:t>
            </a:r>
            <a:r>
              <a:rPr lang="en-IN" dirty="0"/>
              <a:t>/ distributed parameter circuits</a:t>
            </a:r>
          </a:p>
          <a:p>
            <a:pPr marL="0" indent="0">
              <a:buNone/>
            </a:pPr>
            <a:endParaRPr lang="en-IN" dirty="0"/>
          </a:p>
        </p:txBody>
      </p:sp>
    </p:spTree>
    <p:extLst>
      <p:ext uri="{BB962C8B-B14F-4D97-AF65-F5344CB8AC3E}">
        <p14:creationId xmlns:p14="http://schemas.microsoft.com/office/powerpoint/2010/main" val="626534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48974" y="256479"/>
            <a:ext cx="5818901"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RF Amplifier first  and second stage design</a:t>
            </a:r>
          </a:p>
        </p:txBody>
      </p:sp>
      <p:pic>
        <p:nvPicPr>
          <p:cNvPr id="3" name="Picture 2"/>
          <p:cNvPicPr>
            <a:picLocks noChangeAspect="1"/>
          </p:cNvPicPr>
          <p:nvPr/>
        </p:nvPicPr>
        <p:blipFill>
          <a:blip r:embed="rId2"/>
          <a:stretch>
            <a:fillRect/>
          </a:stretch>
        </p:blipFill>
        <p:spPr>
          <a:xfrm>
            <a:off x="345688" y="718144"/>
            <a:ext cx="5954751" cy="5247758"/>
          </a:xfrm>
          <a:prstGeom prst="rect">
            <a:avLst/>
          </a:prstGeom>
        </p:spPr>
      </p:pic>
      <p:pic>
        <p:nvPicPr>
          <p:cNvPr id="4" name="Picture 3"/>
          <p:cNvPicPr>
            <a:picLocks noChangeAspect="1"/>
          </p:cNvPicPr>
          <p:nvPr/>
        </p:nvPicPr>
        <p:blipFill>
          <a:blip r:embed="rId3"/>
          <a:stretch>
            <a:fillRect/>
          </a:stretch>
        </p:blipFill>
        <p:spPr>
          <a:xfrm>
            <a:off x="6490010" y="718143"/>
            <a:ext cx="5374888" cy="5247759"/>
          </a:xfrm>
          <a:prstGeom prst="rect">
            <a:avLst/>
          </a:prstGeom>
        </p:spPr>
      </p:pic>
      <p:sp>
        <p:nvSpPr>
          <p:cNvPr id="5" name="TextBox 4"/>
          <p:cNvSpPr txBox="1"/>
          <p:nvPr/>
        </p:nvSpPr>
        <p:spPr>
          <a:xfrm>
            <a:off x="2230245" y="5965902"/>
            <a:ext cx="2274848"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Amplifier first stage</a:t>
            </a:r>
          </a:p>
        </p:txBody>
      </p:sp>
      <p:sp>
        <p:nvSpPr>
          <p:cNvPr id="6" name="TextBox 5"/>
          <p:cNvSpPr txBox="1"/>
          <p:nvPr/>
        </p:nvSpPr>
        <p:spPr>
          <a:xfrm>
            <a:off x="7847671" y="5965902"/>
            <a:ext cx="2559205"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Amplifier second stage</a:t>
            </a:r>
          </a:p>
        </p:txBody>
      </p:sp>
    </p:spTree>
    <p:extLst>
      <p:ext uri="{BB962C8B-B14F-4D97-AF65-F5344CB8AC3E}">
        <p14:creationId xmlns:p14="http://schemas.microsoft.com/office/powerpoint/2010/main" val="4052767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48974" y="256479"/>
            <a:ext cx="4188198"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Automatic gain control (AGC)</a:t>
            </a:r>
          </a:p>
        </p:txBody>
      </p:sp>
      <p:pic>
        <p:nvPicPr>
          <p:cNvPr id="3" name="Picture 2"/>
          <p:cNvPicPr>
            <a:picLocks noChangeAspect="1"/>
          </p:cNvPicPr>
          <p:nvPr/>
        </p:nvPicPr>
        <p:blipFill>
          <a:blip r:embed="rId2"/>
          <a:stretch>
            <a:fillRect/>
          </a:stretch>
        </p:blipFill>
        <p:spPr>
          <a:xfrm>
            <a:off x="356839" y="718144"/>
            <a:ext cx="11474605" cy="4333358"/>
          </a:xfrm>
          <a:prstGeom prst="rect">
            <a:avLst/>
          </a:prstGeom>
        </p:spPr>
      </p:pic>
      <p:sp>
        <p:nvSpPr>
          <p:cNvPr id="4" name="TextBox 3"/>
          <p:cNvSpPr txBox="1"/>
          <p:nvPr/>
        </p:nvSpPr>
        <p:spPr>
          <a:xfrm>
            <a:off x="234176" y="5051502"/>
            <a:ext cx="11719930" cy="1323439"/>
          </a:xfrm>
          <a:prstGeom prst="rect">
            <a:avLst/>
          </a:prstGeom>
          <a:noFill/>
        </p:spPr>
        <p:txBody>
          <a:bodyPr wrap="square" rtlCol="0">
            <a:spAutoFit/>
          </a:bodyPr>
          <a:lstStyle/>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The inductors L1 and L2 are tuned such that entire input power is transmitted to the output without any control voltage being applied to the diode.</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The inductor L2 is used as an RF shunt to ground for any spurious currents at 64MHz.</a:t>
            </a:r>
          </a:p>
        </p:txBody>
      </p:sp>
    </p:spTree>
    <p:extLst>
      <p:ext uri="{BB962C8B-B14F-4D97-AF65-F5344CB8AC3E}">
        <p14:creationId xmlns:p14="http://schemas.microsoft.com/office/powerpoint/2010/main" val="2028161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1542</TotalTime>
  <Words>651</Words>
  <Application>Microsoft Office PowerPoint</Application>
  <PresentationFormat>Widescreen</PresentationFormat>
  <Paragraphs>186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Gothic</vt:lpstr>
      <vt:lpstr>Times New Roman</vt:lpstr>
      <vt:lpstr>Wingdings</vt:lpstr>
      <vt:lpstr>Vapor Trail</vt:lpstr>
      <vt:lpstr>TR Switch  and RF amplifier  for 1.5mT</vt:lpstr>
      <vt:lpstr>CONTENTS</vt:lpstr>
      <vt:lpstr>TR Switch  for 9.5 mT</vt:lpstr>
      <vt:lpstr>TR Switch  for 9.5 mT</vt:lpstr>
      <vt:lpstr>TR Switch  for 1.5T</vt:lpstr>
      <vt:lpstr>PowerPoint Presentation</vt:lpstr>
      <vt:lpstr>RF amplifier for 1.5T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MIRC</dc:creator>
  <cp:lastModifiedBy>MIRC</cp:lastModifiedBy>
  <cp:revision>34</cp:revision>
  <dcterms:created xsi:type="dcterms:W3CDTF">2017-07-24T12:19:15Z</dcterms:created>
  <dcterms:modified xsi:type="dcterms:W3CDTF">2017-07-29T06:30:07Z</dcterms:modified>
</cp:coreProperties>
</file>