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6" r:id="rId6"/>
    <p:sldId id="263" r:id="rId7"/>
    <p:sldId id="259" r:id="rId8"/>
    <p:sldId id="260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E69F-3F11-43A1-953C-BC0FC1D4530A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8B8C-31CB-4026-B8C9-285EEB31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757" y="149880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Work In Progress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6765" y="5202238"/>
            <a:ext cx="2941983" cy="1655762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Darshan K.S.</a:t>
            </a:r>
          </a:p>
          <a:p>
            <a:r>
              <a:rPr lang="en-US" dirty="0" smtClean="0"/>
              <a:t>9 Aug 2017</a:t>
            </a:r>
            <a:endParaRPr lang="en-US" dirty="0"/>
          </a:p>
        </p:txBody>
      </p:sp>
      <p:pic>
        <p:nvPicPr>
          <p:cNvPr id="4" name="Picture 3" descr="C:\Users\lenovo\Downloads\MIRC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214874"/>
            <a:ext cx="1603513" cy="155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si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652" y="22964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9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57" y="25910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Simulation results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69993"/>
            <a:ext cx="5658679" cy="2871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" y="1769993"/>
            <a:ext cx="5700288" cy="2871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7558" y="4708007"/>
            <a:ext cx="198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Figure: </a:t>
            </a:r>
            <a:r>
              <a:rPr lang="en-US" dirty="0" smtClean="0"/>
              <a:t>Input signal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4312" y="4750358"/>
            <a:ext cx="2152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Figure: </a:t>
            </a:r>
            <a:r>
              <a:rPr lang="en-US" dirty="0" smtClean="0"/>
              <a:t>Output signal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816" y="2160103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voltage: 100uV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5555" y="2160103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voltage: 5.5V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3218" y="2796210"/>
            <a:ext cx="276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71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Content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16 channel Head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coil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Head former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Dielectric property of brain at 63.8MHz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Single loop receive coil element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Coil placement and bench testing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LNA – preamplifier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List of LNA from different vendors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LNA circuit schematic 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</a:rPr>
              <a:t>Simulation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Design criteria for head coil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Dielectric property of material used for head former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" panose="02040503050406030204" pitchFamily="18" charset="0"/>
              </a:rPr>
              <a:t>Coil dimension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Number of coil element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Geometrical arrangement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Decoupling the coil element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12" y="178744"/>
            <a:ext cx="10515600" cy="81530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Head former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6922" y="752034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Hexagon Tile</a:t>
            </a:r>
            <a:endParaRPr 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0280" y="752034"/>
            <a:ext cx="15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Pentagon Tile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545164" y="1221262"/>
            <a:ext cx="5955998" cy="2930363"/>
            <a:chOff x="839064" y="1582883"/>
            <a:chExt cx="5955998" cy="29303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064" y="1582883"/>
              <a:ext cx="5955998" cy="293036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5237685" y="2257162"/>
              <a:ext cx="989186" cy="917064"/>
              <a:chOff x="5194852" y="2438401"/>
              <a:chExt cx="901148" cy="856657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5194852" y="2438401"/>
                <a:ext cx="318052" cy="26504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94852" y="2703443"/>
                <a:ext cx="159026" cy="47376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526156" y="2438401"/>
                <a:ext cx="384312" cy="13252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633993" y="2439516"/>
              <a:ext cx="770981" cy="926902"/>
              <a:chOff x="5155096" y="2229046"/>
              <a:chExt cx="702363" cy="865847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285961" y="2229046"/>
                <a:ext cx="412473" cy="13252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155096" y="2229046"/>
                <a:ext cx="130865" cy="3694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55096" y="2598449"/>
                <a:ext cx="198781" cy="4566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698434" y="2361567"/>
                <a:ext cx="130865" cy="4142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353877" y="2815571"/>
                <a:ext cx="503582" cy="279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532167" y="1782473"/>
              <a:ext cx="1083735" cy="774184"/>
              <a:chOff x="5194852" y="2438401"/>
              <a:chExt cx="901148" cy="85665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5194852" y="2438401"/>
                <a:ext cx="318052" cy="265042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94852" y="2703443"/>
                <a:ext cx="159026" cy="47376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526156" y="2438401"/>
                <a:ext cx="384312" cy="13252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217467">
              <a:off x="4197378" y="3200813"/>
              <a:ext cx="843426" cy="753261"/>
              <a:chOff x="5286874" y="2570922"/>
              <a:chExt cx="809126" cy="72413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20382533">
                <a:off x="5286874" y="2847385"/>
                <a:ext cx="8105" cy="34183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340625" y="3177208"/>
                <a:ext cx="477078" cy="11785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0468" y="2570922"/>
                <a:ext cx="185532" cy="36940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5817703" y="2940325"/>
                <a:ext cx="278297" cy="35473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4995871" y="3730846"/>
              <a:ext cx="464712" cy="1215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445018" y="3595810"/>
              <a:ext cx="415208" cy="2742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89397" y="3180202"/>
              <a:ext cx="4216" cy="3649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99372" y="3557537"/>
              <a:ext cx="247681" cy="9075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439039" y="2910180"/>
              <a:ext cx="4216" cy="3649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149009" y="3275145"/>
              <a:ext cx="290030" cy="38245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225945" y="2812862"/>
              <a:ext cx="255494" cy="12302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11930" y="4015057"/>
              <a:ext cx="15860" cy="22379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482285" y="3870098"/>
              <a:ext cx="8803" cy="2774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867779" y="3730846"/>
              <a:ext cx="308974" cy="24549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6111044" y="3627615"/>
              <a:ext cx="61535" cy="2984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775791" y="2069155"/>
              <a:ext cx="198784" cy="3703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1775791" y="2450154"/>
              <a:ext cx="198784" cy="34149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2002467" y="2058518"/>
              <a:ext cx="444450" cy="106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2446917" y="2058520"/>
              <a:ext cx="160371" cy="3916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2488846" y="2450153"/>
              <a:ext cx="118443" cy="34149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464475" y="2396366"/>
              <a:ext cx="311316" cy="142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442294" y="2128957"/>
              <a:ext cx="14909" cy="2674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434408" y="1902236"/>
              <a:ext cx="300865" cy="2267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1718438" y="1902236"/>
              <a:ext cx="270507" cy="119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595938" y="2396366"/>
              <a:ext cx="265845" cy="1312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871801" y="2510449"/>
              <a:ext cx="64685" cy="3979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420413" y="1829102"/>
              <a:ext cx="138624" cy="21251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331157" y="2420043"/>
              <a:ext cx="172195" cy="3649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4" name="Straight Arrow Connector 133"/>
          <p:cNvCxnSpPr/>
          <p:nvPr/>
        </p:nvCxnSpPr>
        <p:spPr>
          <a:xfrm flipH="1" flipV="1">
            <a:off x="4587064" y="1044652"/>
            <a:ext cx="170760" cy="1247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280478" y="1068073"/>
            <a:ext cx="228259" cy="772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9045" y="4146682"/>
            <a:ext cx="537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</a:t>
            </a:r>
            <a:r>
              <a:rPr lang="en-US" dirty="0" smtClean="0">
                <a:latin typeface="Cambria" panose="02040503050406030204" pitchFamily="18" charset="0"/>
              </a:rPr>
              <a:t> Geometry arrangement of 16 channel layout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30966" y="1268514"/>
            <a:ext cx="47616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Dimension of the head former</a:t>
            </a:r>
            <a:endParaRPr lang="en-US" sz="2800" dirty="0" smtClean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Anterior to Posterior = 26cm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Left to right = 20cm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Height = 18cm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04925" y="2767233"/>
            <a:ext cx="43948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Required material property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High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rPr>
              <a:t>permittivity and Low conductivity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40604"/>
              </p:ext>
            </p:extLst>
          </p:nvPr>
        </p:nvGraphicFramePr>
        <p:xfrm>
          <a:off x="2965574" y="4654377"/>
          <a:ext cx="685967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883"/>
                <a:gridCol w="3411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MIRC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 lab</a:t>
                      </a:r>
                      <a:endParaRPr lang="en-US" dirty="0" smtClean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Material used for head former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Industries/other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 research lab</a:t>
                      </a:r>
                      <a:endParaRPr lang="en-US" dirty="0" smtClean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Material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used for head former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Polycarbonate = 2.9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Acrylonitrile Butadiene Styrene = 2.8 to 3.8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Polystyrene or Polypropylene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= 2.2 to 2.36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Polyvinyl Alcohol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9418" y="490331"/>
            <a:ext cx="619573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Dielectric property of brain at 63.8MHz</a:t>
            </a:r>
          </a:p>
          <a:p>
            <a:endParaRPr lang="en-US" dirty="0"/>
          </a:p>
          <a:p>
            <a:r>
              <a:rPr lang="en-US" dirty="0" smtClean="0">
                <a:latin typeface="Cambria" panose="02040503050406030204" pitchFamily="18" charset="0"/>
              </a:rPr>
              <a:t>Brain Gray matter  </a:t>
            </a:r>
          </a:p>
          <a:p>
            <a:r>
              <a:rPr lang="en-US" dirty="0">
                <a:latin typeface="Cambria" panose="02040503050406030204" pitchFamily="18" charset="0"/>
              </a:rPr>
              <a:t>	C</a:t>
            </a:r>
            <a:r>
              <a:rPr lang="en-US" dirty="0" smtClean="0">
                <a:latin typeface="Cambria" panose="02040503050406030204" pitchFamily="18" charset="0"/>
              </a:rPr>
              <a:t>onductivity = 0.081558 S/m</a:t>
            </a:r>
          </a:p>
          <a:p>
            <a:r>
              <a:rPr lang="en-US" dirty="0">
                <a:latin typeface="Cambria" panose="02040503050406030204" pitchFamily="18" charset="0"/>
              </a:rPr>
              <a:t>	P</a:t>
            </a:r>
            <a:r>
              <a:rPr lang="en-US" dirty="0" smtClean="0">
                <a:latin typeface="Cambria" panose="02040503050406030204" pitchFamily="18" charset="0"/>
              </a:rPr>
              <a:t>ermittivity = 8.342*E6 </a:t>
            </a:r>
          </a:p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</a:rPr>
              <a:t>Brain white matter</a:t>
            </a:r>
          </a:p>
          <a:p>
            <a:r>
              <a:rPr lang="en-US" dirty="0">
                <a:latin typeface="Cambria" panose="02040503050406030204" pitchFamily="18" charset="0"/>
              </a:rPr>
              <a:t>	C</a:t>
            </a:r>
            <a:r>
              <a:rPr lang="en-US" dirty="0" smtClean="0">
                <a:latin typeface="Cambria" panose="02040503050406030204" pitchFamily="18" charset="0"/>
              </a:rPr>
              <a:t>onductivity = 0.055477 S/m</a:t>
            </a:r>
          </a:p>
          <a:p>
            <a:r>
              <a:rPr lang="en-US" dirty="0">
                <a:latin typeface="Cambria" panose="02040503050406030204" pitchFamily="18" charset="0"/>
              </a:rPr>
              <a:t>	P</a:t>
            </a:r>
            <a:r>
              <a:rPr lang="en-US" dirty="0" smtClean="0">
                <a:latin typeface="Cambria" panose="02040503050406030204" pitchFamily="18" charset="0"/>
              </a:rPr>
              <a:t>ermittivity = 3.56*E6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60" y="5948787"/>
            <a:ext cx="12019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. Gabriel, Compilation of the dielectric properties of body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tissues at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RF and microwave frequencies, Air Force materiel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command, Brooks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Air Force Base, TX, AL/OE-TR-1996-0037, 1996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Yang, Qing X., et al. "Analysis of wave behavior in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lossy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dielectric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samples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at high field." 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Magnetic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resonance in medicine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 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47.5 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2002): 982-989.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46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Single loop Receive element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3" y="1656455"/>
            <a:ext cx="5352636" cy="160910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49" y="1488802"/>
            <a:ext cx="4400550" cy="168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6350" y="3302342"/>
            <a:ext cx="443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Figure: Matching network and preamplifier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793" y="33293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Figure: Coil tuned to 63.8MHz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155" y="6441033"/>
            <a:ext cx="10716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Keil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, Boris, et al. "A 64‐channel 3T array coil for accelerated brain MRI." 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Magnetic resonance in medicine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 70.1 (2013): 248-258.</a:t>
            </a:r>
          </a:p>
        </p:txBody>
      </p:sp>
    </p:spTree>
    <p:extLst>
      <p:ext uri="{BB962C8B-B14F-4D97-AF65-F5344CB8AC3E}">
        <p14:creationId xmlns:p14="http://schemas.microsoft.com/office/powerpoint/2010/main" val="234379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" y="1359845"/>
            <a:ext cx="6257524" cy="26423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339" y="514511"/>
            <a:ext cx="5967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Coil placement and bench testing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34" y="1359845"/>
            <a:ext cx="3710026" cy="2637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339" y="4123165"/>
            <a:ext cx="563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 </a:t>
            </a:r>
            <a:r>
              <a:rPr lang="en-US" dirty="0" smtClean="0">
                <a:latin typeface="Cambria" panose="02040503050406030204" pitchFamily="18" charset="0"/>
              </a:rPr>
              <a:t>16 element placement and its characterization 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4340" y="4123165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Figure: </a:t>
            </a:r>
            <a:r>
              <a:rPr lang="en-US" dirty="0" smtClean="0">
                <a:latin typeface="Cambria" panose="02040503050406030204" pitchFamily="18" charset="0"/>
              </a:rPr>
              <a:t>Frequency response S11 measurement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BE4100CD-8043-4197-ACF6-C8385B0D3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308825"/>
              </p:ext>
            </p:extLst>
          </p:nvPr>
        </p:nvGraphicFramePr>
        <p:xfrm>
          <a:off x="695824" y="4744278"/>
          <a:ext cx="10132489" cy="16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3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596029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75617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384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(dB)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List of LNA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93924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096"/>
                <a:gridCol w="2080591"/>
                <a:gridCol w="1868556"/>
                <a:gridCol w="2067340"/>
                <a:gridCol w="24118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Noise Figure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DA5975-064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63.8MHz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Texas Instrument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TL5500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63.8MHz</a:t>
                      </a:r>
                      <a:r>
                        <a:rPr lang="en-US" baseline="0" dirty="0" smtClean="0"/>
                        <a:t> and 128MHz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10kHz – 500MHz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30kHz – 600MHz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r>
                        <a:rPr lang="en-US" baseline="0" dirty="0" smtClean="0"/>
                        <a:t> Bay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LNA-1440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10kHz – 1400MHz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Coaxial</a:t>
                      </a:r>
                      <a:r>
                        <a:rPr lang="en-US" baseline="0" dirty="0" smtClean="0"/>
                        <a:t> LNA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ZFL-500LN+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–</a:t>
                      </a:r>
                      <a:r>
                        <a:rPr lang="en-US" baseline="0" dirty="0" smtClean="0"/>
                        <a:t> 500MHz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3913" y="5009322"/>
            <a:ext cx="2398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 used</a:t>
            </a:r>
          </a:p>
          <a:p>
            <a:pPr marL="342900" indent="-342900">
              <a:buAutoNum type="arabicPeriod"/>
            </a:pPr>
            <a:r>
              <a:rPr lang="en-US" dirty="0" smtClean="0"/>
              <a:t>AsGa-FET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Transistor – 2N1711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5252" y="5009322"/>
            <a:ext cx="160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tool</a:t>
            </a:r>
          </a:p>
          <a:p>
            <a:pPr marL="342900" indent="-342900">
              <a:buAutoNum type="arabicPeriod"/>
            </a:pPr>
            <a:r>
              <a:rPr lang="en-US" dirty="0" smtClean="0"/>
              <a:t>NI-</a:t>
            </a:r>
            <a:r>
              <a:rPr lang="en-US" dirty="0" err="1" smtClean="0"/>
              <a:t>multisim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90" y="-20254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LNA: Circuit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Schematic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36649" y="53008"/>
            <a:ext cx="9755351" cy="6406668"/>
            <a:chOff x="2307968" y="123789"/>
            <a:chExt cx="9755351" cy="6406668"/>
          </a:xfrm>
        </p:grpSpPr>
        <p:sp>
          <p:nvSpPr>
            <p:cNvPr id="17" name="Rectangle 16"/>
            <p:cNvSpPr/>
            <p:nvPr/>
          </p:nvSpPr>
          <p:spPr>
            <a:xfrm>
              <a:off x="8772938" y="3092537"/>
              <a:ext cx="1311965" cy="14264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450839" y="4399978"/>
              <a:ext cx="1200008" cy="1709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320212" y="262248"/>
              <a:ext cx="2044161" cy="15719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3840" y="3776356"/>
              <a:ext cx="1541103" cy="14783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840" y="123789"/>
              <a:ext cx="5448406" cy="63068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307968" y="3763102"/>
              <a:ext cx="1311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Input</a:t>
              </a:r>
            </a:p>
            <a:p>
              <a:r>
                <a:rPr lang="en-US" dirty="0" smtClean="0">
                  <a:solidFill>
                    <a:schemeClr val="accent2"/>
                  </a:solidFill>
                </a:rPr>
                <a:t>(MRI Signal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06994" y="315309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Output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633251" y="5658678"/>
              <a:ext cx="11396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9428920" y="2612729"/>
              <a:ext cx="0" cy="479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877396" y="1226749"/>
              <a:ext cx="526062" cy="18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Arrow 36"/>
            <p:cNvSpPr/>
            <p:nvPr/>
          </p:nvSpPr>
          <p:spPr>
            <a:xfrm>
              <a:off x="3419061" y="3766007"/>
              <a:ext cx="978408" cy="415980"/>
            </a:xfrm>
            <a:prstGeom prst="rightArrow">
              <a:avLst>
                <a:gd name="adj1" fmla="val 47239"/>
                <a:gd name="adj2" fmla="val 4453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0232246" y="3133678"/>
              <a:ext cx="978408" cy="48463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5141" y="5177391"/>
              <a:ext cx="1354703" cy="914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To achieve optimum </a:t>
              </a:r>
            </a:p>
            <a:p>
              <a:r>
                <a:rPr lang="en-US" dirty="0" smtClean="0"/>
                <a:t>Noise figure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48770" y="1648346"/>
              <a:ext cx="132940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mtClean="0"/>
                <a:t>Output impedance </a:t>
              </a:r>
            </a:p>
            <a:p>
              <a:r>
                <a:rPr lang="en-US" smtClean="0"/>
                <a:t>match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3640" y="766627"/>
              <a:ext cx="1389600" cy="1043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To achieve Gain and bandwidth 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66947" y="5418162"/>
              <a:ext cx="1999099" cy="1112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Preamplifier input </a:t>
              </a:r>
            </a:p>
            <a:p>
              <a:r>
                <a:rPr lang="en-US" dirty="0" smtClean="0"/>
                <a:t>Impedance match to 50ohm coil output impedance 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408249" y="5357318"/>
              <a:ext cx="587821" cy="121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76432" y="6197863"/>
            <a:ext cx="1101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XueMing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"The design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low-noise preamplifier for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 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Technological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54.7 (2011): 1766-1770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4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464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Office Theme</vt:lpstr>
      <vt:lpstr>Work In Progress</vt:lpstr>
      <vt:lpstr>Content</vt:lpstr>
      <vt:lpstr>Design criteria for head coil </vt:lpstr>
      <vt:lpstr>Head former</vt:lpstr>
      <vt:lpstr>PowerPoint Presentation</vt:lpstr>
      <vt:lpstr>Single loop Receive element</vt:lpstr>
      <vt:lpstr>PowerPoint Presentation</vt:lpstr>
      <vt:lpstr>List of LNA </vt:lpstr>
      <vt:lpstr>LNA: Circuit Schematic</vt:lpstr>
      <vt:lpstr>Simulation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WIPs</dc:title>
  <dc:creator>Darshan K S</dc:creator>
  <cp:lastModifiedBy>Darshan K S</cp:lastModifiedBy>
  <cp:revision>164</cp:revision>
  <dcterms:created xsi:type="dcterms:W3CDTF">2017-08-07T05:14:12Z</dcterms:created>
  <dcterms:modified xsi:type="dcterms:W3CDTF">2017-08-11T12:31:59Z</dcterms:modified>
</cp:coreProperties>
</file>