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7" r:id="rId5"/>
    <p:sldId id="266" r:id="rId6"/>
    <p:sldId id="263" r:id="rId7"/>
    <p:sldId id="259" r:id="rId8"/>
    <p:sldId id="260" r:id="rId9"/>
    <p:sldId id="267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E69F-3F11-43A1-953C-BC0FC1D4530A}" type="datetimeFigureOut">
              <a:rPr lang="en-US" smtClean="0"/>
              <a:t>09-Sep-17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8B8C-31CB-4026-B8C9-285EEB31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9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E69F-3F11-43A1-953C-BC0FC1D4530A}" type="datetimeFigureOut">
              <a:rPr lang="en-US" smtClean="0"/>
              <a:t>09-Sep-17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8B8C-31CB-4026-B8C9-285EEB31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3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E69F-3F11-43A1-953C-BC0FC1D4530A}" type="datetimeFigureOut">
              <a:rPr lang="en-US" smtClean="0"/>
              <a:t>09-Sep-17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8B8C-31CB-4026-B8C9-285EEB31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3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E69F-3F11-43A1-953C-BC0FC1D4530A}" type="datetimeFigureOut">
              <a:rPr lang="en-US" smtClean="0"/>
              <a:t>09-Sep-17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8B8C-31CB-4026-B8C9-285EEB31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2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E69F-3F11-43A1-953C-BC0FC1D4530A}" type="datetimeFigureOut">
              <a:rPr lang="en-US" smtClean="0"/>
              <a:t>09-Sep-17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8B8C-31CB-4026-B8C9-285EEB31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9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E69F-3F11-43A1-953C-BC0FC1D4530A}" type="datetimeFigureOut">
              <a:rPr lang="en-US" smtClean="0"/>
              <a:t>09-Sep-17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8B8C-31CB-4026-B8C9-285EEB31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1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E69F-3F11-43A1-953C-BC0FC1D4530A}" type="datetimeFigureOut">
              <a:rPr lang="en-US" smtClean="0"/>
              <a:t>09-Sep-17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8B8C-31CB-4026-B8C9-285EEB31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4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E69F-3F11-43A1-953C-BC0FC1D4530A}" type="datetimeFigureOut">
              <a:rPr lang="en-US" smtClean="0"/>
              <a:t>09-Sep-17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8B8C-31CB-4026-B8C9-285EEB31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7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E69F-3F11-43A1-953C-BC0FC1D4530A}" type="datetimeFigureOut">
              <a:rPr lang="en-US" smtClean="0"/>
              <a:t>09-Sep-17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8B8C-31CB-4026-B8C9-285EEB31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3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E69F-3F11-43A1-953C-BC0FC1D4530A}" type="datetimeFigureOut">
              <a:rPr lang="en-US" smtClean="0"/>
              <a:t>09-Sep-17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8B8C-31CB-4026-B8C9-285EEB31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3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E69F-3F11-43A1-953C-BC0FC1D4530A}" type="datetimeFigureOut">
              <a:rPr lang="en-US" smtClean="0"/>
              <a:t>09-Sep-17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8B8C-31CB-4026-B8C9-285EEB31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3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3E69F-3F11-43A1-953C-BC0FC1D4530A}" type="datetimeFigureOut">
              <a:rPr lang="en-US" smtClean="0"/>
              <a:t>09-Sep-17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48B8C-31CB-4026-B8C9-285EEB31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4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3757" y="1498806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Work In Progress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36765" y="5202238"/>
            <a:ext cx="2941983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Presented By</a:t>
            </a:r>
          </a:p>
          <a:p>
            <a:r>
              <a:rPr lang="en-US" dirty="0"/>
              <a:t>Darshan K S</a:t>
            </a:r>
          </a:p>
          <a:p>
            <a:r>
              <a:rPr lang="en-US" dirty="0"/>
              <a:t>Research Assistant, MIRC</a:t>
            </a:r>
          </a:p>
          <a:p>
            <a:r>
              <a:rPr lang="en-US" dirty="0"/>
              <a:t>DSI</a:t>
            </a:r>
          </a:p>
        </p:txBody>
      </p:sp>
      <p:pic>
        <p:nvPicPr>
          <p:cNvPr id="4" name="Picture 3" descr="C:\Users\lenovo\Downloads\MIRC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48" y="214874"/>
            <a:ext cx="1603513" cy="155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dsi-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652" y="22964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999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157" y="259107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Simulation results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9" y="1769993"/>
            <a:ext cx="5658679" cy="28710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36" y="1769993"/>
            <a:ext cx="5700288" cy="28710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47558" y="4708007"/>
            <a:ext cx="198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Figure: </a:t>
            </a:r>
            <a:r>
              <a:rPr lang="en-US" dirty="0" smtClean="0"/>
              <a:t>Input signal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04312" y="4750358"/>
            <a:ext cx="2152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Figure: </a:t>
            </a:r>
            <a:r>
              <a:rPr lang="en-US" dirty="0" smtClean="0"/>
              <a:t>Output signal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6816" y="2160103"/>
            <a:ext cx="214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 voltage: 100uV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25555" y="2160103"/>
            <a:ext cx="21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voltage: 5.5V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2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73218" y="2796210"/>
            <a:ext cx="2767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9716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Content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16 channel Head coil</a:t>
            </a:r>
          </a:p>
          <a:p>
            <a:pPr lvl="1"/>
            <a:r>
              <a:rPr lang="en-US" dirty="0" smtClean="0">
                <a:latin typeface="Cambria" panose="02040503050406030204" pitchFamily="18" charset="0"/>
              </a:rPr>
              <a:t>Head former</a:t>
            </a:r>
          </a:p>
          <a:p>
            <a:pPr lvl="1"/>
            <a:r>
              <a:rPr lang="en-US" dirty="0" smtClean="0">
                <a:latin typeface="Cambria" panose="02040503050406030204" pitchFamily="18" charset="0"/>
              </a:rPr>
              <a:t>Dielectric property of brain at 63.8MHz</a:t>
            </a:r>
          </a:p>
          <a:p>
            <a:pPr lvl="1"/>
            <a:r>
              <a:rPr lang="en-US" dirty="0" smtClean="0">
                <a:latin typeface="Cambria" panose="02040503050406030204" pitchFamily="18" charset="0"/>
              </a:rPr>
              <a:t>Single loop receive coil element </a:t>
            </a:r>
          </a:p>
          <a:p>
            <a:pPr lvl="1"/>
            <a:r>
              <a:rPr lang="en-US" dirty="0" smtClean="0">
                <a:latin typeface="Cambria" panose="02040503050406030204" pitchFamily="18" charset="0"/>
              </a:rPr>
              <a:t>Coil placement and bench testing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LNA – preamplifier</a:t>
            </a:r>
          </a:p>
          <a:p>
            <a:pPr lvl="1"/>
            <a:r>
              <a:rPr lang="en-US" dirty="0" smtClean="0">
                <a:latin typeface="Cambria" panose="02040503050406030204" pitchFamily="18" charset="0"/>
              </a:rPr>
              <a:t>List of LNA from different vendors</a:t>
            </a:r>
          </a:p>
          <a:p>
            <a:pPr lvl="1"/>
            <a:r>
              <a:rPr lang="en-US" dirty="0" smtClean="0">
                <a:latin typeface="Cambria" panose="02040503050406030204" pitchFamily="18" charset="0"/>
              </a:rPr>
              <a:t>LNA circuit schematic </a:t>
            </a:r>
          </a:p>
          <a:p>
            <a:pPr lvl="1"/>
            <a:r>
              <a:rPr lang="en-US" dirty="0" smtClean="0">
                <a:latin typeface="Cambria" panose="02040503050406030204" pitchFamily="18" charset="0"/>
              </a:rPr>
              <a:t>Simulation results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78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Design criteria for head coil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</a:rPr>
              <a:t>Dielectric property of material used for head former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Cambria" panose="02040503050406030204" pitchFamily="18" charset="0"/>
              </a:rPr>
              <a:t>Coil dimension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latin typeface="Cambria" panose="02040503050406030204" pitchFamily="18" charset="0"/>
              </a:rPr>
              <a:t>Number of coil element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latin typeface="Cambria" panose="02040503050406030204" pitchFamily="18" charset="0"/>
              </a:rPr>
              <a:t>Geometrical arrangement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latin typeface="Cambria" panose="02040503050406030204" pitchFamily="18" charset="0"/>
              </a:rPr>
              <a:t>Decoupling the coil element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512" y="178744"/>
            <a:ext cx="10515600" cy="81530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Head former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56922" y="752034"/>
            <a:ext cx="146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ambria" panose="02040503050406030204" pitchFamily="18" charset="0"/>
              </a:rPr>
              <a:t>Hexagon Tile</a:t>
            </a:r>
            <a:endParaRPr lang="en-US" dirty="0">
              <a:solidFill>
                <a:schemeClr val="accent2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0280" y="752034"/>
            <a:ext cx="1533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Pentagon Tile</a:t>
            </a:r>
            <a:endParaRPr lang="en-US" dirty="0">
              <a:latin typeface="Cambria" panose="02040503050406030204" pitchFamily="18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545164" y="1221262"/>
            <a:ext cx="5955998" cy="2930363"/>
            <a:chOff x="839064" y="1582883"/>
            <a:chExt cx="5955998" cy="293036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064" y="1582883"/>
              <a:ext cx="5955998" cy="2930363"/>
            </a:xfrm>
            <a:prstGeom prst="rect">
              <a:avLst/>
            </a:prstGeom>
          </p:spPr>
        </p:pic>
        <p:grpSp>
          <p:nvGrpSpPr>
            <p:cNvPr id="24" name="Group 23"/>
            <p:cNvGrpSpPr/>
            <p:nvPr/>
          </p:nvGrpSpPr>
          <p:grpSpPr>
            <a:xfrm>
              <a:off x="5237685" y="2257162"/>
              <a:ext cx="989186" cy="917064"/>
              <a:chOff x="5194852" y="2438401"/>
              <a:chExt cx="901148" cy="856657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V="1">
                <a:off x="5194852" y="2438401"/>
                <a:ext cx="318052" cy="265042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194852" y="2703443"/>
                <a:ext cx="159026" cy="473765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40625" y="3177208"/>
                <a:ext cx="477078" cy="11785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526156" y="2438401"/>
                <a:ext cx="384312" cy="132521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910468" y="2570922"/>
                <a:ext cx="185532" cy="369403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5817703" y="2940325"/>
                <a:ext cx="278297" cy="354733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4633993" y="2439516"/>
              <a:ext cx="770981" cy="926902"/>
              <a:chOff x="5155096" y="2229046"/>
              <a:chExt cx="702363" cy="865847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5285961" y="2229046"/>
                <a:ext cx="412473" cy="13252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5155096" y="2229046"/>
                <a:ext cx="130865" cy="3694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5155096" y="2598449"/>
                <a:ext cx="198781" cy="4566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5698434" y="2361567"/>
                <a:ext cx="130865" cy="41424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5353877" y="2815571"/>
                <a:ext cx="503582" cy="2793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4532167" y="1782473"/>
              <a:ext cx="1083735" cy="774184"/>
              <a:chOff x="5194852" y="2438401"/>
              <a:chExt cx="901148" cy="856657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 flipV="1">
                <a:off x="5194852" y="2438401"/>
                <a:ext cx="318052" cy="265042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194852" y="2703443"/>
                <a:ext cx="159026" cy="473765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340625" y="3177208"/>
                <a:ext cx="477078" cy="11785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526156" y="2438401"/>
                <a:ext cx="384312" cy="132521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910468" y="2570922"/>
                <a:ext cx="185532" cy="369403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5817703" y="2940325"/>
                <a:ext cx="278297" cy="354733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1217467">
              <a:off x="4197378" y="3200813"/>
              <a:ext cx="843426" cy="753261"/>
              <a:chOff x="5286874" y="2570922"/>
              <a:chExt cx="809126" cy="724136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rot="20382533">
                <a:off x="5286874" y="2847385"/>
                <a:ext cx="8105" cy="34183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340625" y="3177208"/>
                <a:ext cx="477078" cy="11785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910468" y="2570922"/>
                <a:ext cx="185532" cy="369403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5817703" y="2940325"/>
                <a:ext cx="278297" cy="354733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/>
            <p:cNvCxnSpPr/>
            <p:nvPr/>
          </p:nvCxnSpPr>
          <p:spPr>
            <a:xfrm>
              <a:off x="4995871" y="3730846"/>
              <a:ext cx="464712" cy="12159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5445018" y="3595810"/>
              <a:ext cx="415208" cy="2742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5889397" y="3180202"/>
              <a:ext cx="4216" cy="36496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899372" y="3557537"/>
              <a:ext cx="247681" cy="9075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6439039" y="2910180"/>
              <a:ext cx="4216" cy="36496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6149009" y="3275145"/>
              <a:ext cx="290030" cy="38245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 flipV="1">
              <a:off x="6225945" y="2812862"/>
              <a:ext cx="255494" cy="12302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4611930" y="4015057"/>
              <a:ext cx="15860" cy="22379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5482285" y="3870098"/>
              <a:ext cx="8803" cy="27741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3867779" y="3730846"/>
              <a:ext cx="308974" cy="24549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6111044" y="3627615"/>
              <a:ext cx="61535" cy="29843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1775791" y="2069155"/>
              <a:ext cx="198784" cy="37036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 flipV="1">
              <a:off x="1775791" y="2450154"/>
              <a:ext cx="198784" cy="34149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 flipV="1">
              <a:off x="2002467" y="2058518"/>
              <a:ext cx="444450" cy="1063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2446917" y="2058520"/>
              <a:ext cx="160371" cy="3916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2488846" y="2450153"/>
              <a:ext cx="118443" cy="34149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1464475" y="2396366"/>
              <a:ext cx="311316" cy="142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442294" y="2128957"/>
              <a:ext cx="14909" cy="2674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1434408" y="1902236"/>
              <a:ext cx="300865" cy="2267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 flipV="1">
              <a:off x="1718438" y="1902236"/>
              <a:ext cx="270507" cy="1197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2595938" y="2396366"/>
              <a:ext cx="265845" cy="13122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871801" y="2510449"/>
              <a:ext cx="64685" cy="39799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2420413" y="1829102"/>
              <a:ext cx="138624" cy="21251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1331157" y="2420043"/>
              <a:ext cx="172195" cy="36497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34" name="Straight Arrow Connector 133"/>
          <p:cNvCxnSpPr/>
          <p:nvPr/>
        </p:nvCxnSpPr>
        <p:spPr>
          <a:xfrm flipH="1" flipV="1">
            <a:off x="4587064" y="1044652"/>
            <a:ext cx="170760" cy="1247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5280478" y="1068073"/>
            <a:ext cx="228259" cy="772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889045" y="4146682"/>
            <a:ext cx="537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mbria" panose="02040503050406030204" pitchFamily="18" charset="0"/>
              </a:rPr>
              <a:t>Figure:</a:t>
            </a:r>
            <a:r>
              <a:rPr lang="en-US" dirty="0" smtClean="0">
                <a:latin typeface="Cambria" panose="02040503050406030204" pitchFamily="18" charset="0"/>
              </a:rPr>
              <a:t> Geometry arrangement of 16 channel layout 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530966" y="1268514"/>
            <a:ext cx="476168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Dimension of the head former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ambria" panose="02040503050406030204" pitchFamily="18" charset="0"/>
              </a:rPr>
              <a:t>Anterior to Posterior = 26cm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ambria" panose="02040503050406030204" pitchFamily="18" charset="0"/>
              </a:rPr>
              <a:t>Left to right = 20cm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ambria" panose="02040503050406030204" pitchFamily="18" charset="0"/>
              </a:rPr>
              <a:t>Height = 18cm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504925" y="2767233"/>
            <a:ext cx="439485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Required material property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High  permittivity and Low conductivity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040604"/>
              </p:ext>
            </p:extLst>
          </p:nvPr>
        </p:nvGraphicFramePr>
        <p:xfrm>
          <a:off x="2965574" y="4654377"/>
          <a:ext cx="685967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7883"/>
                <a:gridCol w="34117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</a:rPr>
                        <a:t>MIRC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</a:rPr>
                        <a:t> lab</a:t>
                      </a:r>
                      <a:endParaRPr lang="en-US" dirty="0" smtClean="0">
                        <a:solidFill>
                          <a:srgbClr val="C00000"/>
                        </a:solidFill>
                        <a:latin typeface="Cambria" panose="02040503050406030204" pitchFamily="18" charset="0"/>
                      </a:endParaRPr>
                    </a:p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Material used for head former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</a:rPr>
                        <a:t>Industries/other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</a:rPr>
                        <a:t> research lab</a:t>
                      </a:r>
                      <a:endParaRPr lang="en-US" dirty="0" smtClean="0">
                        <a:solidFill>
                          <a:srgbClr val="C00000"/>
                        </a:solidFill>
                        <a:latin typeface="Cambria" panose="02040503050406030204" pitchFamily="18" charset="0"/>
                      </a:endParaRPr>
                    </a:p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Material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</a:rPr>
                        <a:t> used for head former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Polycarbonate = 2.9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Acrylonitrile Butadiene Styrene = 2.8 to 3.8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Polystyrene or Polypropylene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</a:rPr>
                        <a:t> = 2.2 to 2.36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Polyvinyl Alcohol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20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9418" y="490331"/>
            <a:ext cx="6195735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Dielectric property of brain at 63.8MHz</a:t>
            </a:r>
          </a:p>
          <a:p>
            <a:endParaRPr lang="en-US" dirty="0"/>
          </a:p>
          <a:p>
            <a:r>
              <a:rPr lang="en-US" dirty="0" smtClean="0">
                <a:latin typeface="Cambria" panose="02040503050406030204" pitchFamily="18" charset="0"/>
              </a:rPr>
              <a:t>Brain Gray matter  </a:t>
            </a:r>
          </a:p>
          <a:p>
            <a:r>
              <a:rPr lang="en-US" dirty="0">
                <a:latin typeface="Cambria" panose="02040503050406030204" pitchFamily="18" charset="0"/>
              </a:rPr>
              <a:t>	C</a:t>
            </a:r>
            <a:r>
              <a:rPr lang="en-US" dirty="0" smtClean="0">
                <a:latin typeface="Cambria" panose="02040503050406030204" pitchFamily="18" charset="0"/>
              </a:rPr>
              <a:t>onductivity = 0.081558 S/m</a:t>
            </a:r>
          </a:p>
          <a:p>
            <a:r>
              <a:rPr lang="en-US" dirty="0">
                <a:latin typeface="Cambria" panose="02040503050406030204" pitchFamily="18" charset="0"/>
              </a:rPr>
              <a:t>	P</a:t>
            </a:r>
            <a:r>
              <a:rPr lang="en-US" dirty="0" smtClean="0">
                <a:latin typeface="Cambria" panose="02040503050406030204" pitchFamily="18" charset="0"/>
              </a:rPr>
              <a:t>ermittivity = 8.342*E6 </a:t>
            </a:r>
          </a:p>
          <a:p>
            <a:endParaRPr lang="en-US" dirty="0" smtClean="0">
              <a:latin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</a:rPr>
              <a:t>Brain white matter</a:t>
            </a:r>
          </a:p>
          <a:p>
            <a:r>
              <a:rPr lang="en-US" dirty="0">
                <a:latin typeface="Cambria" panose="02040503050406030204" pitchFamily="18" charset="0"/>
              </a:rPr>
              <a:t>	C</a:t>
            </a:r>
            <a:r>
              <a:rPr lang="en-US" dirty="0" smtClean="0">
                <a:latin typeface="Cambria" panose="02040503050406030204" pitchFamily="18" charset="0"/>
              </a:rPr>
              <a:t>onductivity = 0.055477 S/m</a:t>
            </a:r>
          </a:p>
          <a:p>
            <a:r>
              <a:rPr lang="en-US" dirty="0">
                <a:latin typeface="Cambria" panose="02040503050406030204" pitchFamily="18" charset="0"/>
              </a:rPr>
              <a:t>	P</a:t>
            </a:r>
            <a:r>
              <a:rPr lang="en-US" dirty="0" smtClean="0">
                <a:latin typeface="Cambria" panose="02040503050406030204" pitchFamily="18" charset="0"/>
              </a:rPr>
              <a:t>ermittivity = 3.56*E6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960" y="5948787"/>
            <a:ext cx="1201972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. Gabriel, Compilation of the dielectric properties of body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tissues at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RF and microwave frequencies, Air Force materiel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command, Brooks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Air Force Base, TX, AL/OE-TR-1996-0037, 1996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Yang, Qing X., et al. "Analysis of wave behavior in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lossy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dielectric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samples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at high field." </a:t>
            </a:r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Magnetic 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resonance in medicine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 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47.5  (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2002): 982-989.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52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7346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Single loop Receive element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43" y="1656455"/>
            <a:ext cx="5352636" cy="160910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249" y="1488802"/>
            <a:ext cx="4400550" cy="1682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36350" y="3302342"/>
            <a:ext cx="443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Figure: Matching network and preamplifier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72793" y="3329300"/>
            <a:ext cx="317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Figure: Coil tuned to 63.8MHz 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5155" y="6441033"/>
            <a:ext cx="107164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Keil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, Boris, et al. "A 64‐channel 3T array coil for accelerated brain MRI." 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Magnetic resonance in medicine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 70.1 (2013): 248-258.</a:t>
            </a:r>
          </a:p>
        </p:txBody>
      </p:sp>
    </p:spTree>
    <p:extLst>
      <p:ext uri="{BB962C8B-B14F-4D97-AF65-F5344CB8AC3E}">
        <p14:creationId xmlns:p14="http://schemas.microsoft.com/office/powerpoint/2010/main" val="2343790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8" y="1359845"/>
            <a:ext cx="6257524" cy="26423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3339" y="514511"/>
            <a:ext cx="5967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Coil placement and bench testing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634" y="1359845"/>
            <a:ext cx="3710026" cy="26375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3339" y="4123165"/>
            <a:ext cx="5636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mbria" panose="02040503050406030204" pitchFamily="18" charset="0"/>
              </a:rPr>
              <a:t>Figure: </a:t>
            </a:r>
            <a:r>
              <a:rPr lang="en-US" dirty="0" smtClean="0">
                <a:latin typeface="Cambria" panose="02040503050406030204" pitchFamily="18" charset="0"/>
              </a:rPr>
              <a:t>16 element placement and its characterization  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4340" y="4123165"/>
            <a:ext cx="479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mbria" panose="02040503050406030204" pitchFamily="18" charset="0"/>
              </a:rPr>
              <a:t>Figure: </a:t>
            </a:r>
            <a:r>
              <a:rPr lang="en-US" dirty="0" smtClean="0">
                <a:latin typeface="Cambria" panose="02040503050406030204" pitchFamily="18" charset="0"/>
              </a:rPr>
              <a:t>Frequency response S11 measurement</a:t>
            </a:r>
            <a:endParaRPr 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xmlns="" id="{BE4100CD-8043-4197-ACF6-C8385B0D37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6308825"/>
              </p:ext>
            </p:extLst>
          </p:nvPr>
        </p:nvGraphicFramePr>
        <p:xfrm>
          <a:off x="695824" y="4744278"/>
          <a:ext cx="10132489" cy="1630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6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3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81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60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60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60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60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9602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9602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9602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9602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9602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96029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9602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96029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596029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596029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</a:tblGrid>
              <a:tr h="75617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7384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(dB)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3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List of LNA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939247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096"/>
                <a:gridCol w="2080591"/>
                <a:gridCol w="1868556"/>
                <a:gridCol w="2067340"/>
                <a:gridCol w="24118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Company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Noise Figure (dB)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e2v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DA5975-064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63.8MHz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Texas Instrument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TL5500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63.8MHz</a:t>
                      </a:r>
                      <a:r>
                        <a:rPr lang="en-US" baseline="0" dirty="0" smtClean="0"/>
                        <a:t> and 128MHz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RF Bay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LNA-545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10kHz – 500MHz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RF Bay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LNA-650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30kHz – 600MHz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RF</a:t>
                      </a:r>
                      <a:r>
                        <a:rPr lang="en-US" baseline="0" dirty="0" smtClean="0"/>
                        <a:t> Bay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LNA-1440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10kHz – 1400MHz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Coaxial</a:t>
                      </a:r>
                      <a:r>
                        <a:rPr lang="en-US" baseline="0" dirty="0" smtClean="0"/>
                        <a:t> LNA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ZFL-500LN+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 –</a:t>
                      </a:r>
                      <a:r>
                        <a:rPr lang="en-US" baseline="0" dirty="0" smtClean="0"/>
                        <a:t> 500MHz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3913" y="5009322"/>
            <a:ext cx="2398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Components used</a:t>
            </a:r>
          </a:p>
          <a:p>
            <a:pPr marL="342900" indent="-342900">
              <a:buAutoNum type="arabicPeriod"/>
            </a:pPr>
            <a:r>
              <a:rPr lang="en-US" dirty="0" smtClean="0"/>
              <a:t>AsGa-FET</a:t>
            </a:r>
          </a:p>
          <a:p>
            <a:pPr marL="342900" indent="-342900">
              <a:buAutoNum type="arabicPeriod"/>
            </a:pPr>
            <a:r>
              <a:rPr lang="en-US" dirty="0" smtClean="0"/>
              <a:t>Transistor – 2N1711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85252" y="5009322"/>
            <a:ext cx="1608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Simulation tool</a:t>
            </a:r>
          </a:p>
          <a:p>
            <a:pPr marL="342900" indent="-342900">
              <a:buAutoNum type="arabicPeriod"/>
            </a:pPr>
            <a:r>
              <a:rPr lang="en-US" dirty="0" smtClean="0"/>
              <a:t>NI-</a:t>
            </a:r>
            <a:r>
              <a:rPr lang="en-US" dirty="0" err="1" smtClean="0"/>
              <a:t>multisim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 </a:t>
            </a:r>
            <a:r>
              <a:rPr lang="en-US" dirty="0" smtClean="0"/>
              <a:t>TINA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52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90" y="-20254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LNA: Circuit Schematic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436649" y="53008"/>
            <a:ext cx="9755351" cy="6406668"/>
            <a:chOff x="2307968" y="123789"/>
            <a:chExt cx="9755351" cy="6406668"/>
          </a:xfrm>
        </p:grpSpPr>
        <p:sp>
          <p:nvSpPr>
            <p:cNvPr id="17" name="Rectangle 16"/>
            <p:cNvSpPr/>
            <p:nvPr/>
          </p:nvSpPr>
          <p:spPr>
            <a:xfrm>
              <a:off x="8772938" y="3092537"/>
              <a:ext cx="1311965" cy="142645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450839" y="4399978"/>
              <a:ext cx="1200008" cy="170953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320212" y="262248"/>
              <a:ext cx="2044161" cy="157193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83840" y="3776356"/>
              <a:ext cx="1541103" cy="14783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3840" y="123789"/>
              <a:ext cx="5448406" cy="630683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307968" y="3763102"/>
              <a:ext cx="1311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Input</a:t>
              </a:r>
            </a:p>
            <a:p>
              <a:r>
                <a:rPr lang="en-US" dirty="0" smtClean="0">
                  <a:solidFill>
                    <a:schemeClr val="accent2"/>
                  </a:solidFill>
                </a:rPr>
                <a:t>(MRI Signal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206994" y="3153095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Output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7633251" y="5658678"/>
              <a:ext cx="11396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9428920" y="2612729"/>
              <a:ext cx="0" cy="479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4877396" y="1226749"/>
              <a:ext cx="526062" cy="185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ight Arrow 36"/>
            <p:cNvSpPr/>
            <p:nvPr/>
          </p:nvSpPr>
          <p:spPr>
            <a:xfrm>
              <a:off x="3419061" y="3766007"/>
              <a:ext cx="978408" cy="415980"/>
            </a:xfrm>
            <a:prstGeom prst="rightArrow">
              <a:avLst>
                <a:gd name="adj1" fmla="val 47239"/>
                <a:gd name="adj2" fmla="val 44531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ight Arrow 37"/>
            <p:cNvSpPr/>
            <p:nvPr/>
          </p:nvSpPr>
          <p:spPr>
            <a:xfrm>
              <a:off x="10232246" y="3133678"/>
              <a:ext cx="978408" cy="48463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815141" y="5177391"/>
              <a:ext cx="1354703" cy="914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To achieve optimum </a:t>
              </a:r>
            </a:p>
            <a:p>
              <a:r>
                <a:rPr lang="en-US" dirty="0" smtClean="0"/>
                <a:t>Noise figure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848770" y="1648346"/>
              <a:ext cx="1329401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mtClean="0"/>
                <a:t>Output impedance </a:t>
              </a:r>
            </a:p>
            <a:p>
              <a:r>
                <a:rPr lang="en-US" smtClean="0"/>
                <a:t>match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463640" y="766627"/>
              <a:ext cx="1389600" cy="10435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To achieve Gain and bandwidth 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366947" y="5418162"/>
              <a:ext cx="1999099" cy="1112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Preamplifier input </a:t>
              </a:r>
            </a:p>
            <a:p>
              <a:r>
                <a:rPr lang="en-US" dirty="0" smtClean="0"/>
                <a:t>Impedance match to 50ohm coil output impedance </a:t>
              </a:r>
              <a:endParaRPr lang="en-US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4408249" y="5357318"/>
              <a:ext cx="587821" cy="121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176432" y="6197863"/>
            <a:ext cx="11013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Reference:</a:t>
            </a:r>
          </a:p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XueMing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al. "The design 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low-noise preamplifier for 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." </a:t>
            </a:r>
            <a:r>
              <a:rPr lang="en-US" sz="1400" i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China Technological  </a:t>
            </a:r>
            <a:r>
              <a:rPr lang="en-US" sz="1400" i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54.7 (2011): 1766-1770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4544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466</Words>
  <Application>Microsoft Office PowerPoint</Application>
  <PresentationFormat>Widescreen</PresentationFormat>
  <Paragraphs>161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Times New Roman</vt:lpstr>
      <vt:lpstr>Office Theme</vt:lpstr>
      <vt:lpstr>Work In Progress</vt:lpstr>
      <vt:lpstr>Content</vt:lpstr>
      <vt:lpstr>Design criteria for head coil </vt:lpstr>
      <vt:lpstr>Head former</vt:lpstr>
      <vt:lpstr>PowerPoint Presentation</vt:lpstr>
      <vt:lpstr>Single loop Receive element</vt:lpstr>
      <vt:lpstr>PowerPoint Presentation</vt:lpstr>
      <vt:lpstr>List of LNA </vt:lpstr>
      <vt:lpstr>LNA: Circuit Schematic</vt:lpstr>
      <vt:lpstr>Simulation results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WIPs</dc:title>
  <dc:creator>Darshan K S</dc:creator>
  <cp:lastModifiedBy>Darshan K S</cp:lastModifiedBy>
  <cp:revision>165</cp:revision>
  <dcterms:created xsi:type="dcterms:W3CDTF">2017-08-07T05:14:12Z</dcterms:created>
  <dcterms:modified xsi:type="dcterms:W3CDTF">2017-09-09T01:07:08Z</dcterms:modified>
</cp:coreProperties>
</file>