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9" r:id="rId4"/>
    <p:sldId id="270" r:id="rId5"/>
    <p:sldId id="265" r:id="rId6"/>
    <p:sldId id="266" r:id="rId7"/>
    <p:sldId id="259" r:id="rId8"/>
    <p:sldId id="267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6FF66-23B7-4F2B-803D-C3D730EE587E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7DE44-8D0A-4743-B6C2-B548B2EE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7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7D37-A469-4E10-9E59-A3E83C6557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9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7D37-A469-4E10-9E59-A3E83C6557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116-5CFD-4901-A890-B1A0DDF63AC7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2A1-56D1-4300-A0E5-F66A1755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1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116-5CFD-4901-A890-B1A0DDF63AC7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2A1-56D1-4300-A0E5-F66A1755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116-5CFD-4901-A890-B1A0DDF63AC7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2A1-56D1-4300-A0E5-F66A1755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116-5CFD-4901-A890-B1A0DDF63AC7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2A1-56D1-4300-A0E5-F66A1755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7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116-5CFD-4901-A890-B1A0DDF63AC7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2A1-56D1-4300-A0E5-F66A1755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9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116-5CFD-4901-A890-B1A0DDF63AC7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2A1-56D1-4300-A0E5-F66A1755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5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116-5CFD-4901-A890-B1A0DDF63AC7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2A1-56D1-4300-A0E5-F66A1755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2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116-5CFD-4901-A890-B1A0DDF63AC7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2A1-56D1-4300-A0E5-F66A1755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2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116-5CFD-4901-A890-B1A0DDF63AC7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2A1-56D1-4300-A0E5-F66A1755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4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116-5CFD-4901-A890-B1A0DDF63AC7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2A1-56D1-4300-A0E5-F66A1755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6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116-5CFD-4901-A890-B1A0DDF63AC7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2A1-56D1-4300-A0E5-F66A1755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2F116-5CFD-4901-A890-B1A0DDF63AC7}" type="datetimeFigureOut">
              <a:rPr lang="en-US" smtClean="0"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AF2A1-56D1-4300-A0E5-F66A1755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883391"/>
            <a:ext cx="9708107" cy="18288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2852" y="5124652"/>
            <a:ext cx="3446751" cy="14351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Darshan K </a:t>
            </a:r>
            <a:r>
              <a:rPr lang="en-US" dirty="0" smtClean="0"/>
              <a:t>S</a:t>
            </a:r>
          </a:p>
          <a:p>
            <a:r>
              <a:rPr lang="en-US" dirty="0" smtClean="0"/>
              <a:t>Research Assistant, MIRC</a:t>
            </a:r>
          </a:p>
          <a:p>
            <a:r>
              <a:rPr lang="en-US" dirty="0" smtClean="0"/>
              <a:t>DSI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31" y="219738"/>
            <a:ext cx="1451212" cy="1325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074" y="219738"/>
            <a:ext cx="1277112" cy="12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00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00853" y="4821184"/>
            <a:ext cx="37030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Specification: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element phased array head coil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Coil Radius = 35mm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Inductance= 4nH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Capacitance = 19pF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0853" y="4256065"/>
            <a:ext cx="535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Figure: </a:t>
            </a:r>
            <a:r>
              <a:rPr lang="en-US" sz="1600" i="1" dirty="0"/>
              <a:t>Side view and top view of 16 channel coil arrangement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53570" y="1414939"/>
            <a:ext cx="5501800" cy="2786003"/>
            <a:chOff x="1981200" y="0"/>
            <a:chExt cx="5501800" cy="278600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19" r="13835"/>
            <a:stretch/>
          </p:blipFill>
          <p:spPr>
            <a:xfrm>
              <a:off x="1981200" y="0"/>
              <a:ext cx="2667000" cy="277530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84" r="12411"/>
            <a:stretch/>
          </p:blipFill>
          <p:spPr>
            <a:xfrm>
              <a:off x="4673534" y="1"/>
              <a:ext cx="2809466" cy="278600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4" name="TextBox 13"/>
          <p:cNvSpPr txBox="1"/>
          <p:nvPr/>
        </p:nvSpPr>
        <p:spPr>
          <a:xfrm>
            <a:off x="5809397" y="4821184"/>
            <a:ext cx="2288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Helmet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Diameter = 170mm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2708" y="209922"/>
            <a:ext cx="884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HFSS Simulation: 16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channel phased array head coil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3624" y="1692322"/>
            <a:ext cx="3261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1 </a:t>
            </a:r>
          </a:p>
          <a:p>
            <a:pPr marL="342900" indent="-342900">
              <a:buAutoNum type="arabicPeriod"/>
            </a:pPr>
            <a:r>
              <a:rPr lang="en-US" dirty="0" smtClean="0"/>
              <a:t>Return loss of Individual loop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Inter Element coupling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54414" y="115149"/>
            <a:ext cx="5692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Simulation result: Single coil </a:t>
            </a:r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24" y="819598"/>
            <a:ext cx="5994777" cy="2699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082258" y="1052316"/>
            <a:ext cx="421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Figure: </a:t>
            </a:r>
            <a:r>
              <a:rPr lang="en-US" dirty="0"/>
              <a:t>Single coil element resonating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64MHz with -9.2dB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baseline="-25000" dirty="0"/>
              <a:t> 11</a:t>
            </a:r>
            <a:r>
              <a:rPr lang="en-US" dirty="0"/>
              <a:t> measurement)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82" y="3738360"/>
            <a:ext cx="6061207" cy="2768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123201" y="3847544"/>
            <a:ext cx="421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Figure: </a:t>
            </a:r>
            <a:r>
              <a:rPr lang="en-US" dirty="0"/>
              <a:t>Mutual coupling between the coils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(S</a:t>
            </a:r>
            <a:r>
              <a:rPr lang="en-US" baseline="-25000" dirty="0"/>
              <a:t> 21</a:t>
            </a:r>
            <a:r>
              <a:rPr lang="en-US" dirty="0"/>
              <a:t> measurement)  </a:t>
            </a:r>
          </a:p>
        </p:txBody>
      </p:sp>
    </p:spTree>
    <p:extLst>
      <p:ext uri="{BB962C8B-B14F-4D97-AF65-F5344CB8AC3E}">
        <p14:creationId xmlns:p14="http://schemas.microsoft.com/office/powerpoint/2010/main" val="41986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channel Phased array for 1.5T</a:t>
            </a:r>
          </a:p>
          <a:p>
            <a:r>
              <a:rPr lang="en-US" dirty="0" smtClean="0"/>
              <a:t>Wrist coil for 405kHz</a:t>
            </a:r>
          </a:p>
          <a:p>
            <a:r>
              <a:rPr lang="en-US" dirty="0" smtClean="0"/>
              <a:t>RF sub system integration</a:t>
            </a:r>
          </a:p>
          <a:p>
            <a:r>
              <a:rPr lang="en-US" dirty="0" smtClean="0"/>
              <a:t>16 channel head coil arrangement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1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5" y="2607544"/>
            <a:ext cx="7907197" cy="3060457"/>
          </a:xfr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1965278" y="2338769"/>
            <a:ext cx="996286" cy="1646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965278" y="2338769"/>
            <a:ext cx="900752" cy="105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965278" y="2338769"/>
            <a:ext cx="1241946" cy="82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53263" y="1692438"/>
            <a:ext cx="1600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Surface coil with </a:t>
            </a:r>
          </a:p>
          <a:p>
            <a:r>
              <a:rPr lang="en-US" sz="1600" dirty="0" smtClean="0"/>
              <a:t>critical overlap 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59809" y="3985146"/>
            <a:ext cx="100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435" y="3661980"/>
            <a:ext cx="696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Balun</a:t>
            </a:r>
            <a:endParaRPr lang="en-US" sz="1600" dirty="0" smtClean="0"/>
          </a:p>
          <a:p>
            <a:r>
              <a:rPr lang="en-US" sz="1600" dirty="0" smtClean="0"/>
              <a:t>circuit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039737" y="2338769"/>
            <a:ext cx="0" cy="70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07760" y="1692438"/>
            <a:ext cx="19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Tuning and matching </a:t>
            </a:r>
          </a:p>
          <a:p>
            <a:r>
              <a:rPr lang="en-US" sz="1600" dirty="0" smtClean="0"/>
              <a:t>circuit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364776" y="5668001"/>
            <a:ext cx="685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4 channel surface coil arrangement with coil overlap at 63.8MHz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4397" y="558623"/>
            <a:ext cx="3322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Phased array coils 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44121" y="2622013"/>
            <a:ext cx="2082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Coil specification</a:t>
            </a:r>
          </a:p>
          <a:p>
            <a:r>
              <a:rPr lang="en-US" dirty="0" smtClean="0"/>
              <a:t>1. Diameter = 3.5cm</a:t>
            </a:r>
          </a:p>
          <a:p>
            <a:r>
              <a:rPr lang="en-US" dirty="0" smtClean="0"/>
              <a:t>2. Wire gauge =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7" y="215000"/>
            <a:ext cx="10515600" cy="767639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Geometrical Decoupling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253234"/>
            <a:ext cx="11910646" cy="2868389"/>
          </a:xfrm>
        </p:spPr>
      </p:pic>
      <p:sp>
        <p:nvSpPr>
          <p:cNvPr id="6" name="TextBox 5"/>
          <p:cNvSpPr txBox="1"/>
          <p:nvPr/>
        </p:nvSpPr>
        <p:spPr>
          <a:xfrm>
            <a:off x="140677" y="4124721"/>
            <a:ext cx="331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Single loop coil resonating at </a:t>
            </a:r>
          </a:p>
          <a:p>
            <a:r>
              <a:rPr lang="en-US" dirty="0" smtClean="0"/>
              <a:t>63.5MHz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73661" y="4121623"/>
            <a:ext cx="4297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Two ‘peak’ are separated by small </a:t>
            </a:r>
          </a:p>
          <a:p>
            <a:r>
              <a:rPr lang="en-US" dirty="0" smtClean="0"/>
              <a:t>distance, due to proper geometrical overlap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18339" y="4105733"/>
            <a:ext cx="404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Two separated ‘peak’ are observed</a:t>
            </a:r>
          </a:p>
          <a:p>
            <a:r>
              <a:rPr lang="en-US" dirty="0" smtClean="0"/>
              <a:t>in a single coil when there is either too </a:t>
            </a:r>
          </a:p>
          <a:p>
            <a:r>
              <a:rPr lang="en-US" dirty="0" smtClean="0"/>
              <a:t>much overlapped or too little overlapped</a:t>
            </a:r>
          </a:p>
        </p:txBody>
      </p:sp>
    </p:spTree>
    <p:extLst>
      <p:ext uri="{BB962C8B-B14F-4D97-AF65-F5344CB8AC3E}">
        <p14:creationId xmlns:p14="http://schemas.microsoft.com/office/powerpoint/2010/main" val="24672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1"/>
            <a:ext cx="10515600" cy="10372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 turn Single channel wrist coil (405kHz)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65" y="1172254"/>
            <a:ext cx="5729610" cy="4073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00502" y="3718679"/>
            <a:ext cx="28344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Coil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turns =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Diameter = 35mm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Copper gauge = 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Inductance = 0.9uH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</a:t>
            </a:r>
            <a:r>
              <a:rPr lang="en-US" baseline="-25000" dirty="0" smtClean="0"/>
              <a:t> T</a:t>
            </a:r>
            <a:r>
              <a:rPr lang="en-US" dirty="0" smtClean="0"/>
              <a:t> = 320nF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</a:t>
            </a:r>
            <a:r>
              <a:rPr lang="en-US" baseline="-25000" dirty="0" smtClean="0"/>
              <a:t> M</a:t>
            </a:r>
            <a:r>
              <a:rPr lang="en-US" dirty="0" smtClean="0"/>
              <a:t> = 23.2nF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6300" y="1699963"/>
            <a:ext cx="2463083" cy="1847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390865" y="5558093"/>
            <a:ext cx="2428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Coil tuned to 405kHz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 -9dB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Coil placements and mutual coupling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63" y="1880216"/>
            <a:ext cx="2605292" cy="3473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86" y="1880217"/>
            <a:ext cx="4909645" cy="3490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992751" y="5543467"/>
            <a:ext cx="520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Mutual coupling at different overlapping distance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02806" y="1880216"/>
            <a:ext cx="29694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Coil overlap region </a:t>
            </a:r>
          </a:p>
          <a:p>
            <a:r>
              <a:rPr lang="en-US" dirty="0" smtClean="0"/>
              <a:t>1.  Overlap distance between </a:t>
            </a:r>
          </a:p>
          <a:p>
            <a:r>
              <a:rPr lang="en-US" dirty="0" smtClean="0"/>
              <a:t>    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is 0.6cm</a:t>
            </a:r>
          </a:p>
          <a:p>
            <a:r>
              <a:rPr lang="en-US" dirty="0" smtClean="0"/>
              <a:t>2.  Overlap distance between </a:t>
            </a:r>
          </a:p>
          <a:p>
            <a:r>
              <a:rPr lang="en-US" dirty="0" smtClean="0"/>
              <a:t>     2</a:t>
            </a:r>
            <a:r>
              <a:rPr lang="en-US" baseline="30000" dirty="0" smtClean="0"/>
              <a:t>st</a:t>
            </a:r>
            <a:r>
              <a:rPr lang="en-US" dirty="0" smtClean="0"/>
              <a:t> and 3</a:t>
            </a:r>
            <a:r>
              <a:rPr lang="en-US" baseline="30000" dirty="0" smtClean="0"/>
              <a:t>nd</a:t>
            </a:r>
            <a:r>
              <a:rPr lang="en-US" dirty="0" smtClean="0"/>
              <a:t> is 1.1cm</a:t>
            </a:r>
          </a:p>
          <a:p>
            <a:r>
              <a:rPr lang="en-US" dirty="0" smtClean="0"/>
              <a:t>3.  Overlap distance between </a:t>
            </a:r>
          </a:p>
          <a:p>
            <a:r>
              <a:rPr lang="en-US" dirty="0" smtClean="0"/>
              <a:t>     3</a:t>
            </a:r>
            <a:r>
              <a:rPr lang="en-US" baseline="30000" dirty="0" smtClean="0"/>
              <a:t>st</a:t>
            </a:r>
            <a:r>
              <a:rPr lang="en-US" dirty="0" smtClean="0"/>
              <a:t> and 4</a:t>
            </a:r>
            <a:r>
              <a:rPr lang="en-US" baseline="30000" dirty="0" smtClean="0"/>
              <a:t>nd</a:t>
            </a:r>
            <a:r>
              <a:rPr lang="en-US" dirty="0" smtClean="0"/>
              <a:t> is 0.8cm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806" y="4378068"/>
            <a:ext cx="3117434" cy="17101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25636" y="6277970"/>
            <a:ext cx="280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Measured S</a:t>
            </a:r>
            <a:r>
              <a:rPr lang="en-US" baseline="-25000" dirty="0"/>
              <a:t> </a:t>
            </a:r>
            <a:r>
              <a:rPr lang="en-US" dirty="0" smtClean="0"/>
              <a:t>parameter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4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62" y="336712"/>
            <a:ext cx="10515600" cy="7369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Frequency response of the coil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30" y="3945815"/>
            <a:ext cx="2055243" cy="704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Fig: Assembled four </a:t>
            </a:r>
            <a:endParaRPr lang="en-US" sz="1600" dirty="0">
              <a:solidFill>
                <a:srgbClr val="222222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6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channel wrist coil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653" y="1260042"/>
            <a:ext cx="3605188" cy="27038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722532" y="3963933"/>
            <a:ext cx="309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: S-parameter Matrix in dB</a:t>
            </a:r>
            <a:endParaRPr lang="en-US" dirty="0"/>
          </a:p>
        </p:txBody>
      </p:sp>
      <p:pic>
        <p:nvPicPr>
          <p:cNvPr id="12" name="Picture 11" descr="http://submissions.mirasmart.com/Verify/ISMRM2017/Submission/Temp/radsxozvo5p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3312" y="1379146"/>
            <a:ext cx="5899402" cy="258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74182" y="3963933"/>
            <a:ext cx="5888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A</a:t>
            </a:r>
            <a:r>
              <a:rPr lang="en-US" dirty="0"/>
              <a:t>: 4 - channel receive array loaded with human hand</a:t>
            </a:r>
          </a:p>
          <a:p>
            <a:r>
              <a:rPr lang="en-US" dirty="0"/>
              <a:t>   Figure </a:t>
            </a:r>
            <a:r>
              <a:rPr lang="en-US" dirty="0" smtClean="0"/>
              <a:t>B</a:t>
            </a:r>
            <a:r>
              <a:rPr lang="en-US" dirty="0"/>
              <a:t>: Measured S</a:t>
            </a:r>
            <a:r>
              <a:rPr lang="en-US" baseline="-25000" dirty="0"/>
              <a:t>21</a:t>
            </a:r>
            <a:r>
              <a:rPr lang="en-US" dirty="0"/>
              <a:t> of adjacent coils of receive array</a:t>
            </a:r>
          </a:p>
          <a:p>
            <a:endParaRPr lang="en-US" dirty="0"/>
          </a:p>
        </p:txBody>
      </p:sp>
      <p:pic>
        <p:nvPicPr>
          <p:cNvPr id="14" name="Content Placeholder 3" descr="C:\Users\Darshan K S\Downloads\IMG_20161027_160644.jpg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75" y="1494815"/>
            <a:ext cx="1820329" cy="2450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84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16" y="1719939"/>
            <a:ext cx="8991600" cy="30419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701" y="241670"/>
            <a:ext cx="446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RF sub system Integration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88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694158" cy="124840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Preliminary Design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16 channel head coil arrangement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72964" y="1632123"/>
            <a:ext cx="3295650" cy="1809749"/>
            <a:chOff x="0" y="0"/>
            <a:chExt cx="5561239" cy="4071593"/>
          </a:xfrm>
        </p:grpSpPr>
        <p:sp>
          <p:nvSpPr>
            <p:cNvPr id="5" name="Oval 4"/>
            <p:cNvSpPr/>
            <p:nvPr/>
          </p:nvSpPr>
          <p:spPr>
            <a:xfrm>
              <a:off x="2026557" y="0"/>
              <a:ext cx="1312259" cy="12119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065481" y="908075"/>
              <a:ext cx="1324445" cy="12356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26558" y="1790102"/>
              <a:ext cx="1351356" cy="12810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37100" y="2893309"/>
              <a:ext cx="1181206" cy="11782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8410" y="1383894"/>
              <a:ext cx="1067649" cy="10683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99591" y="1312306"/>
              <a:ext cx="1161648" cy="11173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423747" y="449817"/>
              <a:ext cx="1206165" cy="11683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42250" y="1370358"/>
              <a:ext cx="1213757" cy="12091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422337" y="2462720"/>
              <a:ext cx="1225739" cy="11782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31043" y="1838208"/>
              <a:ext cx="1228334" cy="115646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53924" y="884122"/>
              <a:ext cx="1205453" cy="11067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0" y="1482637"/>
              <a:ext cx="1213305" cy="101651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738443" y="878691"/>
              <a:ext cx="1128651" cy="11427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93007" y="1842037"/>
              <a:ext cx="1161115" cy="10746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56529" y="2315658"/>
              <a:ext cx="1315384" cy="12412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29539" y="295168"/>
              <a:ext cx="1169364" cy="11596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82185" y="1485872"/>
            <a:ext cx="5190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Anterior to posterior (25cm)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 to right ( 20cm)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Diameter = 3inch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Number of coils = 16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Overlap between two coil = 0.5 </a:t>
            </a:r>
            <a:r>
              <a:rPr lang="en-US" dirty="0" smtClean="0"/>
              <a:t>inch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82686" y="3671249"/>
            <a:ext cx="33741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Helmet – coil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 channel – 118mm (diameter)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32 channel – 92mm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48 channel – 72mm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 channel – 64mm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128 channel – 44mm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417</Words>
  <Application>Microsoft Office PowerPoint</Application>
  <PresentationFormat>Widescreen</PresentationFormat>
  <Paragraphs>89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WIPS</vt:lpstr>
      <vt:lpstr>Outline</vt:lpstr>
      <vt:lpstr>PowerPoint Presentation</vt:lpstr>
      <vt:lpstr>Geometrical Decoupling </vt:lpstr>
      <vt:lpstr>Multi turn Single channel wrist coil (405kHz)</vt:lpstr>
      <vt:lpstr>Coil placements and mutual coupling  </vt:lpstr>
      <vt:lpstr>Frequency response of the coil </vt:lpstr>
      <vt:lpstr>PowerPoint Presentation</vt:lpstr>
      <vt:lpstr>Preliminary Design for 16 channel head coil arrangement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WIPS</dc:title>
  <dc:creator>Darshan K S</dc:creator>
  <cp:lastModifiedBy>Darshan K S</cp:lastModifiedBy>
  <cp:revision>30</cp:revision>
  <dcterms:created xsi:type="dcterms:W3CDTF">2017-02-10T03:50:26Z</dcterms:created>
  <dcterms:modified xsi:type="dcterms:W3CDTF">2017-09-09T01:06:58Z</dcterms:modified>
</cp:coreProperties>
</file>