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6" r:id="rId6"/>
    <p:sldId id="259"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DE4FCFE-7CE7-4D27-83E1-387ECBF952D4}" type="datetimeFigureOut">
              <a:rPr lang="en-US" smtClean="0"/>
              <a:t>5/20/2015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45FFFF-A687-4A90-ACE9-C51BE9C9E2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45FFFF-A687-4A90-ACE9-C51BE9C9E2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45FFFF-A687-4A90-ACE9-C51BE9C9E2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45FFFF-A687-4A90-ACE9-C51BE9C9E29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45FFFF-A687-4A90-ACE9-C51BE9C9E29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45FFFF-A687-4A90-ACE9-C51BE9C9E29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45FFFF-A687-4A90-ACE9-C51BE9C9E29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45FFFF-A687-4A90-ACE9-C51BE9C9E29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DE4FCFE-7CE7-4D27-83E1-387ECBF952D4}" type="datetimeFigureOut">
              <a:rPr lang="en-US" smtClean="0"/>
              <a:t>5/20/2015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45FFFF-A687-4A90-ACE9-C51BE9C9E2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DE4FCFE-7CE7-4D27-83E1-387ECBF952D4}" type="datetimeFigureOut">
              <a:rPr lang="en-US" smtClean="0"/>
              <a:t>5/20/2015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45FFFF-A687-4A90-ACE9-C51BE9C9E29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DE4FCFE-7CE7-4D27-83E1-387ECBF952D4}" type="datetimeFigureOut">
              <a:rPr lang="en-US" smtClean="0"/>
              <a:t>5/20/2015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45FFFF-A687-4A90-ACE9-C51BE9C9E29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DE4FCFE-7CE7-4D27-83E1-387ECBF952D4}" type="datetimeFigureOut">
              <a:rPr lang="en-US" smtClean="0"/>
              <a:t>5/20/2015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45FFFF-A687-4A90-ACE9-C51BE9C9E2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normAutofit fontScale="90000"/>
          </a:bodyPr>
          <a:lstStyle/>
          <a:p>
            <a:pPr algn="ctr"/>
            <a:r>
              <a:rPr lang="en-US" sz="6000" dirty="0" smtClean="0">
                <a:solidFill>
                  <a:schemeClr val="accent1">
                    <a:lumMod val="75000"/>
                  </a:schemeClr>
                </a:solidFill>
                <a:latin typeface="Aharoni" panose="02010803020104030203" pitchFamily="2" charset="-79"/>
                <a:cs typeface="Aharoni" panose="02010803020104030203" pitchFamily="2" charset="-79"/>
              </a:rPr>
              <a:t>Big Data Paper Summary</a:t>
            </a:r>
            <a:endParaRPr lang="en-US" sz="6000" dirty="0">
              <a:solidFill>
                <a:schemeClr val="accent1">
                  <a:lumMod val="75000"/>
                </a:schemeClr>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304800" y="5486400"/>
            <a:ext cx="7772400" cy="1199704"/>
          </a:xfrm>
        </p:spPr>
        <p:txBody>
          <a:bodyPr>
            <a:normAutofit fontScale="92500" lnSpcReduction="20000"/>
          </a:bodyPr>
          <a:lstStyle/>
          <a:p>
            <a:pPr algn="l"/>
            <a:r>
              <a:rPr lang="en-US" dirty="0" smtClean="0">
                <a:solidFill>
                  <a:schemeClr val="bg1"/>
                </a:solidFill>
              </a:rPr>
              <a:t>Brian Dones</a:t>
            </a:r>
          </a:p>
          <a:p>
            <a:pPr algn="l"/>
            <a:r>
              <a:rPr lang="en-US" dirty="0" smtClean="0">
                <a:solidFill>
                  <a:schemeClr val="bg1"/>
                </a:solidFill>
              </a:rPr>
              <a:t>Database Management</a:t>
            </a:r>
          </a:p>
          <a:p>
            <a:pPr algn="l"/>
            <a:r>
              <a:rPr lang="en-US" dirty="0" smtClean="0">
                <a:solidFill>
                  <a:schemeClr val="bg1"/>
                </a:solidFill>
              </a:rPr>
              <a:t>Professor </a:t>
            </a:r>
            <a:r>
              <a:rPr lang="en-US" dirty="0" err="1" smtClean="0">
                <a:solidFill>
                  <a:schemeClr val="bg1"/>
                </a:solidFill>
              </a:rPr>
              <a:t>Labouseur</a:t>
            </a:r>
            <a:endParaRPr lang="en-US" dirty="0">
              <a:solidFill>
                <a:schemeClr val="bg1"/>
              </a:solidFill>
            </a:endParaRPr>
          </a:p>
        </p:txBody>
      </p:sp>
      <p:sp>
        <p:nvSpPr>
          <p:cNvPr id="4" name="TextBox 3"/>
          <p:cNvSpPr txBox="1"/>
          <p:nvPr/>
        </p:nvSpPr>
        <p:spPr>
          <a:xfrm>
            <a:off x="6477000" y="6162273"/>
            <a:ext cx="2116285" cy="477054"/>
          </a:xfrm>
          <a:prstGeom prst="rect">
            <a:avLst/>
          </a:prstGeom>
          <a:noFill/>
        </p:spPr>
        <p:txBody>
          <a:bodyPr wrap="none" rtlCol="0">
            <a:spAutoFit/>
          </a:bodyPr>
          <a:lstStyle/>
          <a:p>
            <a:r>
              <a:rPr lang="en-US" sz="2500" dirty="0" smtClean="0">
                <a:solidFill>
                  <a:schemeClr val="bg1"/>
                </a:solidFill>
              </a:rPr>
              <a:t>May 8, 2015</a:t>
            </a:r>
            <a:endParaRPr lang="en-US" sz="2500" dirty="0">
              <a:solidFill>
                <a:schemeClr val="bg1"/>
              </a:solidFill>
            </a:endParaRPr>
          </a:p>
        </p:txBody>
      </p:sp>
    </p:spTree>
    <p:extLst>
      <p:ext uri="{BB962C8B-B14F-4D97-AF65-F5344CB8AC3E}">
        <p14:creationId xmlns:p14="http://schemas.microsoft.com/office/powerpoint/2010/main" val="2656481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solidFill>
                  <a:schemeClr val="accent1">
                    <a:lumMod val="75000"/>
                  </a:schemeClr>
                </a:solidFill>
              </a:rPr>
              <a:t>The vision of HIVE was to bring the familiar concepts to Hadoop while still maintaining Hadoop’s extensibility and flexibility </a:t>
            </a:r>
          </a:p>
          <a:p>
            <a:r>
              <a:rPr lang="en-US" dirty="0" smtClean="0">
                <a:solidFill>
                  <a:schemeClr val="accent1">
                    <a:lumMod val="75000"/>
                  </a:schemeClr>
                </a:solidFill>
              </a:rPr>
              <a:t>Designed to be able to process extremely large data efficiently</a:t>
            </a:r>
          </a:p>
          <a:p>
            <a:r>
              <a:rPr lang="en-US" dirty="0" smtClean="0">
                <a:solidFill>
                  <a:schemeClr val="accent1">
                    <a:lumMod val="75000"/>
                  </a:schemeClr>
                </a:solidFill>
              </a:rPr>
              <a:t>Hadoop was difficult for end users because end users would have to write map-reduced programs for simple tasks. </a:t>
            </a:r>
          </a:p>
          <a:p>
            <a:r>
              <a:rPr lang="en-US" dirty="0" smtClean="0">
                <a:solidFill>
                  <a:schemeClr val="accent1">
                    <a:lumMod val="75000"/>
                  </a:schemeClr>
                </a:solidFill>
              </a:rPr>
              <a:t>Hadoop lacked expressiveness of common popular query languages resulting in excessive work for end users for simple analysis.</a:t>
            </a:r>
            <a:endParaRPr lang="en-US" dirty="0">
              <a:solidFill>
                <a:schemeClr val="accent1">
                  <a:lumMod val="75000"/>
                </a:schemeClr>
              </a:solidFill>
            </a:endParaRP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Main Idea: HIVE</a:t>
            </a:r>
            <a:endParaRPr lang="en-US" dirty="0">
              <a:solidFill>
                <a:schemeClr val="accent1">
                  <a:lumMod val="75000"/>
                </a:schemeClr>
              </a:solidFill>
            </a:endParaRPr>
          </a:p>
        </p:txBody>
      </p:sp>
    </p:spTree>
    <p:extLst>
      <p:ext uri="{BB962C8B-B14F-4D97-AF65-F5344CB8AC3E}">
        <p14:creationId xmlns:p14="http://schemas.microsoft.com/office/powerpoint/2010/main" val="932461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077200" cy="3319272"/>
          </a:xfrm>
        </p:spPr>
        <p:txBody>
          <a:bodyPr>
            <a:normAutofit/>
          </a:bodyPr>
          <a:lstStyle/>
          <a:p>
            <a:r>
              <a:rPr lang="en-US" sz="2000" dirty="0" err="1" smtClean="0">
                <a:solidFill>
                  <a:schemeClr val="accent1">
                    <a:lumMod val="75000"/>
                  </a:schemeClr>
                </a:solidFill>
              </a:rPr>
              <a:t>HiveQL</a:t>
            </a:r>
            <a:r>
              <a:rPr lang="en-US" sz="2000" dirty="0" smtClean="0">
                <a:solidFill>
                  <a:schemeClr val="accent1">
                    <a:lumMod val="75000"/>
                  </a:schemeClr>
                </a:solidFill>
              </a:rPr>
              <a:t> runs onto of Hadoop</a:t>
            </a:r>
          </a:p>
          <a:p>
            <a:r>
              <a:rPr lang="en-US" sz="2000" dirty="0" smtClean="0">
                <a:solidFill>
                  <a:schemeClr val="accent1">
                    <a:lumMod val="75000"/>
                  </a:schemeClr>
                </a:solidFill>
              </a:rPr>
              <a:t>Hive supports queries expressed in a </a:t>
            </a:r>
            <a:r>
              <a:rPr lang="en-US" sz="2000" dirty="0" err="1" smtClean="0">
                <a:solidFill>
                  <a:schemeClr val="accent1">
                    <a:lumMod val="75000"/>
                  </a:schemeClr>
                </a:solidFill>
              </a:rPr>
              <a:t>HiveQL</a:t>
            </a:r>
            <a:r>
              <a:rPr lang="en-US" sz="2000" dirty="0" smtClean="0">
                <a:solidFill>
                  <a:schemeClr val="accent1">
                    <a:lumMod val="75000"/>
                  </a:schemeClr>
                </a:solidFill>
              </a:rPr>
              <a:t>, which are compiled into map-reduce jobs that are executed using Hadoop</a:t>
            </a:r>
          </a:p>
          <a:p>
            <a:r>
              <a:rPr lang="en-US" sz="2000" dirty="0" smtClean="0">
                <a:solidFill>
                  <a:schemeClr val="accent1">
                    <a:lumMod val="75000"/>
                  </a:schemeClr>
                </a:solidFill>
              </a:rPr>
              <a:t>Hive utilizes the concepts of tables, columns, partitions and a subset of SQL to the unstructured world of Hadoop</a:t>
            </a:r>
          </a:p>
          <a:p>
            <a:r>
              <a:rPr lang="en-US" sz="2000" dirty="0" smtClean="0">
                <a:solidFill>
                  <a:schemeClr val="accent1">
                    <a:lumMod val="75000"/>
                  </a:schemeClr>
                </a:solidFill>
              </a:rPr>
              <a:t>Hive includes a system catalog, </a:t>
            </a:r>
            <a:r>
              <a:rPr lang="en-US" sz="2000" dirty="0" err="1" smtClean="0">
                <a:solidFill>
                  <a:schemeClr val="accent1">
                    <a:lumMod val="75000"/>
                  </a:schemeClr>
                </a:solidFill>
              </a:rPr>
              <a:t>Metastore</a:t>
            </a:r>
            <a:r>
              <a:rPr lang="en-US" sz="2000" dirty="0" smtClean="0">
                <a:solidFill>
                  <a:schemeClr val="accent1">
                    <a:lumMod val="75000"/>
                  </a:schemeClr>
                </a:solidFill>
              </a:rPr>
              <a:t>, that contains schemas and </a:t>
            </a:r>
            <a:r>
              <a:rPr lang="en-US" sz="2000" dirty="0" err="1" smtClean="0">
                <a:solidFill>
                  <a:schemeClr val="accent1">
                    <a:lumMod val="75000"/>
                  </a:schemeClr>
                </a:solidFill>
              </a:rPr>
              <a:t>statitics</a:t>
            </a:r>
            <a:r>
              <a:rPr lang="en-US" sz="2000" dirty="0" smtClean="0">
                <a:solidFill>
                  <a:schemeClr val="accent1">
                    <a:lumMod val="75000"/>
                  </a:schemeClr>
                </a:solidFill>
              </a:rPr>
              <a:t>, which are useful in data </a:t>
            </a:r>
            <a:r>
              <a:rPr lang="en-US" sz="2000" dirty="0" err="1" smtClean="0">
                <a:solidFill>
                  <a:schemeClr val="accent1">
                    <a:lumMod val="75000"/>
                  </a:schemeClr>
                </a:solidFill>
              </a:rPr>
              <a:t>exporation</a:t>
            </a:r>
            <a:r>
              <a:rPr lang="en-US" sz="2000" dirty="0" smtClean="0">
                <a:solidFill>
                  <a:schemeClr val="accent1">
                    <a:lumMod val="75000"/>
                  </a:schemeClr>
                </a:solidFill>
              </a:rPr>
              <a:t>, query optimization and query compilation</a:t>
            </a:r>
            <a:endParaRPr lang="en-US" sz="2000" dirty="0">
              <a:solidFill>
                <a:schemeClr val="accent1">
                  <a:lumMod val="75000"/>
                </a:schemeClr>
              </a:solidFill>
            </a:endParaRP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Implementation of HIVE</a:t>
            </a:r>
            <a:endParaRPr lang="en-US" dirty="0">
              <a:solidFill>
                <a:schemeClr val="accent1">
                  <a:lumMod val="75000"/>
                </a:schemeClr>
              </a:solidFill>
            </a:endParaRPr>
          </a:p>
        </p:txBody>
      </p:sp>
    </p:spTree>
    <p:extLst>
      <p:ext uri="{BB962C8B-B14F-4D97-AF65-F5344CB8AC3E}">
        <p14:creationId xmlns:p14="http://schemas.microsoft.com/office/powerpoint/2010/main" val="180466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chemeClr val="accent1">
                    <a:lumMod val="75000"/>
                  </a:schemeClr>
                </a:solidFill>
              </a:rPr>
              <a:t>Hive supports all major primitive types such as integers, floats, doubles and string as well as more complex types such as maps, lists and </a:t>
            </a:r>
            <a:r>
              <a:rPr lang="en-US" sz="2400" dirty="0" err="1" smtClean="0">
                <a:solidFill>
                  <a:schemeClr val="accent1">
                    <a:lumMod val="75000"/>
                  </a:schemeClr>
                </a:solidFill>
              </a:rPr>
              <a:t>structs</a:t>
            </a:r>
            <a:endParaRPr lang="en-US" sz="2400" dirty="0">
              <a:solidFill>
                <a:schemeClr val="accent1">
                  <a:lumMod val="75000"/>
                </a:schemeClr>
              </a:solidFill>
            </a:endParaRPr>
          </a:p>
          <a:p>
            <a:r>
              <a:rPr lang="en-US" sz="2400" dirty="0" smtClean="0">
                <a:solidFill>
                  <a:schemeClr val="accent1">
                    <a:lumMod val="75000"/>
                  </a:schemeClr>
                </a:solidFill>
              </a:rPr>
              <a:t>Hive allows users to extend the system with uniquely-defined types and functions</a:t>
            </a:r>
          </a:p>
          <a:p>
            <a:r>
              <a:rPr lang="en-US" sz="2400" dirty="0" smtClean="0">
                <a:solidFill>
                  <a:schemeClr val="accent1">
                    <a:lumMod val="75000"/>
                  </a:schemeClr>
                </a:solidFill>
              </a:rPr>
              <a:t>The logical data units in Hive are tables</a:t>
            </a:r>
          </a:p>
          <a:p>
            <a:r>
              <a:rPr lang="en-US" sz="2400" dirty="0" smtClean="0">
                <a:solidFill>
                  <a:schemeClr val="accent1">
                    <a:lumMod val="75000"/>
                  </a:schemeClr>
                </a:solidFill>
              </a:rPr>
              <a:t>The primary data units and their mappings in the Hadoop File System are:</a:t>
            </a:r>
          </a:p>
          <a:p>
            <a:pPr lvl="1"/>
            <a:r>
              <a:rPr lang="en-US" sz="2000" dirty="0" smtClean="0">
                <a:solidFill>
                  <a:schemeClr val="accent1">
                    <a:lumMod val="75000"/>
                  </a:schemeClr>
                </a:solidFill>
              </a:rPr>
              <a:t>Tables – A table is stored in a directory in HDFS</a:t>
            </a:r>
          </a:p>
          <a:p>
            <a:pPr lvl="1"/>
            <a:endParaRPr lang="en-US" dirty="0" smtClean="0">
              <a:solidFill>
                <a:schemeClr val="accent1">
                  <a:lumMod val="75000"/>
                </a:schemeClr>
              </a:solidFill>
            </a:endParaRP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Continued</a:t>
            </a:r>
            <a:endParaRPr lang="en-US" dirty="0">
              <a:solidFill>
                <a:schemeClr val="accent1">
                  <a:lumMod val="75000"/>
                </a:schemeClr>
              </a:solidFill>
            </a:endParaRPr>
          </a:p>
        </p:txBody>
      </p:sp>
    </p:spTree>
    <p:extLst>
      <p:ext uri="{BB962C8B-B14F-4D97-AF65-F5344CB8AC3E}">
        <p14:creationId xmlns:p14="http://schemas.microsoft.com/office/powerpoint/2010/main" val="228593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1"/>
            <a:r>
              <a:rPr lang="en-US" sz="2000" dirty="0" smtClean="0">
                <a:solidFill>
                  <a:schemeClr val="accent1">
                    <a:lumMod val="75000"/>
                  </a:schemeClr>
                </a:solidFill>
              </a:rPr>
              <a:t>Partitions – A partition of the table is stored in a sub-directory within a table’s directory</a:t>
            </a:r>
          </a:p>
          <a:p>
            <a:pPr lvl="1"/>
            <a:r>
              <a:rPr lang="en-US" sz="2000" dirty="0" smtClean="0">
                <a:solidFill>
                  <a:schemeClr val="accent1">
                    <a:lumMod val="75000"/>
                  </a:schemeClr>
                </a:solidFill>
              </a:rPr>
              <a:t>Buckets – stored in a file within the partition’s or table’s directory depending on whether the table is a partitioned table or not</a:t>
            </a:r>
          </a:p>
          <a:p>
            <a:r>
              <a:rPr lang="en-US" sz="2400" dirty="0" smtClean="0">
                <a:solidFill>
                  <a:schemeClr val="accent1">
                    <a:lumMod val="75000"/>
                  </a:schemeClr>
                </a:solidFill>
              </a:rPr>
              <a:t>Hive has the following components that are the main building blocks:</a:t>
            </a:r>
          </a:p>
          <a:p>
            <a:pPr lvl="1"/>
            <a:r>
              <a:rPr lang="en-US" sz="2000" dirty="0" err="1" smtClean="0">
                <a:solidFill>
                  <a:schemeClr val="accent1">
                    <a:lumMod val="75000"/>
                  </a:schemeClr>
                </a:solidFill>
              </a:rPr>
              <a:t>Metastore</a:t>
            </a:r>
            <a:endParaRPr lang="en-US" sz="2000" dirty="0" smtClean="0">
              <a:solidFill>
                <a:schemeClr val="accent1">
                  <a:lumMod val="75000"/>
                </a:schemeClr>
              </a:solidFill>
            </a:endParaRPr>
          </a:p>
          <a:p>
            <a:pPr lvl="1"/>
            <a:r>
              <a:rPr lang="en-US" sz="2000" dirty="0" smtClean="0">
                <a:solidFill>
                  <a:schemeClr val="accent1">
                    <a:lumMod val="75000"/>
                  </a:schemeClr>
                </a:solidFill>
              </a:rPr>
              <a:t>Driver</a:t>
            </a:r>
          </a:p>
          <a:p>
            <a:pPr lvl="1"/>
            <a:r>
              <a:rPr lang="en-US" sz="2000" dirty="0" err="1" smtClean="0">
                <a:solidFill>
                  <a:schemeClr val="accent1">
                    <a:lumMod val="75000"/>
                  </a:schemeClr>
                </a:solidFill>
              </a:rPr>
              <a:t>HiveQL</a:t>
            </a:r>
            <a:endParaRPr lang="en-US" sz="2000" dirty="0" smtClean="0">
              <a:solidFill>
                <a:schemeClr val="accent1">
                  <a:lumMod val="75000"/>
                </a:schemeClr>
              </a:solidFill>
            </a:endParaRPr>
          </a:p>
          <a:p>
            <a:pPr lvl="1"/>
            <a:r>
              <a:rPr lang="en-US" sz="2000" dirty="0" smtClean="0">
                <a:solidFill>
                  <a:schemeClr val="accent1">
                    <a:lumMod val="75000"/>
                  </a:schemeClr>
                </a:solidFill>
              </a:rPr>
              <a:t>Query Compiler</a:t>
            </a:r>
          </a:p>
          <a:p>
            <a:pPr lvl="1"/>
            <a:r>
              <a:rPr lang="en-US" sz="2000" dirty="0" smtClean="0">
                <a:solidFill>
                  <a:schemeClr val="accent1">
                    <a:lumMod val="75000"/>
                  </a:schemeClr>
                </a:solidFill>
              </a:rPr>
              <a:t>Execution Engine</a:t>
            </a:r>
          </a:p>
          <a:p>
            <a:pPr lvl="1"/>
            <a:r>
              <a:rPr lang="en-US" sz="2000" dirty="0" err="1" smtClean="0">
                <a:solidFill>
                  <a:schemeClr val="accent1">
                    <a:lumMod val="75000"/>
                  </a:schemeClr>
                </a:solidFill>
              </a:rPr>
              <a:t>HiveServer</a:t>
            </a:r>
            <a:endParaRPr lang="en-US" sz="2000" dirty="0" smtClean="0">
              <a:solidFill>
                <a:schemeClr val="accent1">
                  <a:lumMod val="75000"/>
                </a:schemeClr>
              </a:solidFill>
            </a:endParaRPr>
          </a:p>
          <a:p>
            <a:pPr lvl="1"/>
            <a:r>
              <a:rPr lang="en-US" sz="2000" dirty="0" smtClean="0">
                <a:solidFill>
                  <a:schemeClr val="accent1">
                    <a:lumMod val="75000"/>
                  </a:schemeClr>
                </a:solidFill>
              </a:rPr>
              <a:t>Clients</a:t>
            </a:r>
          </a:p>
          <a:p>
            <a:pPr lvl="1"/>
            <a:r>
              <a:rPr lang="en-US" sz="2000" dirty="0" smtClean="0">
                <a:solidFill>
                  <a:schemeClr val="accent1">
                    <a:lumMod val="75000"/>
                  </a:schemeClr>
                </a:solidFill>
              </a:rPr>
              <a:t>Extensibility Interfaces</a:t>
            </a:r>
            <a:r>
              <a:rPr lang="en-US" sz="2000" dirty="0">
                <a:solidFill>
                  <a:schemeClr val="accent1">
                    <a:lumMod val="75000"/>
                  </a:schemeClr>
                </a:solidFill>
              </a:rPr>
              <a:t>	</a:t>
            </a:r>
            <a:endParaRPr lang="en-US" sz="2000" dirty="0" smtClean="0">
              <a:solidFill>
                <a:schemeClr val="accent1">
                  <a:lumMod val="75000"/>
                </a:schemeClr>
              </a:solidFill>
            </a:endParaRP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Continued… yet again</a:t>
            </a:r>
            <a:endParaRPr lang="en-US" dirty="0">
              <a:solidFill>
                <a:schemeClr val="accent1">
                  <a:lumMod val="75000"/>
                </a:schemeClr>
              </a:solidFill>
            </a:endParaRPr>
          </a:p>
        </p:txBody>
      </p:sp>
    </p:spTree>
    <p:extLst>
      <p:ext uri="{BB962C8B-B14F-4D97-AF65-F5344CB8AC3E}">
        <p14:creationId xmlns:p14="http://schemas.microsoft.com/office/powerpoint/2010/main" val="37090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solidFill>
                  <a:schemeClr val="accent1">
                    <a:lumMod val="75000"/>
                  </a:schemeClr>
                </a:solidFill>
              </a:rPr>
              <a:t>Utilizing SQL-like language structure and organizing data into tables, column, and partitions is more efficient than writing unique map-reduce code</a:t>
            </a:r>
          </a:p>
          <a:p>
            <a:r>
              <a:rPr lang="en-US" dirty="0" smtClean="0">
                <a:solidFill>
                  <a:schemeClr val="accent1">
                    <a:lumMod val="75000"/>
                  </a:schemeClr>
                </a:solidFill>
              </a:rPr>
              <a:t>Hive can support complex types and allows for nested complex types so experienced programmers may have more tools at their disposal for database effectiveness</a:t>
            </a:r>
          </a:p>
          <a:p>
            <a:r>
              <a:rPr lang="en-US" dirty="0" smtClean="0">
                <a:solidFill>
                  <a:schemeClr val="accent1">
                    <a:lumMod val="75000"/>
                  </a:schemeClr>
                </a:solidFill>
              </a:rPr>
              <a:t>Inserts in Hive will overwrite the data in other tables that exist which is great for data integrity</a:t>
            </a:r>
          </a:p>
          <a:p>
            <a:r>
              <a:rPr lang="en-US" dirty="0" smtClean="0">
                <a:solidFill>
                  <a:schemeClr val="accent1">
                    <a:lumMod val="75000"/>
                  </a:schemeClr>
                </a:solidFill>
              </a:rPr>
              <a:t>Hive’s structured query language is similar to the universal standard features of structured query languages with some unique features of its own</a:t>
            </a: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Analysis</a:t>
            </a:r>
            <a:endParaRPr lang="en-US" dirty="0">
              <a:solidFill>
                <a:schemeClr val="accent1">
                  <a:lumMod val="75000"/>
                </a:schemeClr>
              </a:solidFill>
            </a:endParaRPr>
          </a:p>
        </p:txBody>
      </p:sp>
    </p:spTree>
    <p:extLst>
      <p:ext uri="{BB962C8B-B14F-4D97-AF65-F5344CB8AC3E}">
        <p14:creationId xmlns:p14="http://schemas.microsoft.com/office/powerpoint/2010/main" val="4210973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solidFill>
                  <a:schemeClr val="accent1">
                    <a:lumMod val="75000"/>
                  </a:schemeClr>
                </a:solidFill>
              </a:rPr>
              <a:t>Since we run Hive on top of Hadoop, we can utilize the nice uniformity and organizational qualities traditional SQL languages provide</a:t>
            </a:r>
          </a:p>
          <a:p>
            <a:r>
              <a:rPr lang="en-US" dirty="0" smtClean="0">
                <a:solidFill>
                  <a:schemeClr val="accent1">
                    <a:lumMod val="75000"/>
                  </a:schemeClr>
                </a:solidFill>
              </a:rPr>
              <a:t>Hadoop is very effective and efficient in data loading speeds – this is especially important when dealing with exponentially growing sizes of data within database nowadays</a:t>
            </a:r>
          </a:p>
          <a:p>
            <a:r>
              <a:rPr lang="en-US" dirty="0" smtClean="0">
                <a:solidFill>
                  <a:schemeClr val="accent1">
                    <a:lumMod val="75000"/>
                  </a:schemeClr>
                </a:solidFill>
              </a:rPr>
              <a:t>Hadoop lacks performance and reliability in querying, join tasks and aggregation tasks. This is a potentially huge issue because while we may be able to work with large scale data quickly, this leaves potential for incorrect and inconsistent data. Its great that Hadoop is fast, but it is better to get the right answer in a slower but feasible amount of time as opposed to the wrong answer very quickly.</a:t>
            </a: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Comparison</a:t>
            </a:r>
            <a:endParaRPr lang="en-US" dirty="0">
              <a:solidFill>
                <a:schemeClr val="accent1">
                  <a:lumMod val="75000"/>
                </a:schemeClr>
              </a:solidFill>
            </a:endParaRPr>
          </a:p>
        </p:txBody>
      </p:sp>
    </p:spTree>
    <p:extLst>
      <p:ext uri="{BB962C8B-B14F-4D97-AF65-F5344CB8AC3E}">
        <p14:creationId xmlns:p14="http://schemas.microsoft.com/office/powerpoint/2010/main" val="253857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solidFill>
                  <a:schemeClr val="accent1">
                    <a:lumMod val="75000"/>
                  </a:schemeClr>
                </a:solidFill>
              </a:rPr>
              <a:t>The Relational Database model was the one solution to everything related to storing data but in recent years we see that the relational Database model is not the one answer to everything out there</a:t>
            </a:r>
          </a:p>
          <a:p>
            <a:r>
              <a:rPr lang="en-US" dirty="0" smtClean="0">
                <a:solidFill>
                  <a:schemeClr val="accent1">
                    <a:lumMod val="75000"/>
                  </a:schemeClr>
                </a:solidFill>
              </a:rPr>
              <a:t>A faster solution than rows stores in data warehouses are column stores</a:t>
            </a:r>
          </a:p>
          <a:p>
            <a:r>
              <a:rPr lang="en-US" dirty="0" smtClean="0">
                <a:solidFill>
                  <a:schemeClr val="accent1">
                    <a:lumMod val="75000"/>
                  </a:schemeClr>
                </a:solidFill>
              </a:rPr>
              <a:t>Complex Analytics, Streaming, and Graph Analytic Markets have been shown to be examples of traditional database models not working for today’s needs</a:t>
            </a:r>
          </a:p>
          <a:p>
            <a:r>
              <a:rPr lang="en-US" dirty="0" smtClean="0">
                <a:solidFill>
                  <a:schemeClr val="accent1">
                    <a:lumMod val="75000"/>
                  </a:schemeClr>
                </a:solidFill>
              </a:rPr>
              <a:t>The idea of “one size fits all” was completely off and, overall, the database model was far from what we wanted as an answer</a:t>
            </a:r>
          </a:p>
          <a:p>
            <a:endParaRPr lang="en-US" dirty="0" smtClean="0">
              <a:solidFill>
                <a:schemeClr val="accent1">
                  <a:lumMod val="75000"/>
                </a:schemeClr>
              </a:solidFill>
            </a:endParaRPr>
          </a:p>
        </p:txBody>
      </p:sp>
      <p:sp>
        <p:nvSpPr>
          <p:cNvPr id="3" name="Title 2"/>
          <p:cNvSpPr>
            <a:spLocks noGrp="1"/>
          </p:cNvSpPr>
          <p:nvPr>
            <p:ph type="title"/>
          </p:nvPr>
        </p:nvSpPr>
        <p:spPr/>
        <p:txBody>
          <a:bodyPr/>
          <a:lstStyle/>
          <a:p>
            <a:r>
              <a:rPr lang="en-US" dirty="0" smtClean="0">
                <a:solidFill>
                  <a:schemeClr val="accent1">
                    <a:lumMod val="75000"/>
                  </a:schemeClr>
                </a:solidFill>
              </a:rPr>
              <a:t>Main Ideas: </a:t>
            </a:r>
            <a:r>
              <a:rPr lang="en-US" dirty="0" err="1" smtClean="0">
                <a:solidFill>
                  <a:schemeClr val="accent1">
                    <a:lumMod val="75000"/>
                  </a:schemeClr>
                </a:solidFill>
              </a:rPr>
              <a:t>Stonebraker</a:t>
            </a:r>
            <a:r>
              <a:rPr lang="en-US" dirty="0">
                <a:solidFill>
                  <a:schemeClr val="accent1">
                    <a:lumMod val="75000"/>
                  </a:schemeClr>
                </a:solidFill>
              </a:rPr>
              <a:t> </a:t>
            </a:r>
            <a:r>
              <a:rPr lang="en-US" dirty="0" smtClean="0">
                <a:solidFill>
                  <a:schemeClr val="accent1">
                    <a:lumMod val="75000"/>
                  </a:schemeClr>
                </a:solidFill>
              </a:rPr>
              <a:t>talk</a:t>
            </a:r>
            <a:endParaRPr lang="en-US" dirty="0">
              <a:solidFill>
                <a:schemeClr val="accent1">
                  <a:lumMod val="75000"/>
                </a:schemeClr>
              </a:solidFill>
            </a:endParaRPr>
          </a:p>
        </p:txBody>
      </p:sp>
    </p:spTree>
    <p:extLst>
      <p:ext uri="{BB962C8B-B14F-4D97-AF65-F5344CB8AC3E}">
        <p14:creationId xmlns:p14="http://schemas.microsoft.com/office/powerpoint/2010/main" val="1059911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chemeClr val="accent1">
                    <a:lumMod val="75000"/>
                  </a:schemeClr>
                </a:solidFill>
              </a:rPr>
              <a:t>Advantages:</a:t>
            </a:r>
          </a:p>
          <a:p>
            <a:pPr lvl="1"/>
            <a:r>
              <a:rPr lang="en-US" dirty="0" smtClean="0">
                <a:solidFill>
                  <a:schemeClr val="accent1">
                    <a:lumMod val="75000"/>
                  </a:schemeClr>
                </a:solidFill>
              </a:rPr>
              <a:t>Hive is faster at loading data which is very beneficial in larger quantities of data</a:t>
            </a:r>
          </a:p>
          <a:p>
            <a:pPr lvl="1"/>
            <a:r>
              <a:rPr lang="en-US" dirty="0" smtClean="0">
                <a:solidFill>
                  <a:schemeClr val="accent1">
                    <a:lumMod val="75000"/>
                  </a:schemeClr>
                </a:solidFill>
              </a:rPr>
              <a:t>Hive is more reliable</a:t>
            </a:r>
          </a:p>
          <a:p>
            <a:pPr lvl="1"/>
            <a:r>
              <a:rPr lang="en-US" dirty="0" smtClean="0">
                <a:solidFill>
                  <a:schemeClr val="accent1">
                    <a:lumMod val="75000"/>
                  </a:schemeClr>
                </a:solidFill>
              </a:rPr>
              <a:t>SQL-like structure that supports relational data models using tables and columns </a:t>
            </a:r>
            <a:endParaRPr lang="en-US" dirty="0">
              <a:solidFill>
                <a:schemeClr val="accent1">
                  <a:lumMod val="75000"/>
                </a:schemeClr>
              </a:solidFill>
            </a:endParaRPr>
          </a:p>
          <a:p>
            <a:pPr marL="393192" lvl="1" indent="0">
              <a:buNone/>
            </a:pPr>
            <a:r>
              <a:rPr lang="en-US" dirty="0" smtClean="0">
                <a:solidFill>
                  <a:schemeClr val="accent1">
                    <a:lumMod val="75000"/>
                  </a:schemeClr>
                </a:solidFill>
              </a:rPr>
              <a:t>Disadvantages:</a:t>
            </a:r>
          </a:p>
          <a:p>
            <a:pPr lvl="1"/>
            <a:r>
              <a:rPr lang="en-US" dirty="0" smtClean="0">
                <a:solidFill>
                  <a:schemeClr val="accent1">
                    <a:lumMod val="75000"/>
                  </a:schemeClr>
                </a:solidFill>
              </a:rPr>
              <a:t>Slower in pattern-matching, aggregation, and selection tasks</a:t>
            </a:r>
          </a:p>
          <a:p>
            <a:pPr lvl="1"/>
            <a:r>
              <a:rPr lang="en-US" dirty="0" smtClean="0">
                <a:solidFill>
                  <a:schemeClr val="accent1">
                    <a:lumMod val="75000"/>
                  </a:schemeClr>
                </a:solidFill>
              </a:rPr>
              <a:t>Does not support Insert into, Update and Delete</a:t>
            </a:r>
          </a:p>
          <a:p>
            <a:pPr lvl="1"/>
            <a:endParaRPr lang="en-US" dirty="0">
              <a:solidFill>
                <a:schemeClr val="accent1">
                  <a:lumMod val="75000"/>
                </a:schemeClr>
              </a:solidFill>
            </a:endParaRPr>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Advantages and Disadvantages</a:t>
            </a:r>
            <a:endParaRPr lang="en-US" dirty="0">
              <a:solidFill>
                <a:schemeClr val="accent1">
                  <a:lumMod val="75000"/>
                </a:schemeClr>
              </a:solidFill>
            </a:endParaRPr>
          </a:p>
        </p:txBody>
      </p:sp>
    </p:spTree>
    <p:extLst>
      <p:ext uri="{BB962C8B-B14F-4D97-AF65-F5344CB8AC3E}">
        <p14:creationId xmlns:p14="http://schemas.microsoft.com/office/powerpoint/2010/main" val="3025733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664</TotalTime>
  <Words>669</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Big Data Paper Summary</vt:lpstr>
      <vt:lpstr>Main Idea: HIVE</vt:lpstr>
      <vt:lpstr>Implementation of HIVE</vt:lpstr>
      <vt:lpstr>Continued</vt:lpstr>
      <vt:lpstr>Continued… yet again</vt:lpstr>
      <vt:lpstr>Analysis</vt:lpstr>
      <vt:lpstr>Comparison</vt:lpstr>
      <vt:lpstr>Main Ideas: Stonebraker talk</vt:lpstr>
      <vt:lpstr>Advantages and Disadvantages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Paper Summary</dc:title>
  <dc:creator>Brian Dones</dc:creator>
  <cp:lastModifiedBy>Brian Dones</cp:lastModifiedBy>
  <cp:revision>13</cp:revision>
  <dcterms:created xsi:type="dcterms:W3CDTF">2015-05-20T20:29:48Z</dcterms:created>
  <dcterms:modified xsi:type="dcterms:W3CDTF">2015-05-21T07:34:19Z</dcterms:modified>
</cp:coreProperties>
</file>