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58"/>
  </p:notesMasterIdLst>
  <p:sldIdLst>
    <p:sldId id="305" r:id="rId2"/>
    <p:sldId id="261" r:id="rId3"/>
    <p:sldId id="404" r:id="rId4"/>
    <p:sldId id="405" r:id="rId5"/>
    <p:sldId id="406" r:id="rId6"/>
    <p:sldId id="407" r:id="rId7"/>
    <p:sldId id="456" r:id="rId8"/>
    <p:sldId id="457" r:id="rId9"/>
    <p:sldId id="408" r:id="rId10"/>
    <p:sldId id="409" r:id="rId11"/>
    <p:sldId id="458" r:id="rId12"/>
    <p:sldId id="459" r:id="rId13"/>
    <p:sldId id="460" r:id="rId14"/>
    <p:sldId id="464" r:id="rId15"/>
    <p:sldId id="410" r:id="rId16"/>
    <p:sldId id="411" r:id="rId17"/>
    <p:sldId id="412" r:id="rId18"/>
    <p:sldId id="413" r:id="rId19"/>
    <p:sldId id="421" r:id="rId20"/>
    <p:sldId id="422" r:id="rId21"/>
    <p:sldId id="424" r:id="rId22"/>
    <p:sldId id="425" r:id="rId23"/>
    <p:sldId id="426" r:id="rId24"/>
    <p:sldId id="466" r:id="rId25"/>
    <p:sldId id="428" r:id="rId26"/>
    <p:sldId id="429" r:id="rId27"/>
    <p:sldId id="467" r:id="rId28"/>
    <p:sldId id="430" r:id="rId29"/>
    <p:sldId id="469" r:id="rId30"/>
    <p:sldId id="431" r:id="rId31"/>
    <p:sldId id="432" r:id="rId32"/>
    <p:sldId id="433" r:id="rId33"/>
    <p:sldId id="434" r:id="rId34"/>
    <p:sldId id="435" r:id="rId35"/>
    <p:sldId id="468" r:id="rId36"/>
    <p:sldId id="436" r:id="rId37"/>
    <p:sldId id="437" r:id="rId38"/>
    <p:sldId id="438" r:id="rId39"/>
    <p:sldId id="439" r:id="rId40"/>
    <p:sldId id="440" r:id="rId41"/>
    <p:sldId id="441" r:id="rId42"/>
    <p:sldId id="442" r:id="rId43"/>
    <p:sldId id="443" r:id="rId44"/>
    <p:sldId id="445" r:id="rId45"/>
    <p:sldId id="446" r:id="rId46"/>
    <p:sldId id="447" r:id="rId47"/>
    <p:sldId id="448" r:id="rId48"/>
    <p:sldId id="449" r:id="rId49"/>
    <p:sldId id="450" r:id="rId50"/>
    <p:sldId id="451" r:id="rId51"/>
    <p:sldId id="452" r:id="rId52"/>
    <p:sldId id="453" r:id="rId53"/>
    <p:sldId id="454" r:id="rId54"/>
    <p:sldId id="461" r:id="rId55"/>
    <p:sldId id="462" r:id="rId56"/>
    <p:sldId id="463"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45" autoAdjust="0"/>
  </p:normalViewPr>
  <p:slideViewPr>
    <p:cSldViewPr>
      <p:cViewPr varScale="1">
        <p:scale>
          <a:sx n="82" d="100"/>
          <a:sy n="82" d="100"/>
        </p:scale>
        <p:origin x="1566" y="78"/>
      </p:cViewPr>
      <p:guideLst>
        <p:guide orient="horz" pos="2160"/>
        <p:guide pos="2880"/>
      </p:guideLst>
    </p:cSldViewPr>
  </p:slideViewPr>
  <p:notesTextViewPr>
    <p:cViewPr>
      <p:scale>
        <a:sx n="1" d="1"/>
        <a:sy n="1" d="1"/>
      </p:scale>
      <p:origin x="0" y="0"/>
    </p:cViewPr>
  </p:notesTextViewPr>
  <p:sorterViewPr>
    <p:cViewPr>
      <p:scale>
        <a:sx n="100" d="100"/>
        <a:sy n="100" d="100"/>
      </p:scale>
      <p:origin x="0" y="37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9D617B-B6FA-44F7-8EEC-FB97FA6D3852}" type="datetimeFigureOut">
              <a:rPr lang="en-IE" smtClean="0"/>
              <a:t>05/11/2017</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7F4FA6-04C5-445D-9EFF-32E916163800}" type="slidenum">
              <a:rPr lang="en-IE" smtClean="0"/>
              <a:t>‹#›</a:t>
            </a:fld>
            <a:endParaRPr lang="en-IE"/>
          </a:p>
        </p:txBody>
      </p:sp>
    </p:spTree>
    <p:extLst>
      <p:ext uri="{BB962C8B-B14F-4D97-AF65-F5344CB8AC3E}">
        <p14:creationId xmlns:p14="http://schemas.microsoft.com/office/powerpoint/2010/main" val="3892520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8E7F4FA6-04C5-445D-9EFF-32E916163800}" type="slidenum">
              <a:rPr lang="en-IE" smtClean="0"/>
              <a:t>1</a:t>
            </a:fld>
            <a:endParaRPr lang="en-IE"/>
          </a:p>
        </p:txBody>
      </p:sp>
    </p:spTree>
    <p:extLst>
      <p:ext uri="{BB962C8B-B14F-4D97-AF65-F5344CB8AC3E}">
        <p14:creationId xmlns:p14="http://schemas.microsoft.com/office/powerpoint/2010/main" val="2878944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FAC72F-5E90-45C0-9AEA-CF57A189D829}" type="slidenum">
              <a:rPr lang="en-US"/>
              <a:pPr/>
              <a:t>10</a:t>
            </a:fld>
            <a:endParaRPr lang="en-US"/>
          </a:p>
        </p:txBody>
      </p:sp>
      <p:sp>
        <p:nvSpPr>
          <p:cNvPr id="490498" name="Rectangle 2"/>
          <p:cNvSpPr>
            <a:spLocks noGrp="1" noRot="1" noChangeAspect="1" noChangeArrowheads="1" noTextEdit="1"/>
          </p:cNvSpPr>
          <p:nvPr>
            <p:ph type="sldImg"/>
          </p:nvPr>
        </p:nvSpPr>
        <p:spPr>
          <a:ln/>
        </p:spPr>
      </p:sp>
      <p:sp>
        <p:nvSpPr>
          <p:cNvPr id="4904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31285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FAC72F-5E90-45C0-9AEA-CF57A189D829}" type="slidenum">
              <a:rPr lang="en-US"/>
              <a:pPr/>
              <a:t>11</a:t>
            </a:fld>
            <a:endParaRPr lang="en-US"/>
          </a:p>
        </p:txBody>
      </p:sp>
      <p:sp>
        <p:nvSpPr>
          <p:cNvPr id="490498" name="Rectangle 2"/>
          <p:cNvSpPr>
            <a:spLocks noGrp="1" noRot="1" noChangeAspect="1" noChangeArrowheads="1" noTextEdit="1"/>
          </p:cNvSpPr>
          <p:nvPr>
            <p:ph type="sldImg"/>
          </p:nvPr>
        </p:nvSpPr>
        <p:spPr>
          <a:ln/>
        </p:spPr>
      </p:sp>
      <p:sp>
        <p:nvSpPr>
          <p:cNvPr id="4904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51143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FAC72F-5E90-45C0-9AEA-CF57A189D829}" type="slidenum">
              <a:rPr lang="en-US"/>
              <a:pPr/>
              <a:t>12</a:t>
            </a:fld>
            <a:endParaRPr lang="en-US"/>
          </a:p>
        </p:txBody>
      </p:sp>
      <p:sp>
        <p:nvSpPr>
          <p:cNvPr id="490498" name="Rectangle 2"/>
          <p:cNvSpPr>
            <a:spLocks noGrp="1" noRot="1" noChangeAspect="1" noChangeArrowheads="1" noTextEdit="1"/>
          </p:cNvSpPr>
          <p:nvPr>
            <p:ph type="sldImg"/>
          </p:nvPr>
        </p:nvSpPr>
        <p:spPr>
          <a:ln/>
        </p:spPr>
      </p:sp>
      <p:sp>
        <p:nvSpPr>
          <p:cNvPr id="4904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360869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FAC72F-5E90-45C0-9AEA-CF57A189D829}" type="slidenum">
              <a:rPr lang="en-US"/>
              <a:pPr/>
              <a:t>13</a:t>
            </a:fld>
            <a:endParaRPr lang="en-US"/>
          </a:p>
        </p:txBody>
      </p:sp>
      <p:sp>
        <p:nvSpPr>
          <p:cNvPr id="490498" name="Rectangle 2"/>
          <p:cNvSpPr>
            <a:spLocks noGrp="1" noRot="1" noChangeAspect="1" noChangeArrowheads="1" noTextEdit="1"/>
          </p:cNvSpPr>
          <p:nvPr>
            <p:ph type="sldImg"/>
          </p:nvPr>
        </p:nvSpPr>
        <p:spPr>
          <a:ln/>
        </p:spPr>
      </p:sp>
      <p:sp>
        <p:nvSpPr>
          <p:cNvPr id="4904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44218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FAC72F-5E90-45C0-9AEA-CF57A189D829}" type="slidenum">
              <a:rPr lang="en-US"/>
              <a:pPr/>
              <a:t>14</a:t>
            </a:fld>
            <a:endParaRPr lang="en-US"/>
          </a:p>
        </p:txBody>
      </p:sp>
      <p:sp>
        <p:nvSpPr>
          <p:cNvPr id="490498" name="Rectangle 2"/>
          <p:cNvSpPr>
            <a:spLocks noGrp="1" noRot="1" noChangeAspect="1" noChangeArrowheads="1" noTextEdit="1"/>
          </p:cNvSpPr>
          <p:nvPr>
            <p:ph type="sldImg"/>
          </p:nvPr>
        </p:nvSpPr>
        <p:spPr>
          <a:ln/>
        </p:spPr>
      </p:sp>
      <p:sp>
        <p:nvSpPr>
          <p:cNvPr id="4904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0141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E4F427-BCD9-49C9-84C7-D427D9F8F08B}" type="slidenum">
              <a:rPr lang="en-US"/>
              <a:pPr/>
              <a:t>15</a:t>
            </a:fld>
            <a:endParaRPr lang="en-US"/>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331088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936E1C-97E9-42A8-92F3-919E9E228117}" type="slidenum">
              <a:rPr lang="en-US"/>
              <a:pPr/>
              <a:t>16</a:t>
            </a:fld>
            <a:endParaRPr lang="en-US"/>
          </a:p>
        </p:txBody>
      </p:sp>
      <p:sp>
        <p:nvSpPr>
          <p:cNvPr id="492546" name="Rectangle 2"/>
          <p:cNvSpPr>
            <a:spLocks noGrp="1" noRot="1" noChangeAspect="1" noChangeArrowheads="1" noTextEdit="1"/>
          </p:cNvSpPr>
          <p:nvPr>
            <p:ph type="sldImg"/>
          </p:nvPr>
        </p:nvSpPr>
        <p:spPr>
          <a:ln/>
        </p:spPr>
      </p:sp>
      <p:sp>
        <p:nvSpPr>
          <p:cNvPr id="492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21534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737515-3F2F-4C2E-8D49-56DDDF0CBF1A}" type="slidenum">
              <a:rPr lang="en-US"/>
              <a:pPr/>
              <a:t>17</a:t>
            </a:fld>
            <a:endParaRPr lang="en-US"/>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31958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7808E0-2A6C-400D-88D4-BA60075480A2}" type="slidenum">
              <a:rPr lang="en-US"/>
              <a:pPr/>
              <a:t>18</a:t>
            </a:fld>
            <a:endParaRPr lang="en-US"/>
          </a:p>
        </p:txBody>
      </p:sp>
      <p:sp>
        <p:nvSpPr>
          <p:cNvPr id="494594" name="Rectangle 2"/>
          <p:cNvSpPr>
            <a:spLocks noGrp="1" noRot="1" noChangeAspect="1" noChangeArrowheads="1" noTextEdit="1"/>
          </p:cNvSpPr>
          <p:nvPr>
            <p:ph type="sldImg"/>
          </p:nvPr>
        </p:nvSpPr>
        <p:spPr>
          <a:ln/>
        </p:spPr>
      </p:sp>
      <p:sp>
        <p:nvSpPr>
          <p:cNvPr id="4945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316667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C77712-32A3-48A4-AC68-6D29EB593FC2}" type="slidenum">
              <a:rPr lang="en-US"/>
              <a:pPr/>
              <a:t>19</a:t>
            </a:fld>
            <a:endParaRPr lang="en-US"/>
          </a:p>
        </p:txBody>
      </p:sp>
      <p:sp>
        <p:nvSpPr>
          <p:cNvPr id="502786" name="Rectangle 2"/>
          <p:cNvSpPr>
            <a:spLocks noGrp="1" noRot="1" noChangeAspect="1" noChangeArrowheads="1" noTextEdit="1"/>
          </p:cNvSpPr>
          <p:nvPr>
            <p:ph type="sldImg"/>
          </p:nvPr>
        </p:nvSpPr>
        <p:spPr>
          <a:ln/>
        </p:spPr>
      </p:sp>
      <p:sp>
        <p:nvSpPr>
          <p:cNvPr id="502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47850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92D33D09-5242-4E7B-823C-496945B16D68}" type="slidenum">
              <a:rPr lang="en-US" smtClean="0"/>
              <a:pPr/>
              <a:t>2</a:t>
            </a:fld>
            <a:endParaRPr lang="en-US"/>
          </a:p>
        </p:txBody>
      </p:sp>
    </p:spTree>
    <p:extLst>
      <p:ext uri="{BB962C8B-B14F-4D97-AF65-F5344CB8AC3E}">
        <p14:creationId xmlns:p14="http://schemas.microsoft.com/office/powerpoint/2010/main" val="20506692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C8E095-901D-46DE-8079-D5E1885DE992}" type="slidenum">
              <a:rPr lang="en-US"/>
              <a:pPr/>
              <a:t>20</a:t>
            </a:fld>
            <a:endParaRPr lang="en-US"/>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815725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C86DC4-68E1-4C4C-B302-E525CFB35598}" type="slidenum">
              <a:rPr lang="en-US"/>
              <a:pPr/>
              <a:t>21</a:t>
            </a:fld>
            <a:endParaRPr lang="en-US"/>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293987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338E22-C39A-4AF8-B90F-927BCA2208A1}" type="slidenum">
              <a:rPr lang="en-US"/>
              <a:pPr/>
              <a:t>22</a:t>
            </a:fld>
            <a:endParaRPr lang="en-US"/>
          </a:p>
        </p:txBody>
      </p:sp>
      <p:sp>
        <p:nvSpPr>
          <p:cNvPr id="506882" name="Rectangle 2"/>
          <p:cNvSpPr>
            <a:spLocks noGrp="1" noRot="1" noChangeAspect="1" noChangeArrowheads="1" noTextEdit="1"/>
          </p:cNvSpPr>
          <p:nvPr>
            <p:ph type="sldImg"/>
          </p:nvPr>
        </p:nvSpPr>
        <p:spPr>
          <a:ln/>
        </p:spPr>
      </p:sp>
      <p:sp>
        <p:nvSpPr>
          <p:cNvPr id="5068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7000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9472D8-6DE5-4153-A1EF-7ADB49A125D7}" type="slidenum">
              <a:rPr lang="en-US"/>
              <a:pPr/>
              <a:t>23</a:t>
            </a:fld>
            <a:endParaRPr lang="en-US"/>
          </a:p>
        </p:txBody>
      </p:sp>
      <p:sp>
        <p:nvSpPr>
          <p:cNvPr id="507906" name="Rectangle 2"/>
          <p:cNvSpPr>
            <a:spLocks noGrp="1" noRot="1" noChangeAspect="1" noChangeArrowheads="1" noTextEdit="1"/>
          </p:cNvSpPr>
          <p:nvPr>
            <p:ph type="sldImg"/>
          </p:nvPr>
        </p:nvSpPr>
        <p:spPr>
          <a:ln/>
        </p:spPr>
      </p:sp>
      <p:sp>
        <p:nvSpPr>
          <p:cNvPr id="5079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015588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BCC0FB-D0C9-4AFC-B89D-5FE8FCED71D1}" type="slidenum">
              <a:rPr lang="en-US"/>
              <a:pPr/>
              <a:t>24</a:t>
            </a:fld>
            <a:endParaRPr lang="en-US"/>
          </a:p>
        </p:txBody>
      </p:sp>
      <p:sp>
        <p:nvSpPr>
          <p:cNvPr id="508930" name="Rectangle 2"/>
          <p:cNvSpPr>
            <a:spLocks noGrp="1" noRot="1" noChangeAspect="1" noChangeArrowheads="1" noTextEdit="1"/>
          </p:cNvSpPr>
          <p:nvPr>
            <p:ph type="sldImg"/>
          </p:nvPr>
        </p:nvSpPr>
        <p:spPr>
          <a:ln/>
        </p:spPr>
      </p:sp>
      <p:sp>
        <p:nvSpPr>
          <p:cNvPr id="5089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890830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1D09F8-0DB0-4D3B-936B-A07B63EE94C4}" type="slidenum">
              <a:rPr lang="en-US"/>
              <a:pPr/>
              <a:t>25</a:t>
            </a:fld>
            <a:endParaRPr lang="en-US"/>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516329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7D0270-6F5B-44F1-961B-6DFF17438553}" type="slidenum">
              <a:rPr lang="en-US"/>
              <a:pPr/>
              <a:t>26</a:t>
            </a:fld>
            <a:endParaRPr lang="en-US"/>
          </a:p>
        </p:txBody>
      </p:sp>
      <p:sp>
        <p:nvSpPr>
          <p:cNvPr id="510978" name="Rectangle 2"/>
          <p:cNvSpPr>
            <a:spLocks noGrp="1" noRot="1" noChangeAspect="1" noChangeArrowheads="1" noTextEdit="1"/>
          </p:cNvSpPr>
          <p:nvPr>
            <p:ph type="sldImg"/>
          </p:nvPr>
        </p:nvSpPr>
        <p:spPr>
          <a:ln/>
        </p:spPr>
      </p:sp>
      <p:sp>
        <p:nvSpPr>
          <p:cNvPr id="5109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481883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BCC0FB-D0C9-4AFC-B89D-5FE8FCED71D1}" type="slidenum">
              <a:rPr lang="en-US"/>
              <a:pPr/>
              <a:t>27</a:t>
            </a:fld>
            <a:endParaRPr lang="en-US"/>
          </a:p>
        </p:txBody>
      </p:sp>
      <p:sp>
        <p:nvSpPr>
          <p:cNvPr id="508930" name="Rectangle 2"/>
          <p:cNvSpPr>
            <a:spLocks noGrp="1" noRot="1" noChangeAspect="1" noChangeArrowheads="1" noTextEdit="1"/>
          </p:cNvSpPr>
          <p:nvPr>
            <p:ph type="sldImg"/>
          </p:nvPr>
        </p:nvSpPr>
        <p:spPr>
          <a:ln/>
        </p:spPr>
      </p:sp>
      <p:sp>
        <p:nvSpPr>
          <p:cNvPr id="5089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2238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2B51BD-38A2-44CF-A863-637B35E7F134}" type="slidenum">
              <a:rPr lang="en-US"/>
              <a:pPr/>
              <a:t>28</a:t>
            </a:fld>
            <a:endParaRPr lang="en-US"/>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346848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2B51BD-38A2-44CF-A863-637B35E7F134}" type="slidenum">
              <a:rPr lang="en-US"/>
              <a:pPr/>
              <a:t>29</a:t>
            </a:fld>
            <a:endParaRPr lang="en-US"/>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58816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906EFE-5B13-4566-876D-D269160B2CDC}" type="slidenum">
              <a:rPr lang="en-US"/>
              <a:pPr/>
              <a:t>3</a:t>
            </a:fld>
            <a:endParaRPr lang="en-US"/>
          </a:p>
        </p:txBody>
      </p:sp>
      <p:sp>
        <p:nvSpPr>
          <p:cNvPr id="486402" name="Rectangle 2"/>
          <p:cNvSpPr>
            <a:spLocks noGrp="1" noRot="1" noChangeAspect="1" noChangeArrowheads="1" noTextEdit="1"/>
          </p:cNvSpPr>
          <p:nvPr>
            <p:ph type="sldImg"/>
          </p:nvPr>
        </p:nvSpPr>
        <p:spPr>
          <a:ln/>
        </p:spPr>
      </p:sp>
      <p:sp>
        <p:nvSpPr>
          <p:cNvPr id="486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304170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CE99B3-6825-4A8A-801B-7D1EFDC4DD2C}" type="slidenum">
              <a:rPr lang="en-US"/>
              <a:pPr/>
              <a:t>30</a:t>
            </a:fld>
            <a:endParaRPr lang="en-US"/>
          </a:p>
        </p:txBody>
      </p:sp>
      <p:sp>
        <p:nvSpPr>
          <p:cNvPr id="513026" name="Rectangle 2"/>
          <p:cNvSpPr>
            <a:spLocks noGrp="1" noRot="1" noChangeAspect="1" noChangeArrowheads="1" noTextEdit="1"/>
          </p:cNvSpPr>
          <p:nvPr>
            <p:ph type="sldImg"/>
          </p:nvPr>
        </p:nvSpPr>
        <p:spPr>
          <a:ln/>
        </p:spPr>
      </p:sp>
      <p:sp>
        <p:nvSpPr>
          <p:cNvPr id="5130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218861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E3C2FE-5DDF-4659-9060-797EE5416C18}" type="slidenum">
              <a:rPr lang="en-US"/>
              <a:pPr/>
              <a:t>31</a:t>
            </a:fld>
            <a:endParaRPr lang="en-US"/>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010303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B51C9-2007-44D8-8C71-B5EF329B77A8}" type="slidenum">
              <a:rPr lang="en-US"/>
              <a:pPr/>
              <a:t>32</a:t>
            </a:fld>
            <a:endParaRPr lang="en-US"/>
          </a:p>
        </p:txBody>
      </p:sp>
      <p:sp>
        <p:nvSpPr>
          <p:cNvPr id="515074" name="Rectangle 2"/>
          <p:cNvSpPr>
            <a:spLocks noGrp="1" noRot="1" noChangeAspect="1" noChangeArrowheads="1" noTextEdit="1"/>
          </p:cNvSpPr>
          <p:nvPr>
            <p:ph type="sldImg"/>
          </p:nvPr>
        </p:nvSpPr>
        <p:spPr>
          <a:ln/>
        </p:spPr>
      </p:sp>
      <p:sp>
        <p:nvSpPr>
          <p:cNvPr id="5150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652681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4820C8-074C-48FF-AA32-BD66DF96C689}" type="slidenum">
              <a:rPr lang="en-US"/>
              <a:pPr/>
              <a:t>33</a:t>
            </a:fld>
            <a:endParaRPr lang="en-US"/>
          </a:p>
        </p:txBody>
      </p:sp>
      <p:sp>
        <p:nvSpPr>
          <p:cNvPr id="44544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4544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b="1"/>
              <a:t>Bluejacking and Toothing</a:t>
            </a:r>
            <a:r>
              <a:rPr lang="en-US"/>
              <a:t> </a:t>
            </a:r>
          </a:p>
          <a:p>
            <a:endParaRPr lang="en-US"/>
          </a:p>
          <a:p>
            <a:r>
              <a:rPr lang="en-US"/>
              <a:t>Some seemingly harmless activities have become popular among Bluetooth users, especially those that gather in fairly crowded places: Bluejacking and Toothing.</a:t>
            </a:r>
          </a:p>
          <a:p>
            <a:endParaRPr lang="en-US"/>
          </a:p>
          <a:p>
            <a:r>
              <a:rPr lang="en-US"/>
              <a:t>Bluejacking involves sending messages from a Bluetooth device to any other nearby Bluetooth devices, surprising the recipient. There’s even a website dedicated to this activity: www.bluejackq.com.</a:t>
            </a:r>
          </a:p>
          <a:p>
            <a:endParaRPr lang="en-US"/>
          </a:p>
          <a:p>
            <a:r>
              <a:rPr lang="en-US"/>
              <a:t>Toothing is a bit more goal-oriented than bluejacking. In toothing, like bluejacking, the communications are to other Bluetooth users in an immediate (10 meters), but the objective is not for surprise as much as it is to arrange for casual meetings and perhaps even a date. </a:t>
            </a:r>
          </a:p>
        </p:txBody>
      </p:sp>
    </p:spTree>
    <p:extLst>
      <p:ext uri="{BB962C8B-B14F-4D97-AF65-F5344CB8AC3E}">
        <p14:creationId xmlns:p14="http://schemas.microsoft.com/office/powerpoint/2010/main" val="22295984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3DFBA4-EF1B-4DFC-83A9-0F1803873239}" type="slidenum">
              <a:rPr lang="en-US"/>
              <a:pPr/>
              <a:t>34</a:t>
            </a:fld>
            <a:endParaRPr lang="en-US"/>
          </a:p>
        </p:txBody>
      </p:sp>
      <p:sp>
        <p:nvSpPr>
          <p:cNvPr id="44749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47491"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b="1"/>
              <a:t>Note</a:t>
            </a:r>
          </a:p>
          <a:p>
            <a:endParaRPr lang="en-US"/>
          </a:p>
          <a:p>
            <a:r>
              <a:rPr lang="en-US"/>
              <a:t>There are new Bluetooth profiles in development at any time. If you wish to keep current with the profiles, you should visit the Bluetooth News web pages (www.bluetooth.com/news/) regularly. </a:t>
            </a:r>
          </a:p>
        </p:txBody>
      </p:sp>
    </p:spTree>
    <p:extLst>
      <p:ext uri="{BB962C8B-B14F-4D97-AF65-F5344CB8AC3E}">
        <p14:creationId xmlns:p14="http://schemas.microsoft.com/office/powerpoint/2010/main" val="33332756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3DFBA4-EF1B-4DFC-83A9-0F1803873239}" type="slidenum">
              <a:rPr lang="en-US"/>
              <a:pPr/>
              <a:t>35</a:t>
            </a:fld>
            <a:endParaRPr lang="en-US"/>
          </a:p>
        </p:txBody>
      </p:sp>
      <p:sp>
        <p:nvSpPr>
          <p:cNvPr id="44749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47491"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b="1"/>
              <a:t>Note</a:t>
            </a:r>
          </a:p>
          <a:p>
            <a:endParaRPr lang="en-US"/>
          </a:p>
          <a:p>
            <a:r>
              <a:rPr lang="en-US"/>
              <a:t>There are new Bluetooth profiles in development at any time. If you wish to keep current with the profiles, you should visit the Bluetooth News web pages (www.bluetooth.com/news/) regularly. </a:t>
            </a:r>
          </a:p>
        </p:txBody>
      </p:sp>
    </p:spTree>
    <p:extLst>
      <p:ext uri="{BB962C8B-B14F-4D97-AF65-F5344CB8AC3E}">
        <p14:creationId xmlns:p14="http://schemas.microsoft.com/office/powerpoint/2010/main" val="40314190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CF3AD1-33DC-4391-A9CA-0D1EEB5D1005}" type="slidenum">
              <a:rPr lang="en-US"/>
              <a:pPr/>
              <a:t>36</a:t>
            </a:fld>
            <a:endParaRPr lang="en-US"/>
          </a:p>
        </p:txBody>
      </p:sp>
      <p:sp>
        <p:nvSpPr>
          <p:cNvPr id="44953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49539"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t>See the Bluetooth tutorials provided by PaloWireless at </a:t>
            </a:r>
            <a:r>
              <a:rPr lang="en-US" u="sng"/>
              <a:t>www.palowireless.com</a:t>
            </a:r>
            <a:r>
              <a:rPr lang="en-US"/>
              <a:t>. </a:t>
            </a:r>
          </a:p>
          <a:p>
            <a:endParaRPr lang="en-US"/>
          </a:p>
          <a:p>
            <a:r>
              <a:rPr lang="en-US"/>
              <a:t>To see a more complete list of Bluetooth profiles, as well as a very good summary on the Bluetooth technology, visit </a:t>
            </a:r>
            <a:r>
              <a:rPr lang="en-US" u="sng"/>
              <a:t>www.trust.com/service/help/bluetooth.</a:t>
            </a:r>
            <a:endParaRPr lang="en-US"/>
          </a:p>
        </p:txBody>
      </p:sp>
    </p:spTree>
    <p:extLst>
      <p:ext uri="{BB962C8B-B14F-4D97-AF65-F5344CB8AC3E}">
        <p14:creationId xmlns:p14="http://schemas.microsoft.com/office/powerpoint/2010/main" val="11827529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947761-38B2-4E78-A46F-1547F6300891}" type="slidenum">
              <a:rPr lang="en-US"/>
              <a:pPr/>
              <a:t>37</a:t>
            </a:fld>
            <a:endParaRPr lang="en-US"/>
          </a:p>
        </p:txBody>
      </p:sp>
      <p:sp>
        <p:nvSpPr>
          <p:cNvPr id="516098" name="Rectangle 2"/>
          <p:cNvSpPr>
            <a:spLocks noGrp="1" noRot="1" noChangeAspect="1" noChangeArrowheads="1" noTextEdit="1"/>
          </p:cNvSpPr>
          <p:nvPr>
            <p:ph type="sldImg"/>
          </p:nvPr>
        </p:nvSpPr>
        <p:spPr>
          <a:ln/>
        </p:spPr>
      </p:sp>
      <p:sp>
        <p:nvSpPr>
          <p:cNvPr id="516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801509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2C3C2A-75C8-4AD5-A7D9-024D8AEF45A5}" type="slidenum">
              <a:rPr lang="en-US"/>
              <a:pPr/>
              <a:t>38</a:t>
            </a:fld>
            <a:endParaRPr lang="en-US"/>
          </a:p>
        </p:txBody>
      </p:sp>
      <p:sp>
        <p:nvSpPr>
          <p:cNvPr id="517122" name="Rectangle 2"/>
          <p:cNvSpPr>
            <a:spLocks noGrp="1" noRot="1" noChangeAspect="1" noChangeArrowheads="1" noTextEdit="1"/>
          </p:cNvSpPr>
          <p:nvPr>
            <p:ph type="sldImg"/>
          </p:nvPr>
        </p:nvSpPr>
        <p:spPr>
          <a:ln/>
        </p:spPr>
      </p:sp>
      <p:sp>
        <p:nvSpPr>
          <p:cNvPr id="5171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720872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6169D2-DE98-4EC9-8C44-0644A42A0CF2}" type="slidenum">
              <a:rPr lang="en-US"/>
              <a:pPr/>
              <a:t>39</a:t>
            </a:fld>
            <a:endParaRPr lang="en-US"/>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08908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C41891-0946-4BD6-9D56-A9859EB3FFA0}" type="slidenum">
              <a:rPr lang="en-US"/>
              <a:pPr/>
              <a:t>4</a:t>
            </a:fld>
            <a:endParaRPr lang="en-US"/>
          </a:p>
        </p:txBody>
      </p:sp>
      <p:sp>
        <p:nvSpPr>
          <p:cNvPr id="487426" name="Rectangle 2"/>
          <p:cNvSpPr>
            <a:spLocks noGrp="1" noRot="1" noChangeAspect="1" noChangeArrowheads="1" noTextEdit="1"/>
          </p:cNvSpPr>
          <p:nvPr>
            <p:ph type="sldImg"/>
          </p:nvPr>
        </p:nvSpPr>
        <p:spPr>
          <a:ln/>
        </p:spPr>
      </p:sp>
      <p:sp>
        <p:nvSpPr>
          <p:cNvPr id="4874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123648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CBDF21-68FA-4C95-AE9D-CF0103590AA5}" type="slidenum">
              <a:rPr lang="en-US"/>
              <a:pPr/>
              <a:t>40</a:t>
            </a:fld>
            <a:endParaRPr lang="en-US"/>
          </a:p>
        </p:txBody>
      </p:sp>
      <p:sp>
        <p:nvSpPr>
          <p:cNvPr id="519170" name="Rectangle 2"/>
          <p:cNvSpPr>
            <a:spLocks noGrp="1" noRot="1" noChangeAspect="1" noChangeArrowheads="1" noTextEdit="1"/>
          </p:cNvSpPr>
          <p:nvPr>
            <p:ph type="sldImg"/>
          </p:nvPr>
        </p:nvSpPr>
        <p:spPr>
          <a:ln/>
        </p:spPr>
      </p:sp>
      <p:sp>
        <p:nvSpPr>
          <p:cNvPr id="5191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882842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AFCCBF-7298-4360-84A4-3A820AE7DE4A}" type="slidenum">
              <a:rPr lang="en-US"/>
              <a:pPr/>
              <a:t>41</a:t>
            </a:fld>
            <a:endParaRPr lang="en-US"/>
          </a:p>
        </p:txBody>
      </p:sp>
      <p:sp>
        <p:nvSpPr>
          <p:cNvPr id="45568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5568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b="1"/>
              <a:t>Subscriber Identification Module (SIM) Cards</a:t>
            </a:r>
            <a:r>
              <a:rPr lang="en-US"/>
              <a:t> </a:t>
            </a:r>
          </a:p>
          <a:p>
            <a:endParaRPr lang="en-US"/>
          </a:p>
          <a:p>
            <a:r>
              <a:rPr lang="en-US"/>
              <a:t>A SIM card is inserted into any mobile phone or other communications device employing Global System for Mobile Communications (GSM). The SIM card is a small plug-in circuit board identifies the device, the service subscriber, security data, and provides memory for storing personal data, such as telephone numbers and other personal directory information. </a:t>
            </a:r>
          </a:p>
        </p:txBody>
      </p:sp>
    </p:spTree>
    <p:extLst>
      <p:ext uri="{BB962C8B-B14F-4D97-AF65-F5344CB8AC3E}">
        <p14:creationId xmlns:p14="http://schemas.microsoft.com/office/powerpoint/2010/main" val="19798118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2209EA-9651-44DB-A790-DF04BAD2DFDF}" type="slidenum">
              <a:rPr lang="en-US"/>
              <a:pPr/>
              <a:t>42</a:t>
            </a:fld>
            <a:endParaRPr lang="en-US"/>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115853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1969FF-A5BA-437F-A790-2AC8BCBED026}" type="slidenum">
              <a:rPr lang="en-US"/>
              <a:pPr/>
              <a:t>43</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971687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8FCD57-DC29-4A8A-A116-828958BAB4AE}" type="slidenum">
              <a:rPr lang="en-US"/>
              <a:pPr/>
              <a:t>44</a:t>
            </a:fld>
            <a:endParaRPr lang="en-US"/>
          </a:p>
        </p:txBody>
      </p:sp>
      <p:sp>
        <p:nvSpPr>
          <p:cNvPr id="523266" name="Rectangle 2"/>
          <p:cNvSpPr>
            <a:spLocks noGrp="1" noRot="1" noChangeAspect="1" noChangeArrowheads="1" noTextEdit="1"/>
          </p:cNvSpPr>
          <p:nvPr>
            <p:ph type="sldImg"/>
          </p:nvPr>
        </p:nvSpPr>
        <p:spPr>
          <a:ln/>
        </p:spPr>
      </p:sp>
      <p:sp>
        <p:nvSpPr>
          <p:cNvPr id="523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958106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2FC124-EA54-43D7-8FDE-C977AEFAF29E}" type="slidenum">
              <a:rPr lang="en-US"/>
              <a:pPr/>
              <a:t>45</a:t>
            </a:fld>
            <a:endParaRPr lang="en-US"/>
          </a:p>
        </p:txBody>
      </p:sp>
      <p:sp>
        <p:nvSpPr>
          <p:cNvPr id="524290" name="Rectangle 2"/>
          <p:cNvSpPr>
            <a:spLocks noGrp="1" noRot="1" noChangeAspect="1" noChangeArrowheads="1" noTextEdit="1"/>
          </p:cNvSpPr>
          <p:nvPr>
            <p:ph type="sldImg"/>
          </p:nvPr>
        </p:nvSpPr>
        <p:spPr>
          <a:ln/>
        </p:spPr>
      </p:sp>
      <p:sp>
        <p:nvSpPr>
          <p:cNvPr id="5242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85268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EC8EB1-2F31-41C6-B61E-F56D2BCD1CE7}" type="slidenum">
              <a:rPr lang="en-US"/>
              <a:pPr/>
              <a:t>46</a:t>
            </a:fld>
            <a:endParaRPr lang="en-US"/>
          </a:p>
        </p:txBody>
      </p:sp>
      <p:sp>
        <p:nvSpPr>
          <p:cNvPr id="525314" name="Rectangle 2"/>
          <p:cNvSpPr>
            <a:spLocks noGrp="1" noRot="1" noChangeAspect="1" noChangeArrowheads="1" noTextEdit="1"/>
          </p:cNvSpPr>
          <p:nvPr>
            <p:ph type="sldImg"/>
          </p:nvPr>
        </p:nvSpPr>
        <p:spPr>
          <a:ln/>
        </p:spPr>
      </p:sp>
      <p:sp>
        <p:nvSpPr>
          <p:cNvPr id="5253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248361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E8BE7E-43D0-4BAD-A394-35DEE0AB2162}" type="slidenum">
              <a:rPr lang="en-US"/>
              <a:pPr/>
              <a:t>47</a:t>
            </a:fld>
            <a:endParaRPr lang="en-US"/>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221016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EFBE70-2090-4C32-8621-AA29C991EC2A}" type="slidenum">
              <a:rPr lang="en-US"/>
              <a:pPr/>
              <a:t>48</a:t>
            </a:fld>
            <a:endParaRPr lang="en-US"/>
          </a:p>
        </p:txBody>
      </p:sp>
      <p:sp>
        <p:nvSpPr>
          <p:cNvPr id="527362" name="Rectangle 2"/>
          <p:cNvSpPr>
            <a:spLocks noGrp="1" noRot="1" noChangeAspect="1" noChangeArrowheads="1" noTextEdit="1"/>
          </p:cNvSpPr>
          <p:nvPr>
            <p:ph type="sldImg"/>
          </p:nvPr>
        </p:nvSpPr>
        <p:spPr>
          <a:ln/>
        </p:spPr>
      </p:sp>
      <p:sp>
        <p:nvSpPr>
          <p:cNvPr id="5273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434735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5A77FF-C153-4E80-82CF-E5D259304F67}" type="slidenum">
              <a:rPr lang="en-US"/>
              <a:pPr/>
              <a:t>49</a:t>
            </a:fld>
            <a:endParaRPr lang="en-US"/>
          </a:p>
        </p:txBody>
      </p:sp>
      <p:sp>
        <p:nvSpPr>
          <p:cNvPr id="528386" name="Rectangle 2"/>
          <p:cNvSpPr>
            <a:spLocks noGrp="1" noRot="1" noChangeAspect="1" noChangeArrowheads="1" noTextEdit="1"/>
          </p:cNvSpPr>
          <p:nvPr>
            <p:ph type="sldImg"/>
          </p:nvPr>
        </p:nvSpPr>
        <p:spPr>
          <a:ln/>
        </p:spPr>
      </p:sp>
      <p:sp>
        <p:nvSpPr>
          <p:cNvPr id="5283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30748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17F075-FB49-4941-9277-199CA3BE50A2}" type="slidenum">
              <a:rPr lang="en-US"/>
              <a:pPr/>
              <a:t>5</a:t>
            </a:fld>
            <a:endParaRPr lang="en-US"/>
          </a:p>
        </p:txBody>
      </p:sp>
      <p:sp>
        <p:nvSpPr>
          <p:cNvPr id="488450" name="Rectangle 2"/>
          <p:cNvSpPr>
            <a:spLocks noGrp="1" noRot="1" noChangeAspect="1" noChangeArrowheads="1" noTextEdit="1"/>
          </p:cNvSpPr>
          <p:nvPr>
            <p:ph type="sldImg"/>
          </p:nvPr>
        </p:nvSpPr>
        <p:spPr>
          <a:ln/>
        </p:spPr>
      </p:sp>
      <p:sp>
        <p:nvSpPr>
          <p:cNvPr id="488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778620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406717-2F21-48E0-B9BC-84ED2447F318}" type="slidenum">
              <a:rPr lang="en-US"/>
              <a:pPr/>
              <a:t>50</a:t>
            </a:fld>
            <a:endParaRPr lang="en-US"/>
          </a:p>
        </p:txBody>
      </p:sp>
      <p:sp>
        <p:nvSpPr>
          <p:cNvPr id="529410" name="Rectangle 2"/>
          <p:cNvSpPr>
            <a:spLocks noGrp="1" noRot="1" noChangeAspect="1" noChangeArrowheads="1" noTextEdit="1"/>
          </p:cNvSpPr>
          <p:nvPr>
            <p:ph type="sldImg"/>
          </p:nvPr>
        </p:nvSpPr>
        <p:spPr>
          <a:ln/>
        </p:spPr>
      </p:sp>
      <p:sp>
        <p:nvSpPr>
          <p:cNvPr id="5294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269508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38581B-6394-4FB4-A7D3-DA3BDE0CAAC0}" type="slidenum">
              <a:rPr lang="en-US"/>
              <a:pPr/>
              <a:t>51</a:t>
            </a:fld>
            <a:endParaRPr lang="en-US"/>
          </a:p>
        </p:txBody>
      </p:sp>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780572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E91853-5373-4E2A-9030-03CDAC73F72E}" type="slidenum">
              <a:rPr lang="en-US"/>
              <a:pPr/>
              <a:t>52</a:t>
            </a:fld>
            <a:endParaRPr lang="en-US"/>
          </a:p>
        </p:txBody>
      </p:sp>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683473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9819FD-9C75-43A5-A311-97E572F373B6}" type="slidenum">
              <a:rPr lang="en-US"/>
              <a:pPr/>
              <a:t>53</a:t>
            </a:fld>
            <a:endParaRPr lang="en-US"/>
          </a:p>
        </p:txBody>
      </p:sp>
      <p:sp>
        <p:nvSpPr>
          <p:cNvPr id="532482" name="Rectangle 2"/>
          <p:cNvSpPr>
            <a:spLocks noGrp="1" noRot="1" noChangeAspect="1" noChangeArrowheads="1" noTextEdit="1"/>
          </p:cNvSpPr>
          <p:nvPr>
            <p:ph type="sldImg"/>
          </p:nvPr>
        </p:nvSpPr>
        <p:spPr>
          <a:ln/>
        </p:spPr>
      </p:sp>
      <p:sp>
        <p:nvSpPr>
          <p:cNvPr id="532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323784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BDD0E6-28B5-4CE7-AD3B-7EA3BFEF9754}" type="slidenum">
              <a:rPr lang="en-US"/>
              <a:pPr/>
              <a:t>54</a:t>
            </a:fld>
            <a:endParaRPr lang="en-US"/>
          </a:p>
        </p:txBody>
      </p:sp>
      <p:sp>
        <p:nvSpPr>
          <p:cNvPr id="533506" name="Rectangle 2"/>
          <p:cNvSpPr>
            <a:spLocks noGrp="1" noRot="1" noChangeAspect="1" noChangeArrowheads="1" noTextEdit="1"/>
          </p:cNvSpPr>
          <p:nvPr>
            <p:ph type="sldImg"/>
          </p:nvPr>
        </p:nvSpPr>
        <p:spPr>
          <a:ln/>
        </p:spPr>
      </p:sp>
      <p:sp>
        <p:nvSpPr>
          <p:cNvPr id="533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64482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BDD0E6-28B5-4CE7-AD3B-7EA3BFEF9754}" type="slidenum">
              <a:rPr lang="en-US"/>
              <a:pPr/>
              <a:t>55</a:t>
            </a:fld>
            <a:endParaRPr lang="en-US"/>
          </a:p>
        </p:txBody>
      </p:sp>
      <p:sp>
        <p:nvSpPr>
          <p:cNvPr id="533506" name="Rectangle 2"/>
          <p:cNvSpPr>
            <a:spLocks noGrp="1" noRot="1" noChangeAspect="1" noChangeArrowheads="1" noTextEdit="1"/>
          </p:cNvSpPr>
          <p:nvPr>
            <p:ph type="sldImg"/>
          </p:nvPr>
        </p:nvSpPr>
        <p:spPr>
          <a:ln/>
        </p:spPr>
      </p:sp>
      <p:sp>
        <p:nvSpPr>
          <p:cNvPr id="533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80878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BDD0E6-28B5-4CE7-AD3B-7EA3BFEF9754}" type="slidenum">
              <a:rPr lang="en-US"/>
              <a:pPr/>
              <a:t>56</a:t>
            </a:fld>
            <a:endParaRPr lang="en-US"/>
          </a:p>
        </p:txBody>
      </p:sp>
      <p:sp>
        <p:nvSpPr>
          <p:cNvPr id="533506" name="Rectangle 2"/>
          <p:cNvSpPr>
            <a:spLocks noGrp="1" noRot="1" noChangeAspect="1" noChangeArrowheads="1" noTextEdit="1"/>
          </p:cNvSpPr>
          <p:nvPr>
            <p:ph type="sldImg"/>
          </p:nvPr>
        </p:nvSpPr>
        <p:spPr>
          <a:ln/>
        </p:spPr>
      </p:sp>
      <p:sp>
        <p:nvSpPr>
          <p:cNvPr id="533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72873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65F303-92D5-415C-B47C-4301EE668551}" type="slidenum">
              <a:rPr lang="en-US"/>
              <a:pPr/>
              <a:t>6</a:t>
            </a:fld>
            <a:endParaRPr lang="en-US"/>
          </a:p>
        </p:txBody>
      </p:sp>
      <p:sp>
        <p:nvSpPr>
          <p:cNvPr id="489474" name="Rectangle 2"/>
          <p:cNvSpPr>
            <a:spLocks noGrp="1" noRot="1" noChangeAspect="1" noChangeArrowheads="1" noTextEdit="1"/>
          </p:cNvSpPr>
          <p:nvPr>
            <p:ph type="sldImg"/>
          </p:nvPr>
        </p:nvSpPr>
        <p:spPr>
          <a:ln/>
        </p:spPr>
      </p:sp>
      <p:sp>
        <p:nvSpPr>
          <p:cNvPr id="489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83998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65F303-92D5-415C-B47C-4301EE668551}" type="slidenum">
              <a:rPr lang="en-US"/>
              <a:pPr/>
              <a:t>7</a:t>
            </a:fld>
            <a:endParaRPr lang="en-US"/>
          </a:p>
        </p:txBody>
      </p:sp>
      <p:sp>
        <p:nvSpPr>
          <p:cNvPr id="489474" name="Rectangle 2"/>
          <p:cNvSpPr>
            <a:spLocks noGrp="1" noRot="1" noChangeAspect="1" noChangeArrowheads="1" noTextEdit="1"/>
          </p:cNvSpPr>
          <p:nvPr>
            <p:ph type="sldImg"/>
          </p:nvPr>
        </p:nvSpPr>
        <p:spPr>
          <a:ln/>
        </p:spPr>
      </p:sp>
      <p:sp>
        <p:nvSpPr>
          <p:cNvPr id="489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59530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65F303-92D5-415C-B47C-4301EE668551}" type="slidenum">
              <a:rPr lang="en-US"/>
              <a:pPr/>
              <a:t>8</a:t>
            </a:fld>
            <a:endParaRPr lang="en-US"/>
          </a:p>
        </p:txBody>
      </p:sp>
      <p:sp>
        <p:nvSpPr>
          <p:cNvPr id="489474" name="Rectangle 2"/>
          <p:cNvSpPr>
            <a:spLocks noGrp="1" noRot="1" noChangeAspect="1" noChangeArrowheads="1" noTextEdit="1"/>
          </p:cNvSpPr>
          <p:nvPr>
            <p:ph type="sldImg"/>
          </p:nvPr>
        </p:nvSpPr>
        <p:spPr>
          <a:ln/>
        </p:spPr>
      </p:sp>
      <p:sp>
        <p:nvSpPr>
          <p:cNvPr id="489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564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6687F0-7A3F-4066-A9CA-355D8D9C8691}" type="slidenum">
              <a:rPr lang="en-US"/>
              <a:pPr/>
              <a:t>9</a:t>
            </a:fld>
            <a:endParaRPr lang="en-US"/>
          </a:p>
        </p:txBody>
      </p:sp>
      <p:sp>
        <p:nvSpPr>
          <p:cNvPr id="41779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7795"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b="1"/>
              <a:t>Telefonaktiebolaget LM Ericsson</a:t>
            </a:r>
            <a:r>
              <a:rPr lang="en-US"/>
              <a:t> </a:t>
            </a:r>
          </a:p>
          <a:p>
            <a:endParaRPr lang="en-US"/>
          </a:p>
          <a:p>
            <a:r>
              <a:rPr lang="en-US"/>
              <a:t>In 1994, Ericsson, as this company is more commonly known around the world, decided to develop a low-power, low-cost radio interface that could be built into cellular telephones, mobile phones, portable computers, and their accessories to replace the need for connecting cables. However, during the ongoing engineering of this technology, it was discovered that the interface could also serve as a universal bridge that could be used to form private ad-hoc groups of linked devices. Ericsson engineers Dr. Japp Haartsen and Dr. Sven Mattisson (shown below) are credited with being the co-inventors of the Bluetooth technology. </a:t>
            </a:r>
            <a:endParaRPr lang="en-US" b="1"/>
          </a:p>
          <a:p>
            <a:endParaRPr lang="en-US"/>
          </a:p>
          <a:p>
            <a:r>
              <a:rPr lang="en-US"/>
              <a:t>In 1998, Ericsson joined with other companies interested in pursuing this new technology, which had been designated as Bluetooth, to form the Bluetooth Special Interest Group (SIG). The original SIG companies are Ericsson, IBM, Intel, Nokia, and Toshiba. Today the SIG also includes thousands of associate companies interested in promoting Bluetooth technology. </a:t>
            </a:r>
          </a:p>
        </p:txBody>
      </p:sp>
    </p:spTree>
    <p:extLst>
      <p:ext uri="{BB962C8B-B14F-4D97-AF65-F5344CB8AC3E}">
        <p14:creationId xmlns:p14="http://schemas.microsoft.com/office/powerpoint/2010/main" val="3047814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C057FC-95B6-4D89-AFDA-ABA33EE921E5}" type="datetime2">
              <a:rPr lang="en-US" smtClean="0"/>
              <a:t>Sunday, November 5,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Sunday, November 5,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0272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E"/>
          </a:p>
        </p:txBody>
      </p:sp>
    </p:spTree>
    <p:extLst>
      <p:ext uri="{BB962C8B-B14F-4D97-AF65-F5344CB8AC3E}">
        <p14:creationId xmlns:p14="http://schemas.microsoft.com/office/powerpoint/2010/main" val="2256588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a:t>Click to edit Master title style</a:t>
            </a:r>
            <a:endParaRPr lang="en-IE"/>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Tree>
    <p:extLst>
      <p:ext uri="{BB962C8B-B14F-4D97-AF65-F5344CB8AC3E}">
        <p14:creationId xmlns:p14="http://schemas.microsoft.com/office/powerpoint/2010/main" val="1395378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355600" indent="-355600">
              <a:buClr>
                <a:schemeClr val="tx2"/>
              </a:buClr>
              <a:buSzPct val="100000"/>
              <a:defRPr/>
            </a:lvl1pPr>
            <a:lvl2pPr marL="533400" indent="-182563">
              <a:buClr>
                <a:schemeClr val="tx2"/>
              </a:buClr>
              <a:defRPr/>
            </a:lvl2pPr>
            <a:lvl3pPr>
              <a:buClr>
                <a:schemeClr val="tx2"/>
              </a:buClr>
              <a:defRPr/>
            </a:lvl3pPr>
            <a:lvl4pPr>
              <a:buClr>
                <a:schemeClr val="tx2"/>
              </a:buClr>
              <a:defRPr/>
            </a:lvl4pPr>
            <a:lvl5pPr>
              <a:buClr>
                <a:schemeClr val="tx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396A3A3-94A6-4E5B-AF39-173ACA3E61CC}" type="datetime2">
              <a:rPr lang="en-US" smtClean="0"/>
              <a:t>Sunday, November 5,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Sunday, November 5,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Sunday, November 5, 2017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Sunday, November 5, 2017</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CD4847-11EF-4466-A8AD-85CDB7B49118}" type="datetime2">
              <a:rPr lang="en-US" smtClean="0"/>
              <a:t>Sunday, November 5, 2017</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Sunday, November 5, 2017</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Sunday, November 5, 2017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Sunday, November 5, 2017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Sunday, November 5, 2017</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3" r:id="rId12"/>
    <p:sldLayoutId id="2147483974" r:id="rId13"/>
    <p:sldLayoutId id="2147483975" r:id="rId14"/>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www.bluetooth.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1.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bluetooth.or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929246" y="4077072"/>
            <a:ext cx="4602832" cy="1752600"/>
          </a:xfrm>
        </p:spPr>
        <p:txBody>
          <a:bodyPr/>
          <a:lstStyle/>
          <a:p>
            <a:pPr algn="ctr">
              <a:lnSpc>
                <a:spcPct val="150000"/>
              </a:lnSpc>
            </a:pPr>
            <a:r>
              <a:rPr lang="en-IE" sz="2800" dirty="0">
                <a:solidFill>
                  <a:schemeClr val="tx1"/>
                </a:solidFill>
                <a:cs typeface="Times New Roman" pitchFamily="18" charset="0"/>
              </a:rPr>
              <a:t>Wireless Networking</a:t>
            </a:r>
          </a:p>
          <a:p>
            <a:pPr algn="ctr">
              <a:lnSpc>
                <a:spcPct val="150000"/>
              </a:lnSpc>
            </a:pPr>
            <a:r>
              <a:rPr lang="en-IE" sz="2800" dirty="0">
                <a:solidFill>
                  <a:schemeClr val="tx1"/>
                </a:solidFill>
                <a:cs typeface="Times New Roman" pitchFamily="18" charset="0"/>
              </a:rPr>
              <a:t>Lecture 6</a:t>
            </a:r>
          </a:p>
          <a:p>
            <a:endParaRPr lang="en-IE" dirty="0"/>
          </a:p>
        </p:txBody>
      </p:sp>
      <p:sp>
        <p:nvSpPr>
          <p:cNvPr id="4" name="Title 1"/>
          <p:cNvSpPr txBox="1">
            <a:spLocks/>
          </p:cNvSpPr>
          <p:nvPr/>
        </p:nvSpPr>
        <p:spPr>
          <a:xfrm>
            <a:off x="685800" y="1371600"/>
            <a:ext cx="7848600" cy="19272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IE" sz="4800" dirty="0">
                <a:cs typeface="Times New Roman" pitchFamily="18" charset="0"/>
              </a:rPr>
              <a:t>Bluetooth and Wireless PAN</a:t>
            </a:r>
          </a:p>
          <a:p>
            <a:pPr algn="ctr"/>
            <a:r>
              <a:rPr lang="en-IE" sz="4800" dirty="0">
                <a:cs typeface="Times New Roman" pitchFamily="18" charset="0"/>
              </a:rPr>
              <a:t>IEEE 802.15</a:t>
            </a:r>
          </a:p>
        </p:txBody>
      </p:sp>
    </p:spTree>
    <p:extLst>
      <p:ext uri="{BB962C8B-B14F-4D97-AF65-F5344CB8AC3E}">
        <p14:creationId xmlns:p14="http://schemas.microsoft.com/office/powerpoint/2010/main" val="273796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a:xfrm>
            <a:off x="449168" y="188640"/>
            <a:ext cx="8229600" cy="1143000"/>
          </a:xfrm>
        </p:spPr>
        <p:txBody>
          <a:bodyPr/>
          <a:lstStyle/>
          <a:p>
            <a:r>
              <a:rPr lang="en-US" dirty="0"/>
              <a:t>Bluetooth Application Module</a:t>
            </a:r>
          </a:p>
        </p:txBody>
      </p:sp>
      <p:sp>
        <p:nvSpPr>
          <p:cNvPr id="418819" name="Rectangle 3"/>
          <p:cNvSpPr>
            <a:spLocks noGrp="1" noChangeArrowheads="1"/>
          </p:cNvSpPr>
          <p:nvPr>
            <p:ph type="body" sz="half" idx="1"/>
          </p:nvPr>
        </p:nvSpPr>
        <p:spPr>
          <a:xfrm>
            <a:off x="457200" y="1600200"/>
            <a:ext cx="8001000" cy="4525963"/>
          </a:xfrm>
        </p:spPr>
        <p:txBody>
          <a:bodyPr/>
          <a:lstStyle/>
          <a:p>
            <a:pPr>
              <a:buClr>
                <a:schemeClr val="tx2"/>
              </a:buClr>
            </a:pPr>
            <a:r>
              <a:rPr lang="en-US" dirty="0"/>
              <a:t>An integrated microprocessor module with protocols necessary to create ad-hoc connections with other Bluetooth devices</a:t>
            </a:r>
          </a:p>
        </p:txBody>
      </p:sp>
      <p:sp>
        <p:nvSpPr>
          <p:cNvPr id="418820" name="Text Box 4"/>
          <p:cNvSpPr txBox="1">
            <a:spLocks noChangeArrowheads="1"/>
          </p:cNvSpPr>
          <p:nvPr/>
        </p:nvSpPr>
        <p:spPr bwMode="auto">
          <a:xfrm>
            <a:off x="1891809" y="3755923"/>
            <a:ext cx="23018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sz="1800" b="0" dirty="0"/>
              <a:t>A Bluetooth application module</a:t>
            </a:r>
          </a:p>
        </p:txBody>
      </p:sp>
      <p:pic>
        <p:nvPicPr>
          <p:cNvPr id="6" name="Picture 47" descr="bluetooth"/>
          <p:cNvPicPr>
            <a:picLocks noChangeAspect="1" noChangeArrowheads="1"/>
          </p:cNvPicPr>
          <p:nvPr/>
        </p:nvPicPr>
        <p:blipFill>
          <a:blip r:embed="rId3" cstate="print"/>
          <a:srcRect/>
          <a:stretch>
            <a:fillRect/>
          </a:stretch>
        </p:blipFill>
        <p:spPr bwMode="auto">
          <a:xfrm>
            <a:off x="4211960" y="3429000"/>
            <a:ext cx="4464496" cy="2232248"/>
          </a:xfrm>
          <a:prstGeom prst="rect">
            <a:avLst/>
          </a:prstGeom>
          <a:noFill/>
        </p:spPr>
      </p:pic>
    </p:spTree>
    <p:extLst>
      <p:ext uri="{BB962C8B-B14F-4D97-AF65-F5344CB8AC3E}">
        <p14:creationId xmlns:p14="http://schemas.microsoft.com/office/powerpoint/2010/main" val="4068399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a:xfrm>
            <a:off x="467544" y="188640"/>
            <a:ext cx="8229600" cy="1143000"/>
          </a:xfrm>
        </p:spPr>
        <p:txBody>
          <a:bodyPr/>
          <a:lstStyle/>
          <a:p>
            <a:r>
              <a:rPr lang="en-US" dirty="0"/>
              <a:t>Bluetooth Characteristics</a:t>
            </a:r>
          </a:p>
        </p:txBody>
      </p:sp>
      <p:sp>
        <p:nvSpPr>
          <p:cNvPr id="418819" name="Rectangle 3"/>
          <p:cNvSpPr>
            <a:spLocks noGrp="1" noChangeArrowheads="1"/>
          </p:cNvSpPr>
          <p:nvPr>
            <p:ph type="body" sz="half" idx="1"/>
          </p:nvPr>
        </p:nvSpPr>
        <p:spPr>
          <a:xfrm>
            <a:off x="457200" y="1600200"/>
            <a:ext cx="8001000" cy="4525963"/>
          </a:xfrm>
        </p:spPr>
        <p:txBody>
          <a:bodyPr>
            <a:noAutofit/>
          </a:bodyPr>
          <a:lstStyle/>
          <a:p>
            <a:pPr>
              <a:buClr>
                <a:schemeClr val="tx2"/>
              </a:buClr>
            </a:pPr>
            <a:r>
              <a:rPr lang="en-US" dirty="0"/>
              <a:t>2.4 GHz ISM band, 79 RF channels, 1 MHz carrier spacing</a:t>
            </a:r>
          </a:p>
          <a:p>
            <a:pPr lvl="1">
              <a:buClr>
                <a:schemeClr val="tx2"/>
              </a:buClr>
            </a:pPr>
            <a:r>
              <a:rPr lang="en-US" sz="2400" dirty="0"/>
              <a:t>Channel 0: 2402 MHz … channel 78: 2480 MHz</a:t>
            </a:r>
          </a:p>
          <a:p>
            <a:pPr lvl="1">
              <a:buClr>
                <a:schemeClr val="tx2"/>
              </a:buClr>
            </a:pPr>
            <a:r>
              <a:rPr lang="en-US" sz="2400" dirty="0"/>
              <a:t>G-FSK modulation, 1-100 </a:t>
            </a:r>
            <a:r>
              <a:rPr lang="en-US" sz="2400" dirty="0" err="1"/>
              <a:t>mW</a:t>
            </a:r>
            <a:r>
              <a:rPr lang="en-US" sz="2400" dirty="0"/>
              <a:t> transmit power</a:t>
            </a:r>
          </a:p>
          <a:p>
            <a:pPr lvl="1">
              <a:buClr>
                <a:schemeClr val="tx2"/>
              </a:buClr>
            </a:pPr>
            <a:endParaRPr lang="en-US" sz="2400" dirty="0"/>
          </a:p>
          <a:p>
            <a:pPr>
              <a:buClr>
                <a:schemeClr val="tx2"/>
              </a:buClr>
            </a:pPr>
            <a:r>
              <a:rPr lang="en-US" dirty="0"/>
              <a:t>FHSS and TDD</a:t>
            </a:r>
          </a:p>
          <a:p>
            <a:pPr lvl="1">
              <a:buClr>
                <a:schemeClr val="tx2"/>
              </a:buClr>
            </a:pPr>
            <a:r>
              <a:rPr lang="en-US" sz="2400" dirty="0"/>
              <a:t>Frequency hopping with 1600 hops/s</a:t>
            </a:r>
          </a:p>
          <a:p>
            <a:pPr lvl="1">
              <a:buClr>
                <a:schemeClr val="tx2"/>
              </a:buClr>
            </a:pPr>
            <a:r>
              <a:rPr lang="en-US" sz="2400" dirty="0"/>
              <a:t>Hopping sequence in a pseudo random fashion, determined by a master</a:t>
            </a:r>
          </a:p>
          <a:p>
            <a:pPr lvl="1">
              <a:buClr>
                <a:schemeClr val="tx2"/>
              </a:buClr>
            </a:pPr>
            <a:r>
              <a:rPr lang="en-US" sz="2400" dirty="0"/>
              <a:t>Time division duplex for send/receive separation</a:t>
            </a:r>
          </a:p>
        </p:txBody>
      </p:sp>
    </p:spTree>
    <p:extLst>
      <p:ext uri="{BB962C8B-B14F-4D97-AF65-F5344CB8AC3E}">
        <p14:creationId xmlns:p14="http://schemas.microsoft.com/office/powerpoint/2010/main" val="510309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a:xfrm>
            <a:off x="467544" y="116632"/>
            <a:ext cx="8229600" cy="1143000"/>
          </a:xfrm>
        </p:spPr>
        <p:txBody>
          <a:bodyPr/>
          <a:lstStyle/>
          <a:p>
            <a:r>
              <a:rPr lang="en-US" dirty="0"/>
              <a:t>Bluetooth Characteristics</a:t>
            </a:r>
          </a:p>
        </p:txBody>
      </p:sp>
      <p:sp>
        <p:nvSpPr>
          <p:cNvPr id="418819" name="Rectangle 3"/>
          <p:cNvSpPr>
            <a:spLocks noGrp="1" noChangeArrowheads="1"/>
          </p:cNvSpPr>
          <p:nvPr>
            <p:ph type="body" sz="half" idx="1"/>
          </p:nvPr>
        </p:nvSpPr>
        <p:spPr>
          <a:xfrm>
            <a:off x="467544" y="1412776"/>
            <a:ext cx="8001000" cy="4525963"/>
          </a:xfrm>
        </p:spPr>
        <p:txBody>
          <a:bodyPr>
            <a:noAutofit/>
          </a:bodyPr>
          <a:lstStyle/>
          <a:p>
            <a:pPr>
              <a:buClr>
                <a:schemeClr val="tx2"/>
              </a:buClr>
            </a:pPr>
            <a:r>
              <a:rPr lang="en-US" dirty="0"/>
              <a:t>Voice link – SCO (Synchronous Connection Oriented)</a:t>
            </a:r>
          </a:p>
          <a:p>
            <a:pPr lvl="1">
              <a:buClr>
                <a:schemeClr val="tx2"/>
              </a:buClr>
            </a:pPr>
            <a:r>
              <a:rPr lang="en-US" sz="2400" dirty="0"/>
              <a:t>FEC (forward error correction), no retransmission, 64 </a:t>
            </a:r>
            <a:r>
              <a:rPr lang="en-US" sz="2400" dirty="0" err="1"/>
              <a:t>kbit</a:t>
            </a:r>
            <a:r>
              <a:rPr lang="en-US" sz="2400" dirty="0"/>
              <a:t>/s duplex, point-to-point, circuit switched</a:t>
            </a:r>
          </a:p>
          <a:p>
            <a:pPr lvl="1">
              <a:buClr>
                <a:schemeClr val="tx2"/>
              </a:buClr>
            </a:pPr>
            <a:endParaRPr lang="en-US" sz="2400" dirty="0"/>
          </a:p>
          <a:p>
            <a:pPr>
              <a:buClr>
                <a:schemeClr val="tx2"/>
              </a:buClr>
            </a:pPr>
            <a:r>
              <a:rPr lang="en-US" dirty="0"/>
              <a:t>Data link – ACL (Asynchronous </a:t>
            </a:r>
            <a:r>
              <a:rPr lang="en-US" dirty="0" err="1"/>
              <a:t>ConnectionLess</a:t>
            </a:r>
            <a:r>
              <a:rPr lang="en-US" dirty="0"/>
              <a:t>)</a:t>
            </a:r>
          </a:p>
          <a:p>
            <a:pPr lvl="1">
              <a:buClr>
                <a:schemeClr val="tx2"/>
              </a:buClr>
            </a:pPr>
            <a:r>
              <a:rPr lang="en-US" sz="2400" dirty="0"/>
              <a:t>Asynchronous, fast acknowledge, point-to-multipoint, up to 433.9 </a:t>
            </a:r>
            <a:r>
              <a:rPr lang="en-US" sz="2400" dirty="0" err="1"/>
              <a:t>kbit</a:t>
            </a:r>
            <a:r>
              <a:rPr lang="en-US" sz="2400" dirty="0"/>
              <a:t>/s symmetric or 723.2/57.6 </a:t>
            </a:r>
            <a:r>
              <a:rPr lang="en-US" sz="2400" dirty="0" err="1"/>
              <a:t>kbit</a:t>
            </a:r>
            <a:r>
              <a:rPr lang="en-US" sz="2400" dirty="0"/>
              <a:t>/s asymmetric, packet switched</a:t>
            </a:r>
          </a:p>
          <a:p>
            <a:pPr lvl="1">
              <a:buClr>
                <a:schemeClr val="tx2"/>
              </a:buClr>
            </a:pPr>
            <a:endParaRPr lang="en-US" sz="2400" dirty="0"/>
          </a:p>
          <a:p>
            <a:pPr>
              <a:buClr>
                <a:schemeClr val="tx2"/>
              </a:buClr>
            </a:pPr>
            <a:r>
              <a:rPr lang="en-US" dirty="0"/>
              <a:t>Topology</a:t>
            </a:r>
          </a:p>
          <a:p>
            <a:pPr lvl="1">
              <a:buClr>
                <a:schemeClr val="tx2"/>
              </a:buClr>
            </a:pPr>
            <a:r>
              <a:rPr lang="en-US" sz="2400" dirty="0"/>
              <a:t>Overlapping </a:t>
            </a:r>
            <a:r>
              <a:rPr lang="en-US" sz="2400" dirty="0" err="1"/>
              <a:t>piconets</a:t>
            </a:r>
            <a:r>
              <a:rPr lang="en-US" sz="2400" dirty="0"/>
              <a:t> (stars) forming a </a:t>
            </a:r>
            <a:r>
              <a:rPr lang="en-US" sz="2400" dirty="0" err="1"/>
              <a:t>scatternet</a:t>
            </a:r>
            <a:endParaRPr lang="en-US" sz="2400" dirty="0"/>
          </a:p>
        </p:txBody>
      </p:sp>
    </p:spTree>
    <p:extLst>
      <p:ext uri="{BB962C8B-B14F-4D97-AF65-F5344CB8AC3E}">
        <p14:creationId xmlns:p14="http://schemas.microsoft.com/office/powerpoint/2010/main" val="2047723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a:xfrm>
            <a:off x="467544" y="116632"/>
            <a:ext cx="8229600" cy="1143000"/>
          </a:xfrm>
        </p:spPr>
        <p:txBody>
          <a:bodyPr/>
          <a:lstStyle/>
          <a:p>
            <a:r>
              <a:rPr lang="en-US" dirty="0"/>
              <a:t>Bluetooth Versions</a:t>
            </a:r>
          </a:p>
        </p:txBody>
      </p:sp>
      <p:sp>
        <p:nvSpPr>
          <p:cNvPr id="418819" name="Rectangle 3"/>
          <p:cNvSpPr>
            <a:spLocks noGrp="1" noChangeArrowheads="1"/>
          </p:cNvSpPr>
          <p:nvPr>
            <p:ph type="body" sz="half" idx="1"/>
          </p:nvPr>
        </p:nvSpPr>
        <p:spPr>
          <a:xfrm>
            <a:off x="467544" y="1412776"/>
            <a:ext cx="8001000" cy="4525963"/>
          </a:xfrm>
        </p:spPr>
        <p:txBody>
          <a:bodyPr>
            <a:noAutofit/>
          </a:bodyPr>
          <a:lstStyle/>
          <a:p>
            <a:pPr>
              <a:buClr>
                <a:schemeClr val="tx2"/>
              </a:buClr>
            </a:pPr>
            <a:r>
              <a:rPr lang="en-US" dirty="0"/>
              <a:t>Bluetooth 1.1</a:t>
            </a:r>
          </a:p>
          <a:p>
            <a:pPr lvl="1">
              <a:buClr>
                <a:schemeClr val="tx2"/>
              </a:buClr>
            </a:pPr>
            <a:r>
              <a:rPr lang="en-US" dirty="0"/>
              <a:t>initial stable commercial standard</a:t>
            </a:r>
          </a:p>
          <a:p>
            <a:pPr lvl="1">
              <a:buClr>
                <a:schemeClr val="tx2"/>
              </a:buClr>
            </a:pPr>
            <a:endParaRPr lang="en-US" dirty="0"/>
          </a:p>
          <a:p>
            <a:pPr>
              <a:buClr>
                <a:schemeClr val="tx2"/>
              </a:buClr>
            </a:pPr>
            <a:r>
              <a:rPr lang="en-US" dirty="0"/>
              <a:t>Bluetooth 1.2</a:t>
            </a:r>
          </a:p>
          <a:p>
            <a:pPr lvl="1">
              <a:buClr>
                <a:schemeClr val="tx2"/>
              </a:buClr>
            </a:pPr>
            <a:r>
              <a:rPr lang="en-US" dirty="0"/>
              <a:t>Data rate = 721kbits/s</a:t>
            </a:r>
          </a:p>
          <a:p>
            <a:pPr lvl="1">
              <a:buClr>
                <a:schemeClr val="tx2"/>
              </a:buClr>
            </a:pPr>
            <a:endParaRPr lang="en-US" dirty="0"/>
          </a:p>
          <a:p>
            <a:pPr>
              <a:buClr>
                <a:schemeClr val="tx2"/>
              </a:buClr>
            </a:pPr>
            <a:r>
              <a:rPr lang="en-US" dirty="0"/>
              <a:t>Bluetooth 2.0 (2004)</a:t>
            </a:r>
          </a:p>
          <a:p>
            <a:pPr lvl="1">
              <a:buClr>
                <a:schemeClr val="tx2"/>
              </a:buClr>
            </a:pPr>
            <a:r>
              <a:rPr lang="en-US" dirty="0"/>
              <a:t>EDR (enhanced date rate) of 3.0 Mbit/s </a:t>
            </a:r>
          </a:p>
          <a:p>
            <a:pPr lvl="1">
              <a:buClr>
                <a:schemeClr val="tx2"/>
              </a:buClr>
            </a:pPr>
            <a:r>
              <a:rPr lang="en-US" dirty="0"/>
              <a:t>lower power consumption</a:t>
            </a:r>
          </a:p>
          <a:p>
            <a:pPr lvl="1">
              <a:buClr>
                <a:schemeClr val="tx2"/>
              </a:buClr>
            </a:pPr>
            <a:endParaRPr lang="en-US" dirty="0"/>
          </a:p>
        </p:txBody>
      </p:sp>
    </p:spTree>
    <p:extLst>
      <p:ext uri="{BB962C8B-B14F-4D97-AF65-F5344CB8AC3E}">
        <p14:creationId xmlns:p14="http://schemas.microsoft.com/office/powerpoint/2010/main" val="3998091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a:xfrm>
            <a:off x="467544" y="116632"/>
            <a:ext cx="8229600" cy="1143000"/>
          </a:xfrm>
        </p:spPr>
        <p:txBody>
          <a:bodyPr/>
          <a:lstStyle/>
          <a:p>
            <a:r>
              <a:rPr lang="en-US" dirty="0"/>
              <a:t>Bluetooth Versions</a:t>
            </a:r>
          </a:p>
        </p:txBody>
      </p:sp>
      <p:sp>
        <p:nvSpPr>
          <p:cNvPr id="418819" name="Rectangle 3"/>
          <p:cNvSpPr>
            <a:spLocks noGrp="1" noChangeArrowheads="1"/>
          </p:cNvSpPr>
          <p:nvPr>
            <p:ph type="body" sz="half" idx="1"/>
          </p:nvPr>
        </p:nvSpPr>
        <p:spPr>
          <a:xfrm>
            <a:off x="467544" y="1268760"/>
            <a:ext cx="8001000" cy="4525963"/>
          </a:xfrm>
        </p:spPr>
        <p:txBody>
          <a:bodyPr>
            <a:noAutofit/>
          </a:bodyPr>
          <a:lstStyle/>
          <a:p>
            <a:pPr>
              <a:buClr>
                <a:schemeClr val="tx2"/>
              </a:buClr>
            </a:pPr>
            <a:r>
              <a:rPr lang="en-US" dirty="0"/>
              <a:t>Bluetooth 2.1 (2007)</a:t>
            </a:r>
          </a:p>
          <a:p>
            <a:pPr lvl="1">
              <a:buClr>
                <a:schemeClr val="tx2"/>
              </a:buClr>
            </a:pPr>
            <a:r>
              <a:rPr lang="en-US" dirty="0"/>
              <a:t>better pairing support, e.g. using NFC</a:t>
            </a:r>
          </a:p>
          <a:p>
            <a:pPr lvl="1">
              <a:buClr>
                <a:schemeClr val="tx2"/>
              </a:buClr>
            </a:pPr>
            <a:r>
              <a:rPr lang="en-US" dirty="0"/>
              <a:t>improved security</a:t>
            </a:r>
          </a:p>
          <a:p>
            <a:pPr marL="0" indent="0">
              <a:buClr>
                <a:schemeClr val="tx2"/>
              </a:buClr>
              <a:buNone/>
            </a:pPr>
            <a:endParaRPr lang="en-US" dirty="0"/>
          </a:p>
          <a:p>
            <a:pPr>
              <a:buClr>
                <a:schemeClr val="tx2"/>
              </a:buClr>
            </a:pPr>
            <a:r>
              <a:rPr lang="en-US" dirty="0"/>
              <a:t>Bluetooth 3.0 + HS (2009)</a:t>
            </a:r>
          </a:p>
          <a:p>
            <a:pPr lvl="1">
              <a:buClr>
                <a:schemeClr val="tx2"/>
              </a:buClr>
            </a:pPr>
            <a:r>
              <a:rPr lang="en-US" dirty="0"/>
              <a:t>Bluetooth 2.1 + IEEE 802.11a/g = 54 Mbit/s</a:t>
            </a:r>
          </a:p>
          <a:p>
            <a:pPr lvl="1">
              <a:buClr>
                <a:schemeClr val="tx2"/>
              </a:buClr>
            </a:pPr>
            <a:endParaRPr lang="en-US" dirty="0"/>
          </a:p>
          <a:p>
            <a:r>
              <a:rPr lang="en-IE" dirty="0"/>
              <a:t>Bluetooth 4.0</a:t>
            </a:r>
          </a:p>
          <a:p>
            <a:pPr lvl="1"/>
            <a:r>
              <a:rPr lang="en-IE" dirty="0"/>
              <a:t>The Bluetooth SIG has just completed the Bluetooth Core Specification version 4.0, which includes </a:t>
            </a:r>
            <a:r>
              <a:rPr lang="en-IE" i="1" dirty="0"/>
              <a:t>Classic Bluetooth</a:t>
            </a:r>
            <a:r>
              <a:rPr lang="en-IE" dirty="0"/>
              <a:t>, </a:t>
            </a:r>
            <a:r>
              <a:rPr lang="en-IE" i="1" dirty="0"/>
              <a:t>Bluetooth high speed</a:t>
            </a:r>
            <a:r>
              <a:rPr lang="en-IE" dirty="0"/>
              <a:t> and </a:t>
            </a:r>
            <a:r>
              <a:rPr lang="en-IE" i="1" dirty="0"/>
              <a:t>Bluetooth low energy </a:t>
            </a:r>
            <a:r>
              <a:rPr lang="en-IE" dirty="0"/>
              <a:t>protocols. Bluetooth high speed is based on Wi-Fi, and Classic Bluetooth consists of legacy Bluetooth protocols.</a:t>
            </a:r>
            <a:endParaRPr lang="en-US" dirty="0"/>
          </a:p>
        </p:txBody>
      </p:sp>
    </p:spTree>
    <p:extLst>
      <p:ext uri="{BB962C8B-B14F-4D97-AF65-F5344CB8AC3E}">
        <p14:creationId xmlns:p14="http://schemas.microsoft.com/office/powerpoint/2010/main" val="2532877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a:xfrm>
            <a:off x="467544" y="404664"/>
            <a:ext cx="8229600" cy="990600"/>
          </a:xfrm>
        </p:spPr>
        <p:txBody>
          <a:bodyPr/>
          <a:lstStyle/>
          <a:p>
            <a:r>
              <a:rPr lang="en-US" dirty="0"/>
              <a:t>Bluetooth Protocol Architecture</a:t>
            </a:r>
          </a:p>
        </p:txBody>
      </p:sp>
      <p:sp>
        <p:nvSpPr>
          <p:cNvPr id="419843" name="Text Box 3"/>
          <p:cNvSpPr txBox="1">
            <a:spLocks noChangeArrowheads="1"/>
          </p:cNvSpPr>
          <p:nvPr/>
        </p:nvSpPr>
        <p:spPr bwMode="auto">
          <a:xfrm>
            <a:off x="1295400" y="5562600"/>
            <a:ext cx="6858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b="0"/>
              <a:t>The protocols shown in gold are Bluetooth-specific protocols and those shown in green, purple, and grey are standard telephony and networking protocols.</a:t>
            </a:r>
          </a:p>
        </p:txBody>
      </p:sp>
      <p:pic>
        <p:nvPicPr>
          <p:cNvPr id="419844" name="Picture 4" descr="F07-0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447800" y="1371600"/>
            <a:ext cx="6400800" cy="417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09663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en-US"/>
              <a:t>Operational Layers</a:t>
            </a:r>
          </a:p>
        </p:txBody>
      </p:sp>
      <p:sp>
        <p:nvSpPr>
          <p:cNvPr id="420867" name="Rectangle 3"/>
          <p:cNvSpPr>
            <a:spLocks noGrp="1" noChangeArrowheads="1"/>
          </p:cNvSpPr>
          <p:nvPr>
            <p:ph type="body" idx="1"/>
          </p:nvPr>
        </p:nvSpPr>
        <p:spPr>
          <a:xfrm>
            <a:off x="457200" y="1600200"/>
            <a:ext cx="8229600" cy="4800600"/>
          </a:xfrm>
        </p:spPr>
        <p:txBody>
          <a:bodyPr>
            <a:normAutofit fontScale="92500" lnSpcReduction="10000"/>
          </a:bodyPr>
          <a:lstStyle/>
          <a:p>
            <a:pPr>
              <a:spcBef>
                <a:spcPts val="0"/>
              </a:spcBef>
            </a:pPr>
            <a:r>
              <a:rPr lang="en-US" sz="2800" b="1" dirty="0"/>
              <a:t>Radio frequency communications</a:t>
            </a:r>
          </a:p>
          <a:p>
            <a:pPr lvl="1">
              <a:spcBef>
                <a:spcPts val="0"/>
              </a:spcBef>
            </a:pPr>
            <a:r>
              <a:rPr lang="en-US" sz="2400" dirty="0"/>
              <a:t>The </a:t>
            </a:r>
            <a:r>
              <a:rPr lang="en-US" sz="2400" b="1" dirty="0"/>
              <a:t>Radio</a:t>
            </a:r>
            <a:r>
              <a:rPr lang="en-US" sz="2400" dirty="0"/>
              <a:t> layer of the Bluetooth specification defines the operations of the Bluetooth transceiver (transmitter/receiver) operating in the 2.4 GHz Industrial, Scientific, and Medical (ISM) radio frequency band. </a:t>
            </a:r>
            <a:r>
              <a:rPr lang="ga-IE" sz="2400" dirty="0"/>
              <a:t>Corresponds to </a:t>
            </a:r>
            <a:r>
              <a:rPr lang="ga-IE" sz="2400" b="1" dirty="0"/>
              <a:t>OSI Physical layer.</a:t>
            </a:r>
            <a:endParaRPr lang="en-US" sz="2400" b="1" dirty="0"/>
          </a:p>
          <a:p>
            <a:pPr lvl="1">
              <a:spcBef>
                <a:spcPts val="0"/>
              </a:spcBef>
            </a:pPr>
            <a:endParaRPr lang="en-US" sz="2400" dirty="0"/>
          </a:p>
          <a:p>
            <a:pPr>
              <a:spcBef>
                <a:spcPts val="0"/>
              </a:spcBef>
            </a:pPr>
            <a:r>
              <a:rPr lang="en-US" sz="2800" b="1" dirty="0"/>
              <a:t>Baseband communications</a:t>
            </a:r>
          </a:p>
          <a:p>
            <a:pPr lvl="1">
              <a:spcBef>
                <a:spcPts val="0"/>
              </a:spcBef>
            </a:pPr>
            <a:r>
              <a:rPr lang="en-US" sz="2400" dirty="0"/>
              <a:t>The Bluetooth Link Controller (LC) controls the functions of baseband protocols and media access and link control functions. Provides links to and from other communication services, including error correction, hop selection and Bluetooth security</a:t>
            </a:r>
            <a:r>
              <a:rPr lang="ga-IE" sz="2400" dirty="0"/>
              <a:t>. Corresponds to </a:t>
            </a:r>
            <a:r>
              <a:rPr lang="ga-IE" sz="2400" b="1" dirty="0"/>
              <a:t>OSI Media Access Control (MAC) sublayer.</a:t>
            </a:r>
            <a:endParaRPr lang="en-US" sz="2400" b="1" dirty="0"/>
          </a:p>
          <a:p>
            <a:pPr lvl="1">
              <a:spcBef>
                <a:spcPts val="0"/>
              </a:spcBef>
            </a:pPr>
            <a:endParaRPr lang="en-US" sz="2400" dirty="0"/>
          </a:p>
        </p:txBody>
      </p:sp>
    </p:spTree>
    <p:extLst>
      <p:ext uri="{BB962C8B-B14F-4D97-AF65-F5344CB8AC3E}">
        <p14:creationId xmlns:p14="http://schemas.microsoft.com/office/powerpoint/2010/main" val="3001184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rPr lang="en-US" dirty="0"/>
              <a:t>Operational Layers</a:t>
            </a:r>
          </a:p>
        </p:txBody>
      </p:sp>
      <p:sp>
        <p:nvSpPr>
          <p:cNvPr id="421891" name="Rectangle 3"/>
          <p:cNvSpPr>
            <a:spLocks noGrp="1" noChangeArrowheads="1"/>
          </p:cNvSpPr>
          <p:nvPr>
            <p:ph type="body" idx="1"/>
          </p:nvPr>
        </p:nvSpPr>
        <p:spPr/>
        <p:txBody>
          <a:bodyPr>
            <a:normAutofit/>
          </a:bodyPr>
          <a:lstStyle/>
          <a:p>
            <a:pPr>
              <a:spcBef>
                <a:spcPts val="0"/>
              </a:spcBef>
            </a:pPr>
            <a:r>
              <a:rPr lang="en-US" b="1" dirty="0"/>
              <a:t>Link management</a:t>
            </a:r>
            <a:r>
              <a:rPr lang="en-US" dirty="0"/>
              <a:t>	</a:t>
            </a:r>
          </a:p>
          <a:p>
            <a:pPr lvl="1">
              <a:spcBef>
                <a:spcPts val="0"/>
              </a:spcBef>
            </a:pPr>
            <a:r>
              <a:rPr lang="en-US" sz="2400" dirty="0"/>
              <a:t>The Bluetooth Link Manager Protocol (LMP) is used by devices to create, setup, and control links to other devices.</a:t>
            </a:r>
            <a:endParaRPr lang="en-US" sz="2400" b="1" dirty="0"/>
          </a:p>
          <a:p>
            <a:pPr>
              <a:spcBef>
                <a:spcPts val="0"/>
              </a:spcBef>
            </a:pPr>
            <a:endParaRPr lang="en-US" b="1" dirty="0"/>
          </a:p>
          <a:p>
            <a:pPr>
              <a:spcBef>
                <a:spcPts val="0"/>
              </a:spcBef>
            </a:pPr>
            <a:r>
              <a:rPr lang="en-US" b="1" dirty="0"/>
              <a:t>Logical link control</a:t>
            </a:r>
            <a:r>
              <a:rPr lang="en-US" dirty="0"/>
              <a:t>	</a:t>
            </a:r>
          </a:p>
          <a:p>
            <a:pPr lvl="1">
              <a:spcBef>
                <a:spcPts val="0"/>
              </a:spcBef>
            </a:pPr>
            <a:r>
              <a:rPr lang="en-US" sz="2400" dirty="0"/>
              <a:t>The Bluetooth Logical Link Control and Adaptation Protocol (L2CAP) provides high-level multiplexing, packet segmentation and reassembly, and the management of quality of service (</a:t>
            </a:r>
            <a:r>
              <a:rPr lang="en-US" sz="2400" dirty="0" err="1"/>
              <a:t>QoS</a:t>
            </a:r>
            <a:r>
              <a:rPr lang="en-US" sz="2400" dirty="0"/>
              <a:t>) data. </a:t>
            </a:r>
            <a:r>
              <a:rPr lang="ga-IE" sz="2400" dirty="0"/>
              <a:t>Corresponds to </a:t>
            </a:r>
            <a:r>
              <a:rPr lang="ga-IE" sz="2400" b="1" dirty="0"/>
              <a:t>OSI Logical Link Control (LLC) sublayer.</a:t>
            </a:r>
            <a:endParaRPr lang="en-US" sz="2400" b="1" dirty="0"/>
          </a:p>
        </p:txBody>
      </p:sp>
    </p:spTree>
    <p:extLst>
      <p:ext uri="{BB962C8B-B14F-4D97-AF65-F5344CB8AC3E}">
        <p14:creationId xmlns:p14="http://schemas.microsoft.com/office/powerpoint/2010/main" val="871294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r>
              <a:rPr lang="en-US"/>
              <a:t>Operational Layers</a:t>
            </a:r>
          </a:p>
        </p:txBody>
      </p:sp>
      <p:sp>
        <p:nvSpPr>
          <p:cNvPr id="422915" name="Rectangle 3"/>
          <p:cNvSpPr>
            <a:spLocks noGrp="1" noChangeArrowheads="1"/>
          </p:cNvSpPr>
          <p:nvPr>
            <p:ph type="body" idx="1"/>
          </p:nvPr>
        </p:nvSpPr>
        <p:spPr>
          <a:xfrm>
            <a:off x="457200" y="1600200"/>
            <a:ext cx="8229600" cy="4114800"/>
          </a:xfrm>
        </p:spPr>
        <p:txBody>
          <a:bodyPr>
            <a:normAutofit fontScale="92500" lnSpcReduction="10000"/>
          </a:bodyPr>
          <a:lstStyle/>
          <a:p>
            <a:r>
              <a:rPr lang="en-US" sz="2600" b="1" dirty="0"/>
              <a:t>Serial port emulation</a:t>
            </a:r>
          </a:p>
          <a:p>
            <a:pPr lvl="1"/>
            <a:r>
              <a:rPr lang="en-US" sz="2600" dirty="0"/>
              <a:t>The Bluetooth RFCOMM layer emulates the function of serial ports through the L2CAP protocol. </a:t>
            </a:r>
            <a:r>
              <a:rPr lang="ga-IE" sz="2600" b="1" dirty="0"/>
              <a:t>RFCOMM is a </a:t>
            </a:r>
            <a:r>
              <a:rPr lang="en-US" sz="2600" b="1" dirty="0"/>
              <a:t>cable replacement protocol</a:t>
            </a:r>
            <a:r>
              <a:rPr lang="en-US" sz="2600" dirty="0"/>
              <a:t> that creates a virtual serial port for RF communications</a:t>
            </a:r>
          </a:p>
          <a:p>
            <a:endParaRPr lang="en-US" sz="2600" b="1" dirty="0"/>
          </a:p>
          <a:p>
            <a:r>
              <a:rPr lang="en-US" sz="2600" b="1" dirty="0"/>
              <a:t>Service discovery</a:t>
            </a:r>
          </a:p>
          <a:p>
            <a:pPr lvl="1"/>
            <a:r>
              <a:rPr lang="en-US" sz="2600" dirty="0"/>
              <a:t>The </a:t>
            </a:r>
            <a:r>
              <a:rPr lang="en-US" sz="2600" b="1" dirty="0"/>
              <a:t>Service Discovery Protocol (SDP) </a:t>
            </a:r>
            <a:r>
              <a:rPr lang="en-US" sz="2600" dirty="0"/>
              <a:t>allows applications to discover the services provided by or available on another Bluetooth device and to determine the characteristics of available services.</a:t>
            </a:r>
          </a:p>
        </p:txBody>
      </p:sp>
    </p:spTree>
    <p:extLst>
      <p:ext uri="{BB962C8B-B14F-4D97-AF65-F5344CB8AC3E}">
        <p14:creationId xmlns:p14="http://schemas.microsoft.com/office/powerpoint/2010/main" val="336146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37" name="Rectangle 33"/>
          <p:cNvSpPr>
            <a:spLocks noGrp="1" noChangeArrowheads="1"/>
          </p:cNvSpPr>
          <p:nvPr>
            <p:ph type="title"/>
          </p:nvPr>
        </p:nvSpPr>
        <p:spPr/>
        <p:txBody>
          <a:bodyPr>
            <a:normAutofit/>
          </a:bodyPr>
          <a:lstStyle/>
          <a:p>
            <a:r>
              <a:rPr lang="en-US" dirty="0"/>
              <a:t>Bluetooth Transmitter Classes</a:t>
            </a:r>
          </a:p>
        </p:txBody>
      </p:sp>
      <p:graphicFrame>
        <p:nvGraphicFramePr>
          <p:cNvPr id="431140" name="Group 36"/>
          <p:cNvGraphicFramePr>
            <a:graphicFrameLocks noGrp="1"/>
          </p:cNvGraphicFramePr>
          <p:nvPr>
            <p:ph type="tbl" idx="4294967295"/>
            <p:extLst>
              <p:ext uri="{D42A27DB-BD31-4B8C-83A1-F6EECF244321}">
                <p14:modId xmlns:p14="http://schemas.microsoft.com/office/powerpoint/2010/main" val="100288186"/>
              </p:ext>
            </p:extLst>
          </p:nvPr>
        </p:nvGraphicFramePr>
        <p:xfrm>
          <a:off x="470912" y="3068960"/>
          <a:ext cx="8229600" cy="2743200"/>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457200">
                <a:tc rowSpan="2">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1" i="0" u="none" strike="noStrike" cap="none" normalizeH="0" baseline="0" dirty="0">
                          <a:ln>
                            <a:noFill/>
                          </a:ln>
                          <a:solidFill>
                            <a:schemeClr val="bg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62D64"/>
                    </a:solidFill>
                  </a:tcPr>
                </a:tc>
                <a:tc rowSpan="2">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1" i="0" u="none" strike="noStrike" cap="none" normalizeH="0" baseline="0" dirty="0">
                          <a:ln>
                            <a:noFill/>
                          </a:ln>
                          <a:solidFill>
                            <a:schemeClr val="bg1"/>
                          </a:solidFill>
                          <a:effectLst/>
                          <a:latin typeface="Arial" charset="0"/>
                        </a:rPr>
                        <a:t>Range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62D64"/>
                    </a:solidFill>
                  </a:tcPr>
                </a:tc>
                <a:tc gridSpan="2">
                  <a:txBody>
                    <a:bodyPr/>
                    <a:lstStyle/>
                    <a:p>
                      <a:pPr marL="0" marR="0" lvl="0" indent="0" algn="ctr" defTabSz="914400" rtl="0" eaLnBrk="1" fontAlgn="base" latinLnBrk="0" hangingPunct="1">
                        <a:lnSpc>
                          <a:spcPct val="100000"/>
                        </a:lnSpc>
                        <a:spcBef>
                          <a:spcPct val="20000"/>
                        </a:spcBef>
                        <a:spcAft>
                          <a:spcPct val="0"/>
                        </a:spcAft>
                        <a:buClr>
                          <a:srgbClr val="262D64"/>
                        </a:buClr>
                        <a:buSzTx/>
                        <a:buFontTx/>
                        <a:buNone/>
                        <a:tabLst/>
                      </a:pPr>
                      <a:r>
                        <a:rPr kumimoji="0" lang="en-US" sz="2000" b="1" i="0" u="none" strike="noStrike" cap="none" normalizeH="0" baseline="0">
                          <a:ln>
                            <a:noFill/>
                          </a:ln>
                          <a:solidFill>
                            <a:schemeClr val="bg1"/>
                          </a:solidFill>
                          <a:effectLst/>
                          <a:latin typeface="Arial" charset="0"/>
                        </a:rPr>
                        <a:t>Transmission Power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62D64"/>
                    </a:solidFill>
                  </a:tcPr>
                </a:tc>
                <a:tc hMerge="1">
                  <a:txBody>
                    <a:bodyPr/>
                    <a:lstStyle/>
                    <a:p>
                      <a:endParaRPr lang="en-IE"/>
                    </a:p>
                  </a:txBody>
                  <a:tcPr/>
                </a:tc>
                <a:extLst>
                  <a:ext uri="{0D108BD9-81ED-4DB2-BD59-A6C34878D82A}">
                    <a16:rowId xmlns:a16="http://schemas.microsoft.com/office/drawing/2014/main" val="10000"/>
                  </a:ext>
                </a:extLst>
              </a:tr>
              <a:tr h="457200">
                <a:tc vMerge="1">
                  <a:txBody>
                    <a:bodyPr/>
                    <a:lstStyle/>
                    <a:p>
                      <a:endParaRPr lang="en-IE"/>
                    </a:p>
                  </a:txBody>
                  <a:tcPr/>
                </a:tc>
                <a:tc vMerge="1">
                  <a:txBody>
                    <a:bodyPr/>
                    <a:lstStyle/>
                    <a:p>
                      <a:endParaRPr lang="en-IE"/>
                    </a:p>
                  </a:txBody>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1" i="0" u="none" strike="noStrike" cap="none" normalizeH="0" baseline="0">
                          <a:ln>
                            <a:noFill/>
                          </a:ln>
                          <a:solidFill>
                            <a:schemeClr val="bg1"/>
                          </a:solidFill>
                          <a:effectLst/>
                          <a:latin typeface="Arial" charset="0"/>
                        </a:rPr>
                        <a:t>Maximum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62D64"/>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1" i="0" u="none" strike="noStrike" cap="none" normalizeH="0" baseline="0">
                          <a:ln>
                            <a:noFill/>
                          </a:ln>
                          <a:solidFill>
                            <a:schemeClr val="bg1"/>
                          </a:solidFill>
                          <a:effectLst/>
                          <a:latin typeface="Arial" charset="0"/>
                        </a:rPr>
                        <a:t>Minimum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62D64"/>
                    </a:solidFill>
                  </a:tcPr>
                </a:tc>
                <a:extLst>
                  <a:ext uri="{0D108BD9-81ED-4DB2-BD59-A6C34878D82A}">
                    <a16:rowId xmlns:a16="http://schemas.microsoft.com/office/drawing/2014/main" val="10001"/>
                  </a:ext>
                </a:extLst>
              </a:tr>
              <a:tr h="609600">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100 meters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dirty="0">
                          <a:ln>
                            <a:noFill/>
                          </a:ln>
                          <a:solidFill>
                            <a:schemeClr val="tx1"/>
                          </a:solidFill>
                          <a:effectLst/>
                          <a:latin typeface="Arial" charset="0"/>
                        </a:rPr>
                        <a:t>100 </a:t>
                      </a:r>
                      <a:r>
                        <a:rPr kumimoji="0" lang="en-US" sz="2000" b="0" i="0" u="none" strike="noStrike" cap="none" normalizeH="0" baseline="0" dirty="0" err="1">
                          <a:ln>
                            <a:noFill/>
                          </a:ln>
                          <a:solidFill>
                            <a:schemeClr val="tx1"/>
                          </a:solidFill>
                          <a:effectLst/>
                          <a:latin typeface="Arial" charset="0"/>
                        </a:rPr>
                        <a:t>mW</a:t>
                      </a: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1mW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extLst>
                  <a:ext uri="{0D108BD9-81ED-4DB2-BD59-A6C34878D82A}">
                    <a16:rowId xmlns:a16="http://schemas.microsoft.com/office/drawing/2014/main" val="10002"/>
                  </a:ext>
                </a:extLst>
              </a:tr>
              <a:tr h="609600">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ga-IE" sz="2000" b="0" i="0" u="none" strike="noStrike" cap="none" normalizeH="0" baseline="0" dirty="0">
                          <a:ln>
                            <a:noFill/>
                          </a:ln>
                          <a:solidFill>
                            <a:schemeClr val="tx1"/>
                          </a:solidFill>
                          <a:effectLst/>
                          <a:latin typeface="Arial" charset="0"/>
                        </a:rPr>
                        <a:t>1</a:t>
                      </a:r>
                      <a:r>
                        <a:rPr kumimoji="0" lang="en-US" sz="2000" b="0" i="0" u="none" strike="noStrike" cap="none" normalizeH="0" baseline="0" dirty="0">
                          <a:ln>
                            <a:noFill/>
                          </a:ln>
                          <a:solidFill>
                            <a:schemeClr val="tx1"/>
                          </a:solidFill>
                          <a:effectLst/>
                          <a:latin typeface="Arial" charset="0"/>
                        </a:rPr>
                        <a:t>0 meters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2.5 mW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0.25 mW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extLst>
                  <a:ext uri="{0D108BD9-81ED-4DB2-BD59-A6C34878D82A}">
                    <a16:rowId xmlns:a16="http://schemas.microsoft.com/office/drawing/2014/main" val="10003"/>
                  </a:ext>
                </a:extLst>
              </a:tr>
              <a:tr h="609600">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dirty="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10 centimeters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1 mW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dirty="0">
                          <a:ln>
                            <a:noFill/>
                          </a:ln>
                          <a:solidFill>
                            <a:schemeClr val="tx1"/>
                          </a:solidFill>
                          <a:effectLst/>
                          <a:latin typeface="Arial" charset="0"/>
                        </a:rPr>
                        <a:t>None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8A0D8"/>
                    </a:solidFill>
                  </a:tcPr>
                </a:tc>
                <a:extLst>
                  <a:ext uri="{0D108BD9-81ED-4DB2-BD59-A6C34878D82A}">
                    <a16:rowId xmlns:a16="http://schemas.microsoft.com/office/drawing/2014/main" val="10004"/>
                  </a:ext>
                </a:extLst>
              </a:tr>
            </a:tbl>
          </a:graphicData>
        </a:graphic>
      </p:graphicFrame>
      <p:sp>
        <p:nvSpPr>
          <p:cNvPr id="4" name="Rectangle 3"/>
          <p:cNvSpPr txBox="1">
            <a:spLocks noChangeArrowheads="1"/>
          </p:cNvSpPr>
          <p:nvPr/>
        </p:nvSpPr>
        <p:spPr>
          <a:xfrm>
            <a:off x="457200" y="1600200"/>
            <a:ext cx="8229600" cy="4876800"/>
          </a:xfrm>
          <a:prstGeom prst="rect">
            <a:avLst/>
          </a:prstGeom>
        </p:spPr>
        <p:txBody>
          <a:bodyPr>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800" dirty="0"/>
              <a:t>Transmitters are divided in Class 1, Class 2 (the default), and Class 3</a:t>
            </a:r>
          </a:p>
        </p:txBody>
      </p:sp>
    </p:spTree>
    <p:extLst>
      <p:ext uri="{BB962C8B-B14F-4D97-AF65-F5344CB8AC3E}">
        <p14:creationId xmlns:p14="http://schemas.microsoft.com/office/powerpoint/2010/main" val="1834435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dirty="0"/>
              <a:t>References</a:t>
            </a:r>
          </a:p>
        </p:txBody>
      </p:sp>
      <p:sp>
        <p:nvSpPr>
          <p:cNvPr id="302083" name="Rectangle 3"/>
          <p:cNvSpPr>
            <a:spLocks noGrp="1" noChangeArrowheads="1"/>
          </p:cNvSpPr>
          <p:nvPr>
            <p:ph type="body" idx="1"/>
          </p:nvPr>
        </p:nvSpPr>
        <p:spPr/>
        <p:txBody>
          <a:bodyPr>
            <a:normAutofit/>
          </a:bodyPr>
          <a:lstStyle/>
          <a:p>
            <a:pPr>
              <a:lnSpc>
                <a:spcPct val="90000"/>
              </a:lnSpc>
            </a:pPr>
            <a:endParaRPr lang="en-US" sz="2400" dirty="0"/>
          </a:p>
          <a:p>
            <a:r>
              <a:rPr lang="en-GB" dirty="0"/>
              <a:t>Price, R. (2006), </a:t>
            </a:r>
            <a:r>
              <a:rPr lang="en-GB" i="1" dirty="0"/>
              <a:t>Fundamentals of Wireless Networking</a:t>
            </a:r>
            <a:r>
              <a:rPr lang="en-GB" dirty="0"/>
              <a:t>. Chapter 7: Bluetooth and Wireless Personal Area Networks</a:t>
            </a:r>
          </a:p>
          <a:p>
            <a:endParaRPr lang="en-GB" dirty="0"/>
          </a:p>
          <a:p>
            <a:r>
              <a:rPr lang="en-GB" dirty="0"/>
              <a:t>Schiller, J.H. (2003), </a:t>
            </a:r>
            <a:r>
              <a:rPr lang="en-GB" i="1" dirty="0"/>
              <a:t>Mobile Communications, Second </a:t>
            </a:r>
            <a:r>
              <a:rPr lang="en-GB" dirty="0"/>
              <a:t>Chapter 7: Wireless LAN</a:t>
            </a:r>
          </a:p>
          <a:p>
            <a:endParaRPr lang="en-GB" dirty="0"/>
          </a:p>
          <a:p>
            <a:r>
              <a:rPr lang="en-GB" dirty="0">
                <a:hlinkClick r:id="rId3"/>
              </a:rPr>
              <a:t>www.bluetooth.org</a:t>
            </a:r>
            <a:endParaRPr lang="en-GB" dirty="0"/>
          </a:p>
          <a:p>
            <a:endParaRPr lang="en-GB" dirty="0"/>
          </a:p>
          <a:p>
            <a:r>
              <a:rPr lang="en-GB" u="sng" dirty="0"/>
              <a:t>www.bluetooth.com</a:t>
            </a:r>
          </a:p>
          <a:p>
            <a:endParaRPr lang="en-GB" dirty="0"/>
          </a:p>
          <a:p>
            <a:endParaRPr lang="en-GB" dirty="0"/>
          </a:p>
          <a:p>
            <a:pPr>
              <a:lnSpc>
                <a:spcPct val="90000"/>
              </a:lnSpc>
            </a:pPr>
            <a:endParaRPr lang="en-US" sz="2400" dirty="0"/>
          </a:p>
          <a:p>
            <a:pPr>
              <a:lnSpc>
                <a:spcPct val="90000"/>
              </a:lnSpc>
            </a:pPr>
            <a:endParaRPr lang="en-US" sz="2400" dirty="0"/>
          </a:p>
        </p:txBody>
      </p:sp>
    </p:spTree>
    <p:extLst>
      <p:ext uri="{BB962C8B-B14F-4D97-AF65-F5344CB8AC3E}">
        <p14:creationId xmlns:p14="http://schemas.microsoft.com/office/powerpoint/2010/main" val="1881669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2130" name="Picture 2" descr="F07-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7713" y="4224338"/>
            <a:ext cx="5481637" cy="2098675"/>
          </a:xfrm>
          <a:prstGeom prst="rect">
            <a:avLst/>
          </a:prstGeom>
          <a:noFill/>
          <a:extLst>
            <a:ext uri="{909E8E84-426E-40DD-AFC4-6F175D3DCCD1}">
              <a14:hiddenFill xmlns:a14="http://schemas.microsoft.com/office/drawing/2010/main">
                <a:solidFill>
                  <a:srgbClr val="FFFFFF"/>
                </a:solidFill>
              </a14:hiddenFill>
            </a:ext>
          </a:extLst>
        </p:spPr>
      </p:pic>
      <p:pic>
        <p:nvPicPr>
          <p:cNvPr id="432131" name="Picture 3" descr="F07-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524000"/>
            <a:ext cx="5715000" cy="2093913"/>
          </a:xfrm>
          <a:prstGeom prst="rect">
            <a:avLst/>
          </a:prstGeom>
          <a:noFill/>
          <a:extLst>
            <a:ext uri="{909E8E84-426E-40DD-AFC4-6F175D3DCCD1}">
              <a14:hiddenFill xmlns:a14="http://schemas.microsoft.com/office/drawing/2010/main">
                <a:solidFill>
                  <a:srgbClr val="FFFFFF"/>
                </a:solidFill>
              </a14:hiddenFill>
            </a:ext>
          </a:extLst>
        </p:spPr>
      </p:pic>
      <p:sp>
        <p:nvSpPr>
          <p:cNvPr id="432132" name="Rectangle 4"/>
          <p:cNvSpPr>
            <a:spLocks noGrp="1" noChangeArrowheads="1"/>
          </p:cNvSpPr>
          <p:nvPr>
            <p:ph type="title"/>
          </p:nvPr>
        </p:nvSpPr>
        <p:spPr>
          <a:xfrm>
            <a:off x="467544" y="404664"/>
            <a:ext cx="8229600" cy="990600"/>
          </a:xfrm>
        </p:spPr>
        <p:txBody>
          <a:bodyPr/>
          <a:lstStyle/>
          <a:p>
            <a:r>
              <a:rPr lang="en-US" dirty="0"/>
              <a:t>Bluetooth Classes</a:t>
            </a:r>
          </a:p>
        </p:txBody>
      </p:sp>
    </p:spTree>
    <p:extLst>
      <p:ext uri="{BB962C8B-B14F-4D97-AF65-F5344CB8AC3E}">
        <p14:creationId xmlns:p14="http://schemas.microsoft.com/office/powerpoint/2010/main" val="2521614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a:xfrm>
            <a:off x="467544" y="116632"/>
            <a:ext cx="8229600" cy="1143000"/>
          </a:xfrm>
        </p:spPr>
        <p:txBody>
          <a:bodyPr/>
          <a:lstStyle/>
          <a:p>
            <a:r>
              <a:rPr lang="en-US" dirty="0"/>
              <a:t>Transmitter Range</a:t>
            </a:r>
          </a:p>
        </p:txBody>
      </p:sp>
      <p:sp>
        <p:nvSpPr>
          <p:cNvPr id="434179" name="Rectangle 3"/>
          <p:cNvSpPr>
            <a:spLocks noGrp="1" noChangeArrowheads="1"/>
          </p:cNvSpPr>
          <p:nvPr>
            <p:ph type="body" sz="half" idx="1"/>
          </p:nvPr>
        </p:nvSpPr>
        <p:spPr>
          <a:xfrm>
            <a:off x="457200" y="1600200"/>
            <a:ext cx="7924800" cy="4525963"/>
          </a:xfrm>
        </p:spPr>
        <p:txBody>
          <a:bodyPr/>
          <a:lstStyle/>
          <a:p>
            <a:r>
              <a:rPr lang="en-US" dirty="0"/>
              <a:t>The strength of the power source and the environment both affect the actual range</a:t>
            </a:r>
          </a:p>
          <a:p>
            <a:endParaRPr lang="en-US" dirty="0"/>
          </a:p>
        </p:txBody>
      </p:sp>
      <p:sp>
        <p:nvSpPr>
          <p:cNvPr id="434180" name="Text Box 4"/>
          <p:cNvSpPr txBox="1">
            <a:spLocks noChangeArrowheads="1"/>
          </p:cNvSpPr>
          <p:nvPr/>
        </p:nvSpPr>
        <p:spPr bwMode="auto">
          <a:xfrm>
            <a:off x="1447800" y="5638800"/>
            <a:ext cx="66452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b="0"/>
              <a:t>Two Bluetooth devices with different transmitters use the range of the lowest class. </a:t>
            </a:r>
          </a:p>
        </p:txBody>
      </p:sp>
      <p:pic>
        <p:nvPicPr>
          <p:cNvPr id="434181" name="Picture 5" descr="F07-07"/>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524000" y="3124200"/>
            <a:ext cx="6400800" cy="2379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188206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a:xfrm>
            <a:off x="467544" y="188640"/>
            <a:ext cx="8229600" cy="1143000"/>
          </a:xfrm>
        </p:spPr>
        <p:txBody>
          <a:bodyPr/>
          <a:lstStyle/>
          <a:p>
            <a:r>
              <a:rPr lang="en-US" dirty="0"/>
              <a:t>Bluetooth Networking</a:t>
            </a:r>
          </a:p>
        </p:txBody>
      </p:sp>
      <p:sp>
        <p:nvSpPr>
          <p:cNvPr id="435203" name="Rectangle 3"/>
          <p:cNvSpPr>
            <a:spLocks noGrp="1" noChangeArrowheads="1"/>
          </p:cNvSpPr>
          <p:nvPr>
            <p:ph type="body" sz="half" idx="1"/>
          </p:nvPr>
        </p:nvSpPr>
        <p:spPr>
          <a:xfrm>
            <a:off x="467544" y="1484784"/>
            <a:ext cx="8229600" cy="4525963"/>
          </a:xfrm>
        </p:spPr>
        <p:txBody>
          <a:bodyPr/>
          <a:lstStyle/>
          <a:p>
            <a:r>
              <a:rPr lang="en-US" sz="2800" dirty="0"/>
              <a:t>Ad-hoc networks created through a discovery process</a:t>
            </a:r>
          </a:p>
          <a:p>
            <a:r>
              <a:rPr lang="en-US" sz="2800" dirty="0"/>
              <a:t>A Bluetooth network is called a </a:t>
            </a:r>
            <a:r>
              <a:rPr lang="en-US" sz="2800" b="1" dirty="0" err="1"/>
              <a:t>piconet</a:t>
            </a:r>
            <a:endParaRPr lang="en-US" sz="2800" b="1" dirty="0"/>
          </a:p>
          <a:p>
            <a:pPr lvl="1"/>
            <a:r>
              <a:rPr lang="en-US" sz="2400" dirty="0"/>
              <a:t>Each </a:t>
            </a:r>
            <a:r>
              <a:rPr lang="en-US" sz="2400" dirty="0" err="1"/>
              <a:t>piconet</a:t>
            </a:r>
            <a:r>
              <a:rPr lang="en-US" sz="2400" dirty="0"/>
              <a:t> may contain up to 8 devices</a:t>
            </a:r>
          </a:p>
          <a:p>
            <a:pPr lvl="1"/>
            <a:r>
              <a:rPr lang="en-US" sz="2400" dirty="0"/>
              <a:t>Two or more interconnected </a:t>
            </a:r>
            <a:r>
              <a:rPr lang="en-US" sz="2400" dirty="0" err="1"/>
              <a:t>piconets</a:t>
            </a:r>
            <a:r>
              <a:rPr lang="en-US" sz="2400" dirty="0"/>
              <a:t> are called </a:t>
            </a:r>
            <a:r>
              <a:rPr lang="en-US" sz="2400" b="1" dirty="0" err="1"/>
              <a:t>scatternets</a:t>
            </a:r>
            <a:endParaRPr lang="en-US" sz="2400" b="1" dirty="0"/>
          </a:p>
          <a:p>
            <a:pPr lvl="1"/>
            <a:r>
              <a:rPr lang="en-US" sz="2400" dirty="0"/>
              <a:t>Devices in different </a:t>
            </a:r>
            <a:r>
              <a:rPr lang="en-US" sz="2400" dirty="0" err="1"/>
              <a:t>piconets</a:t>
            </a:r>
            <a:r>
              <a:rPr lang="en-US" sz="2400" dirty="0"/>
              <a:t> communicate through other devices</a:t>
            </a:r>
          </a:p>
          <a:p>
            <a:pPr lvl="1"/>
            <a:r>
              <a:rPr lang="en-US" sz="2300" dirty="0"/>
              <a:t>May connect into a wired 			          network through an access point</a:t>
            </a:r>
          </a:p>
        </p:txBody>
      </p:sp>
      <p:pic>
        <p:nvPicPr>
          <p:cNvPr id="435204" name="Picture 4" descr="F07-10"/>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5796136" y="4653136"/>
            <a:ext cx="2743200" cy="1968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439840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0" name="Rectangle 6"/>
          <p:cNvSpPr>
            <a:spLocks noGrp="1" noChangeArrowheads="1"/>
          </p:cNvSpPr>
          <p:nvPr>
            <p:ph type="title"/>
          </p:nvPr>
        </p:nvSpPr>
        <p:spPr>
          <a:xfrm>
            <a:off x="457200" y="304800"/>
            <a:ext cx="8229600" cy="990600"/>
          </a:xfrm>
        </p:spPr>
        <p:txBody>
          <a:bodyPr/>
          <a:lstStyle/>
          <a:p>
            <a:r>
              <a:rPr lang="en-US" dirty="0" err="1"/>
              <a:t>Piconet</a:t>
            </a:r>
            <a:r>
              <a:rPr lang="en-US" dirty="0"/>
              <a:t> and </a:t>
            </a:r>
            <a:r>
              <a:rPr lang="en-US" dirty="0" err="1"/>
              <a:t>Scatternet</a:t>
            </a:r>
            <a:endParaRPr lang="en-US" dirty="0"/>
          </a:p>
        </p:txBody>
      </p:sp>
      <p:pic>
        <p:nvPicPr>
          <p:cNvPr id="436226" name="Picture 2" descr="F07-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16075"/>
            <a:ext cx="4191000" cy="2794000"/>
          </a:xfrm>
          <a:prstGeom prst="rect">
            <a:avLst/>
          </a:prstGeom>
          <a:noFill/>
          <a:extLst>
            <a:ext uri="{909E8E84-426E-40DD-AFC4-6F175D3DCCD1}">
              <a14:hiddenFill xmlns:a14="http://schemas.microsoft.com/office/drawing/2010/main">
                <a:solidFill>
                  <a:srgbClr val="FFFFFF"/>
                </a:solidFill>
              </a14:hiddenFill>
            </a:ext>
          </a:extLst>
        </p:spPr>
      </p:pic>
      <p:sp>
        <p:nvSpPr>
          <p:cNvPr id="436227" name="Text Box 3"/>
          <p:cNvSpPr txBox="1">
            <a:spLocks noChangeArrowheads="1"/>
          </p:cNvSpPr>
          <p:nvPr/>
        </p:nvSpPr>
        <p:spPr bwMode="auto">
          <a:xfrm>
            <a:off x="4267200" y="1692275"/>
            <a:ext cx="18446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b="0"/>
              <a:t>A Bluetooth piconet. </a:t>
            </a:r>
          </a:p>
        </p:txBody>
      </p:sp>
      <p:sp>
        <p:nvSpPr>
          <p:cNvPr id="436228" name="Text Box 4"/>
          <p:cNvSpPr txBox="1">
            <a:spLocks noChangeArrowheads="1"/>
          </p:cNvSpPr>
          <p:nvPr/>
        </p:nvSpPr>
        <p:spPr bwMode="auto">
          <a:xfrm>
            <a:off x="2057400" y="5029200"/>
            <a:ext cx="21494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sz="1800" b="0"/>
              <a:t>One or more piconets combine to form a scatternet. </a:t>
            </a:r>
          </a:p>
        </p:txBody>
      </p:sp>
      <p:pic>
        <p:nvPicPr>
          <p:cNvPr id="436229" name="Picture 5" descr="F07-0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3638550"/>
            <a:ext cx="4267200" cy="289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5478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r>
              <a:rPr lang="en-US"/>
              <a:t>Master and Slave</a:t>
            </a:r>
          </a:p>
        </p:txBody>
      </p:sp>
      <p:sp>
        <p:nvSpPr>
          <p:cNvPr id="437251" name="Rectangle 3"/>
          <p:cNvSpPr>
            <a:spLocks noGrp="1" noChangeArrowheads="1"/>
          </p:cNvSpPr>
          <p:nvPr>
            <p:ph type="body" idx="1"/>
          </p:nvPr>
        </p:nvSpPr>
        <p:spPr/>
        <p:txBody>
          <a:bodyPr>
            <a:normAutofit/>
          </a:bodyPr>
          <a:lstStyle/>
          <a:p>
            <a:pPr>
              <a:lnSpc>
                <a:spcPct val="90000"/>
              </a:lnSpc>
            </a:pPr>
            <a:r>
              <a:rPr lang="ga-IE" dirty="0"/>
              <a:t>Initially w</a:t>
            </a:r>
            <a:r>
              <a:rPr lang="en-US" dirty="0"/>
              <a:t>hen two devices form a </a:t>
            </a:r>
            <a:r>
              <a:rPr lang="en-US" dirty="0" err="1"/>
              <a:t>piconet</a:t>
            </a:r>
            <a:r>
              <a:rPr lang="en-US" dirty="0"/>
              <a:t>, the device initiating the link is the master and the discovered device is the slave</a:t>
            </a:r>
          </a:p>
          <a:p>
            <a:pPr>
              <a:lnSpc>
                <a:spcPct val="90000"/>
              </a:lnSpc>
            </a:pPr>
            <a:endParaRPr lang="en-US" dirty="0"/>
          </a:p>
          <a:p>
            <a:pPr>
              <a:lnSpc>
                <a:spcPct val="90000"/>
              </a:lnSpc>
            </a:pPr>
            <a:r>
              <a:rPr lang="en-US" dirty="0"/>
              <a:t>Each device has a unique clock signal</a:t>
            </a:r>
            <a:r>
              <a:rPr lang="ga-IE" dirty="0"/>
              <a:t>, or hopping sequence,</a:t>
            </a:r>
            <a:r>
              <a:rPr lang="en-US" dirty="0"/>
              <a:t> and address</a:t>
            </a:r>
            <a:endParaRPr lang="ga-IE" dirty="0"/>
          </a:p>
          <a:p>
            <a:pPr>
              <a:lnSpc>
                <a:spcPct val="90000"/>
              </a:lnSpc>
            </a:pPr>
            <a:endParaRPr lang="ga-IE" dirty="0"/>
          </a:p>
          <a:p>
            <a:pPr>
              <a:lnSpc>
                <a:spcPct val="90000"/>
              </a:lnSpc>
            </a:pPr>
            <a:r>
              <a:rPr lang="ga-IE" dirty="0"/>
              <a:t>The slave adopts the clock signal of its master, which determines its hopping sequence</a:t>
            </a:r>
          </a:p>
          <a:p>
            <a:pPr>
              <a:lnSpc>
                <a:spcPct val="90000"/>
              </a:lnSpc>
            </a:pPr>
            <a:endParaRPr lang="ga-IE" dirty="0"/>
          </a:p>
          <a:p>
            <a:pPr>
              <a:lnSpc>
                <a:spcPct val="90000"/>
              </a:lnSpc>
            </a:pPr>
            <a:r>
              <a:rPr lang="ga-IE" dirty="0"/>
              <a:t>Therefore m</a:t>
            </a:r>
            <a:r>
              <a:rPr lang="en-US" dirty="0"/>
              <a:t>aster determines hopping pattern, slaves have to </a:t>
            </a:r>
            <a:r>
              <a:rPr lang="en-US" dirty="0" err="1"/>
              <a:t>synchronise</a:t>
            </a:r>
            <a:endParaRPr lang="en-US" dirty="0"/>
          </a:p>
          <a:p>
            <a:pPr>
              <a:lnSpc>
                <a:spcPct val="90000"/>
              </a:lnSpc>
            </a:pPr>
            <a:endParaRPr lang="en-US" dirty="0"/>
          </a:p>
          <a:p>
            <a:pPr>
              <a:lnSpc>
                <a:spcPct val="90000"/>
              </a:lnSpc>
            </a:pPr>
            <a:endParaRPr lang="en-US" dirty="0"/>
          </a:p>
          <a:p>
            <a:pPr>
              <a:lnSpc>
                <a:spcPct val="90000"/>
              </a:lnSpc>
            </a:pPr>
            <a:endParaRPr lang="en-US" dirty="0"/>
          </a:p>
        </p:txBody>
      </p:sp>
    </p:spTree>
    <p:extLst>
      <p:ext uri="{BB962C8B-B14F-4D97-AF65-F5344CB8AC3E}">
        <p14:creationId xmlns:p14="http://schemas.microsoft.com/office/powerpoint/2010/main" val="3323549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en-US" dirty="0"/>
              <a:t>Master and Slave</a:t>
            </a:r>
          </a:p>
        </p:txBody>
      </p:sp>
      <p:sp>
        <p:nvSpPr>
          <p:cNvPr id="438275" name="Rectangle 3"/>
          <p:cNvSpPr>
            <a:spLocks noGrp="1" noChangeArrowheads="1"/>
          </p:cNvSpPr>
          <p:nvPr>
            <p:ph type="body" idx="1"/>
          </p:nvPr>
        </p:nvSpPr>
        <p:spPr>
          <a:xfrm>
            <a:off x="457200" y="1700808"/>
            <a:ext cx="8229600" cy="4709120"/>
          </a:xfrm>
        </p:spPr>
        <p:txBody>
          <a:bodyPr>
            <a:normAutofit/>
          </a:bodyPr>
          <a:lstStyle/>
          <a:p>
            <a:pPr>
              <a:lnSpc>
                <a:spcPct val="90000"/>
              </a:lnSpc>
            </a:pPr>
            <a:r>
              <a:rPr lang="en-US" dirty="0"/>
              <a:t>Each piconet has a unique hopping pattern</a:t>
            </a:r>
          </a:p>
          <a:p>
            <a:pPr>
              <a:lnSpc>
                <a:spcPct val="90000"/>
              </a:lnSpc>
            </a:pPr>
            <a:endParaRPr lang="en-US" dirty="0"/>
          </a:p>
          <a:p>
            <a:pPr>
              <a:lnSpc>
                <a:spcPct val="90000"/>
              </a:lnSpc>
            </a:pPr>
            <a:r>
              <a:rPr lang="en-US" dirty="0"/>
              <a:t>A device may participate in more than one piconet, but cannot be a master in both</a:t>
            </a:r>
          </a:p>
          <a:p>
            <a:endParaRPr lang="ga-IE" dirty="0"/>
          </a:p>
          <a:p>
            <a:r>
              <a:rPr lang="en-US" dirty="0"/>
              <a:t>If the master leaves a </a:t>
            </a:r>
            <a:r>
              <a:rPr lang="en-US" dirty="0" err="1"/>
              <a:t>piconet</a:t>
            </a:r>
            <a:r>
              <a:rPr lang="en-US" dirty="0"/>
              <a:t>, then a new master must be elected</a:t>
            </a:r>
          </a:p>
          <a:p>
            <a:endParaRPr lang="en-US" dirty="0"/>
          </a:p>
          <a:p>
            <a:r>
              <a:rPr lang="en-US" dirty="0"/>
              <a:t>Any Bluetooth device may be a master or slave</a:t>
            </a:r>
          </a:p>
          <a:p>
            <a:endParaRPr lang="en-US" dirty="0"/>
          </a:p>
          <a:p>
            <a:endParaRPr lang="en-US" dirty="0"/>
          </a:p>
        </p:txBody>
      </p:sp>
    </p:spTree>
    <p:extLst>
      <p:ext uri="{BB962C8B-B14F-4D97-AF65-F5344CB8AC3E}">
        <p14:creationId xmlns:p14="http://schemas.microsoft.com/office/powerpoint/2010/main" val="1501099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en-US" dirty="0"/>
              <a:t>Master and Slave</a:t>
            </a:r>
          </a:p>
        </p:txBody>
      </p:sp>
      <p:sp>
        <p:nvSpPr>
          <p:cNvPr id="439299" name="Rectangle 3"/>
          <p:cNvSpPr>
            <a:spLocks noGrp="1" noChangeArrowheads="1"/>
          </p:cNvSpPr>
          <p:nvPr>
            <p:ph type="body" idx="1"/>
          </p:nvPr>
        </p:nvSpPr>
        <p:spPr/>
        <p:txBody>
          <a:bodyPr/>
          <a:lstStyle/>
          <a:p>
            <a:r>
              <a:rPr lang="en-US" dirty="0"/>
              <a:t>A master device actively scans for slave devices and when it detects one in its range, it can invite the device to join a </a:t>
            </a:r>
            <a:r>
              <a:rPr lang="en-US" dirty="0" err="1"/>
              <a:t>piconet</a:t>
            </a:r>
            <a:r>
              <a:rPr lang="en-US" dirty="0"/>
              <a:t> as a slave, or…</a:t>
            </a:r>
          </a:p>
          <a:p>
            <a:endParaRPr lang="en-US" dirty="0"/>
          </a:p>
          <a:p>
            <a:r>
              <a:rPr lang="en-US" dirty="0"/>
              <a:t>A master device can passively wait for slaves to contact it and then invite the slave to join the </a:t>
            </a:r>
            <a:r>
              <a:rPr lang="en-US" dirty="0" err="1"/>
              <a:t>piconet</a:t>
            </a:r>
            <a:r>
              <a:rPr lang="en-US" dirty="0"/>
              <a:t> as a slave</a:t>
            </a:r>
            <a:endParaRPr lang="ga-IE" dirty="0"/>
          </a:p>
          <a:p>
            <a:endParaRPr lang="ga-IE" dirty="0"/>
          </a:p>
          <a:p>
            <a:pPr>
              <a:lnSpc>
                <a:spcPct val="90000"/>
              </a:lnSpc>
            </a:pPr>
            <a:r>
              <a:rPr lang="en-US" dirty="0"/>
              <a:t>Participation in a </a:t>
            </a:r>
            <a:r>
              <a:rPr lang="en-US" dirty="0" err="1"/>
              <a:t>piconet</a:t>
            </a:r>
            <a:r>
              <a:rPr lang="en-US" dirty="0"/>
              <a:t> = synchronization to hopping sequence</a:t>
            </a:r>
          </a:p>
          <a:p>
            <a:pPr>
              <a:lnSpc>
                <a:spcPct val="90000"/>
              </a:lnSpc>
            </a:pPr>
            <a:endParaRPr lang="en-US" dirty="0"/>
          </a:p>
          <a:p>
            <a:pPr>
              <a:lnSpc>
                <a:spcPct val="90000"/>
              </a:lnSpc>
            </a:pPr>
            <a:r>
              <a:rPr lang="en-US" dirty="0"/>
              <a:t>Each </a:t>
            </a:r>
            <a:r>
              <a:rPr lang="en-US" dirty="0" err="1"/>
              <a:t>piconet</a:t>
            </a:r>
            <a:r>
              <a:rPr lang="en-US" dirty="0"/>
              <a:t> has </a:t>
            </a:r>
            <a:r>
              <a:rPr lang="en-US" dirty="0">
                <a:solidFill>
                  <a:srgbClr val="FF0000"/>
                </a:solidFill>
              </a:rPr>
              <a:t>one master</a:t>
            </a:r>
            <a:r>
              <a:rPr lang="en-US" dirty="0"/>
              <a:t> and up to 7 simultaneous slaves (&gt; 200 could be parked)</a:t>
            </a:r>
          </a:p>
          <a:p>
            <a:endParaRPr lang="en-US" dirty="0"/>
          </a:p>
        </p:txBody>
      </p:sp>
    </p:spTree>
    <p:extLst>
      <p:ext uri="{BB962C8B-B14F-4D97-AF65-F5344CB8AC3E}">
        <p14:creationId xmlns:p14="http://schemas.microsoft.com/office/powerpoint/2010/main" val="3406354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r>
              <a:rPr lang="en-US" dirty="0" err="1"/>
              <a:t>Piconet</a:t>
            </a:r>
            <a:endParaRPr lang="en-US" dirty="0"/>
          </a:p>
        </p:txBody>
      </p:sp>
      <p:sp>
        <p:nvSpPr>
          <p:cNvPr id="4" name="Oval 25"/>
          <p:cNvSpPr>
            <a:spLocks noChangeArrowheads="1"/>
          </p:cNvSpPr>
          <p:nvPr/>
        </p:nvSpPr>
        <p:spPr bwMode="auto">
          <a:xfrm>
            <a:off x="2892426" y="1843088"/>
            <a:ext cx="3048000" cy="3124200"/>
          </a:xfrm>
          <a:prstGeom prst="ellipse">
            <a:avLst/>
          </a:prstGeom>
          <a:solidFill>
            <a:srgbClr val="DADAF6"/>
          </a:solidFill>
          <a:ln w="9525">
            <a:noFill/>
            <a:round/>
            <a:headEnd/>
            <a:tailEnd/>
          </a:ln>
          <a:effectLst/>
        </p:spPr>
        <p:txBody>
          <a:bodyPr wrap="none" anchor="ctr"/>
          <a:lstStyle/>
          <a:p>
            <a:endParaRPr lang="en-US"/>
          </a:p>
        </p:txBody>
      </p:sp>
      <p:sp>
        <p:nvSpPr>
          <p:cNvPr id="5" name="Text Box 22"/>
          <p:cNvSpPr txBox="1">
            <a:spLocks noChangeArrowheads="1"/>
          </p:cNvSpPr>
          <p:nvPr/>
        </p:nvSpPr>
        <p:spPr bwMode="auto">
          <a:xfrm>
            <a:off x="3108326" y="5330825"/>
            <a:ext cx="1165225" cy="615950"/>
          </a:xfrm>
          <a:prstGeom prst="rect">
            <a:avLst/>
          </a:prstGeom>
          <a:noFill/>
          <a:ln w="9525">
            <a:noFill/>
            <a:miter lim="800000"/>
            <a:headEnd/>
            <a:tailEnd/>
          </a:ln>
          <a:effectLst/>
        </p:spPr>
        <p:txBody>
          <a:bodyPr wrap="none" lIns="99276" tIns="49638" rIns="99276" bIns="49638">
            <a:spAutoFit/>
          </a:bodyPr>
          <a:lstStyle/>
          <a:p>
            <a:pPr algn="l" defTabSz="992188" eaLnBrk="0" hangingPunct="0"/>
            <a:r>
              <a:rPr lang="en-US" sz="1700">
                <a:latin typeface="Arial" charset="0"/>
              </a:rPr>
              <a:t>M=Master</a:t>
            </a:r>
          </a:p>
          <a:p>
            <a:pPr algn="l" defTabSz="992188" eaLnBrk="0" hangingPunct="0"/>
            <a:r>
              <a:rPr lang="en-US" sz="1700">
                <a:latin typeface="Arial" charset="0"/>
              </a:rPr>
              <a:t>S=Slave</a:t>
            </a:r>
          </a:p>
        </p:txBody>
      </p:sp>
      <p:sp>
        <p:nvSpPr>
          <p:cNvPr id="6" name="Text Box 23"/>
          <p:cNvSpPr txBox="1">
            <a:spLocks noChangeArrowheads="1"/>
          </p:cNvSpPr>
          <p:nvPr/>
        </p:nvSpPr>
        <p:spPr bwMode="auto">
          <a:xfrm>
            <a:off x="4405313" y="5299075"/>
            <a:ext cx="1409700" cy="615950"/>
          </a:xfrm>
          <a:prstGeom prst="rect">
            <a:avLst/>
          </a:prstGeom>
          <a:noFill/>
          <a:ln w="9525">
            <a:noFill/>
            <a:miter lim="800000"/>
            <a:headEnd/>
            <a:tailEnd/>
          </a:ln>
          <a:effectLst/>
        </p:spPr>
        <p:txBody>
          <a:bodyPr wrap="none" lIns="99276" tIns="49638" rIns="99276" bIns="49638">
            <a:spAutoFit/>
          </a:bodyPr>
          <a:lstStyle/>
          <a:p>
            <a:pPr algn="l" defTabSz="992188" eaLnBrk="0" hangingPunct="0"/>
            <a:r>
              <a:rPr lang="en-US" sz="1700">
                <a:latin typeface="Arial" charset="0"/>
              </a:rPr>
              <a:t>P=Parked</a:t>
            </a:r>
          </a:p>
          <a:p>
            <a:pPr algn="l" defTabSz="992188" eaLnBrk="0" hangingPunct="0"/>
            <a:r>
              <a:rPr lang="en-US" sz="1700">
                <a:latin typeface="Arial" charset="0"/>
              </a:rPr>
              <a:t>SB=Standby</a:t>
            </a:r>
          </a:p>
        </p:txBody>
      </p:sp>
      <p:sp>
        <p:nvSpPr>
          <p:cNvPr id="7" name="Oval 26"/>
          <p:cNvSpPr>
            <a:spLocks noChangeArrowheads="1"/>
          </p:cNvSpPr>
          <p:nvPr/>
        </p:nvSpPr>
        <p:spPr bwMode="auto">
          <a:xfrm>
            <a:off x="4264026" y="3062288"/>
            <a:ext cx="304800" cy="304800"/>
          </a:xfrm>
          <a:prstGeom prst="ellipse">
            <a:avLst/>
          </a:prstGeom>
          <a:solidFill>
            <a:srgbClr val="FF5353"/>
          </a:solidFill>
          <a:ln w="9525">
            <a:solidFill>
              <a:schemeClr val="tx1"/>
            </a:solidFill>
            <a:round/>
            <a:headEnd/>
            <a:tailEnd/>
          </a:ln>
          <a:effectLst/>
        </p:spPr>
        <p:txBody>
          <a:bodyPr wrap="none" anchor="ctr"/>
          <a:lstStyle/>
          <a:p>
            <a:pPr eaLnBrk="0" hangingPunct="0"/>
            <a:r>
              <a:rPr lang="en-US" sz="1600">
                <a:latin typeface="Arial" charset="0"/>
              </a:rPr>
              <a:t>M</a:t>
            </a:r>
          </a:p>
        </p:txBody>
      </p:sp>
      <p:sp>
        <p:nvSpPr>
          <p:cNvPr id="8" name="Oval 27"/>
          <p:cNvSpPr>
            <a:spLocks noChangeArrowheads="1"/>
          </p:cNvSpPr>
          <p:nvPr/>
        </p:nvSpPr>
        <p:spPr bwMode="auto">
          <a:xfrm>
            <a:off x="3273426" y="2757488"/>
            <a:ext cx="304800" cy="304800"/>
          </a:xfrm>
          <a:prstGeom prst="ellipse">
            <a:avLst/>
          </a:prstGeom>
          <a:solidFill>
            <a:srgbClr val="00FF00"/>
          </a:solidFill>
          <a:ln w="9525">
            <a:solidFill>
              <a:schemeClr val="tx1"/>
            </a:solidFill>
            <a:round/>
            <a:headEnd/>
            <a:tailEnd/>
          </a:ln>
          <a:effectLst/>
        </p:spPr>
        <p:txBody>
          <a:bodyPr wrap="none" anchor="ctr"/>
          <a:lstStyle/>
          <a:p>
            <a:pPr eaLnBrk="0" hangingPunct="0"/>
            <a:r>
              <a:rPr lang="en-US" sz="1600">
                <a:latin typeface="Arial" charset="0"/>
              </a:rPr>
              <a:t>S</a:t>
            </a:r>
          </a:p>
        </p:txBody>
      </p:sp>
      <p:sp>
        <p:nvSpPr>
          <p:cNvPr id="9" name="Oval 28"/>
          <p:cNvSpPr>
            <a:spLocks noChangeArrowheads="1"/>
          </p:cNvSpPr>
          <p:nvPr/>
        </p:nvSpPr>
        <p:spPr bwMode="auto">
          <a:xfrm>
            <a:off x="4035426" y="4129088"/>
            <a:ext cx="304800" cy="304800"/>
          </a:xfrm>
          <a:prstGeom prst="ellipse">
            <a:avLst/>
          </a:prstGeom>
          <a:solidFill>
            <a:srgbClr val="FF9933"/>
          </a:solidFill>
          <a:ln w="9525">
            <a:solidFill>
              <a:schemeClr val="tx1"/>
            </a:solidFill>
            <a:round/>
            <a:headEnd/>
            <a:tailEnd/>
          </a:ln>
          <a:effectLst/>
        </p:spPr>
        <p:txBody>
          <a:bodyPr wrap="none" anchor="ctr"/>
          <a:lstStyle/>
          <a:p>
            <a:pPr eaLnBrk="0" hangingPunct="0"/>
            <a:r>
              <a:rPr lang="en-US" sz="1600">
                <a:latin typeface="Arial" charset="0"/>
              </a:rPr>
              <a:t>P</a:t>
            </a:r>
          </a:p>
        </p:txBody>
      </p:sp>
      <p:sp>
        <p:nvSpPr>
          <p:cNvPr id="10" name="Oval 29"/>
          <p:cNvSpPr>
            <a:spLocks noChangeArrowheads="1"/>
          </p:cNvSpPr>
          <p:nvPr/>
        </p:nvSpPr>
        <p:spPr bwMode="auto">
          <a:xfrm>
            <a:off x="3197226" y="3671888"/>
            <a:ext cx="304800" cy="304800"/>
          </a:xfrm>
          <a:prstGeom prst="ellipse">
            <a:avLst/>
          </a:prstGeom>
          <a:solidFill>
            <a:schemeClr val="accent1"/>
          </a:solidFill>
          <a:ln w="9525">
            <a:solidFill>
              <a:schemeClr val="tx1"/>
            </a:solidFill>
            <a:round/>
            <a:headEnd/>
            <a:tailEnd/>
          </a:ln>
          <a:effectLst/>
        </p:spPr>
        <p:txBody>
          <a:bodyPr wrap="none" anchor="ctr"/>
          <a:lstStyle/>
          <a:p>
            <a:pPr eaLnBrk="0" hangingPunct="0"/>
            <a:r>
              <a:rPr lang="en-US" sz="1600">
                <a:latin typeface="Arial" charset="0"/>
              </a:rPr>
              <a:t>SB</a:t>
            </a:r>
          </a:p>
        </p:txBody>
      </p:sp>
      <p:sp>
        <p:nvSpPr>
          <p:cNvPr id="11" name="Oval 30"/>
          <p:cNvSpPr>
            <a:spLocks noChangeArrowheads="1"/>
          </p:cNvSpPr>
          <p:nvPr/>
        </p:nvSpPr>
        <p:spPr bwMode="auto">
          <a:xfrm>
            <a:off x="4949826" y="2300288"/>
            <a:ext cx="304800" cy="304800"/>
          </a:xfrm>
          <a:prstGeom prst="ellipse">
            <a:avLst/>
          </a:prstGeom>
          <a:solidFill>
            <a:srgbClr val="00FF00"/>
          </a:solidFill>
          <a:ln w="9525">
            <a:solidFill>
              <a:schemeClr val="tx1"/>
            </a:solidFill>
            <a:round/>
            <a:headEnd/>
            <a:tailEnd/>
          </a:ln>
          <a:effectLst/>
        </p:spPr>
        <p:txBody>
          <a:bodyPr wrap="none" anchor="ctr"/>
          <a:lstStyle/>
          <a:p>
            <a:pPr eaLnBrk="0" hangingPunct="0"/>
            <a:r>
              <a:rPr lang="en-US" sz="1600">
                <a:latin typeface="Arial" charset="0"/>
              </a:rPr>
              <a:t>S</a:t>
            </a:r>
          </a:p>
        </p:txBody>
      </p:sp>
      <p:sp>
        <p:nvSpPr>
          <p:cNvPr id="12" name="Oval 31"/>
          <p:cNvSpPr>
            <a:spLocks noChangeArrowheads="1"/>
          </p:cNvSpPr>
          <p:nvPr/>
        </p:nvSpPr>
        <p:spPr bwMode="auto">
          <a:xfrm>
            <a:off x="5026026" y="3748088"/>
            <a:ext cx="304800" cy="304800"/>
          </a:xfrm>
          <a:prstGeom prst="ellipse">
            <a:avLst/>
          </a:prstGeom>
          <a:solidFill>
            <a:srgbClr val="00FF00"/>
          </a:solidFill>
          <a:ln w="9525">
            <a:solidFill>
              <a:schemeClr val="tx1"/>
            </a:solidFill>
            <a:round/>
            <a:headEnd/>
            <a:tailEnd/>
          </a:ln>
          <a:effectLst/>
        </p:spPr>
        <p:txBody>
          <a:bodyPr wrap="none" anchor="ctr"/>
          <a:lstStyle/>
          <a:p>
            <a:pPr eaLnBrk="0" hangingPunct="0"/>
            <a:r>
              <a:rPr lang="en-US" sz="1600">
                <a:latin typeface="Arial" charset="0"/>
              </a:rPr>
              <a:t>S</a:t>
            </a:r>
          </a:p>
        </p:txBody>
      </p:sp>
      <p:sp>
        <p:nvSpPr>
          <p:cNvPr id="13" name="Oval 32"/>
          <p:cNvSpPr>
            <a:spLocks noChangeArrowheads="1"/>
          </p:cNvSpPr>
          <p:nvPr/>
        </p:nvSpPr>
        <p:spPr bwMode="auto">
          <a:xfrm>
            <a:off x="4187826" y="2147888"/>
            <a:ext cx="304800" cy="304800"/>
          </a:xfrm>
          <a:prstGeom prst="ellipse">
            <a:avLst/>
          </a:prstGeom>
          <a:solidFill>
            <a:srgbClr val="FF9933"/>
          </a:solidFill>
          <a:ln w="9525">
            <a:solidFill>
              <a:schemeClr val="tx1"/>
            </a:solidFill>
            <a:round/>
            <a:headEnd/>
            <a:tailEnd/>
          </a:ln>
          <a:effectLst/>
        </p:spPr>
        <p:txBody>
          <a:bodyPr wrap="none" anchor="ctr"/>
          <a:lstStyle/>
          <a:p>
            <a:pPr eaLnBrk="0" hangingPunct="0"/>
            <a:r>
              <a:rPr lang="en-US" sz="1600">
                <a:latin typeface="Arial" charset="0"/>
              </a:rPr>
              <a:t>P</a:t>
            </a:r>
          </a:p>
        </p:txBody>
      </p:sp>
      <p:sp>
        <p:nvSpPr>
          <p:cNvPr id="14" name="Oval 33"/>
          <p:cNvSpPr>
            <a:spLocks noChangeArrowheads="1"/>
          </p:cNvSpPr>
          <p:nvPr/>
        </p:nvSpPr>
        <p:spPr bwMode="auto">
          <a:xfrm>
            <a:off x="5330826" y="3062288"/>
            <a:ext cx="304800" cy="304800"/>
          </a:xfrm>
          <a:prstGeom prst="ellipse">
            <a:avLst/>
          </a:prstGeom>
          <a:solidFill>
            <a:srgbClr val="FF9933"/>
          </a:solidFill>
          <a:ln w="9525">
            <a:solidFill>
              <a:schemeClr val="tx1"/>
            </a:solidFill>
            <a:round/>
            <a:headEnd/>
            <a:tailEnd/>
          </a:ln>
          <a:effectLst/>
        </p:spPr>
        <p:txBody>
          <a:bodyPr wrap="none" anchor="ctr"/>
          <a:lstStyle/>
          <a:p>
            <a:pPr eaLnBrk="0" hangingPunct="0"/>
            <a:r>
              <a:rPr lang="en-US" sz="1600">
                <a:latin typeface="Arial" charset="0"/>
              </a:rPr>
              <a:t>P</a:t>
            </a:r>
          </a:p>
        </p:txBody>
      </p:sp>
      <p:sp>
        <p:nvSpPr>
          <p:cNvPr id="15" name="Oval 34"/>
          <p:cNvSpPr>
            <a:spLocks noChangeArrowheads="1"/>
          </p:cNvSpPr>
          <p:nvPr/>
        </p:nvSpPr>
        <p:spPr bwMode="auto">
          <a:xfrm>
            <a:off x="4645026" y="4205288"/>
            <a:ext cx="304800" cy="304800"/>
          </a:xfrm>
          <a:prstGeom prst="ellipse">
            <a:avLst/>
          </a:prstGeom>
          <a:solidFill>
            <a:schemeClr val="accent1"/>
          </a:solidFill>
          <a:ln w="9525">
            <a:solidFill>
              <a:schemeClr val="tx1"/>
            </a:solidFill>
            <a:round/>
            <a:headEnd/>
            <a:tailEnd/>
          </a:ln>
          <a:effectLst/>
        </p:spPr>
        <p:txBody>
          <a:bodyPr wrap="none" anchor="ctr"/>
          <a:lstStyle/>
          <a:p>
            <a:pPr eaLnBrk="0" hangingPunct="0"/>
            <a:r>
              <a:rPr lang="en-US" sz="1600">
                <a:latin typeface="Arial" charset="0"/>
              </a:rPr>
              <a:t>SB</a:t>
            </a:r>
          </a:p>
        </p:txBody>
      </p:sp>
      <p:cxnSp>
        <p:nvCxnSpPr>
          <p:cNvPr id="16" name="AutoShape 35"/>
          <p:cNvCxnSpPr>
            <a:cxnSpLocks noChangeShapeType="1"/>
            <a:stCxn id="7" idx="2"/>
            <a:endCxn id="8" idx="6"/>
          </p:cNvCxnSpPr>
          <p:nvPr/>
        </p:nvCxnSpPr>
        <p:spPr bwMode="auto">
          <a:xfrm flipH="1" flipV="1">
            <a:off x="3578226" y="2909888"/>
            <a:ext cx="685800" cy="304800"/>
          </a:xfrm>
          <a:prstGeom prst="straightConnector1">
            <a:avLst/>
          </a:prstGeom>
          <a:noFill/>
          <a:ln w="28575">
            <a:solidFill>
              <a:schemeClr val="tx1"/>
            </a:solidFill>
            <a:round/>
            <a:headEnd/>
            <a:tailEnd/>
          </a:ln>
          <a:effectLst/>
        </p:spPr>
      </p:cxnSp>
      <p:cxnSp>
        <p:nvCxnSpPr>
          <p:cNvPr id="17" name="AutoShape 36"/>
          <p:cNvCxnSpPr>
            <a:cxnSpLocks noChangeShapeType="1"/>
            <a:stCxn id="7" idx="7"/>
            <a:endCxn id="11" idx="3"/>
          </p:cNvCxnSpPr>
          <p:nvPr/>
        </p:nvCxnSpPr>
        <p:spPr bwMode="auto">
          <a:xfrm flipV="1">
            <a:off x="4524376" y="2560638"/>
            <a:ext cx="469900" cy="546100"/>
          </a:xfrm>
          <a:prstGeom prst="straightConnector1">
            <a:avLst/>
          </a:prstGeom>
          <a:noFill/>
          <a:ln w="28575">
            <a:solidFill>
              <a:schemeClr val="tx1"/>
            </a:solidFill>
            <a:round/>
            <a:headEnd/>
            <a:tailEnd/>
          </a:ln>
          <a:effectLst/>
        </p:spPr>
      </p:cxnSp>
      <p:cxnSp>
        <p:nvCxnSpPr>
          <p:cNvPr id="18" name="AutoShape 37"/>
          <p:cNvCxnSpPr>
            <a:cxnSpLocks noChangeShapeType="1"/>
            <a:stCxn id="12" idx="1"/>
            <a:endCxn id="7" idx="5"/>
          </p:cNvCxnSpPr>
          <p:nvPr/>
        </p:nvCxnSpPr>
        <p:spPr bwMode="auto">
          <a:xfrm flipH="1" flipV="1">
            <a:off x="4524376" y="3322638"/>
            <a:ext cx="546100" cy="469900"/>
          </a:xfrm>
          <a:prstGeom prst="straightConnector1">
            <a:avLst/>
          </a:prstGeom>
          <a:noFill/>
          <a:ln w="28575">
            <a:solidFill>
              <a:schemeClr val="tx1"/>
            </a:solidFill>
            <a:round/>
            <a:headEnd/>
            <a:tailEnd/>
          </a:ln>
          <a:effectLst/>
        </p:spPr>
      </p:cxnSp>
    </p:spTree>
    <p:extLst>
      <p:ext uri="{BB962C8B-B14F-4D97-AF65-F5344CB8AC3E}">
        <p14:creationId xmlns:p14="http://schemas.microsoft.com/office/powerpoint/2010/main" val="116672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rPr lang="en-US" dirty="0" err="1"/>
              <a:t>Scatternets</a:t>
            </a:r>
            <a:endParaRPr lang="en-US" dirty="0"/>
          </a:p>
        </p:txBody>
      </p:sp>
      <p:sp>
        <p:nvSpPr>
          <p:cNvPr id="440323" name="Rectangle 3"/>
          <p:cNvSpPr>
            <a:spLocks noGrp="1" noChangeArrowheads="1"/>
          </p:cNvSpPr>
          <p:nvPr>
            <p:ph type="body" idx="1"/>
          </p:nvPr>
        </p:nvSpPr>
        <p:spPr/>
        <p:txBody>
          <a:bodyPr>
            <a:normAutofit/>
          </a:bodyPr>
          <a:lstStyle/>
          <a:p>
            <a:pPr marL="354013" indent="-354013">
              <a:lnSpc>
                <a:spcPct val="90000"/>
              </a:lnSpc>
            </a:pPr>
            <a:r>
              <a:rPr lang="en-US" dirty="0"/>
              <a:t>A group of </a:t>
            </a:r>
            <a:r>
              <a:rPr lang="ga-IE" dirty="0"/>
              <a:t>between </a:t>
            </a:r>
            <a:r>
              <a:rPr lang="en-US" dirty="0"/>
              <a:t>two </a:t>
            </a:r>
            <a:r>
              <a:rPr lang="ga-IE" dirty="0"/>
              <a:t>and</a:t>
            </a:r>
            <a:r>
              <a:rPr lang="en-US" dirty="0"/>
              <a:t> ten non-synchronized piconets that connect through a common device that serves as a bridge between the piconets</a:t>
            </a:r>
          </a:p>
          <a:p>
            <a:pPr marL="354013" indent="-354013">
              <a:lnSpc>
                <a:spcPct val="90000"/>
              </a:lnSpc>
            </a:pPr>
            <a:endParaRPr lang="en-US" dirty="0"/>
          </a:p>
          <a:p>
            <a:pPr marL="354013" indent="-354013">
              <a:lnSpc>
                <a:spcPct val="90000"/>
              </a:lnSpc>
            </a:pPr>
            <a:r>
              <a:rPr lang="en-US" dirty="0"/>
              <a:t>Occurs when a master or slave becomes a slave in another piconet</a:t>
            </a:r>
          </a:p>
          <a:p>
            <a:pPr marL="354013" indent="-354013">
              <a:lnSpc>
                <a:spcPct val="90000"/>
              </a:lnSpc>
            </a:pPr>
            <a:endParaRPr lang="en-US" dirty="0"/>
          </a:p>
          <a:p>
            <a:pPr marL="354013" indent="-354013">
              <a:lnSpc>
                <a:spcPct val="90000"/>
              </a:lnSpc>
            </a:pPr>
            <a:r>
              <a:rPr lang="en-US" dirty="0"/>
              <a:t>To communicate across a </a:t>
            </a:r>
            <a:r>
              <a:rPr lang="en-US" dirty="0" err="1"/>
              <a:t>scatternet</a:t>
            </a:r>
            <a:r>
              <a:rPr lang="en-US" dirty="0"/>
              <a:t>, </a:t>
            </a:r>
            <a:r>
              <a:rPr lang="ga-IE" dirty="0"/>
              <a:t>a </a:t>
            </a:r>
            <a:r>
              <a:rPr lang="en-US" dirty="0"/>
              <a:t>device must support point-to-multipoint communications</a:t>
            </a:r>
          </a:p>
          <a:p>
            <a:pPr marL="354013" indent="-354013">
              <a:lnSpc>
                <a:spcPct val="90000"/>
              </a:lnSpc>
            </a:pPr>
            <a:endParaRPr lang="en-US" dirty="0"/>
          </a:p>
          <a:p>
            <a:pPr marL="354013" indent="-354013"/>
            <a:r>
              <a:rPr lang="en-US" dirty="0"/>
              <a:t>Communication between </a:t>
            </a:r>
            <a:r>
              <a:rPr lang="en-US" dirty="0" err="1"/>
              <a:t>piconets</a:t>
            </a:r>
            <a:r>
              <a:rPr lang="en-US" dirty="0"/>
              <a:t> is achieved by devices jumping back and forth between the </a:t>
            </a:r>
            <a:r>
              <a:rPr lang="en-US" dirty="0" err="1"/>
              <a:t>piconets</a:t>
            </a:r>
            <a:endParaRPr lang="en-US" dirty="0"/>
          </a:p>
        </p:txBody>
      </p:sp>
    </p:spTree>
    <p:extLst>
      <p:ext uri="{BB962C8B-B14F-4D97-AF65-F5344CB8AC3E}">
        <p14:creationId xmlns:p14="http://schemas.microsoft.com/office/powerpoint/2010/main" val="521869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rPr lang="en-US" dirty="0" err="1"/>
              <a:t>Scatternets</a:t>
            </a:r>
            <a:endParaRPr lang="en-US" dirty="0"/>
          </a:p>
        </p:txBody>
      </p:sp>
      <p:sp>
        <p:nvSpPr>
          <p:cNvPr id="440323" name="Rectangle 3"/>
          <p:cNvSpPr>
            <a:spLocks noGrp="1" noChangeArrowheads="1"/>
          </p:cNvSpPr>
          <p:nvPr>
            <p:ph type="body" idx="1"/>
          </p:nvPr>
        </p:nvSpPr>
        <p:spPr/>
        <p:txBody>
          <a:bodyPr>
            <a:normAutofit/>
          </a:bodyPr>
          <a:lstStyle/>
          <a:p>
            <a:pPr marL="354013" indent="-354013"/>
            <a:endParaRPr lang="en-US" dirty="0"/>
          </a:p>
          <a:p>
            <a:pPr marL="354013" indent="-354013"/>
            <a:r>
              <a:rPr lang="en-US" dirty="0"/>
              <a:t>Since, </a:t>
            </a:r>
            <a:r>
              <a:rPr lang="en-US" dirty="0" err="1"/>
              <a:t>piconets</a:t>
            </a:r>
            <a:r>
              <a:rPr lang="en-US" dirty="0"/>
              <a:t> are not synchronized, communicating from one end of the network to the other can be virtually impossible at times.  </a:t>
            </a:r>
          </a:p>
          <a:p>
            <a:pPr marL="354013" indent="-354013"/>
            <a:endParaRPr lang="en-US" dirty="0"/>
          </a:p>
          <a:p>
            <a:pPr marL="354013" indent="-354013"/>
            <a:r>
              <a:rPr lang="en-US" dirty="0" err="1"/>
              <a:t>Piconets</a:t>
            </a:r>
            <a:r>
              <a:rPr lang="en-US" dirty="0"/>
              <a:t> can be formed and dissolved quickly and frequently.</a:t>
            </a:r>
          </a:p>
        </p:txBody>
      </p:sp>
    </p:spTree>
    <p:extLst>
      <p:ext uri="{BB962C8B-B14F-4D97-AF65-F5344CB8AC3E}">
        <p14:creationId xmlns:p14="http://schemas.microsoft.com/office/powerpoint/2010/main" val="3209080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en-US"/>
              <a:t>Objectives</a:t>
            </a:r>
          </a:p>
        </p:txBody>
      </p:sp>
      <p:sp>
        <p:nvSpPr>
          <p:cNvPr id="412675" name="Rectangle 3"/>
          <p:cNvSpPr>
            <a:spLocks noGrp="1" noChangeArrowheads="1"/>
          </p:cNvSpPr>
          <p:nvPr>
            <p:ph type="body" idx="1"/>
          </p:nvPr>
        </p:nvSpPr>
        <p:spPr/>
        <p:txBody>
          <a:bodyPr/>
          <a:lstStyle/>
          <a:p>
            <a:endParaRPr lang="en-US" dirty="0"/>
          </a:p>
          <a:p>
            <a:r>
              <a:rPr lang="en-US" dirty="0"/>
              <a:t>Understand the Bluetooth technology and its operation</a:t>
            </a:r>
          </a:p>
          <a:p>
            <a:endParaRPr lang="en-US" dirty="0"/>
          </a:p>
          <a:p>
            <a:r>
              <a:rPr lang="en-US" dirty="0"/>
              <a:t>Understand the WPAN concepts and the IEEE 802.15 standards</a:t>
            </a:r>
          </a:p>
          <a:p>
            <a:endParaRPr lang="en-US" dirty="0"/>
          </a:p>
          <a:p>
            <a:r>
              <a:rPr lang="en-US" dirty="0"/>
              <a:t>Review WPAN technology </a:t>
            </a:r>
          </a:p>
        </p:txBody>
      </p:sp>
    </p:spTree>
    <p:extLst>
      <p:ext uri="{BB962C8B-B14F-4D97-AF65-F5344CB8AC3E}">
        <p14:creationId xmlns:p14="http://schemas.microsoft.com/office/powerpoint/2010/main" val="1131973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Text Box 2"/>
          <p:cNvSpPr txBox="1">
            <a:spLocks noChangeArrowheads="1"/>
          </p:cNvSpPr>
          <p:nvPr/>
        </p:nvSpPr>
        <p:spPr bwMode="auto">
          <a:xfrm>
            <a:off x="1752600" y="6096000"/>
            <a:ext cx="601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b="0"/>
              <a:t>A scatternet can cluster several piconets into a WPAN. </a:t>
            </a:r>
          </a:p>
        </p:txBody>
      </p:sp>
      <p:pic>
        <p:nvPicPr>
          <p:cNvPr id="441347" name="Picture 3" descr="F07-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219200"/>
            <a:ext cx="5486400" cy="4943475"/>
          </a:xfrm>
          <a:prstGeom prst="rect">
            <a:avLst/>
          </a:prstGeom>
          <a:noFill/>
          <a:extLst>
            <a:ext uri="{909E8E84-426E-40DD-AFC4-6F175D3DCCD1}">
              <a14:hiddenFill xmlns:a14="http://schemas.microsoft.com/office/drawing/2010/main">
                <a:solidFill>
                  <a:srgbClr val="FFFFFF"/>
                </a:solidFill>
              </a14:hiddenFill>
            </a:ext>
          </a:extLst>
        </p:spPr>
      </p:pic>
      <p:sp>
        <p:nvSpPr>
          <p:cNvPr id="441348" name="Rectangle 4"/>
          <p:cNvSpPr>
            <a:spLocks noGrp="1" noChangeArrowheads="1"/>
          </p:cNvSpPr>
          <p:nvPr>
            <p:ph type="title"/>
          </p:nvPr>
        </p:nvSpPr>
        <p:spPr/>
        <p:txBody>
          <a:bodyPr/>
          <a:lstStyle/>
          <a:p>
            <a:r>
              <a:rPr lang="en-US"/>
              <a:t>WPAN</a:t>
            </a:r>
          </a:p>
        </p:txBody>
      </p:sp>
    </p:spTree>
    <p:extLst>
      <p:ext uri="{BB962C8B-B14F-4D97-AF65-F5344CB8AC3E}">
        <p14:creationId xmlns:p14="http://schemas.microsoft.com/office/powerpoint/2010/main" val="28072594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r>
              <a:rPr lang="en-US"/>
              <a:t>Connecting Bluetooth Devices</a:t>
            </a:r>
          </a:p>
        </p:txBody>
      </p:sp>
      <p:sp>
        <p:nvSpPr>
          <p:cNvPr id="442371" name="Rectangle 3"/>
          <p:cNvSpPr>
            <a:spLocks noGrp="1" noChangeArrowheads="1"/>
          </p:cNvSpPr>
          <p:nvPr>
            <p:ph type="body" sz="half" idx="1"/>
          </p:nvPr>
        </p:nvSpPr>
        <p:spPr>
          <a:xfrm>
            <a:off x="467544" y="1484784"/>
            <a:ext cx="8077200" cy="4525963"/>
          </a:xfrm>
        </p:spPr>
        <p:txBody>
          <a:bodyPr>
            <a:normAutofit/>
          </a:bodyPr>
          <a:lstStyle/>
          <a:p>
            <a:r>
              <a:rPr lang="en-US" sz="2800" dirty="0"/>
              <a:t>Many Bluetooth devices continuously scan for other devices</a:t>
            </a:r>
          </a:p>
          <a:p>
            <a:endParaRPr lang="en-US" sz="2800" dirty="0"/>
          </a:p>
          <a:p>
            <a:r>
              <a:rPr lang="en-US" sz="2800" dirty="0"/>
              <a:t>Others require the user to activate the discovery (masters) or search (slaves)</a:t>
            </a:r>
          </a:p>
        </p:txBody>
      </p:sp>
      <p:sp>
        <p:nvSpPr>
          <p:cNvPr id="442372" name="Text Box 4"/>
          <p:cNvSpPr txBox="1">
            <a:spLocks noChangeArrowheads="1"/>
          </p:cNvSpPr>
          <p:nvPr/>
        </p:nvSpPr>
        <p:spPr bwMode="auto">
          <a:xfrm>
            <a:off x="1295400" y="5029200"/>
            <a:ext cx="260667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sz="1800" b="0"/>
              <a:t>A USB Bluetooth Adapter provides Bluetooth capability to a PC. Photo courtesy of Novell, Inc. </a:t>
            </a:r>
          </a:p>
        </p:txBody>
      </p:sp>
      <p:pic>
        <p:nvPicPr>
          <p:cNvPr id="442373" name="Picture 5" descr="F07-1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b="7445"/>
          <a:stretch>
            <a:fillRect/>
          </a:stretch>
        </p:blipFill>
        <p:spPr>
          <a:xfrm>
            <a:off x="3962400" y="3886200"/>
            <a:ext cx="4038600" cy="2743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17860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en-US"/>
              <a:t>PIN Codes</a:t>
            </a:r>
          </a:p>
        </p:txBody>
      </p:sp>
      <p:sp>
        <p:nvSpPr>
          <p:cNvPr id="443395" name="Rectangle 3"/>
          <p:cNvSpPr>
            <a:spLocks noGrp="1" noChangeArrowheads="1"/>
          </p:cNvSpPr>
          <p:nvPr>
            <p:ph type="body" sz="half" idx="1"/>
          </p:nvPr>
        </p:nvSpPr>
        <p:spPr>
          <a:xfrm>
            <a:off x="457200" y="1600200"/>
            <a:ext cx="8077200" cy="4525963"/>
          </a:xfrm>
        </p:spPr>
        <p:txBody>
          <a:bodyPr/>
          <a:lstStyle/>
          <a:p>
            <a:r>
              <a:rPr lang="en-US"/>
              <a:t>Personal identification number (PIN) codes are used for security to limit who can connect to a Bluetooth device</a:t>
            </a:r>
          </a:p>
        </p:txBody>
      </p:sp>
      <p:sp>
        <p:nvSpPr>
          <p:cNvPr id="443396" name="Text Box 4"/>
          <p:cNvSpPr txBox="1">
            <a:spLocks noChangeArrowheads="1"/>
          </p:cNvSpPr>
          <p:nvPr/>
        </p:nvSpPr>
        <p:spPr bwMode="auto">
          <a:xfrm>
            <a:off x="1066800" y="5181600"/>
            <a:ext cx="7239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b="0"/>
              <a:t>Some Bluetooth devices require the master device to provide a preset PIN code to establish a connection. </a:t>
            </a:r>
          </a:p>
        </p:txBody>
      </p:sp>
      <p:pic>
        <p:nvPicPr>
          <p:cNvPr id="443397" name="Picture 5" descr="F07-1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838200" y="3352800"/>
            <a:ext cx="7467600" cy="16875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04241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t>Pairing</a:t>
            </a:r>
          </a:p>
        </p:txBody>
      </p:sp>
      <p:sp>
        <p:nvSpPr>
          <p:cNvPr id="444419" name="Rectangle 3"/>
          <p:cNvSpPr>
            <a:spLocks noGrp="1" noChangeArrowheads="1"/>
          </p:cNvSpPr>
          <p:nvPr>
            <p:ph type="body" sz="half" idx="1"/>
          </p:nvPr>
        </p:nvSpPr>
        <p:spPr>
          <a:xfrm>
            <a:off x="457200" y="1600200"/>
            <a:ext cx="8229600" cy="4525963"/>
          </a:xfrm>
        </p:spPr>
        <p:txBody>
          <a:bodyPr/>
          <a:lstStyle/>
          <a:p>
            <a:r>
              <a:rPr lang="en-US"/>
              <a:t>Pairing uses PIN codes specified by the user</a:t>
            </a:r>
          </a:p>
        </p:txBody>
      </p:sp>
      <p:sp>
        <p:nvSpPr>
          <p:cNvPr id="444420" name="Text Box 4"/>
          <p:cNvSpPr txBox="1">
            <a:spLocks noChangeArrowheads="1"/>
          </p:cNvSpPr>
          <p:nvPr/>
        </p:nvSpPr>
        <p:spPr bwMode="auto">
          <a:xfrm>
            <a:off x="1219200" y="5486400"/>
            <a:ext cx="72548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b="0"/>
              <a:t>Pairing uses a user-defined PIN-code to be exchanged between two Bluetooth devices. </a:t>
            </a:r>
          </a:p>
        </p:txBody>
      </p:sp>
      <p:pic>
        <p:nvPicPr>
          <p:cNvPr id="444421" name="Picture 5" descr="F07-1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066800" y="2895600"/>
            <a:ext cx="7391400" cy="2479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0622132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a:xfrm>
            <a:off x="467544" y="476672"/>
            <a:ext cx="8229600" cy="990600"/>
          </a:xfrm>
        </p:spPr>
        <p:txBody>
          <a:bodyPr/>
          <a:lstStyle/>
          <a:p>
            <a:r>
              <a:rPr lang="en-US" dirty="0"/>
              <a:t>Bluetooth Profiles</a:t>
            </a:r>
          </a:p>
        </p:txBody>
      </p:sp>
      <p:sp>
        <p:nvSpPr>
          <p:cNvPr id="446467" name="Rectangle 3"/>
          <p:cNvSpPr>
            <a:spLocks noGrp="1" noChangeArrowheads="1"/>
          </p:cNvSpPr>
          <p:nvPr>
            <p:ph type="body" idx="1"/>
          </p:nvPr>
        </p:nvSpPr>
        <p:spPr/>
        <p:txBody>
          <a:bodyPr>
            <a:normAutofit/>
          </a:bodyPr>
          <a:lstStyle/>
          <a:p>
            <a:r>
              <a:rPr lang="en-US" sz="2800" dirty="0"/>
              <a:t>Bluetooth applications follow guidelines defined as Bluetooth profiles</a:t>
            </a:r>
          </a:p>
          <a:p>
            <a:endParaRPr lang="en-US" dirty="0"/>
          </a:p>
          <a:p>
            <a:pPr lvl="1"/>
            <a:r>
              <a:rPr lang="en-US" sz="2400" dirty="0"/>
              <a:t>Ensure interoperability between devices that provide the same or similar applications </a:t>
            </a:r>
          </a:p>
        </p:txBody>
      </p:sp>
    </p:spTree>
    <p:extLst>
      <p:ext uri="{BB962C8B-B14F-4D97-AF65-F5344CB8AC3E}">
        <p14:creationId xmlns:p14="http://schemas.microsoft.com/office/powerpoint/2010/main" val="25930296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a:xfrm>
            <a:off x="421878" y="332656"/>
            <a:ext cx="8229600" cy="990600"/>
          </a:xfrm>
        </p:spPr>
        <p:txBody>
          <a:bodyPr/>
          <a:lstStyle/>
          <a:p>
            <a:r>
              <a:rPr lang="en-US" dirty="0"/>
              <a:t>Bluetooth Profiles</a:t>
            </a:r>
          </a:p>
        </p:txBody>
      </p:sp>
      <p:sp>
        <p:nvSpPr>
          <p:cNvPr id="4" name="Text Box 4"/>
          <p:cNvSpPr txBox="1">
            <a:spLocks noChangeArrowheads="1"/>
          </p:cNvSpPr>
          <p:nvPr/>
        </p:nvSpPr>
        <p:spPr bwMode="auto">
          <a:xfrm>
            <a:off x="4860032" y="2913698"/>
            <a:ext cx="3486150" cy="2838450"/>
          </a:xfrm>
          <a:prstGeom prst="rect">
            <a:avLst/>
          </a:prstGeom>
          <a:solidFill>
            <a:srgbClr val="CCECFF"/>
          </a:solidFill>
          <a:ln w="9525">
            <a:noFill/>
            <a:miter lim="800000"/>
            <a:headEnd/>
            <a:tailEnd/>
          </a:ln>
          <a:effectLst/>
        </p:spPr>
        <p:txBody>
          <a:bodyPr wrap="none">
            <a:spAutoFit/>
          </a:bodyPr>
          <a:lstStyle/>
          <a:p>
            <a:pPr algn="l" eaLnBrk="0" hangingPunct="0"/>
            <a:r>
              <a:rPr lang="en-US" b="1" dirty="0">
                <a:latin typeface="Arial" charset="0"/>
              </a:rPr>
              <a:t>Example Profiles</a:t>
            </a:r>
          </a:p>
          <a:p>
            <a:pPr algn="l" eaLnBrk="0" hangingPunct="0"/>
            <a:r>
              <a:rPr lang="en-US" dirty="0">
                <a:latin typeface="Arial" charset="0"/>
              </a:rPr>
              <a:t>Advanced Audio Distribution</a:t>
            </a:r>
          </a:p>
          <a:p>
            <a:pPr algn="l" eaLnBrk="0" hangingPunct="0"/>
            <a:r>
              <a:rPr lang="en-US" dirty="0">
                <a:latin typeface="Arial" charset="0"/>
              </a:rPr>
              <a:t>PAN</a:t>
            </a:r>
          </a:p>
          <a:p>
            <a:pPr algn="l" eaLnBrk="0" hangingPunct="0"/>
            <a:r>
              <a:rPr lang="en-US" dirty="0">
                <a:latin typeface="Arial" charset="0"/>
              </a:rPr>
              <a:t>Audio Video Remote Control</a:t>
            </a:r>
          </a:p>
          <a:p>
            <a:pPr algn="l" eaLnBrk="0" hangingPunct="0"/>
            <a:r>
              <a:rPr lang="en-US" dirty="0">
                <a:latin typeface="Arial" charset="0"/>
              </a:rPr>
              <a:t>Basic Printing</a:t>
            </a:r>
          </a:p>
          <a:p>
            <a:pPr algn="l" eaLnBrk="0" hangingPunct="0"/>
            <a:r>
              <a:rPr lang="en-US" dirty="0">
                <a:latin typeface="Arial" charset="0"/>
              </a:rPr>
              <a:t>Basic Imaging</a:t>
            </a:r>
          </a:p>
          <a:p>
            <a:pPr algn="l" eaLnBrk="0" hangingPunct="0"/>
            <a:r>
              <a:rPr lang="en-US" dirty="0">
                <a:latin typeface="Arial" charset="0"/>
              </a:rPr>
              <a:t>Extended Service Discovery</a:t>
            </a:r>
          </a:p>
          <a:p>
            <a:pPr algn="l" eaLnBrk="0" hangingPunct="0"/>
            <a:r>
              <a:rPr lang="en-US" dirty="0">
                <a:latin typeface="Arial" charset="0"/>
              </a:rPr>
              <a:t>Generic Audio Video Distribution</a:t>
            </a:r>
          </a:p>
          <a:p>
            <a:pPr algn="l" eaLnBrk="0" hangingPunct="0"/>
            <a:r>
              <a:rPr lang="en-US" dirty="0">
                <a:latin typeface="Arial" charset="0"/>
              </a:rPr>
              <a:t>Hands Free</a:t>
            </a:r>
          </a:p>
          <a:p>
            <a:pPr algn="l" eaLnBrk="0" hangingPunct="0"/>
            <a:r>
              <a:rPr lang="en-US" dirty="0">
                <a:latin typeface="Arial" charset="0"/>
              </a:rPr>
              <a:t>Hardcopy Cable Replacement</a:t>
            </a:r>
          </a:p>
        </p:txBody>
      </p:sp>
      <p:sp>
        <p:nvSpPr>
          <p:cNvPr id="5" name="Rectangle 6"/>
          <p:cNvSpPr>
            <a:spLocks noChangeArrowheads="1"/>
          </p:cNvSpPr>
          <p:nvPr/>
        </p:nvSpPr>
        <p:spPr bwMode="auto">
          <a:xfrm>
            <a:off x="1227772" y="2378710"/>
            <a:ext cx="2803525" cy="179388"/>
          </a:xfrm>
          <a:prstGeom prst="rect">
            <a:avLst/>
          </a:prstGeom>
          <a:solidFill>
            <a:srgbClr val="99FF99"/>
          </a:solidFill>
          <a:ln w="3175">
            <a:solidFill>
              <a:srgbClr val="000000"/>
            </a:solidFill>
            <a:miter lim="800000"/>
            <a:headEnd/>
            <a:tailEnd/>
          </a:ln>
        </p:spPr>
        <p:txBody>
          <a:bodyPr wrap="none" lIns="0" tIns="0" rIns="0" bIns="0">
            <a:spAutoFit/>
          </a:bodyPr>
          <a:lstStyle/>
          <a:p>
            <a:endParaRPr lang="en-US"/>
          </a:p>
        </p:txBody>
      </p:sp>
      <p:sp>
        <p:nvSpPr>
          <p:cNvPr id="6" name="Rectangle 7"/>
          <p:cNvSpPr>
            <a:spLocks noChangeArrowheads="1"/>
          </p:cNvSpPr>
          <p:nvPr/>
        </p:nvSpPr>
        <p:spPr bwMode="auto">
          <a:xfrm>
            <a:off x="1227772" y="3091498"/>
            <a:ext cx="2803525" cy="177800"/>
          </a:xfrm>
          <a:prstGeom prst="rect">
            <a:avLst/>
          </a:prstGeom>
          <a:solidFill>
            <a:srgbClr val="99FF99"/>
          </a:solidFill>
          <a:ln w="3175">
            <a:solidFill>
              <a:srgbClr val="000000"/>
            </a:solidFill>
            <a:miter lim="800000"/>
            <a:headEnd/>
            <a:tailEnd/>
          </a:ln>
        </p:spPr>
        <p:txBody>
          <a:bodyPr wrap="none" lIns="0" tIns="0" rIns="0" bIns="0">
            <a:spAutoFit/>
          </a:bodyPr>
          <a:lstStyle/>
          <a:p>
            <a:endParaRPr lang="en-US"/>
          </a:p>
        </p:txBody>
      </p:sp>
      <p:sp>
        <p:nvSpPr>
          <p:cNvPr id="7" name="Rectangle 8"/>
          <p:cNvSpPr>
            <a:spLocks noChangeArrowheads="1"/>
          </p:cNvSpPr>
          <p:nvPr/>
        </p:nvSpPr>
        <p:spPr bwMode="auto">
          <a:xfrm>
            <a:off x="1227772" y="2735898"/>
            <a:ext cx="2803525" cy="177800"/>
          </a:xfrm>
          <a:prstGeom prst="rect">
            <a:avLst/>
          </a:prstGeom>
          <a:solidFill>
            <a:srgbClr val="99FF99"/>
          </a:solidFill>
          <a:ln w="3175">
            <a:solidFill>
              <a:srgbClr val="000000"/>
            </a:solidFill>
            <a:miter lim="800000"/>
            <a:headEnd/>
            <a:tailEnd/>
          </a:ln>
        </p:spPr>
        <p:txBody>
          <a:bodyPr wrap="none" lIns="0" tIns="0" rIns="0" bIns="0">
            <a:spAutoFit/>
          </a:bodyPr>
          <a:lstStyle/>
          <a:p>
            <a:endParaRPr lang="en-US"/>
          </a:p>
        </p:txBody>
      </p:sp>
      <p:sp>
        <p:nvSpPr>
          <p:cNvPr id="8" name="Rectangle 9"/>
          <p:cNvSpPr>
            <a:spLocks noChangeArrowheads="1"/>
          </p:cNvSpPr>
          <p:nvPr/>
        </p:nvSpPr>
        <p:spPr bwMode="auto">
          <a:xfrm>
            <a:off x="1227772" y="3447098"/>
            <a:ext cx="2803525" cy="179387"/>
          </a:xfrm>
          <a:prstGeom prst="rect">
            <a:avLst/>
          </a:prstGeom>
          <a:solidFill>
            <a:srgbClr val="99FF99"/>
          </a:solidFill>
          <a:ln w="3175">
            <a:solidFill>
              <a:srgbClr val="000000"/>
            </a:solidFill>
            <a:miter lim="800000"/>
            <a:headEnd/>
            <a:tailEnd/>
          </a:ln>
        </p:spPr>
        <p:txBody>
          <a:bodyPr wrap="none" lIns="0" tIns="0" rIns="0" bIns="0">
            <a:spAutoFit/>
          </a:bodyPr>
          <a:lstStyle/>
          <a:p>
            <a:endParaRPr lang="en-US"/>
          </a:p>
        </p:txBody>
      </p:sp>
      <p:sp>
        <p:nvSpPr>
          <p:cNvPr id="9" name="Rectangle 10"/>
          <p:cNvSpPr>
            <a:spLocks noChangeArrowheads="1"/>
          </p:cNvSpPr>
          <p:nvPr/>
        </p:nvSpPr>
        <p:spPr bwMode="auto">
          <a:xfrm>
            <a:off x="1696085" y="1845310"/>
            <a:ext cx="231775" cy="1958975"/>
          </a:xfrm>
          <a:prstGeom prst="rect">
            <a:avLst/>
          </a:prstGeom>
          <a:solidFill>
            <a:srgbClr val="FF9933"/>
          </a:solidFill>
          <a:ln w="3175">
            <a:solidFill>
              <a:srgbClr val="000000"/>
            </a:solidFill>
            <a:miter lim="800000"/>
            <a:headEnd/>
            <a:tailEnd/>
          </a:ln>
        </p:spPr>
        <p:txBody>
          <a:bodyPr wrap="none" lIns="0" tIns="0" rIns="0" bIns="0">
            <a:spAutoFit/>
          </a:bodyPr>
          <a:lstStyle/>
          <a:p>
            <a:endParaRPr lang="en-US"/>
          </a:p>
        </p:txBody>
      </p:sp>
      <p:sp>
        <p:nvSpPr>
          <p:cNvPr id="10" name="Rectangle 11"/>
          <p:cNvSpPr>
            <a:spLocks noChangeArrowheads="1"/>
          </p:cNvSpPr>
          <p:nvPr/>
        </p:nvSpPr>
        <p:spPr bwMode="auto">
          <a:xfrm>
            <a:off x="2162810" y="1845310"/>
            <a:ext cx="233362" cy="1157288"/>
          </a:xfrm>
          <a:prstGeom prst="rect">
            <a:avLst/>
          </a:prstGeom>
          <a:solidFill>
            <a:srgbClr val="FF9933"/>
          </a:solidFill>
          <a:ln w="3175">
            <a:solidFill>
              <a:srgbClr val="000000"/>
            </a:solidFill>
            <a:miter lim="800000"/>
            <a:headEnd/>
            <a:tailEnd/>
          </a:ln>
        </p:spPr>
        <p:txBody>
          <a:bodyPr wrap="none" lIns="0" tIns="0" rIns="0" bIns="0">
            <a:spAutoFit/>
          </a:bodyPr>
          <a:lstStyle/>
          <a:p>
            <a:endParaRPr lang="en-US"/>
          </a:p>
        </p:txBody>
      </p:sp>
      <p:sp>
        <p:nvSpPr>
          <p:cNvPr id="11" name="Rectangle 13"/>
          <p:cNvSpPr>
            <a:spLocks noChangeArrowheads="1"/>
          </p:cNvSpPr>
          <p:nvPr/>
        </p:nvSpPr>
        <p:spPr bwMode="auto">
          <a:xfrm>
            <a:off x="3096260" y="2653348"/>
            <a:ext cx="233362" cy="706437"/>
          </a:xfrm>
          <a:prstGeom prst="rect">
            <a:avLst/>
          </a:prstGeom>
          <a:solidFill>
            <a:srgbClr val="FF9933"/>
          </a:solidFill>
          <a:ln w="3175">
            <a:solidFill>
              <a:srgbClr val="000000"/>
            </a:solidFill>
            <a:miter lim="800000"/>
            <a:headEnd/>
            <a:tailEnd/>
          </a:ln>
        </p:spPr>
        <p:txBody>
          <a:bodyPr wrap="none" lIns="0" tIns="0" rIns="0" bIns="0">
            <a:spAutoFit/>
          </a:bodyPr>
          <a:lstStyle/>
          <a:p>
            <a:endParaRPr lang="en-US"/>
          </a:p>
        </p:txBody>
      </p:sp>
      <p:sp>
        <p:nvSpPr>
          <p:cNvPr id="12" name="Rectangle 15"/>
          <p:cNvSpPr>
            <a:spLocks noChangeArrowheads="1"/>
          </p:cNvSpPr>
          <p:nvPr/>
        </p:nvSpPr>
        <p:spPr bwMode="auto">
          <a:xfrm>
            <a:off x="2715260" y="3932873"/>
            <a:ext cx="744537" cy="212725"/>
          </a:xfrm>
          <a:prstGeom prst="rect">
            <a:avLst/>
          </a:prstGeom>
          <a:solidFill>
            <a:srgbClr val="FF9933"/>
          </a:solidFill>
          <a:ln w="9525">
            <a:noFill/>
            <a:miter lim="800000"/>
            <a:headEnd/>
            <a:tailEnd/>
          </a:ln>
        </p:spPr>
        <p:txBody>
          <a:bodyPr lIns="0" tIns="0" rIns="0" bIns="0">
            <a:spAutoFit/>
          </a:bodyPr>
          <a:lstStyle/>
          <a:p>
            <a:pPr eaLnBrk="0" hangingPunct="0"/>
            <a:r>
              <a:rPr lang="en-US" sz="1400">
                <a:latin typeface="Arial" charset="0"/>
              </a:rPr>
              <a:t>Profiles</a:t>
            </a:r>
          </a:p>
        </p:txBody>
      </p:sp>
      <p:sp>
        <p:nvSpPr>
          <p:cNvPr id="13" name="Rectangle 17"/>
          <p:cNvSpPr>
            <a:spLocks noChangeArrowheads="1"/>
          </p:cNvSpPr>
          <p:nvPr/>
        </p:nvSpPr>
        <p:spPr bwMode="auto">
          <a:xfrm rot="10800000" flipH="1">
            <a:off x="908685" y="2332673"/>
            <a:ext cx="212725" cy="936625"/>
          </a:xfrm>
          <a:prstGeom prst="rect">
            <a:avLst/>
          </a:prstGeom>
          <a:solidFill>
            <a:srgbClr val="99FF99"/>
          </a:solidFill>
          <a:ln w="9525">
            <a:noFill/>
            <a:miter lim="800000"/>
            <a:headEnd/>
            <a:tailEnd/>
          </a:ln>
        </p:spPr>
        <p:txBody>
          <a:bodyPr vert="eaVert" lIns="0" tIns="0" rIns="0" bIns="0">
            <a:spAutoFit/>
          </a:bodyPr>
          <a:lstStyle/>
          <a:p>
            <a:pPr eaLnBrk="0" hangingPunct="0"/>
            <a:r>
              <a:rPr lang="en-US" sz="1400">
                <a:latin typeface="Arial" charset="0"/>
              </a:rPr>
              <a:t>Protocols</a:t>
            </a:r>
          </a:p>
        </p:txBody>
      </p:sp>
      <p:sp>
        <p:nvSpPr>
          <p:cNvPr id="14" name="Rectangle 19"/>
          <p:cNvSpPr>
            <a:spLocks noChangeArrowheads="1"/>
          </p:cNvSpPr>
          <p:nvPr/>
        </p:nvSpPr>
        <p:spPr bwMode="auto">
          <a:xfrm>
            <a:off x="1267460" y="1799273"/>
            <a:ext cx="2720975" cy="400050"/>
          </a:xfrm>
          <a:prstGeom prst="rect">
            <a:avLst/>
          </a:prstGeom>
          <a:solidFill>
            <a:srgbClr val="CCECFF"/>
          </a:solidFill>
          <a:ln w="3175">
            <a:solidFill>
              <a:srgbClr val="000000"/>
            </a:solidFill>
            <a:miter lim="800000"/>
            <a:headEnd/>
            <a:tailEnd/>
          </a:ln>
        </p:spPr>
        <p:txBody>
          <a:bodyPr wrap="none" lIns="0" tIns="0" rIns="0" bIns="0" anchor="ctr" anchorCtr="1"/>
          <a:lstStyle/>
          <a:p>
            <a:pPr algn="l" eaLnBrk="0" hangingPunct="0"/>
            <a:r>
              <a:rPr lang="en-US" sz="1400">
                <a:latin typeface="Arial" charset="0"/>
              </a:rPr>
              <a:t>Applications</a:t>
            </a:r>
          </a:p>
        </p:txBody>
      </p:sp>
      <p:sp>
        <p:nvSpPr>
          <p:cNvPr id="15" name="Rectangle 21"/>
          <p:cNvSpPr>
            <a:spLocks noChangeArrowheads="1"/>
          </p:cNvSpPr>
          <p:nvPr/>
        </p:nvSpPr>
        <p:spPr bwMode="auto">
          <a:xfrm>
            <a:off x="2629535" y="3359785"/>
            <a:ext cx="233362" cy="444500"/>
          </a:xfrm>
          <a:prstGeom prst="rect">
            <a:avLst/>
          </a:prstGeom>
          <a:solidFill>
            <a:srgbClr val="FF9933"/>
          </a:solidFill>
          <a:ln w="3175">
            <a:solidFill>
              <a:srgbClr val="000000"/>
            </a:solidFill>
            <a:miter lim="800000"/>
            <a:headEnd/>
            <a:tailEnd/>
          </a:ln>
        </p:spPr>
        <p:txBody>
          <a:bodyPr wrap="none" lIns="0" tIns="0" rIns="0" bIns="0">
            <a:spAutoFit/>
          </a:bodyPr>
          <a:lstStyle/>
          <a:p>
            <a:endParaRPr lang="en-US"/>
          </a:p>
        </p:txBody>
      </p:sp>
      <p:sp>
        <p:nvSpPr>
          <p:cNvPr id="16" name="Rectangle 22"/>
          <p:cNvSpPr>
            <a:spLocks noChangeArrowheads="1"/>
          </p:cNvSpPr>
          <p:nvPr/>
        </p:nvSpPr>
        <p:spPr bwMode="auto">
          <a:xfrm>
            <a:off x="2629535" y="2646998"/>
            <a:ext cx="233362" cy="355600"/>
          </a:xfrm>
          <a:prstGeom prst="rect">
            <a:avLst/>
          </a:prstGeom>
          <a:solidFill>
            <a:srgbClr val="FF9933"/>
          </a:solidFill>
          <a:ln w="3175">
            <a:solidFill>
              <a:srgbClr val="000000"/>
            </a:solidFill>
            <a:miter lim="800000"/>
            <a:headEnd/>
            <a:tailEnd/>
          </a:ln>
        </p:spPr>
        <p:txBody>
          <a:bodyPr wrap="none" lIns="0" tIns="0" rIns="0" bIns="0">
            <a:spAutoFit/>
          </a:bodyPr>
          <a:lstStyle/>
          <a:p>
            <a:endParaRPr lang="en-US"/>
          </a:p>
        </p:txBody>
      </p:sp>
      <p:sp>
        <p:nvSpPr>
          <p:cNvPr id="17" name="Rectangle 23"/>
          <p:cNvSpPr>
            <a:spLocks noChangeArrowheads="1"/>
          </p:cNvSpPr>
          <p:nvPr/>
        </p:nvSpPr>
        <p:spPr bwMode="auto">
          <a:xfrm>
            <a:off x="3562985" y="3359785"/>
            <a:ext cx="233362" cy="444500"/>
          </a:xfrm>
          <a:prstGeom prst="rect">
            <a:avLst/>
          </a:prstGeom>
          <a:solidFill>
            <a:srgbClr val="FF9933"/>
          </a:solidFill>
          <a:ln w="3175">
            <a:solidFill>
              <a:srgbClr val="000000"/>
            </a:solidFill>
            <a:miter lim="800000"/>
            <a:headEnd/>
            <a:tailEnd/>
          </a:ln>
        </p:spPr>
        <p:txBody>
          <a:bodyPr wrap="none" lIns="0" tIns="0" rIns="0" bIns="0">
            <a:spAutoFit/>
          </a:bodyPr>
          <a:lstStyle/>
          <a:p>
            <a:endParaRPr lang="en-US"/>
          </a:p>
        </p:txBody>
      </p:sp>
      <p:sp>
        <p:nvSpPr>
          <p:cNvPr id="18" name="Rectangle 24"/>
          <p:cNvSpPr>
            <a:spLocks noChangeArrowheads="1"/>
          </p:cNvSpPr>
          <p:nvPr/>
        </p:nvSpPr>
        <p:spPr bwMode="auto">
          <a:xfrm>
            <a:off x="3553460" y="2256473"/>
            <a:ext cx="233362" cy="444500"/>
          </a:xfrm>
          <a:prstGeom prst="rect">
            <a:avLst/>
          </a:prstGeom>
          <a:solidFill>
            <a:srgbClr val="FF9933"/>
          </a:solidFill>
          <a:ln w="3175">
            <a:solidFill>
              <a:srgbClr val="000000"/>
            </a:solidFill>
            <a:miter lim="800000"/>
            <a:headEnd/>
            <a:tailEnd/>
          </a:ln>
        </p:spPr>
        <p:txBody>
          <a:bodyPr wrap="none" lIns="0" tIns="0" rIns="0" bIns="0">
            <a:spAutoFit/>
          </a:bodyPr>
          <a:lstStyle/>
          <a:p>
            <a:endParaRPr lang="en-US"/>
          </a:p>
        </p:txBody>
      </p:sp>
    </p:spTree>
    <p:extLst>
      <p:ext uri="{BB962C8B-B14F-4D97-AF65-F5344CB8AC3E}">
        <p14:creationId xmlns:p14="http://schemas.microsoft.com/office/powerpoint/2010/main" val="36705837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36" name="Rectangle 24"/>
          <p:cNvSpPr>
            <a:spLocks noGrp="1" noChangeArrowheads="1"/>
          </p:cNvSpPr>
          <p:nvPr>
            <p:ph type="title"/>
          </p:nvPr>
        </p:nvSpPr>
        <p:spPr>
          <a:xfrm>
            <a:off x="467544" y="476672"/>
            <a:ext cx="8229600" cy="990600"/>
          </a:xfrm>
        </p:spPr>
        <p:txBody>
          <a:bodyPr>
            <a:normAutofit/>
          </a:bodyPr>
          <a:lstStyle/>
          <a:p>
            <a:r>
              <a:rPr lang="en-US" dirty="0"/>
              <a:t>Bluetooth Profiles</a:t>
            </a:r>
          </a:p>
        </p:txBody>
      </p:sp>
      <p:graphicFrame>
        <p:nvGraphicFramePr>
          <p:cNvPr id="448539" name="Group 27"/>
          <p:cNvGraphicFramePr>
            <a:graphicFrameLocks noGrp="1"/>
          </p:cNvGraphicFramePr>
          <p:nvPr>
            <p:ph type="tbl" idx="4294967295"/>
            <p:extLst>
              <p:ext uri="{D42A27DB-BD31-4B8C-83A1-F6EECF244321}">
                <p14:modId xmlns:p14="http://schemas.microsoft.com/office/powerpoint/2010/main" val="1880543320"/>
              </p:ext>
            </p:extLst>
          </p:nvPr>
        </p:nvGraphicFramePr>
        <p:xfrm>
          <a:off x="539552" y="1484784"/>
          <a:ext cx="8229600" cy="4738370"/>
        </p:xfrm>
        <a:graphic>
          <a:graphicData uri="http://schemas.openxmlformats.org/drawingml/2006/table">
            <a:tbl>
              <a:tblPr/>
              <a:tblGrid>
                <a:gridCol w="28194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1" i="0" u="none" strike="noStrike" cap="none" normalizeH="0" baseline="0">
                          <a:ln>
                            <a:noFill/>
                          </a:ln>
                          <a:solidFill>
                            <a:schemeClr val="bg1"/>
                          </a:solidFill>
                          <a:effectLst/>
                          <a:latin typeface="Arial" charset="0"/>
                        </a:rPr>
                        <a:t>Profile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62D64"/>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1" i="0" u="none" strike="noStrike" cap="none" normalizeH="0" baseline="0">
                          <a:ln>
                            <a:noFill/>
                          </a:ln>
                          <a:solidFill>
                            <a:schemeClr val="bg1"/>
                          </a:solidFill>
                          <a:effectLst/>
                          <a:latin typeface="Arial" charset="0"/>
                        </a:rPr>
                        <a:t>Defines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62D64"/>
                    </a:solidFill>
                  </a:tcPr>
                </a:tc>
                <a:extLst>
                  <a:ext uri="{0D108BD9-81ED-4DB2-BD59-A6C34878D82A}">
                    <a16:rowId xmlns:a16="http://schemas.microsoft.com/office/drawing/2014/main" val="10000"/>
                  </a:ext>
                </a:extLst>
              </a:tr>
              <a:tr h="958850">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Generic Access Profile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The use of the link controller and the Link Manager Protocol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extLst>
                  <a:ext uri="{0D108BD9-81ED-4DB2-BD59-A6C34878D82A}">
                    <a16:rowId xmlns:a16="http://schemas.microsoft.com/office/drawing/2014/main" val="10001"/>
                  </a:ext>
                </a:extLst>
              </a:tr>
              <a:tr h="957263">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Audio/Video Remote Control Profile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GB" sz="2000" b="0" i="0" u="none" strike="noStrike" cap="none" normalizeH="0" baseline="0">
                          <a:ln>
                            <a:noFill/>
                          </a:ln>
                          <a:solidFill>
                            <a:schemeClr val="tx1"/>
                          </a:solidFill>
                          <a:effectLst/>
                          <a:latin typeface="Arial" charset="0"/>
                        </a:rPr>
                        <a:t>The features and procedures that ensure interoperability between Bluetooth devices with audio/video control functions</a:t>
                      </a:r>
                      <a:r>
                        <a:rPr kumimoji="0" lang="en-US" sz="20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extLst>
                  <a:ext uri="{0D108BD9-81ED-4DB2-BD59-A6C34878D82A}">
                    <a16:rowId xmlns:a16="http://schemas.microsoft.com/office/drawing/2014/main" val="10002"/>
                  </a:ext>
                </a:extLst>
              </a:tr>
              <a:tr h="957263">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Extended Service Discovery Profile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GB" sz="2000" b="0" i="0" u="none" strike="noStrike" cap="none" normalizeH="0" baseline="0">
                          <a:ln>
                            <a:noFill/>
                          </a:ln>
                          <a:solidFill>
                            <a:schemeClr val="tx1"/>
                          </a:solidFill>
                          <a:effectLst/>
                          <a:latin typeface="Arial" charset="0"/>
                        </a:rPr>
                        <a:t>How Bluetooth devices use the Service Discovery Protocol (SDP) to discover other devices with Universal Plug and Play (UPnP) services</a:t>
                      </a:r>
                      <a:r>
                        <a:rPr kumimoji="0" lang="en-US" sz="20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extLst>
                  <a:ext uri="{0D108BD9-81ED-4DB2-BD59-A6C34878D82A}">
                    <a16:rowId xmlns:a16="http://schemas.microsoft.com/office/drawing/2014/main" val="10003"/>
                  </a:ext>
                </a:extLst>
              </a:tr>
              <a:tr h="957263">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Service Discovery Application Profile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GB" sz="2000" b="0" i="0" u="none" strike="noStrike" cap="none" normalizeH="0" baseline="0" dirty="0">
                          <a:ln>
                            <a:noFill/>
                          </a:ln>
                          <a:solidFill>
                            <a:schemeClr val="tx1"/>
                          </a:solidFill>
                          <a:effectLst/>
                          <a:latin typeface="Arial" charset="0"/>
                        </a:rPr>
                        <a:t>The features and procedures for a Bluetooth application to discover services in other Bluetooth devices</a:t>
                      </a:r>
                      <a:r>
                        <a:rPr kumimoji="0" lang="en-US" sz="2000" b="0" i="0" u="none" strike="noStrike" cap="none" normalizeH="0" baseline="0" dirty="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8A0D8"/>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813490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587" name="Group 27"/>
          <p:cNvGraphicFramePr>
            <a:graphicFrameLocks noGrp="1"/>
          </p:cNvGraphicFramePr>
          <p:nvPr>
            <p:extLst>
              <p:ext uri="{D42A27DB-BD31-4B8C-83A1-F6EECF244321}">
                <p14:modId xmlns:p14="http://schemas.microsoft.com/office/powerpoint/2010/main" val="1275718273"/>
              </p:ext>
            </p:extLst>
          </p:nvPr>
        </p:nvGraphicFramePr>
        <p:xfrm>
          <a:off x="467544" y="1556792"/>
          <a:ext cx="8229600" cy="4431983"/>
        </p:xfrm>
        <a:graphic>
          <a:graphicData uri="http://schemas.openxmlformats.org/drawingml/2006/table">
            <a:tbl>
              <a:tblPr/>
              <a:tblGrid>
                <a:gridCol w="28194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1" i="0" u="none" strike="noStrike" cap="none" normalizeH="0" baseline="0" dirty="0">
                          <a:ln>
                            <a:noFill/>
                          </a:ln>
                          <a:solidFill>
                            <a:schemeClr val="bg1"/>
                          </a:solidFill>
                          <a:effectLst/>
                          <a:latin typeface="Arial" charset="0"/>
                        </a:rPr>
                        <a:t>Profile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62D64"/>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1" i="0" u="none" strike="noStrike" cap="none" normalizeH="0" baseline="0">
                          <a:ln>
                            <a:noFill/>
                          </a:ln>
                          <a:solidFill>
                            <a:schemeClr val="bg1"/>
                          </a:solidFill>
                          <a:effectLst/>
                          <a:latin typeface="Arial" charset="0"/>
                        </a:rPr>
                        <a:t>Defines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62D64"/>
                    </a:solidFill>
                  </a:tcPr>
                </a:tc>
                <a:extLst>
                  <a:ext uri="{0D108BD9-81ED-4DB2-BD59-A6C34878D82A}">
                    <a16:rowId xmlns:a16="http://schemas.microsoft.com/office/drawing/2014/main" val="10000"/>
                  </a:ext>
                </a:extLst>
              </a:tr>
              <a:tr h="958850">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Personal Area Network Profile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GB" sz="2000" b="0" i="0" u="none" strike="noStrike" cap="none" normalizeH="0" baseline="0">
                          <a:ln>
                            <a:noFill/>
                          </a:ln>
                          <a:solidFill>
                            <a:schemeClr val="tx1"/>
                          </a:solidFill>
                          <a:effectLst/>
                          <a:latin typeface="Arial" charset="0"/>
                        </a:rPr>
                        <a:t>How two or more Bluetooth devices form an ad-hoc network and access a remote network through a network access point</a:t>
                      </a:r>
                      <a:r>
                        <a:rPr kumimoji="0" lang="en-US" sz="20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extLst>
                  <a:ext uri="{0D108BD9-81ED-4DB2-BD59-A6C34878D82A}">
                    <a16:rowId xmlns:a16="http://schemas.microsoft.com/office/drawing/2014/main" val="10001"/>
                  </a:ext>
                </a:extLst>
              </a:tr>
              <a:tr h="957263">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Serial Port Profile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GB" sz="2000" b="0" i="0" u="none" strike="noStrike" cap="none" normalizeH="0" baseline="0">
                          <a:ln>
                            <a:noFill/>
                          </a:ln>
                          <a:solidFill>
                            <a:schemeClr val="tx1"/>
                          </a:solidFill>
                          <a:effectLst/>
                          <a:latin typeface="Arial" charset="0"/>
                        </a:rPr>
                        <a:t>How the RFCOMM serial port emulator is used in Bluetooth devices</a:t>
                      </a:r>
                      <a:r>
                        <a:rPr kumimoji="0" lang="en-US" sz="20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extLst>
                  <a:ext uri="{0D108BD9-81ED-4DB2-BD59-A6C34878D82A}">
                    <a16:rowId xmlns:a16="http://schemas.microsoft.com/office/drawing/2014/main" val="10002"/>
                  </a:ext>
                </a:extLst>
              </a:tr>
              <a:tr h="957263">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Headset Profile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GB" sz="2000" b="0" i="0" u="none" strike="noStrike" cap="none" normalizeH="0" baseline="0">
                          <a:ln>
                            <a:noFill/>
                          </a:ln>
                          <a:solidFill>
                            <a:schemeClr val="tx1"/>
                          </a:solidFill>
                          <a:effectLst/>
                          <a:latin typeface="Arial" charset="0"/>
                        </a:rPr>
                        <a:t>The duplex link to a Bluetooth headset that is controlled by an audio gateway, such as a mobile phone</a:t>
                      </a:r>
                      <a:r>
                        <a:rPr kumimoji="0" lang="en-US" sz="20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extLst>
                  <a:ext uri="{0D108BD9-81ED-4DB2-BD59-A6C34878D82A}">
                    <a16:rowId xmlns:a16="http://schemas.microsoft.com/office/drawing/2014/main" val="10003"/>
                  </a:ext>
                </a:extLst>
              </a:tr>
              <a:tr h="957263">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Hands-Free Profile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GB" sz="2000" b="0" i="0" u="none" strike="noStrike" cap="none" normalizeH="0" baseline="0" dirty="0">
                          <a:ln>
                            <a:noFill/>
                          </a:ln>
                          <a:solidFill>
                            <a:schemeClr val="tx1"/>
                          </a:solidFill>
                          <a:effectLst/>
                          <a:latin typeface="Arial" charset="0"/>
                        </a:rPr>
                        <a:t>The means for the remote control and voice connections of hands-free devices, such as a cell phone connected to a Bluetooth in-car kit</a:t>
                      </a:r>
                      <a:r>
                        <a:rPr kumimoji="0" lang="en-US" sz="2000" b="0" i="0" u="none" strike="noStrike" cap="none" normalizeH="0" baseline="0" dirty="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8A0D8"/>
                    </a:solidFill>
                  </a:tcPr>
                </a:tc>
                <a:extLst>
                  <a:ext uri="{0D108BD9-81ED-4DB2-BD59-A6C34878D82A}">
                    <a16:rowId xmlns:a16="http://schemas.microsoft.com/office/drawing/2014/main" val="10004"/>
                  </a:ext>
                </a:extLst>
              </a:tr>
            </a:tbl>
          </a:graphicData>
        </a:graphic>
      </p:graphicFrame>
      <p:sp>
        <p:nvSpPr>
          <p:cNvPr id="450584" name="Rectangle 24"/>
          <p:cNvSpPr>
            <a:spLocks noGrp="1" noChangeArrowheads="1"/>
          </p:cNvSpPr>
          <p:nvPr>
            <p:ph type="title"/>
          </p:nvPr>
        </p:nvSpPr>
        <p:spPr/>
        <p:txBody>
          <a:bodyPr/>
          <a:lstStyle/>
          <a:p>
            <a:r>
              <a:rPr lang="en-US" sz="3600" dirty="0"/>
              <a:t>Bluetooth Profiles</a:t>
            </a:r>
          </a:p>
        </p:txBody>
      </p:sp>
    </p:spTree>
    <p:extLst>
      <p:ext uri="{BB962C8B-B14F-4D97-AF65-F5344CB8AC3E}">
        <p14:creationId xmlns:p14="http://schemas.microsoft.com/office/powerpoint/2010/main" val="22457746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1611" name="Group 27"/>
          <p:cNvGraphicFramePr>
            <a:graphicFrameLocks noGrp="1"/>
          </p:cNvGraphicFramePr>
          <p:nvPr>
            <p:extLst>
              <p:ext uri="{D42A27DB-BD31-4B8C-83A1-F6EECF244321}">
                <p14:modId xmlns:p14="http://schemas.microsoft.com/office/powerpoint/2010/main" val="136409214"/>
              </p:ext>
            </p:extLst>
          </p:nvPr>
        </p:nvGraphicFramePr>
        <p:xfrm>
          <a:off x="467544" y="1628800"/>
          <a:ext cx="8229600" cy="4641216"/>
        </p:xfrm>
        <a:graphic>
          <a:graphicData uri="http://schemas.openxmlformats.org/drawingml/2006/table">
            <a:tbl>
              <a:tblPr/>
              <a:tblGrid>
                <a:gridCol w="28194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1" i="0" u="none" strike="noStrike" cap="none" normalizeH="0" baseline="0" dirty="0">
                          <a:ln>
                            <a:noFill/>
                          </a:ln>
                          <a:solidFill>
                            <a:schemeClr val="bg1"/>
                          </a:solidFill>
                          <a:effectLst/>
                          <a:latin typeface="Arial" charset="0"/>
                        </a:rPr>
                        <a:t>Profile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62D64"/>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1" i="0" u="none" strike="noStrike" cap="none" normalizeH="0" baseline="0">
                          <a:ln>
                            <a:noFill/>
                          </a:ln>
                          <a:solidFill>
                            <a:schemeClr val="bg1"/>
                          </a:solidFill>
                          <a:effectLst/>
                          <a:latin typeface="Arial" charset="0"/>
                        </a:rPr>
                        <a:t>Defines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62D64"/>
                    </a:solidFill>
                  </a:tcPr>
                </a:tc>
                <a:extLst>
                  <a:ext uri="{0D108BD9-81ED-4DB2-BD59-A6C34878D82A}">
                    <a16:rowId xmlns:a16="http://schemas.microsoft.com/office/drawing/2014/main" val="10000"/>
                  </a:ext>
                </a:extLst>
              </a:tr>
              <a:tr h="958850">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Dial-Up Network Profile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The Bluetooth link to a dial-up modem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extLst>
                  <a:ext uri="{0D108BD9-81ED-4DB2-BD59-A6C34878D82A}">
                    <a16:rowId xmlns:a16="http://schemas.microsoft.com/office/drawing/2014/main" val="10001"/>
                  </a:ext>
                </a:extLst>
              </a:tr>
              <a:tr h="957263">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FAX Profile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How to transfer a FAX over a Bluetooth link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extLst>
                  <a:ext uri="{0D108BD9-81ED-4DB2-BD59-A6C34878D82A}">
                    <a16:rowId xmlns:a16="http://schemas.microsoft.com/office/drawing/2014/main" val="10002"/>
                  </a:ext>
                </a:extLst>
              </a:tr>
              <a:tr h="957263">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LAN Access Profile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How Bluetooth devices access a LAN through the Point-to-Point Protocol (PPP) and how PPP is used to create a network between two Bluetooth device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extLst>
                  <a:ext uri="{0D108BD9-81ED-4DB2-BD59-A6C34878D82A}">
                    <a16:rowId xmlns:a16="http://schemas.microsoft.com/office/drawing/2014/main" val="10003"/>
                  </a:ext>
                </a:extLst>
              </a:tr>
              <a:tr h="957263">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SIM Access Profile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dirty="0">
                          <a:ln>
                            <a:noFill/>
                          </a:ln>
                          <a:solidFill>
                            <a:schemeClr val="tx1"/>
                          </a:solidFill>
                          <a:effectLst/>
                          <a:latin typeface="Arial" charset="0"/>
                        </a:rPr>
                        <a:t>The protocols and procedures used to access a SIM card over a Bluetooth link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8A0D8"/>
                    </a:solidFill>
                  </a:tcPr>
                </a:tc>
                <a:extLst>
                  <a:ext uri="{0D108BD9-81ED-4DB2-BD59-A6C34878D82A}">
                    <a16:rowId xmlns:a16="http://schemas.microsoft.com/office/drawing/2014/main" val="10004"/>
                  </a:ext>
                </a:extLst>
              </a:tr>
            </a:tbl>
          </a:graphicData>
        </a:graphic>
      </p:graphicFrame>
      <p:sp>
        <p:nvSpPr>
          <p:cNvPr id="451608" name="Rectangle 24"/>
          <p:cNvSpPr>
            <a:spLocks noGrp="1" noChangeArrowheads="1"/>
          </p:cNvSpPr>
          <p:nvPr>
            <p:ph type="title"/>
          </p:nvPr>
        </p:nvSpPr>
        <p:spPr/>
        <p:txBody>
          <a:bodyPr/>
          <a:lstStyle/>
          <a:p>
            <a:r>
              <a:rPr lang="en-US" sz="3600" dirty="0"/>
              <a:t>Bluetooth Profiles</a:t>
            </a:r>
          </a:p>
        </p:txBody>
      </p:sp>
    </p:spTree>
    <p:extLst>
      <p:ext uri="{BB962C8B-B14F-4D97-AF65-F5344CB8AC3E}">
        <p14:creationId xmlns:p14="http://schemas.microsoft.com/office/powerpoint/2010/main" val="29347101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2642" name="Group 34"/>
          <p:cNvGraphicFramePr>
            <a:graphicFrameLocks noGrp="1"/>
          </p:cNvGraphicFramePr>
          <p:nvPr/>
        </p:nvGraphicFramePr>
        <p:xfrm>
          <a:off x="457200" y="1447800"/>
          <a:ext cx="8229600" cy="4801553"/>
        </p:xfrm>
        <a:graphic>
          <a:graphicData uri="http://schemas.openxmlformats.org/drawingml/2006/table">
            <a:tbl>
              <a:tblPr/>
              <a:tblGrid>
                <a:gridCol w="28194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1" i="0" u="none" strike="noStrike" cap="none" normalizeH="0" baseline="0">
                          <a:ln>
                            <a:noFill/>
                          </a:ln>
                          <a:solidFill>
                            <a:schemeClr val="bg1"/>
                          </a:solidFill>
                          <a:effectLst/>
                          <a:latin typeface="Arial" charset="0"/>
                        </a:rPr>
                        <a:t>Profile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62D64"/>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1" i="0" u="none" strike="noStrike" cap="none" normalizeH="0" baseline="0">
                          <a:ln>
                            <a:noFill/>
                          </a:ln>
                          <a:solidFill>
                            <a:schemeClr val="bg1"/>
                          </a:solidFill>
                          <a:effectLst/>
                          <a:latin typeface="Arial" charset="0"/>
                        </a:rPr>
                        <a:t>Defines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62D64"/>
                    </a:solidFill>
                  </a:tcPr>
                </a:tc>
                <a:extLst>
                  <a:ext uri="{0D108BD9-81ED-4DB2-BD59-A6C34878D82A}">
                    <a16:rowId xmlns:a16="http://schemas.microsoft.com/office/drawing/2014/main" val="10000"/>
                  </a:ext>
                </a:extLst>
              </a:tr>
              <a:tr h="958850">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Generic Object Exchange Profile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How a Bluetooth device uses OBEX for file transfer, object push, and data synchronization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extLst>
                  <a:ext uri="{0D108BD9-81ED-4DB2-BD59-A6C34878D82A}">
                    <a16:rowId xmlns:a16="http://schemas.microsoft.com/office/drawing/2014/main" val="10001"/>
                  </a:ext>
                </a:extLst>
              </a:tr>
              <a:tr h="823913">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File Transfer Profile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How data files are transferred between Bluetooth devices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extLst>
                  <a:ext uri="{0D108BD9-81ED-4DB2-BD59-A6C34878D82A}">
                    <a16:rowId xmlns:a16="http://schemas.microsoft.com/office/drawing/2014/main" val="10002"/>
                  </a:ext>
                </a:extLst>
              </a:tr>
              <a:tr h="838200">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Object Push Profile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The processes used to push files from a Bluetooth server to a Bluetooth client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extLst>
                  <a:ext uri="{0D108BD9-81ED-4DB2-BD59-A6C34878D82A}">
                    <a16:rowId xmlns:a16="http://schemas.microsoft.com/office/drawing/2014/main" val="10003"/>
                  </a:ext>
                </a:extLst>
              </a:tr>
              <a:tr h="838200">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Synchronization Profile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The processes used to synchronize files and data between two Bluetooth devices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extLst>
                  <a:ext uri="{0D108BD9-81ED-4DB2-BD59-A6C34878D82A}">
                    <a16:rowId xmlns:a16="http://schemas.microsoft.com/office/drawing/2014/main" val="10004"/>
                  </a:ext>
                </a:extLst>
              </a:tr>
              <a:tr h="838200">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Basic Imaging Profile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The Bluetooth services and device features required to exchange JPEG images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8A0D8"/>
                    </a:solidFill>
                  </a:tcPr>
                </a:tc>
                <a:extLst>
                  <a:ext uri="{0D108BD9-81ED-4DB2-BD59-A6C34878D82A}">
                    <a16:rowId xmlns:a16="http://schemas.microsoft.com/office/drawing/2014/main" val="10005"/>
                  </a:ext>
                </a:extLst>
              </a:tr>
            </a:tbl>
          </a:graphicData>
        </a:graphic>
      </p:graphicFrame>
      <p:sp>
        <p:nvSpPr>
          <p:cNvPr id="452635" name="Rectangle 27"/>
          <p:cNvSpPr>
            <a:spLocks noGrp="1" noChangeArrowheads="1"/>
          </p:cNvSpPr>
          <p:nvPr>
            <p:ph type="title"/>
          </p:nvPr>
        </p:nvSpPr>
        <p:spPr/>
        <p:txBody>
          <a:bodyPr/>
          <a:lstStyle/>
          <a:p>
            <a:r>
              <a:rPr lang="en-US" sz="3600" dirty="0"/>
              <a:t>Bluetooth Profiles</a:t>
            </a:r>
          </a:p>
        </p:txBody>
      </p:sp>
    </p:spTree>
    <p:extLst>
      <p:ext uri="{BB962C8B-B14F-4D97-AF65-F5344CB8AC3E}">
        <p14:creationId xmlns:p14="http://schemas.microsoft.com/office/powerpoint/2010/main" val="728511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en-US"/>
              <a:t>Types of Networks</a:t>
            </a:r>
          </a:p>
        </p:txBody>
      </p:sp>
      <p:sp>
        <p:nvSpPr>
          <p:cNvPr id="413699" name="Rectangle 3"/>
          <p:cNvSpPr>
            <a:spLocks noGrp="1" noChangeArrowheads="1"/>
          </p:cNvSpPr>
          <p:nvPr>
            <p:ph type="body" sz="half" idx="1"/>
          </p:nvPr>
        </p:nvSpPr>
        <p:spPr/>
        <p:txBody>
          <a:bodyPr/>
          <a:lstStyle/>
          <a:p>
            <a:r>
              <a:rPr lang="en-US"/>
              <a:t>Personal Area Network (PAN)</a:t>
            </a:r>
          </a:p>
          <a:p>
            <a:pPr lvl="1"/>
            <a:r>
              <a:rPr lang="en-US"/>
              <a:t>Connects computing and other devices in the immediate vicinity of an individual to support the activities of that individual </a:t>
            </a:r>
          </a:p>
        </p:txBody>
      </p:sp>
      <p:sp>
        <p:nvSpPr>
          <p:cNvPr id="413700" name="Rectangle 4"/>
          <p:cNvSpPr>
            <a:spLocks noGrp="1" noChangeArrowheads="1"/>
          </p:cNvSpPr>
          <p:nvPr>
            <p:ph type="body" sz="half" idx="2"/>
          </p:nvPr>
        </p:nvSpPr>
        <p:spPr/>
        <p:txBody>
          <a:bodyPr/>
          <a:lstStyle/>
          <a:p>
            <a:r>
              <a:rPr lang="en-US"/>
              <a:t>Home Area Network (HAN)</a:t>
            </a:r>
          </a:p>
          <a:p>
            <a:pPr lvl="1"/>
            <a:r>
              <a:rPr lang="en-US"/>
              <a:t>Network limited to the immediate vicinity, inside and outside, of a home that connects a wide range of devices </a:t>
            </a:r>
          </a:p>
        </p:txBody>
      </p:sp>
    </p:spTree>
    <p:extLst>
      <p:ext uri="{BB962C8B-B14F-4D97-AF65-F5344CB8AC3E}">
        <p14:creationId xmlns:p14="http://schemas.microsoft.com/office/powerpoint/2010/main" val="2488892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3659" name="Group 27"/>
          <p:cNvGraphicFramePr>
            <a:graphicFrameLocks noGrp="1"/>
          </p:cNvGraphicFramePr>
          <p:nvPr/>
        </p:nvGraphicFramePr>
        <p:xfrm>
          <a:off x="457200" y="1447800"/>
          <a:ext cx="8229600" cy="4336416"/>
        </p:xfrm>
        <a:graphic>
          <a:graphicData uri="http://schemas.openxmlformats.org/drawingml/2006/table">
            <a:tbl>
              <a:tblPr/>
              <a:tblGrid>
                <a:gridCol w="28194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1" i="0" u="none" strike="noStrike" cap="none" normalizeH="0" baseline="0">
                          <a:ln>
                            <a:noFill/>
                          </a:ln>
                          <a:solidFill>
                            <a:schemeClr val="bg1"/>
                          </a:solidFill>
                          <a:effectLst/>
                          <a:latin typeface="Arial" charset="0"/>
                        </a:rPr>
                        <a:t>Profile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62D64"/>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1" i="0" u="none" strike="noStrike" cap="none" normalizeH="0" baseline="0">
                          <a:ln>
                            <a:noFill/>
                          </a:ln>
                          <a:solidFill>
                            <a:schemeClr val="bg1"/>
                          </a:solidFill>
                          <a:effectLst/>
                          <a:latin typeface="Arial" charset="0"/>
                        </a:rPr>
                        <a:t>Defines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62D64"/>
                    </a:solidFill>
                  </a:tcPr>
                </a:tc>
                <a:extLst>
                  <a:ext uri="{0D108BD9-81ED-4DB2-BD59-A6C34878D82A}">
                    <a16:rowId xmlns:a16="http://schemas.microsoft.com/office/drawing/2014/main" val="10000"/>
                  </a:ext>
                </a:extLst>
              </a:tr>
              <a:tr h="958850">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Basic Printing Profile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The device requirements for Bluetooth-enabled printers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extLst>
                  <a:ext uri="{0D108BD9-81ED-4DB2-BD59-A6C34878D82A}">
                    <a16:rowId xmlns:a16="http://schemas.microsoft.com/office/drawing/2014/main" val="10001"/>
                  </a:ext>
                </a:extLst>
              </a:tr>
              <a:tr h="957263">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Generic Audio/Video Distribution Profile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A generic definition for distributing audio/video content between Bluetooth devices over an ACL channel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extLst>
                  <a:ext uri="{0D108BD9-81ED-4DB2-BD59-A6C34878D82A}">
                    <a16:rowId xmlns:a16="http://schemas.microsoft.com/office/drawing/2014/main" val="10002"/>
                  </a:ext>
                </a:extLst>
              </a:tr>
              <a:tr h="957263">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Advanced Audio Distribution Profile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The protocols and procedures used to distribute high quality audio content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extLst>
                  <a:ext uri="{0D108BD9-81ED-4DB2-BD59-A6C34878D82A}">
                    <a16:rowId xmlns:a16="http://schemas.microsoft.com/office/drawing/2014/main" val="10003"/>
                  </a:ext>
                </a:extLst>
              </a:tr>
              <a:tr h="957263">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Video Distribution Profile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The device requirements to transfer video content between two Bluetooth devices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8A0D8"/>
                    </a:solidFill>
                  </a:tcPr>
                </a:tc>
                <a:extLst>
                  <a:ext uri="{0D108BD9-81ED-4DB2-BD59-A6C34878D82A}">
                    <a16:rowId xmlns:a16="http://schemas.microsoft.com/office/drawing/2014/main" val="10004"/>
                  </a:ext>
                </a:extLst>
              </a:tr>
            </a:tbl>
          </a:graphicData>
        </a:graphic>
      </p:graphicFrame>
      <p:sp>
        <p:nvSpPr>
          <p:cNvPr id="453656" name="Rectangle 24"/>
          <p:cNvSpPr>
            <a:spLocks noGrp="1" noChangeArrowheads="1"/>
          </p:cNvSpPr>
          <p:nvPr>
            <p:ph type="title"/>
          </p:nvPr>
        </p:nvSpPr>
        <p:spPr/>
        <p:txBody>
          <a:bodyPr/>
          <a:lstStyle/>
          <a:p>
            <a:r>
              <a:rPr lang="en-US" sz="3600" dirty="0"/>
              <a:t>Bluetooth Profiles</a:t>
            </a:r>
          </a:p>
        </p:txBody>
      </p:sp>
    </p:spTree>
    <p:extLst>
      <p:ext uri="{BB962C8B-B14F-4D97-AF65-F5344CB8AC3E}">
        <p14:creationId xmlns:p14="http://schemas.microsoft.com/office/powerpoint/2010/main" val="8367676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4680" name="Group 24"/>
          <p:cNvGraphicFramePr>
            <a:graphicFrameLocks noGrp="1"/>
          </p:cNvGraphicFramePr>
          <p:nvPr/>
        </p:nvGraphicFramePr>
        <p:xfrm>
          <a:off x="457200" y="1676400"/>
          <a:ext cx="8229600" cy="3330576"/>
        </p:xfrm>
        <a:graphic>
          <a:graphicData uri="http://schemas.openxmlformats.org/drawingml/2006/table">
            <a:tbl>
              <a:tblPr/>
              <a:tblGrid>
                <a:gridCol w="28194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1" i="0" u="none" strike="noStrike" cap="none" normalizeH="0" baseline="0">
                          <a:ln>
                            <a:noFill/>
                          </a:ln>
                          <a:solidFill>
                            <a:schemeClr val="bg1"/>
                          </a:solidFill>
                          <a:effectLst/>
                          <a:latin typeface="Arial" charset="0"/>
                        </a:rPr>
                        <a:t>Profile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62D64"/>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1" i="0" u="none" strike="noStrike" cap="none" normalizeH="0" baseline="0">
                          <a:ln>
                            <a:noFill/>
                          </a:ln>
                          <a:solidFill>
                            <a:schemeClr val="bg1"/>
                          </a:solidFill>
                          <a:effectLst/>
                          <a:latin typeface="Arial" charset="0"/>
                        </a:rPr>
                        <a:t>Defines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62D64"/>
                    </a:solidFill>
                  </a:tcPr>
                </a:tc>
                <a:extLst>
                  <a:ext uri="{0D108BD9-81ED-4DB2-BD59-A6C34878D82A}">
                    <a16:rowId xmlns:a16="http://schemas.microsoft.com/office/drawing/2014/main" val="10000"/>
                  </a:ext>
                </a:extLst>
              </a:tr>
              <a:tr h="958850">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Hard Copy Cable Replacement Profile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The device requirement to print or scan documents on a Bluetooth-enabled device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extLst>
                  <a:ext uri="{0D108BD9-81ED-4DB2-BD59-A6C34878D82A}">
                    <a16:rowId xmlns:a16="http://schemas.microsoft.com/office/drawing/2014/main" val="10001"/>
                  </a:ext>
                </a:extLst>
              </a:tr>
              <a:tr h="957263">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Cordless Telephone Profile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How telephone calls are forwarded to a Bluetooth cordless telephone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extLst>
                  <a:ext uri="{0D108BD9-81ED-4DB2-BD59-A6C34878D82A}">
                    <a16:rowId xmlns:a16="http://schemas.microsoft.com/office/drawing/2014/main" val="10002"/>
                  </a:ext>
                </a:extLst>
              </a:tr>
              <a:tr h="957263">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Intercom Profile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Voice communications over short-ranges between Bluetooth devices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8A0D8"/>
                    </a:solidFill>
                  </a:tcPr>
                </a:tc>
                <a:extLst>
                  <a:ext uri="{0D108BD9-81ED-4DB2-BD59-A6C34878D82A}">
                    <a16:rowId xmlns:a16="http://schemas.microsoft.com/office/drawing/2014/main" val="10003"/>
                  </a:ext>
                </a:extLst>
              </a:tr>
            </a:tbl>
          </a:graphicData>
        </a:graphic>
      </p:graphicFrame>
      <p:sp>
        <p:nvSpPr>
          <p:cNvPr id="454677" name="Rectangle 21"/>
          <p:cNvSpPr>
            <a:spLocks noGrp="1" noChangeArrowheads="1"/>
          </p:cNvSpPr>
          <p:nvPr>
            <p:ph type="title"/>
          </p:nvPr>
        </p:nvSpPr>
        <p:spPr/>
        <p:txBody>
          <a:bodyPr/>
          <a:lstStyle/>
          <a:p>
            <a:r>
              <a:rPr lang="en-US" sz="3600" b="1"/>
              <a:t>Bluetooth Profiles</a:t>
            </a:r>
          </a:p>
        </p:txBody>
      </p:sp>
    </p:spTree>
    <p:extLst>
      <p:ext uri="{BB962C8B-B14F-4D97-AF65-F5344CB8AC3E}">
        <p14:creationId xmlns:p14="http://schemas.microsoft.com/office/powerpoint/2010/main" val="38890484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50" name="Rectangle 46"/>
          <p:cNvSpPr>
            <a:spLocks noGrp="1" noChangeArrowheads="1"/>
          </p:cNvSpPr>
          <p:nvPr>
            <p:ph type="title"/>
          </p:nvPr>
        </p:nvSpPr>
        <p:spPr>
          <a:xfrm>
            <a:off x="467544" y="332656"/>
            <a:ext cx="8229600" cy="990600"/>
          </a:xfrm>
        </p:spPr>
        <p:txBody>
          <a:bodyPr/>
          <a:lstStyle/>
          <a:p>
            <a:r>
              <a:rPr lang="en-US" sz="3600" dirty="0"/>
              <a:t>Bluetooth vs. Infrared (IR)</a:t>
            </a:r>
          </a:p>
        </p:txBody>
      </p:sp>
      <p:graphicFrame>
        <p:nvGraphicFramePr>
          <p:cNvPr id="456760" name="Group 56"/>
          <p:cNvGraphicFramePr>
            <a:graphicFrameLocks noGrp="1"/>
          </p:cNvGraphicFramePr>
          <p:nvPr>
            <p:ph type="tbl" idx="4294967295"/>
          </p:nvPr>
        </p:nvGraphicFramePr>
        <p:xfrm>
          <a:off x="457200" y="1295400"/>
          <a:ext cx="8229600" cy="5246689"/>
        </p:xfrm>
        <a:graphic>
          <a:graphicData uri="http://schemas.openxmlformats.org/drawingml/2006/table">
            <a:tbl>
              <a:tblPr/>
              <a:tblGrid>
                <a:gridCol w="19050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3124200">
                  <a:extLst>
                    <a:ext uri="{9D8B030D-6E8A-4147-A177-3AD203B41FA5}">
                      <a16:colId xmlns:a16="http://schemas.microsoft.com/office/drawing/2014/main" val="20002"/>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1" i="0" u="none" strike="noStrike" cap="none" normalizeH="0" baseline="0">
                          <a:ln>
                            <a:noFill/>
                          </a:ln>
                          <a:solidFill>
                            <a:schemeClr val="bg1"/>
                          </a:solidFill>
                          <a:effectLst/>
                          <a:latin typeface="Arial" charset="0"/>
                        </a:rPr>
                        <a:t>Characteristic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62D64"/>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1" i="0" u="none" strike="noStrike" cap="none" normalizeH="0" baseline="0">
                          <a:ln>
                            <a:noFill/>
                          </a:ln>
                          <a:solidFill>
                            <a:schemeClr val="bg1"/>
                          </a:solidFill>
                          <a:effectLst/>
                          <a:latin typeface="Arial" charset="0"/>
                        </a:rPr>
                        <a:t>Bluetooth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62D64"/>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1" i="0" u="none" strike="noStrike" cap="none" normalizeH="0" baseline="0">
                          <a:ln>
                            <a:noFill/>
                          </a:ln>
                          <a:solidFill>
                            <a:schemeClr val="bg1"/>
                          </a:solidFill>
                          <a:effectLst/>
                          <a:latin typeface="Arial" charset="0"/>
                        </a:rPr>
                        <a:t>Infrared (IR)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62D64"/>
                    </a:solidFill>
                  </a:tcPr>
                </a:tc>
                <a:extLst>
                  <a:ext uri="{0D108BD9-81ED-4DB2-BD59-A6C34878D82A}">
                    <a16:rowId xmlns:a16="http://schemas.microsoft.com/office/drawing/2014/main" val="10000"/>
                  </a:ext>
                </a:extLst>
              </a:tr>
              <a:tr h="373063">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Bandwidth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1 Mbps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4 Mbps or 16 Mbps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extLst>
                  <a:ext uri="{0D108BD9-81ED-4DB2-BD59-A6C34878D82A}">
                    <a16:rowId xmlns:a16="http://schemas.microsoft.com/office/drawing/2014/main" val="10001"/>
                  </a:ext>
                </a:extLst>
              </a:tr>
              <a:tr h="358775">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Range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10 to 100 meters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Less than 1 meter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extLst>
                  <a:ext uri="{0D108BD9-81ED-4DB2-BD59-A6C34878D82A}">
                    <a16:rowId xmlns:a16="http://schemas.microsoft.com/office/drawing/2014/main" val="10002"/>
                  </a:ext>
                </a:extLst>
              </a:tr>
              <a:tr h="420688">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Environment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Can move around objects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Requires line of sight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extLst>
                  <a:ext uri="{0D108BD9-81ED-4DB2-BD59-A6C34878D82A}">
                    <a16:rowId xmlns:a16="http://schemas.microsoft.com/office/drawing/2014/main" val="10003"/>
                  </a:ext>
                </a:extLst>
              </a:tr>
              <a:tr h="685800">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Convenience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May connect to unwanted devices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Must position devices in LoS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extLst>
                  <a:ext uri="{0D108BD9-81ED-4DB2-BD59-A6C34878D82A}">
                    <a16:rowId xmlns:a16="http://schemas.microsoft.com/office/drawing/2014/main" val="10004"/>
                  </a:ext>
                </a:extLst>
              </a:tr>
              <a:tr h="976313">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Interference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Many devices operate in the same frequency range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Interference is unlikely and may be used on airplanes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extLst>
                  <a:ext uri="{0D108BD9-81ED-4DB2-BD59-A6C34878D82A}">
                    <a16:rowId xmlns:a16="http://schemas.microsoft.com/office/drawing/2014/main" val="10005"/>
                  </a:ext>
                </a:extLst>
              </a:tr>
              <a:tr h="657225">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Number of devices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Supports many devices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Connects only two devices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extLst>
                  <a:ext uri="{0D108BD9-81ED-4DB2-BD59-A6C34878D82A}">
                    <a16:rowId xmlns:a16="http://schemas.microsoft.com/office/drawing/2014/main" val="10006"/>
                  </a:ext>
                </a:extLst>
              </a:tr>
              <a:tr h="414338">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Cost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Inexpensive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More expensive to add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extLst>
                  <a:ext uri="{0D108BD9-81ED-4DB2-BD59-A6C34878D82A}">
                    <a16:rowId xmlns:a16="http://schemas.microsoft.com/office/drawing/2014/main" val="10007"/>
                  </a:ext>
                </a:extLst>
              </a:tr>
              <a:tr h="754063">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Control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Automatic scanning for devices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Must manually control connections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8A0D8"/>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0864030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ctrTitle"/>
          </p:nvPr>
        </p:nvSpPr>
        <p:spPr/>
        <p:txBody>
          <a:bodyPr/>
          <a:lstStyle/>
          <a:p>
            <a:r>
              <a:rPr lang="en-US">
                <a:solidFill>
                  <a:schemeClr val="tx1"/>
                </a:solidFill>
              </a:rPr>
              <a:t>WPAN Concepts</a:t>
            </a:r>
            <a:br>
              <a:rPr lang="en-US">
                <a:solidFill>
                  <a:schemeClr val="tx1"/>
                </a:solidFill>
              </a:rPr>
            </a:br>
            <a:r>
              <a:rPr lang="en-US">
                <a:solidFill>
                  <a:schemeClr val="tx1"/>
                </a:solidFill>
              </a:rPr>
              <a:t>IEEE 802.15 Standards</a:t>
            </a:r>
          </a:p>
        </p:txBody>
      </p:sp>
    </p:spTree>
    <p:extLst>
      <p:ext uri="{BB962C8B-B14F-4D97-AF65-F5344CB8AC3E}">
        <p14:creationId xmlns:p14="http://schemas.microsoft.com/office/powerpoint/2010/main" val="12992856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en-US"/>
              <a:t>IEEE 802.15</a:t>
            </a:r>
          </a:p>
        </p:txBody>
      </p:sp>
      <p:sp>
        <p:nvSpPr>
          <p:cNvPr id="459779" name="Rectangle 3"/>
          <p:cNvSpPr>
            <a:spLocks noGrp="1" noChangeArrowheads="1"/>
          </p:cNvSpPr>
          <p:nvPr>
            <p:ph type="body" sz="half" idx="1"/>
          </p:nvPr>
        </p:nvSpPr>
        <p:spPr>
          <a:xfrm>
            <a:off x="395536" y="1268760"/>
            <a:ext cx="8229600" cy="4525963"/>
          </a:xfrm>
        </p:spPr>
        <p:txBody>
          <a:bodyPr/>
          <a:lstStyle/>
          <a:p>
            <a:r>
              <a:rPr lang="en-US" sz="2800" dirty="0"/>
              <a:t>The Institute for Electrical and Electronics Engineers (IEEE) formed the 802.15 Working Group for Wireless Personal Area Networks (WPAN) in 1999</a:t>
            </a:r>
          </a:p>
        </p:txBody>
      </p:sp>
      <p:graphicFrame>
        <p:nvGraphicFramePr>
          <p:cNvPr id="459801" name="Group 25"/>
          <p:cNvGraphicFramePr>
            <a:graphicFrameLocks noGrp="1"/>
          </p:cNvGraphicFramePr>
          <p:nvPr>
            <p:ph sz="half" idx="2"/>
          </p:nvPr>
        </p:nvGraphicFramePr>
        <p:xfrm>
          <a:off x="990600" y="3505200"/>
          <a:ext cx="7086600" cy="2819401"/>
        </p:xfrm>
        <a:graphic>
          <a:graphicData uri="http://schemas.openxmlformats.org/drawingml/2006/table">
            <a:tbl>
              <a:tblPr/>
              <a:tblGrid>
                <a:gridCol w="2428875">
                  <a:extLst>
                    <a:ext uri="{9D8B030D-6E8A-4147-A177-3AD203B41FA5}">
                      <a16:colId xmlns:a16="http://schemas.microsoft.com/office/drawing/2014/main" val="20000"/>
                    </a:ext>
                  </a:extLst>
                </a:gridCol>
                <a:gridCol w="4657725">
                  <a:extLst>
                    <a:ext uri="{9D8B030D-6E8A-4147-A177-3AD203B41FA5}">
                      <a16:colId xmlns:a16="http://schemas.microsoft.com/office/drawing/2014/main" val="20001"/>
                    </a:ext>
                  </a:extLst>
                </a:gridCol>
              </a:tblGrid>
              <a:tr h="525463">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1" i="0" u="none" strike="noStrike" cap="none" normalizeH="0" baseline="0">
                          <a:ln>
                            <a:noFill/>
                          </a:ln>
                          <a:solidFill>
                            <a:schemeClr val="bg1"/>
                          </a:solidFill>
                          <a:effectLst/>
                          <a:latin typeface="Arial" charset="0"/>
                        </a:rPr>
                        <a:t>Task Group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62D64"/>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1" i="0" u="none" strike="noStrike" cap="none" normalizeH="0" baseline="0">
                          <a:ln>
                            <a:noFill/>
                          </a:ln>
                          <a:solidFill>
                            <a:schemeClr val="bg1"/>
                          </a:solidFill>
                          <a:effectLst/>
                          <a:latin typeface="Arial" charset="0"/>
                        </a:rPr>
                        <a:t>Focus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62D64"/>
                    </a:solidFill>
                  </a:tcPr>
                </a:tc>
                <a:extLst>
                  <a:ext uri="{0D108BD9-81ED-4DB2-BD59-A6C34878D82A}">
                    <a16:rowId xmlns:a16="http://schemas.microsoft.com/office/drawing/2014/main" val="10000"/>
                  </a:ext>
                </a:extLst>
              </a:tr>
              <a:tr h="465138">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802.15.1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Wireless PAN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extLst>
                  <a:ext uri="{0D108BD9-81ED-4DB2-BD59-A6C34878D82A}">
                    <a16:rowId xmlns:a16="http://schemas.microsoft.com/office/drawing/2014/main" val="10001"/>
                  </a:ext>
                </a:extLst>
              </a:tr>
              <a:tr h="533400">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802.15.2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Coexistence of PANs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extLst>
                  <a:ext uri="{0D108BD9-81ED-4DB2-BD59-A6C34878D82A}">
                    <a16:rowId xmlns:a16="http://schemas.microsoft.com/office/drawing/2014/main" val="10002"/>
                  </a:ext>
                </a:extLst>
              </a:tr>
              <a:tr h="762000">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802.15.3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High data rate PAN (2.4 GHz – 55 Mbps)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extLst>
                  <a:ext uri="{0D108BD9-81ED-4DB2-BD59-A6C34878D82A}">
                    <a16:rowId xmlns:a16="http://schemas.microsoft.com/office/drawing/2014/main" val="10003"/>
                  </a:ext>
                </a:extLst>
              </a:tr>
              <a:tr h="533400">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802.15.4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ZigBee low data rate PAN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8A0D8"/>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51965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en-US"/>
              <a:t>802.15.1</a:t>
            </a:r>
          </a:p>
        </p:txBody>
      </p:sp>
      <p:sp>
        <p:nvSpPr>
          <p:cNvPr id="460803" name="Rectangle 3"/>
          <p:cNvSpPr>
            <a:spLocks noGrp="1" noChangeArrowheads="1"/>
          </p:cNvSpPr>
          <p:nvPr>
            <p:ph type="body" idx="1"/>
          </p:nvPr>
        </p:nvSpPr>
        <p:spPr/>
        <p:txBody>
          <a:bodyPr/>
          <a:lstStyle/>
          <a:p>
            <a:r>
              <a:rPr lang="en-US" sz="2800" dirty="0"/>
              <a:t>Defines the lower layer transport functions of Bluetooth</a:t>
            </a:r>
          </a:p>
          <a:p>
            <a:pPr lvl="1"/>
            <a:r>
              <a:rPr lang="en-US" sz="2400" dirty="0"/>
              <a:t>Baseband is the </a:t>
            </a:r>
            <a:r>
              <a:rPr lang="ga-IE" sz="2400" dirty="0"/>
              <a:t>media access control (MAC) </a:t>
            </a:r>
            <a:r>
              <a:rPr lang="en-US" sz="2400" dirty="0"/>
              <a:t>layer</a:t>
            </a:r>
          </a:p>
          <a:p>
            <a:pPr lvl="1"/>
            <a:r>
              <a:rPr lang="en-US" sz="2400" dirty="0"/>
              <a:t>Link Manager Protocol (LMP) performs link setup, authentication, configuration, and discovery of other devices</a:t>
            </a:r>
          </a:p>
          <a:p>
            <a:pPr lvl="1"/>
            <a:r>
              <a:rPr lang="en-US" sz="2400" dirty="0"/>
              <a:t>Logical Link Control and Adaptation Protocol (L2CAP) is the </a:t>
            </a:r>
            <a:r>
              <a:rPr lang="ga-IE" sz="2400" dirty="0"/>
              <a:t>Logical Link Control (LLC)</a:t>
            </a:r>
            <a:r>
              <a:rPr lang="en-US" sz="2400" dirty="0"/>
              <a:t> layer providing both connection and </a:t>
            </a:r>
            <a:r>
              <a:rPr lang="en-US" sz="2400" dirty="0" err="1"/>
              <a:t>connnectionless</a:t>
            </a:r>
            <a:r>
              <a:rPr lang="en-US" sz="2400" dirty="0"/>
              <a:t> services</a:t>
            </a:r>
          </a:p>
          <a:p>
            <a:pPr lvl="1"/>
            <a:r>
              <a:rPr lang="en-US" sz="2400" dirty="0"/>
              <a:t>Radio layer defines requirements for Bluetooth transceiver</a:t>
            </a:r>
          </a:p>
        </p:txBody>
      </p:sp>
    </p:spTree>
    <p:extLst>
      <p:ext uri="{BB962C8B-B14F-4D97-AF65-F5344CB8AC3E}">
        <p14:creationId xmlns:p14="http://schemas.microsoft.com/office/powerpoint/2010/main" val="28506185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r>
              <a:rPr lang="en-US"/>
              <a:t>802.15.2</a:t>
            </a:r>
          </a:p>
        </p:txBody>
      </p:sp>
      <p:sp>
        <p:nvSpPr>
          <p:cNvPr id="461827" name="Rectangle 3"/>
          <p:cNvSpPr>
            <a:spLocks noGrp="1" noChangeArrowheads="1"/>
          </p:cNvSpPr>
          <p:nvPr>
            <p:ph type="body" idx="1"/>
          </p:nvPr>
        </p:nvSpPr>
        <p:spPr/>
        <p:txBody>
          <a:bodyPr>
            <a:normAutofit/>
          </a:bodyPr>
          <a:lstStyle/>
          <a:p>
            <a:r>
              <a:rPr lang="en-US" sz="2800" dirty="0"/>
              <a:t>Facilitates the coexistence of WPANs (802.15) and wireless LANs (802.11) </a:t>
            </a:r>
          </a:p>
        </p:txBody>
      </p:sp>
    </p:spTree>
    <p:extLst>
      <p:ext uri="{BB962C8B-B14F-4D97-AF65-F5344CB8AC3E}">
        <p14:creationId xmlns:p14="http://schemas.microsoft.com/office/powerpoint/2010/main" val="24135022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r>
              <a:rPr lang="en-US"/>
              <a:t>802.15.3</a:t>
            </a:r>
          </a:p>
        </p:txBody>
      </p:sp>
      <p:sp>
        <p:nvSpPr>
          <p:cNvPr id="462851" name="Rectangle 3"/>
          <p:cNvSpPr>
            <a:spLocks noGrp="1" noChangeArrowheads="1"/>
          </p:cNvSpPr>
          <p:nvPr>
            <p:ph type="body" idx="1"/>
          </p:nvPr>
        </p:nvSpPr>
        <p:spPr/>
        <p:txBody>
          <a:bodyPr>
            <a:normAutofit/>
          </a:bodyPr>
          <a:lstStyle/>
          <a:p>
            <a:r>
              <a:rPr lang="en-US" sz="2800" dirty="0"/>
              <a:t>Now officially called High Rate (HR) Task Group for WPANs</a:t>
            </a:r>
          </a:p>
          <a:p>
            <a:endParaRPr lang="en-US" sz="2800" dirty="0"/>
          </a:p>
          <a:p>
            <a:r>
              <a:rPr lang="en-US" sz="2800" dirty="0"/>
              <a:t>Published standard for high data rates of 20 Mbps or faster </a:t>
            </a:r>
          </a:p>
        </p:txBody>
      </p:sp>
    </p:spTree>
    <p:extLst>
      <p:ext uri="{BB962C8B-B14F-4D97-AF65-F5344CB8AC3E}">
        <p14:creationId xmlns:p14="http://schemas.microsoft.com/office/powerpoint/2010/main" val="22016863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dirty="0"/>
              <a:t>802.15.4 (</a:t>
            </a:r>
            <a:r>
              <a:rPr lang="en-US" dirty="0" err="1"/>
              <a:t>Zigbee</a:t>
            </a:r>
            <a:r>
              <a:rPr lang="en-US" dirty="0"/>
              <a:t>)</a:t>
            </a:r>
          </a:p>
        </p:txBody>
      </p:sp>
      <p:sp>
        <p:nvSpPr>
          <p:cNvPr id="463875" name="Rectangle 3"/>
          <p:cNvSpPr>
            <a:spLocks noGrp="1" noChangeArrowheads="1"/>
          </p:cNvSpPr>
          <p:nvPr>
            <p:ph type="body" idx="1"/>
          </p:nvPr>
        </p:nvSpPr>
        <p:spPr/>
        <p:txBody>
          <a:bodyPr>
            <a:normAutofit/>
          </a:bodyPr>
          <a:lstStyle/>
          <a:p>
            <a:r>
              <a:rPr lang="en-US" sz="2800" dirty="0"/>
              <a:t>Standard for low data rate, low power, low complexity WPAN alternatives that are powered by multi-month to multi-year batteries operating in unlicensed RF bands</a:t>
            </a:r>
          </a:p>
          <a:p>
            <a:r>
              <a:rPr lang="en-IE" sz="2800" dirty="0" err="1"/>
              <a:t>Zigbee</a:t>
            </a:r>
            <a:r>
              <a:rPr lang="en-IE" sz="2800" dirty="0"/>
              <a:t> is well-suited to home temperature and light sensors, security devices and </a:t>
            </a:r>
            <a:r>
              <a:rPr lang="en-IE" sz="2800" dirty="0" err="1"/>
              <a:t>wallmounted</a:t>
            </a:r>
            <a:r>
              <a:rPr lang="en-IE" sz="2800" dirty="0"/>
              <a:t> switches that are all very simple, low-power, low-cost devices. </a:t>
            </a:r>
          </a:p>
          <a:p>
            <a:r>
              <a:rPr lang="en-IE" sz="2800" dirty="0" err="1"/>
              <a:t>Zigbee</a:t>
            </a:r>
            <a:r>
              <a:rPr lang="en-IE" sz="2800" dirty="0"/>
              <a:t> defines channel rates of 20, 40, 100, and 250 Kbps, depending on the channel frequency.</a:t>
            </a:r>
            <a:endParaRPr lang="en-US" sz="2800" dirty="0"/>
          </a:p>
        </p:txBody>
      </p:sp>
    </p:spTree>
    <p:extLst>
      <p:ext uri="{BB962C8B-B14F-4D97-AF65-F5344CB8AC3E}">
        <p14:creationId xmlns:p14="http://schemas.microsoft.com/office/powerpoint/2010/main" val="23191109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4941" name="Group 45"/>
          <p:cNvGraphicFramePr>
            <a:graphicFrameLocks noGrp="1"/>
          </p:cNvGraphicFramePr>
          <p:nvPr>
            <p:extLst>
              <p:ext uri="{D42A27DB-BD31-4B8C-83A1-F6EECF244321}">
                <p14:modId xmlns:p14="http://schemas.microsoft.com/office/powerpoint/2010/main" val="1381079429"/>
              </p:ext>
            </p:extLst>
          </p:nvPr>
        </p:nvGraphicFramePr>
        <p:xfrm>
          <a:off x="755576" y="1844824"/>
          <a:ext cx="7543800" cy="4267201"/>
        </p:xfrm>
        <a:graphic>
          <a:graphicData uri="http://schemas.openxmlformats.org/drawingml/2006/table">
            <a:tbl>
              <a:tblPr/>
              <a:tblGrid>
                <a:gridCol w="3276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1" i="0" u="none" strike="noStrike" cap="none" normalizeH="0" baseline="0" dirty="0">
                          <a:ln>
                            <a:noFill/>
                          </a:ln>
                          <a:solidFill>
                            <a:schemeClr val="bg1"/>
                          </a:solidFill>
                          <a:effectLst/>
                          <a:latin typeface="Arial" charset="0"/>
                        </a:rPr>
                        <a:t>Technology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62D64"/>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1" i="0" u="none" strike="noStrike" cap="none" normalizeH="0" baseline="0">
                          <a:ln>
                            <a:noFill/>
                          </a:ln>
                          <a:solidFill>
                            <a:schemeClr val="bg1"/>
                          </a:solidFill>
                          <a:effectLst/>
                          <a:latin typeface="Arial" charset="0"/>
                        </a:rPr>
                        <a:t>Data Rate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62D64"/>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1" i="0" u="none" strike="noStrike" cap="none" normalizeH="0" baseline="0">
                          <a:ln>
                            <a:noFill/>
                          </a:ln>
                          <a:solidFill>
                            <a:schemeClr val="bg1"/>
                          </a:solidFill>
                          <a:effectLst/>
                          <a:latin typeface="Arial" charset="0"/>
                        </a:rPr>
                        <a:t>Range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62D64"/>
                    </a:solid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dirty="0">
                          <a:ln>
                            <a:noFill/>
                          </a:ln>
                          <a:solidFill>
                            <a:schemeClr val="tx1"/>
                          </a:solidFill>
                          <a:effectLst/>
                          <a:latin typeface="Arial" charset="0"/>
                        </a:rPr>
                        <a:t>Bluetooth (Class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ga-IE" sz="2000" b="0" i="0" u="none" strike="noStrike" cap="none" normalizeH="0" baseline="0" dirty="0">
                          <a:ln>
                            <a:noFill/>
                          </a:ln>
                          <a:solidFill>
                            <a:schemeClr val="tx1"/>
                          </a:solidFill>
                          <a:effectLst/>
                          <a:latin typeface="Arial" charset="0"/>
                        </a:rPr>
                        <a:t>2</a:t>
                      </a:r>
                      <a:r>
                        <a:rPr kumimoji="0" lang="en-US" sz="2000" b="0" i="0" u="none" strike="noStrike" cap="none" normalizeH="0" baseline="0" dirty="0">
                          <a:ln>
                            <a:noFill/>
                          </a:ln>
                          <a:solidFill>
                            <a:schemeClr val="tx1"/>
                          </a:solidFill>
                          <a:effectLst/>
                          <a:latin typeface="Arial" charset="0"/>
                        </a:rPr>
                        <a:t> Mbps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dirty="0">
                          <a:ln>
                            <a:noFill/>
                          </a:ln>
                          <a:solidFill>
                            <a:schemeClr val="tx1"/>
                          </a:solidFill>
                          <a:effectLst/>
                          <a:latin typeface="Arial" charset="0"/>
                        </a:rPr>
                        <a:t>100 meters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Bluetooth (Class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ga-IE" sz="2000" b="0" i="0" u="none" strike="noStrike" cap="none" normalizeH="0" baseline="0" dirty="0">
                          <a:ln>
                            <a:noFill/>
                          </a:ln>
                          <a:solidFill>
                            <a:schemeClr val="tx1"/>
                          </a:solidFill>
                          <a:effectLst/>
                          <a:latin typeface="Arial" charset="0"/>
                        </a:rPr>
                        <a:t>2</a:t>
                      </a:r>
                      <a:r>
                        <a:rPr kumimoji="0" lang="en-US" sz="2000" b="0" i="0" u="none" strike="noStrike" cap="none" normalizeH="0" baseline="0" dirty="0">
                          <a:ln>
                            <a:noFill/>
                          </a:ln>
                          <a:solidFill>
                            <a:schemeClr val="tx1"/>
                          </a:solidFill>
                          <a:effectLst/>
                          <a:latin typeface="Arial" charset="0"/>
                        </a:rPr>
                        <a:t> Mbps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10 meters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extLst>
                  <a:ext uri="{0D108BD9-81ED-4DB2-BD59-A6C34878D82A}">
                    <a16:rowId xmlns:a16="http://schemas.microsoft.com/office/drawing/2014/main" val="10002"/>
                  </a:ext>
                </a:extLst>
              </a:tr>
              <a:tr h="533400">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DFIR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10 Mbps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Single room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extLst>
                  <a:ext uri="{0D108BD9-81ED-4DB2-BD59-A6C34878D82A}">
                    <a16:rowId xmlns:a16="http://schemas.microsoft.com/office/drawing/2014/main" val="10003"/>
                  </a:ext>
                </a:extLst>
              </a:tr>
              <a:tr h="533400">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dirty="0">
                          <a:ln>
                            <a:noFill/>
                          </a:ln>
                          <a:solidFill>
                            <a:schemeClr val="tx1"/>
                          </a:solidFill>
                          <a:effectLst/>
                          <a:latin typeface="Arial" charset="0"/>
                        </a:rPr>
                        <a:t>IEEE 802.11</a:t>
                      </a:r>
                      <a:r>
                        <a:rPr kumimoji="0" lang="ga-IE" sz="2000" b="0" i="0" u="none" strike="noStrike" cap="none" normalizeH="0" baseline="0" dirty="0">
                          <a:ln>
                            <a:noFill/>
                          </a:ln>
                          <a:solidFill>
                            <a:schemeClr val="tx1"/>
                          </a:solidFill>
                          <a:effectLst/>
                          <a:latin typeface="Arial" charset="0"/>
                        </a:rPr>
                        <a:t>n</a:t>
                      </a:r>
                      <a:endParaRPr kumimoji="0" lang="en-US" sz="20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ga-IE" sz="2000" b="0" i="0" u="none" strike="noStrike" cap="none" normalizeH="0" baseline="0" dirty="0">
                          <a:ln>
                            <a:noFill/>
                          </a:ln>
                          <a:solidFill>
                            <a:schemeClr val="tx1"/>
                          </a:solidFill>
                          <a:effectLst/>
                          <a:latin typeface="Arial" charset="0"/>
                        </a:rPr>
                        <a:t>200</a:t>
                      </a:r>
                      <a:r>
                        <a:rPr kumimoji="0" lang="en-US" sz="2000" b="0" i="0" u="none" strike="noStrike" cap="none" normalizeH="0" baseline="0" dirty="0">
                          <a:ln>
                            <a:noFill/>
                          </a:ln>
                          <a:solidFill>
                            <a:schemeClr val="tx1"/>
                          </a:solidFill>
                          <a:effectLst/>
                          <a:latin typeface="Arial" charset="0"/>
                        </a:rPr>
                        <a:t> Mbps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100 meters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extLst>
                  <a:ext uri="{0D108BD9-81ED-4DB2-BD59-A6C34878D82A}">
                    <a16:rowId xmlns:a16="http://schemas.microsoft.com/office/drawing/2014/main" val="10004"/>
                  </a:ext>
                </a:extLst>
              </a:tr>
              <a:tr h="533400">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dirty="0">
                          <a:ln>
                            <a:noFill/>
                          </a:ln>
                          <a:solidFill>
                            <a:schemeClr val="tx1"/>
                          </a:solidFill>
                          <a:effectLst/>
                          <a:latin typeface="Arial" charset="0"/>
                        </a:rPr>
                        <a:t>Magnetic Induction</a:t>
                      </a:r>
                      <a:r>
                        <a:rPr kumimoji="0" lang="ga-IE" sz="2000" b="0" i="0" u="none" strike="noStrike" cap="none" normalizeH="0" baseline="0">
                          <a:ln>
                            <a:noFill/>
                          </a:ln>
                          <a:solidFill>
                            <a:schemeClr val="tx1"/>
                          </a:solidFill>
                          <a:effectLst/>
                          <a:latin typeface="Arial" charset="0"/>
                        </a:rPr>
                        <a:t> (NFC)</a:t>
                      </a:r>
                      <a:endParaRPr kumimoji="0" lang="en-US" sz="20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204.8 Kbps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3 meters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extLst>
                  <a:ext uri="{0D108BD9-81ED-4DB2-BD59-A6C34878D82A}">
                    <a16:rowId xmlns:a16="http://schemas.microsoft.com/office/drawing/2014/main" val="10005"/>
                  </a:ext>
                </a:extLst>
              </a:tr>
              <a:tr h="754063">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IrDA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9.6 Kbps to 4 Mbps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1 meter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A0D8"/>
                    </a:solidFill>
                  </a:tcPr>
                </a:tc>
                <a:extLst>
                  <a:ext uri="{0D108BD9-81ED-4DB2-BD59-A6C34878D82A}">
                    <a16:rowId xmlns:a16="http://schemas.microsoft.com/office/drawing/2014/main" val="10006"/>
                  </a:ext>
                </a:extLst>
              </a:tr>
              <a:tr h="541338">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a:ln>
                            <a:noFill/>
                          </a:ln>
                          <a:solidFill>
                            <a:schemeClr val="tx1"/>
                          </a:solidFill>
                          <a:effectLst/>
                          <a:latin typeface="Arial" charset="0"/>
                        </a:rPr>
                        <a:t>ZigBee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dirty="0">
                          <a:ln>
                            <a:noFill/>
                          </a:ln>
                          <a:solidFill>
                            <a:schemeClr val="tx1"/>
                          </a:solidFill>
                          <a:effectLst/>
                          <a:latin typeface="Arial" charset="0"/>
                        </a:rPr>
                        <a:t>Up to 250 Kbps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8A0D8"/>
                    </a:solidFill>
                  </a:tcPr>
                </a:tc>
                <a:tc>
                  <a:txBody>
                    <a:bodyPr/>
                    <a:lstStyle/>
                    <a:p>
                      <a:pPr marL="0" marR="0" lvl="0" indent="0" algn="l" defTabSz="914400" rtl="0" eaLnBrk="1" fontAlgn="base" latinLnBrk="0" hangingPunct="1">
                        <a:lnSpc>
                          <a:spcPct val="100000"/>
                        </a:lnSpc>
                        <a:spcBef>
                          <a:spcPct val="20000"/>
                        </a:spcBef>
                        <a:spcAft>
                          <a:spcPct val="0"/>
                        </a:spcAft>
                        <a:buClr>
                          <a:srgbClr val="262D64"/>
                        </a:buClr>
                        <a:buSzTx/>
                        <a:buFontTx/>
                        <a:buNone/>
                        <a:tabLst/>
                      </a:pPr>
                      <a:r>
                        <a:rPr kumimoji="0" lang="en-US" sz="2000" b="0" i="0" u="none" strike="noStrike" cap="none" normalizeH="0" baseline="0" dirty="0">
                          <a:ln>
                            <a:noFill/>
                          </a:ln>
                          <a:solidFill>
                            <a:schemeClr val="tx1"/>
                          </a:solidFill>
                          <a:effectLst/>
                          <a:latin typeface="Arial" charset="0"/>
                        </a:rPr>
                        <a:t>30 meters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8A0D8"/>
                    </a:solidFill>
                  </a:tcPr>
                </a:tc>
                <a:extLst>
                  <a:ext uri="{0D108BD9-81ED-4DB2-BD59-A6C34878D82A}">
                    <a16:rowId xmlns:a16="http://schemas.microsoft.com/office/drawing/2014/main" val="10007"/>
                  </a:ext>
                </a:extLst>
              </a:tr>
            </a:tbl>
          </a:graphicData>
        </a:graphic>
      </p:graphicFrame>
      <p:sp>
        <p:nvSpPr>
          <p:cNvPr id="464938" name="Rectangle 42"/>
          <p:cNvSpPr>
            <a:spLocks noGrp="1" noChangeArrowheads="1"/>
          </p:cNvSpPr>
          <p:nvPr>
            <p:ph type="title"/>
          </p:nvPr>
        </p:nvSpPr>
        <p:spPr/>
        <p:txBody>
          <a:bodyPr/>
          <a:lstStyle/>
          <a:p>
            <a:r>
              <a:rPr lang="en-US" sz="3600" b="1"/>
              <a:t>WPAN Summary</a:t>
            </a:r>
          </a:p>
        </p:txBody>
      </p:sp>
    </p:spTree>
    <p:extLst>
      <p:ext uri="{BB962C8B-B14F-4D97-AF65-F5344CB8AC3E}">
        <p14:creationId xmlns:p14="http://schemas.microsoft.com/office/powerpoint/2010/main" val="3068730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ctrTitle"/>
          </p:nvPr>
        </p:nvSpPr>
        <p:spPr/>
        <p:txBody>
          <a:bodyPr/>
          <a:lstStyle/>
          <a:p>
            <a:r>
              <a:rPr lang="en-US">
                <a:solidFill>
                  <a:schemeClr val="tx1"/>
                </a:solidFill>
              </a:rPr>
              <a:t>Bluetooth</a:t>
            </a:r>
          </a:p>
        </p:txBody>
      </p:sp>
    </p:spTree>
    <p:extLst>
      <p:ext uri="{BB962C8B-B14F-4D97-AF65-F5344CB8AC3E}">
        <p14:creationId xmlns:p14="http://schemas.microsoft.com/office/powerpoint/2010/main" val="41520599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ctrTitle"/>
          </p:nvPr>
        </p:nvSpPr>
        <p:spPr/>
        <p:txBody>
          <a:bodyPr/>
          <a:lstStyle/>
          <a:p>
            <a:r>
              <a:rPr lang="en-US">
                <a:solidFill>
                  <a:schemeClr val="tx1"/>
                </a:solidFill>
              </a:rPr>
              <a:t>Summary</a:t>
            </a:r>
          </a:p>
        </p:txBody>
      </p:sp>
    </p:spTree>
    <p:extLst>
      <p:ext uri="{BB962C8B-B14F-4D97-AF65-F5344CB8AC3E}">
        <p14:creationId xmlns:p14="http://schemas.microsoft.com/office/powerpoint/2010/main" val="37639803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r>
              <a:rPr lang="en-US"/>
              <a:t>Understanding Bluetooth</a:t>
            </a:r>
          </a:p>
        </p:txBody>
      </p:sp>
      <p:sp>
        <p:nvSpPr>
          <p:cNvPr id="466947" name="Rectangle 3"/>
          <p:cNvSpPr>
            <a:spLocks noGrp="1" noChangeArrowheads="1"/>
          </p:cNvSpPr>
          <p:nvPr>
            <p:ph type="body" idx="1"/>
          </p:nvPr>
        </p:nvSpPr>
        <p:spPr>
          <a:xfrm>
            <a:off x="467544" y="1700808"/>
            <a:ext cx="8229600" cy="4525963"/>
          </a:xfrm>
        </p:spPr>
        <p:txBody>
          <a:bodyPr/>
          <a:lstStyle/>
          <a:p>
            <a:r>
              <a:rPr lang="en-US" sz="2400" dirty="0"/>
              <a:t>The Bluetooth Radio layer operates in the 2.4 GHz ISM band. </a:t>
            </a:r>
          </a:p>
          <a:p>
            <a:r>
              <a:rPr lang="en-US" sz="2400" dirty="0"/>
              <a:t>Bluetooth incorporates an RF transceiver and a full set of networking protocols on a single chip. </a:t>
            </a:r>
          </a:p>
          <a:p>
            <a:r>
              <a:rPr lang="en-US" sz="2400" dirty="0"/>
              <a:t>The Bluetooth SIG is responsible for the development, promotion, testing, and conformance issues surrounding the Bluetooth technology. </a:t>
            </a:r>
          </a:p>
          <a:p>
            <a:r>
              <a:rPr lang="en-US" sz="2400" dirty="0"/>
              <a:t>Bluetooth is defined on two levels: PHY and MAC. </a:t>
            </a:r>
          </a:p>
          <a:p>
            <a:r>
              <a:rPr lang="en-US" sz="2400" dirty="0"/>
              <a:t>A Bluetooth </a:t>
            </a:r>
            <a:r>
              <a:rPr lang="en-US" sz="2400" dirty="0" err="1"/>
              <a:t>piconet</a:t>
            </a:r>
            <a:r>
              <a:rPr lang="en-US" sz="2400" dirty="0"/>
              <a:t> connects up to 8 devices in active mode and up to 255 devices in parked mode. Bluetooth </a:t>
            </a:r>
            <a:r>
              <a:rPr lang="en-US" sz="2400" dirty="0" err="1"/>
              <a:t>piconets</a:t>
            </a:r>
            <a:r>
              <a:rPr lang="en-US" sz="2400" dirty="0"/>
              <a:t> are combined into a </a:t>
            </a:r>
            <a:r>
              <a:rPr lang="en-US" sz="2400" dirty="0" err="1"/>
              <a:t>scatternet</a:t>
            </a:r>
            <a:r>
              <a:rPr lang="en-US" sz="2400" dirty="0"/>
              <a:t>. </a:t>
            </a:r>
          </a:p>
        </p:txBody>
      </p:sp>
    </p:spTree>
    <p:extLst>
      <p:ext uri="{BB962C8B-B14F-4D97-AF65-F5344CB8AC3E}">
        <p14:creationId xmlns:p14="http://schemas.microsoft.com/office/powerpoint/2010/main" val="18164404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en-US"/>
              <a:t>Understanding Bluetooth</a:t>
            </a:r>
          </a:p>
        </p:txBody>
      </p:sp>
      <p:sp>
        <p:nvSpPr>
          <p:cNvPr id="467971" name="Rectangle 3"/>
          <p:cNvSpPr>
            <a:spLocks noGrp="1" noChangeArrowheads="1"/>
          </p:cNvSpPr>
          <p:nvPr>
            <p:ph type="body" idx="1"/>
          </p:nvPr>
        </p:nvSpPr>
        <p:spPr/>
        <p:txBody>
          <a:bodyPr/>
          <a:lstStyle/>
          <a:p>
            <a:r>
              <a:rPr lang="en-US" sz="2400"/>
              <a:t>The Bluetooth specification defines three transmitter classes: Classes 1, 2, and 3, each of which defines a different operating range. </a:t>
            </a:r>
          </a:p>
          <a:p>
            <a:r>
              <a:rPr lang="en-US" sz="2400"/>
              <a:t>The nominal broadcast range of a Bluetooth Class 2 transmitter, the most commonly used is 10 meters (about 33 feet). </a:t>
            </a:r>
          </a:p>
          <a:p>
            <a:r>
              <a:rPr lang="en-US" sz="2400"/>
              <a:t>The use of the Bluetooth technology in applications is defined in a series of application profiles. </a:t>
            </a:r>
          </a:p>
        </p:txBody>
      </p:sp>
    </p:spTree>
    <p:extLst>
      <p:ext uri="{BB962C8B-B14F-4D97-AF65-F5344CB8AC3E}">
        <p14:creationId xmlns:p14="http://schemas.microsoft.com/office/powerpoint/2010/main" val="32899451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t>WPANs and IEEE 802.15</a:t>
            </a:r>
          </a:p>
        </p:txBody>
      </p:sp>
      <p:sp>
        <p:nvSpPr>
          <p:cNvPr id="468995" name="Rectangle 3"/>
          <p:cNvSpPr>
            <a:spLocks noGrp="1" noChangeArrowheads="1"/>
          </p:cNvSpPr>
          <p:nvPr>
            <p:ph type="body" idx="1"/>
          </p:nvPr>
        </p:nvSpPr>
        <p:spPr/>
        <p:txBody>
          <a:bodyPr/>
          <a:lstStyle/>
          <a:p>
            <a:pPr>
              <a:lnSpc>
                <a:spcPct val="90000"/>
              </a:lnSpc>
            </a:pPr>
            <a:r>
              <a:rPr lang="en-US" sz="2400" dirty="0"/>
              <a:t>A PAN is built around an area called personal operating space (POS), which is commonly defined as extending up to 10 meters (about 33 feet) in all directions around a person. </a:t>
            </a:r>
          </a:p>
          <a:p>
            <a:pPr>
              <a:lnSpc>
                <a:spcPct val="90000"/>
              </a:lnSpc>
            </a:pPr>
            <a:r>
              <a:rPr lang="en-US" sz="2400" dirty="0"/>
              <a:t>The 802.15.1 standard is based on the Bluetooth foundation specifications and defines the lower layer transport functions of Bluetooth: Baseband, LMP, L2CAP and Radio. </a:t>
            </a:r>
          </a:p>
          <a:p>
            <a:pPr>
              <a:lnSpc>
                <a:spcPct val="90000"/>
              </a:lnSpc>
            </a:pPr>
            <a:r>
              <a:rPr lang="en-US" sz="2400" dirty="0"/>
              <a:t>The 802.15.2 Coexistence Task Group for WPANs has developed a recommended practices standard that facilitates the coexistence of WPANs (802.15) and wireless LANs (802.11). </a:t>
            </a:r>
          </a:p>
        </p:txBody>
      </p:sp>
    </p:spTree>
    <p:extLst>
      <p:ext uri="{BB962C8B-B14F-4D97-AF65-F5344CB8AC3E}">
        <p14:creationId xmlns:p14="http://schemas.microsoft.com/office/powerpoint/2010/main" val="42428874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a:lstStyle/>
          <a:p>
            <a:r>
              <a:rPr lang="en-US" dirty="0"/>
              <a:t>Key Terms</a:t>
            </a:r>
          </a:p>
        </p:txBody>
      </p:sp>
      <p:sp>
        <p:nvSpPr>
          <p:cNvPr id="470019" name="Rectangle 3"/>
          <p:cNvSpPr>
            <a:spLocks noGrp="1" noChangeArrowheads="1"/>
          </p:cNvSpPr>
          <p:nvPr>
            <p:ph type="body" idx="1"/>
          </p:nvPr>
        </p:nvSpPr>
        <p:spPr/>
        <p:txBody>
          <a:bodyPr>
            <a:normAutofit fontScale="92500" lnSpcReduction="10000"/>
          </a:bodyPr>
          <a:lstStyle/>
          <a:p>
            <a:r>
              <a:rPr lang="en-US" b="1" dirty="0"/>
              <a:t>Baseband</a:t>
            </a:r>
            <a:r>
              <a:rPr lang="en-US" dirty="0"/>
              <a:t> – It is the </a:t>
            </a:r>
            <a:r>
              <a:rPr lang="ga-IE" dirty="0"/>
              <a:t>Media Access Control </a:t>
            </a:r>
            <a:r>
              <a:rPr lang="en-US" dirty="0"/>
              <a:t>layer protocol of the Bluetooth specification and it lies on top of the Bluetooth Radio layer in the Bluetooth stack.</a:t>
            </a:r>
            <a:endParaRPr lang="en-IE" dirty="0"/>
          </a:p>
          <a:p>
            <a:r>
              <a:rPr lang="en-US" b="1" dirty="0"/>
              <a:t>Bluetooth</a:t>
            </a:r>
            <a:r>
              <a:rPr lang="en-US" dirty="0"/>
              <a:t> – It is an RF communications standard used to form ad-hoc PANs within a 10-meter range.  It is primarily a cable-replacement technology.</a:t>
            </a:r>
            <a:endParaRPr lang="en-IE" dirty="0"/>
          </a:p>
          <a:p>
            <a:r>
              <a:rPr lang="en-US" b="1" dirty="0"/>
              <a:t>HAN</a:t>
            </a:r>
            <a:r>
              <a:rPr lang="en-US" dirty="0"/>
              <a:t> – Home Area Network (HAN) is a communications network limited to the immediate vicinity of a home.</a:t>
            </a:r>
            <a:endParaRPr lang="en-IE" dirty="0"/>
          </a:p>
          <a:p>
            <a:r>
              <a:rPr lang="en-US" b="1" dirty="0"/>
              <a:t>HCI</a:t>
            </a:r>
            <a:r>
              <a:rPr lang="en-US" dirty="0"/>
              <a:t> – Host Controller Interface (HCI) provides a command interface between the baseband controller and the LM.</a:t>
            </a:r>
            <a:endParaRPr lang="en-IE" dirty="0"/>
          </a:p>
          <a:p>
            <a:r>
              <a:rPr lang="en-US" b="1" dirty="0"/>
              <a:t>IEEE 802.15</a:t>
            </a:r>
            <a:r>
              <a:rPr lang="en-US" dirty="0"/>
              <a:t> – This Task Group establishes standards in the personal networking area.</a:t>
            </a:r>
            <a:endParaRPr lang="en-IE" dirty="0"/>
          </a:p>
          <a:p>
            <a:r>
              <a:rPr lang="en-US" b="1" dirty="0"/>
              <a:t>L2CAP</a:t>
            </a:r>
            <a:r>
              <a:rPr lang="en-US" dirty="0"/>
              <a:t> – It resides on Layer 2 and provides the link functions for the Baseband protocol. </a:t>
            </a:r>
            <a:endParaRPr lang="en-IE" dirty="0"/>
          </a:p>
        </p:txBody>
      </p:sp>
    </p:spTree>
    <p:extLst>
      <p:ext uri="{BB962C8B-B14F-4D97-AF65-F5344CB8AC3E}">
        <p14:creationId xmlns:p14="http://schemas.microsoft.com/office/powerpoint/2010/main" val="34581149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a:lstStyle/>
          <a:p>
            <a:r>
              <a:rPr lang="en-US" dirty="0"/>
              <a:t>Key Terms</a:t>
            </a:r>
          </a:p>
        </p:txBody>
      </p:sp>
      <p:sp>
        <p:nvSpPr>
          <p:cNvPr id="470019" name="Rectangle 3"/>
          <p:cNvSpPr>
            <a:spLocks noGrp="1" noChangeArrowheads="1"/>
          </p:cNvSpPr>
          <p:nvPr>
            <p:ph type="body" idx="1"/>
          </p:nvPr>
        </p:nvSpPr>
        <p:spPr/>
        <p:txBody>
          <a:bodyPr>
            <a:normAutofit fontScale="92500" lnSpcReduction="10000"/>
          </a:bodyPr>
          <a:lstStyle/>
          <a:p>
            <a:r>
              <a:rPr lang="en-US" b="1" dirty="0"/>
              <a:t>LMP</a:t>
            </a:r>
            <a:r>
              <a:rPr lang="en-US" dirty="0"/>
              <a:t> – Link Manager Protocol (LMP) performs the link setup, configuration, and authentication process within the Bluetooth stack.</a:t>
            </a:r>
            <a:endParaRPr lang="en-IE" dirty="0"/>
          </a:p>
          <a:p>
            <a:r>
              <a:rPr lang="en-US" b="1" dirty="0" err="1"/>
              <a:t>Piconet</a:t>
            </a:r>
            <a:r>
              <a:rPr lang="en-US" dirty="0"/>
              <a:t> – An ad-hoc Bluetooth network is called a </a:t>
            </a:r>
            <a:r>
              <a:rPr lang="en-US" dirty="0" err="1"/>
              <a:t>piconet</a:t>
            </a:r>
            <a:r>
              <a:rPr lang="en-US" dirty="0"/>
              <a:t>, which can include up to eight devices, regardless of the device type or its Bluetooth application.</a:t>
            </a:r>
            <a:endParaRPr lang="en-IE" dirty="0"/>
          </a:p>
          <a:p>
            <a:r>
              <a:rPr lang="en-US" b="1" dirty="0"/>
              <a:t>POS</a:t>
            </a:r>
            <a:r>
              <a:rPr lang="en-US" dirty="0"/>
              <a:t> – A Personal Area Network (PAN) is built around an area called Personal Operating Space (POS).</a:t>
            </a:r>
            <a:endParaRPr lang="en-IE" dirty="0"/>
          </a:p>
          <a:p>
            <a:r>
              <a:rPr lang="en-US" b="1" dirty="0" err="1"/>
              <a:t>Scatternet</a:t>
            </a:r>
            <a:r>
              <a:rPr lang="en-US" dirty="0"/>
              <a:t> – A </a:t>
            </a:r>
            <a:r>
              <a:rPr lang="en-US" dirty="0" err="1"/>
              <a:t>scatternet</a:t>
            </a:r>
            <a:r>
              <a:rPr lang="en-US" dirty="0"/>
              <a:t> is formed when two or up to ten </a:t>
            </a:r>
            <a:r>
              <a:rPr lang="en-US" dirty="0" err="1"/>
              <a:t>piconets</a:t>
            </a:r>
            <a:r>
              <a:rPr lang="en-US" dirty="0"/>
              <a:t> are connected through one or more common devices.</a:t>
            </a:r>
            <a:endParaRPr lang="en-IE" dirty="0"/>
          </a:p>
          <a:p>
            <a:r>
              <a:rPr lang="en-US" b="1" dirty="0"/>
              <a:t>SDP</a:t>
            </a:r>
            <a:r>
              <a:rPr lang="en-US" dirty="0"/>
              <a:t> – Service Discovery Protocol (SDP) provides the means for applications to discover the services provided by or available on another Bluetooth device.</a:t>
            </a:r>
            <a:endParaRPr lang="en-IE" dirty="0"/>
          </a:p>
          <a:p>
            <a:endParaRPr lang="en-US" dirty="0"/>
          </a:p>
        </p:txBody>
      </p:sp>
    </p:spTree>
    <p:extLst>
      <p:ext uri="{BB962C8B-B14F-4D97-AF65-F5344CB8AC3E}">
        <p14:creationId xmlns:p14="http://schemas.microsoft.com/office/powerpoint/2010/main" val="34718948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a:lstStyle/>
          <a:p>
            <a:r>
              <a:rPr lang="en-US" dirty="0"/>
              <a:t>Key Terms</a:t>
            </a:r>
          </a:p>
        </p:txBody>
      </p:sp>
      <p:sp>
        <p:nvSpPr>
          <p:cNvPr id="470019" name="Rectangle 3"/>
          <p:cNvSpPr>
            <a:spLocks noGrp="1" noChangeArrowheads="1"/>
          </p:cNvSpPr>
          <p:nvPr>
            <p:ph type="body" idx="1"/>
          </p:nvPr>
        </p:nvSpPr>
        <p:spPr/>
        <p:txBody>
          <a:bodyPr>
            <a:normAutofit/>
          </a:bodyPr>
          <a:lstStyle/>
          <a:p>
            <a:r>
              <a:rPr lang="en-US" sz="2200" b="1" dirty="0"/>
              <a:t>SIG</a:t>
            </a:r>
            <a:r>
              <a:rPr lang="en-US" sz="2200" dirty="0"/>
              <a:t> – Special Interest Group (SIG) – Bluetooth SIG is responsible for the development, promotion, testing, and conformance issues surrounding the Bluetooth technology.</a:t>
            </a:r>
            <a:endParaRPr lang="en-IE" sz="2200" dirty="0"/>
          </a:p>
          <a:p>
            <a:r>
              <a:rPr lang="en-US" sz="2200" b="1" dirty="0"/>
              <a:t>WPAN</a:t>
            </a:r>
            <a:r>
              <a:rPr lang="en-US" sz="2200" dirty="0"/>
              <a:t> – A Wireless Personal Area Network (WPAN) involves several computing and peripheral devices that are able to communicate to form a single ad-hoc system.</a:t>
            </a:r>
            <a:endParaRPr lang="en-IE" sz="2200" dirty="0"/>
          </a:p>
          <a:p>
            <a:endParaRPr lang="en-US" dirty="0"/>
          </a:p>
        </p:txBody>
      </p:sp>
    </p:spTree>
    <p:extLst>
      <p:ext uri="{BB962C8B-B14F-4D97-AF65-F5344CB8AC3E}">
        <p14:creationId xmlns:p14="http://schemas.microsoft.com/office/powerpoint/2010/main" val="1062289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r>
              <a:rPr lang="en-US" dirty="0"/>
              <a:t>Bluetooth – Basic Idea</a:t>
            </a:r>
          </a:p>
        </p:txBody>
      </p:sp>
      <p:sp>
        <p:nvSpPr>
          <p:cNvPr id="415747" name="Rectangle 3"/>
          <p:cNvSpPr>
            <a:spLocks noGrp="1" noChangeArrowheads="1"/>
          </p:cNvSpPr>
          <p:nvPr>
            <p:ph type="body" idx="1"/>
          </p:nvPr>
        </p:nvSpPr>
        <p:spPr/>
        <p:txBody>
          <a:bodyPr/>
          <a:lstStyle/>
          <a:p>
            <a:r>
              <a:rPr lang="en-US" sz="2800" dirty="0"/>
              <a:t>Basic idea</a:t>
            </a:r>
          </a:p>
          <a:p>
            <a:pPr lvl="1"/>
            <a:r>
              <a:rPr lang="en-US" sz="2400" dirty="0"/>
              <a:t>Universal radio interface for ad-hoc wireless connectivity</a:t>
            </a:r>
          </a:p>
          <a:p>
            <a:pPr lvl="1"/>
            <a:r>
              <a:rPr lang="en-US" sz="2400" dirty="0"/>
              <a:t>Interconnecting computer and peripherals, handheld devices, PDAs, cell phones – replacement of IrDA</a:t>
            </a:r>
          </a:p>
          <a:p>
            <a:pPr lvl="1"/>
            <a:r>
              <a:rPr lang="en-US" sz="2400" dirty="0"/>
              <a:t>Embedded in other devices, goal: 5€/device (already &lt; 1€)</a:t>
            </a:r>
          </a:p>
          <a:p>
            <a:pPr lvl="1"/>
            <a:r>
              <a:rPr lang="en-US" sz="2400" dirty="0"/>
              <a:t>Short range (10 m), low power consumption, license-free 2.45 GHz ISM</a:t>
            </a:r>
          </a:p>
          <a:p>
            <a:pPr lvl="1"/>
            <a:r>
              <a:rPr lang="en-US" sz="2400" dirty="0"/>
              <a:t>Voice and data transmission, approx. 1 Mbit/s gross data rate</a:t>
            </a:r>
          </a:p>
          <a:p>
            <a:pPr>
              <a:lnSpc>
                <a:spcPct val="90000"/>
              </a:lnSpc>
            </a:pPr>
            <a:endParaRPr lang="en-US" sz="2800" dirty="0"/>
          </a:p>
        </p:txBody>
      </p:sp>
    </p:spTree>
    <p:extLst>
      <p:ext uri="{BB962C8B-B14F-4D97-AF65-F5344CB8AC3E}">
        <p14:creationId xmlns:p14="http://schemas.microsoft.com/office/powerpoint/2010/main" val="1667375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r>
              <a:rPr lang="en-US" dirty="0"/>
              <a:t>Bluetooth - History</a:t>
            </a:r>
          </a:p>
        </p:txBody>
      </p:sp>
      <p:sp>
        <p:nvSpPr>
          <p:cNvPr id="415747" name="Rectangle 3"/>
          <p:cNvSpPr>
            <a:spLocks noGrp="1" noChangeArrowheads="1"/>
          </p:cNvSpPr>
          <p:nvPr>
            <p:ph type="body" idx="1"/>
          </p:nvPr>
        </p:nvSpPr>
        <p:spPr/>
        <p:txBody>
          <a:bodyPr/>
          <a:lstStyle/>
          <a:p>
            <a:r>
              <a:rPr lang="en-US" sz="2800" dirty="0"/>
              <a:t>History</a:t>
            </a:r>
          </a:p>
          <a:p>
            <a:pPr lvl="1"/>
            <a:r>
              <a:rPr lang="en-US" sz="2400" dirty="0"/>
              <a:t>1994: Ericsson (</a:t>
            </a:r>
            <a:r>
              <a:rPr lang="en-US" sz="2400" dirty="0" err="1"/>
              <a:t>Mattison</a:t>
            </a:r>
            <a:r>
              <a:rPr lang="en-US" sz="2400" dirty="0"/>
              <a:t>/</a:t>
            </a:r>
            <a:r>
              <a:rPr lang="en-US" sz="2400" dirty="0" err="1"/>
              <a:t>Haartsen</a:t>
            </a:r>
            <a:r>
              <a:rPr lang="en-US" sz="2400" dirty="0"/>
              <a:t>), “MC-link” project</a:t>
            </a:r>
          </a:p>
          <a:p>
            <a:pPr lvl="1"/>
            <a:r>
              <a:rPr lang="en-US" sz="2400" dirty="0"/>
              <a:t>Renaming of the project: Bluetooth according to </a:t>
            </a:r>
            <a:r>
              <a:rPr lang="en-US" sz="2400" dirty="0" err="1"/>
              <a:t>Harald</a:t>
            </a:r>
            <a:r>
              <a:rPr lang="en-US" sz="2400" dirty="0"/>
              <a:t> “</a:t>
            </a:r>
            <a:r>
              <a:rPr lang="en-US" sz="2400" dirty="0" err="1"/>
              <a:t>Bl</a:t>
            </a:r>
            <a:r>
              <a:rPr lang="en-US" sz="2400" dirty="0" err="1">
                <a:cs typeface="Arial" charset="0"/>
              </a:rPr>
              <a:t>åtand</a:t>
            </a:r>
            <a:r>
              <a:rPr lang="en-US" sz="2400" dirty="0">
                <a:cs typeface="Arial" charset="0"/>
              </a:rPr>
              <a:t>” </a:t>
            </a:r>
            <a:r>
              <a:rPr lang="en-US" sz="2400" dirty="0" err="1"/>
              <a:t>Gormsen</a:t>
            </a:r>
            <a:r>
              <a:rPr lang="en-US" sz="2400" dirty="0"/>
              <a:t> [son of </a:t>
            </a:r>
            <a:r>
              <a:rPr lang="en-US" sz="2400" dirty="0" err="1"/>
              <a:t>Gorm</a:t>
            </a:r>
            <a:r>
              <a:rPr lang="en-US" sz="2400" dirty="0"/>
              <a:t>], King of Denmark in the 10</a:t>
            </a:r>
            <a:r>
              <a:rPr lang="en-US" sz="2400" baseline="30000" dirty="0"/>
              <a:t>th</a:t>
            </a:r>
            <a:r>
              <a:rPr lang="en-US" sz="2400" dirty="0"/>
              <a:t> century</a:t>
            </a:r>
          </a:p>
          <a:p>
            <a:pPr lvl="1"/>
            <a:r>
              <a:rPr lang="en-US" sz="2400" dirty="0"/>
              <a:t>1998: foundation of Bluetooth SIG, </a:t>
            </a:r>
            <a:r>
              <a:rPr lang="en-US" sz="2400" dirty="0">
                <a:hlinkClick r:id="rId3"/>
              </a:rPr>
              <a:t>www.bluetooth.org</a:t>
            </a:r>
            <a:endParaRPr lang="en-US" sz="2400" dirty="0"/>
          </a:p>
          <a:p>
            <a:pPr lvl="1"/>
            <a:r>
              <a:rPr lang="en-US" sz="2400" dirty="0"/>
              <a:t>1999: erection of a rune stone at </a:t>
            </a:r>
            <a:r>
              <a:rPr lang="en-US" sz="2400" dirty="0" err="1"/>
              <a:t>Ercisson</a:t>
            </a:r>
            <a:r>
              <a:rPr lang="en-US" sz="2400" dirty="0"/>
              <a:t>/Lund ;-)</a:t>
            </a:r>
          </a:p>
          <a:p>
            <a:pPr lvl="1"/>
            <a:r>
              <a:rPr lang="en-US" sz="2400" dirty="0"/>
              <a:t>2001: first consumer products for mass market, spec. version 1.1 released</a:t>
            </a:r>
          </a:p>
          <a:p>
            <a:pPr lvl="1"/>
            <a:r>
              <a:rPr lang="en-US" sz="2400" dirty="0"/>
              <a:t>2005: 5 million chips/week</a:t>
            </a:r>
          </a:p>
          <a:p>
            <a:pPr>
              <a:lnSpc>
                <a:spcPct val="90000"/>
              </a:lnSpc>
            </a:pPr>
            <a:endParaRPr lang="en-US" sz="2800" dirty="0"/>
          </a:p>
        </p:txBody>
      </p:sp>
    </p:spTree>
    <p:extLst>
      <p:ext uri="{BB962C8B-B14F-4D97-AF65-F5344CB8AC3E}">
        <p14:creationId xmlns:p14="http://schemas.microsoft.com/office/powerpoint/2010/main" val="2432751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a:xfrm>
            <a:off x="467544" y="476672"/>
            <a:ext cx="8229600" cy="990600"/>
          </a:xfrm>
        </p:spPr>
        <p:txBody>
          <a:bodyPr/>
          <a:lstStyle/>
          <a:p>
            <a:r>
              <a:rPr lang="en-US" dirty="0"/>
              <a:t>Bluetooth </a:t>
            </a:r>
            <a:r>
              <a:rPr lang="en-IE" dirty="0"/>
              <a:t>Special Interest Group</a:t>
            </a:r>
            <a:endParaRPr lang="en-US" dirty="0"/>
          </a:p>
        </p:txBody>
      </p:sp>
      <p:sp>
        <p:nvSpPr>
          <p:cNvPr id="415747" name="Rectangle 3"/>
          <p:cNvSpPr>
            <a:spLocks noGrp="1" noChangeArrowheads="1"/>
          </p:cNvSpPr>
          <p:nvPr>
            <p:ph type="body" idx="1"/>
          </p:nvPr>
        </p:nvSpPr>
        <p:spPr>
          <a:xfrm>
            <a:off x="467544" y="1484784"/>
            <a:ext cx="8229600" cy="4876800"/>
          </a:xfrm>
        </p:spPr>
        <p:txBody>
          <a:bodyPr>
            <a:normAutofit lnSpcReduction="10000"/>
          </a:bodyPr>
          <a:lstStyle/>
          <a:p>
            <a:pPr>
              <a:lnSpc>
                <a:spcPct val="110000"/>
              </a:lnSpc>
              <a:spcBef>
                <a:spcPts val="0"/>
              </a:spcBef>
            </a:pPr>
            <a:r>
              <a:rPr lang="en-US" dirty="0"/>
              <a:t>The Bluetooth standard is developed, managed, and controlled by the Bluetooth </a:t>
            </a:r>
            <a:r>
              <a:rPr lang="en-US" b="1" dirty="0"/>
              <a:t>Special Interest Group</a:t>
            </a:r>
            <a:r>
              <a:rPr lang="en-US" dirty="0"/>
              <a:t> (</a:t>
            </a:r>
            <a:r>
              <a:rPr lang="en-US" b="1" dirty="0"/>
              <a:t>SIG</a:t>
            </a:r>
            <a:r>
              <a:rPr lang="en-US" dirty="0"/>
              <a:t>)</a:t>
            </a:r>
          </a:p>
          <a:p>
            <a:pPr>
              <a:lnSpc>
                <a:spcPct val="110000"/>
              </a:lnSpc>
              <a:spcBef>
                <a:spcPts val="0"/>
              </a:spcBef>
            </a:pPr>
            <a:endParaRPr lang="en-US" dirty="0"/>
          </a:p>
          <a:p>
            <a:pPr>
              <a:lnSpc>
                <a:spcPct val="110000"/>
              </a:lnSpc>
              <a:spcBef>
                <a:spcPts val="0"/>
              </a:spcBef>
            </a:pPr>
            <a:r>
              <a:rPr lang="en-US" dirty="0"/>
              <a:t>Original founding members: Ericsson, Intel, IBM, Nokia, Toshiba</a:t>
            </a:r>
          </a:p>
          <a:p>
            <a:pPr>
              <a:lnSpc>
                <a:spcPct val="110000"/>
              </a:lnSpc>
              <a:spcBef>
                <a:spcPts val="0"/>
              </a:spcBef>
            </a:pPr>
            <a:endParaRPr lang="en-US" dirty="0"/>
          </a:p>
          <a:p>
            <a:pPr>
              <a:lnSpc>
                <a:spcPct val="110000"/>
              </a:lnSpc>
              <a:spcBef>
                <a:spcPts val="0"/>
              </a:spcBef>
            </a:pPr>
            <a:r>
              <a:rPr lang="en-US" dirty="0"/>
              <a:t>Added promoters: 3Com, </a:t>
            </a:r>
            <a:r>
              <a:rPr lang="en-US" dirty="0" err="1"/>
              <a:t>Agere</a:t>
            </a:r>
            <a:r>
              <a:rPr lang="en-US" dirty="0"/>
              <a:t> (was: Lucent), Microsoft, Motorola</a:t>
            </a:r>
          </a:p>
          <a:p>
            <a:pPr>
              <a:lnSpc>
                <a:spcPct val="110000"/>
              </a:lnSpc>
              <a:spcBef>
                <a:spcPts val="0"/>
              </a:spcBef>
            </a:pPr>
            <a:endParaRPr lang="en-US" dirty="0"/>
          </a:p>
          <a:p>
            <a:pPr>
              <a:lnSpc>
                <a:spcPct val="110000"/>
              </a:lnSpc>
              <a:spcBef>
                <a:spcPts val="0"/>
              </a:spcBef>
            </a:pPr>
            <a:r>
              <a:rPr lang="en-US" dirty="0"/>
              <a:t>&gt; 10000 members</a:t>
            </a:r>
          </a:p>
          <a:p>
            <a:pPr>
              <a:lnSpc>
                <a:spcPct val="110000"/>
              </a:lnSpc>
              <a:spcBef>
                <a:spcPts val="0"/>
              </a:spcBef>
            </a:pPr>
            <a:endParaRPr lang="en-US" dirty="0"/>
          </a:p>
          <a:p>
            <a:pPr>
              <a:lnSpc>
                <a:spcPct val="110000"/>
              </a:lnSpc>
              <a:spcBef>
                <a:spcPts val="0"/>
              </a:spcBef>
            </a:pPr>
            <a:r>
              <a:rPr lang="en-US" dirty="0"/>
              <a:t>Common specification and certification of products</a:t>
            </a:r>
          </a:p>
        </p:txBody>
      </p:sp>
    </p:spTree>
    <p:extLst>
      <p:ext uri="{BB962C8B-B14F-4D97-AF65-F5344CB8AC3E}">
        <p14:creationId xmlns:p14="http://schemas.microsoft.com/office/powerpoint/2010/main" val="1256071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AutoShape 2"/>
          <p:cNvSpPr>
            <a:spLocks noChangeArrowheads="1"/>
          </p:cNvSpPr>
          <p:nvPr/>
        </p:nvSpPr>
        <p:spPr bwMode="auto">
          <a:xfrm>
            <a:off x="838200" y="381000"/>
            <a:ext cx="7162800" cy="4800600"/>
          </a:xfrm>
          <a:prstGeom prst="horizontalScroll">
            <a:avLst>
              <a:gd name="adj" fmla="val 12500"/>
            </a:avLst>
          </a:prstGeom>
          <a:solidFill>
            <a:srgbClr val="98A0D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800"/>
          </a:p>
          <a:p>
            <a:pPr algn="ctr"/>
            <a:endParaRPr lang="en-US" sz="1800"/>
          </a:p>
          <a:p>
            <a:pPr algn="ctr"/>
            <a:r>
              <a:rPr lang="en-US" sz="1800"/>
              <a:t>Bluetooth</a:t>
            </a:r>
            <a:r>
              <a:rPr lang="en-US" sz="1800" b="0"/>
              <a:t> was named after a Danish king, Harold </a:t>
            </a:r>
          </a:p>
          <a:p>
            <a:pPr algn="ctr"/>
            <a:r>
              <a:rPr lang="en-US" sz="1800" b="0"/>
              <a:t>Blatand, who had the nickname of Bluetooth. He had an </a:t>
            </a:r>
          </a:p>
          <a:p>
            <a:pPr algn="ctr"/>
            <a:r>
              <a:rPr lang="en-US" sz="1800" b="0"/>
              <a:t>uncharacteristically dark beard and a fondness for </a:t>
            </a:r>
          </a:p>
          <a:p>
            <a:pPr algn="ctr"/>
            <a:r>
              <a:rPr lang="en-US" sz="1800" b="0"/>
              <a:t>blueberries, which stained his teeth blue. King Blatand </a:t>
            </a:r>
          </a:p>
          <a:p>
            <a:pPr algn="ctr"/>
            <a:r>
              <a:rPr lang="en-US" sz="1800" b="0"/>
              <a:t>united Denmark and Norway in the same way it </a:t>
            </a:r>
          </a:p>
          <a:p>
            <a:pPr algn="ctr"/>
            <a:r>
              <a:rPr lang="en-US" sz="1800" b="0"/>
              <a:t>was hoped that Bluetooth would unite the</a:t>
            </a:r>
          </a:p>
          <a:p>
            <a:pPr algn="ctr"/>
            <a:r>
              <a:rPr lang="en-US" sz="1800" b="0"/>
              <a:t>mobile communications world.</a:t>
            </a:r>
            <a:endParaRPr lang="en-US" sz="1800" b="0" u="sng"/>
          </a:p>
        </p:txBody>
      </p:sp>
      <p:pic>
        <p:nvPicPr>
          <p:cNvPr id="416771" name="Picture 3" descr="I07-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0" y="1295400"/>
            <a:ext cx="2743200" cy="676275"/>
          </a:xfrm>
          <a:prstGeom prst="rect">
            <a:avLst/>
          </a:prstGeom>
          <a:noFill/>
          <a:extLst>
            <a:ext uri="{909E8E84-426E-40DD-AFC4-6F175D3DCCD1}">
              <a14:hiddenFill xmlns:a14="http://schemas.microsoft.com/office/drawing/2010/main">
                <a:solidFill>
                  <a:srgbClr val="FFFFFF"/>
                </a:solidFill>
              </a14:hiddenFill>
            </a:ext>
          </a:extLst>
        </p:spPr>
      </p:pic>
      <p:sp>
        <p:nvSpPr>
          <p:cNvPr id="416772" name="Text Box 4"/>
          <p:cNvSpPr txBox="1">
            <a:spLocks noChangeArrowheads="1"/>
          </p:cNvSpPr>
          <p:nvPr/>
        </p:nvSpPr>
        <p:spPr bwMode="auto">
          <a:xfrm>
            <a:off x="1676400" y="5029200"/>
            <a:ext cx="30480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sz="1800" b="0"/>
              <a:t>Dr. Japp Haartsen and Dr. Sven Mattisson are credited with being the co-inventors of the Bluetooth technology. </a:t>
            </a:r>
          </a:p>
        </p:txBody>
      </p:sp>
      <p:pic>
        <p:nvPicPr>
          <p:cNvPr id="416773" name="Picture 5" descr="I07-0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4400" y="4876800"/>
            <a:ext cx="3200400" cy="1298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051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632</TotalTime>
  <Words>3476</Words>
  <Application>Microsoft Office PowerPoint</Application>
  <PresentationFormat>On-screen Show (4:3)</PresentationFormat>
  <Paragraphs>499</Paragraphs>
  <Slides>56</Slides>
  <Notes>56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Times New Roman</vt:lpstr>
      <vt:lpstr>Clarity</vt:lpstr>
      <vt:lpstr>PowerPoint Presentation</vt:lpstr>
      <vt:lpstr>References</vt:lpstr>
      <vt:lpstr>Objectives</vt:lpstr>
      <vt:lpstr>Types of Networks</vt:lpstr>
      <vt:lpstr>Bluetooth</vt:lpstr>
      <vt:lpstr>Bluetooth – Basic Idea</vt:lpstr>
      <vt:lpstr>Bluetooth - History</vt:lpstr>
      <vt:lpstr>Bluetooth Special Interest Group</vt:lpstr>
      <vt:lpstr>PowerPoint Presentation</vt:lpstr>
      <vt:lpstr>Bluetooth Application Module</vt:lpstr>
      <vt:lpstr>Bluetooth Characteristics</vt:lpstr>
      <vt:lpstr>Bluetooth Characteristics</vt:lpstr>
      <vt:lpstr>Bluetooth Versions</vt:lpstr>
      <vt:lpstr>Bluetooth Versions</vt:lpstr>
      <vt:lpstr>Bluetooth Protocol Architecture</vt:lpstr>
      <vt:lpstr>Operational Layers</vt:lpstr>
      <vt:lpstr>Operational Layers</vt:lpstr>
      <vt:lpstr>Operational Layers</vt:lpstr>
      <vt:lpstr>Bluetooth Transmitter Classes</vt:lpstr>
      <vt:lpstr>Bluetooth Classes</vt:lpstr>
      <vt:lpstr>Transmitter Range</vt:lpstr>
      <vt:lpstr>Bluetooth Networking</vt:lpstr>
      <vt:lpstr>Piconet and Scatternet</vt:lpstr>
      <vt:lpstr>Master and Slave</vt:lpstr>
      <vt:lpstr>Master and Slave</vt:lpstr>
      <vt:lpstr>Master and Slave</vt:lpstr>
      <vt:lpstr>Piconet</vt:lpstr>
      <vt:lpstr>Scatternets</vt:lpstr>
      <vt:lpstr>Scatternets</vt:lpstr>
      <vt:lpstr>WPAN</vt:lpstr>
      <vt:lpstr>Connecting Bluetooth Devices</vt:lpstr>
      <vt:lpstr>PIN Codes</vt:lpstr>
      <vt:lpstr>Pairing</vt:lpstr>
      <vt:lpstr>Bluetooth Profiles</vt:lpstr>
      <vt:lpstr>Bluetooth Profiles</vt:lpstr>
      <vt:lpstr>Bluetooth Profiles</vt:lpstr>
      <vt:lpstr>Bluetooth Profiles</vt:lpstr>
      <vt:lpstr>Bluetooth Profiles</vt:lpstr>
      <vt:lpstr>Bluetooth Profiles</vt:lpstr>
      <vt:lpstr>Bluetooth Profiles</vt:lpstr>
      <vt:lpstr>Bluetooth Profiles</vt:lpstr>
      <vt:lpstr>Bluetooth vs. Infrared (IR)</vt:lpstr>
      <vt:lpstr>WPAN Concepts IEEE 802.15 Standards</vt:lpstr>
      <vt:lpstr>IEEE 802.15</vt:lpstr>
      <vt:lpstr>802.15.1</vt:lpstr>
      <vt:lpstr>802.15.2</vt:lpstr>
      <vt:lpstr>802.15.3</vt:lpstr>
      <vt:lpstr>802.15.4 (Zigbee)</vt:lpstr>
      <vt:lpstr>WPAN Summary</vt:lpstr>
      <vt:lpstr>Summary</vt:lpstr>
      <vt:lpstr>Understanding Bluetooth</vt:lpstr>
      <vt:lpstr>Understanding Bluetooth</vt:lpstr>
      <vt:lpstr>WPANs and IEEE 802.15</vt:lpstr>
      <vt:lpstr>Key Terms</vt:lpstr>
      <vt:lpstr>Key Terms</vt:lpstr>
      <vt:lpstr>Key Terms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dc:creator>
  <cp:lastModifiedBy>Paul Hayes</cp:lastModifiedBy>
  <cp:revision>169</cp:revision>
  <dcterms:created xsi:type="dcterms:W3CDTF">2011-09-08T17:51:30Z</dcterms:created>
  <dcterms:modified xsi:type="dcterms:W3CDTF">2017-11-05T16:59:52Z</dcterms:modified>
</cp:coreProperties>
</file>