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20"/>
      <p:bold r:id="rId21"/>
    </p:embeddedFont>
    <p:embeddedFont>
      <p:font typeface="微軟正黑體" panose="020B0604030504040204" pitchFamily="34" charset="-120"/>
      <p:regular r:id="rId20"/>
      <p:bold r:id="rId21"/>
    </p:embeddedFont>
    <p:embeddedFont>
      <p:font typeface="Cambria Math" panose="02040503050406030204" pitchFamily="18" charset="0"/>
      <p:regular r:id="rId22"/>
    </p:embeddedFont>
    <p:embeddedFont>
      <p:font typeface="Franklin Gothic Book" panose="020B0503020102020204" pitchFamily="34" charset="0"/>
      <p:regular r:id="rId23"/>
      <p: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6B6A98-22D9-46BC-82DB-E3AAE78A1588}">
  <a:tblStyle styleId="{CB6B6A98-22D9-46BC-82DB-E3AAE78A15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6"/>
    <p:restoredTop sz="96405"/>
  </p:normalViewPr>
  <p:slideViewPr>
    <p:cSldViewPr snapToGrid="0">
      <p:cViewPr varScale="1">
        <p:scale>
          <a:sx n="195" d="100"/>
          <a:sy n="195" d="100"/>
        </p:scale>
        <p:origin x="105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505b3002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505b3002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然後我們做了軟體模擬和paper survey，軟體模擬就不講，paper survey有看到一篇很貼進的，就是也是8051的軟硬體共同社季。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那樣解決的問題就是橢圓曲線加密如果用8051軟體跑，會需要花很久的時間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所以可能解決方式就是要有一些部分移到硬體上來加速。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505b3002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505b3002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那到底哪部分要放到硬體哪部分要軟體，要怎麼切割，他就提出了一些想法。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第一種就是把幾乎所有操作都放上去，面積可能會多很多但速度最快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第二種就是只把剛剛說的有縣域運算放上去，面積會比較節省，但資料就咬在軟硬體間一直傳來傳去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最後就是當成特殊的instruction set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我們對8051跑軟體比較沒那麼熟，所以選用第一種，就是8051只負責給</a:t>
            </a:r>
            <a:r>
              <a:rPr lang="en-US" altLang="zh-TW" dirty="0"/>
              <a:t>control</a:t>
            </a:r>
            <a:r>
              <a:rPr lang="zh-TW" altLang="en-US" dirty="0"/>
              <a:t>和一開始的資料。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505b3002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505b3002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505b300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505b300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505b3002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505b3002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505b3002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505b3002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505b3002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505b3002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505b3002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505b3002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505b300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505b300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505b3002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505b3002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由這兩個人在1985年提出的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主要的概念是首先他是一個非對稱是加密的方式，也就是說每個人會有自己的公鑰、私鑰兩把鑰匙，就像RSA一樣。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然後再來是他利用橢圓曲線的幾何圖形，去做這個加密的實現。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右下角可以看到橢圓曲線連續函數就像是這樣，式子在右上角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但連續的函數太容易破解，沒辦法加密，所以要把他放到離散的座標系上面像右下角的圖。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F</a:t>
            </a:r>
            <a:r>
              <a:rPr lang="en-TW" altLang="zh-TW" dirty="0"/>
              <a:t>inite field</a:t>
            </a:r>
            <a:r>
              <a:rPr lang="zh-TW" altLang="en-US" dirty="0"/>
              <a:t>的概念有點像是如果今天值超過了某個整數，要取餘數。等下會再提到一下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常見的應用像是一些傳輸協定的加密、或是像是加密貨幣、區塊鏈的數位簽章都是橢圓曲線的應用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505b3002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505b3002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那他跟常聽到的RSA有什麼不同呢，下面這個表格是兩者的比較。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橢圓曲線加密的優點就是用比較小key可以達到</a:t>
            </a:r>
            <a:r>
              <a:rPr lang="en-US" dirty="0" err="1"/>
              <a:t>根用比較大的key的rsa加密一樣的強度，而且運算上更快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 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但是他在概念上會比較複雜，所以實作起來可能比較難</a:t>
            </a:r>
            <a:endParaRPr lang="en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505b3002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505b3002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剛剛有提到在做橢圓曲線加密時，會把橢圓曲線函數放到離散的有限域上。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有限域分很多種，常見的有GF(p)，就是選一個質數，超過就取mod，那我們用的是GF(2m)，在硬體上會比較適合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因為GF(2m)的意思就是，像是m=8的情形就是有一個七次多項式他的係數只會是0或1，就很好把它看成8-b binary string，像是下面的例子，所以對硬體來說會比較友善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505b3002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505b3002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在這個有縣域上就可以去定義運算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加法的話就不是我們熟悉的家法，就是XOR，減法也是XOR，像是例子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乘法比較特別，因為乘完後次方會高於七次，像是下面這個，所以他的做法就是定義一個取模的多項式，是個不可分解的多項式，然後用長除法取餘式。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然後除法他是定義a^-1，因為自己一直乘自己會循環，所以會有這個等是，有點像是除法就是利用乘恨多次自己去算。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505b3002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505b3002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有了基本的運算，接下來就是對橢圓曲線上點的運算，PN, PD, PA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演算法在右邊就不贅述，裡面的加乘除就是用剛剛的有縣域</a:t>
            </a:r>
            <a:r>
              <a:rPr lang="zh-TW" altLang="en-US" dirty="0"/>
              <a:t> </a:t>
            </a:r>
            <a:r>
              <a:rPr lang="en-TW" dirty="0"/>
              <a:t>field arithmetic去算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505b3002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505b3002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執得注意的是有了剛剛三個，就可以做出純量乘法nP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那這個純量乘法其實就是橢圓曲線加密的精髓，基本上就是最主要也最耗時間的部分，我們也是實作這個部分。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他的做法就是利用剛剛的PA跟PD，像是這個例子，13P我就不要P加13次，而是用double的方式算P+4P+8P，可以減少運算次數。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505b30027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505b30027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最後加密的部分，假設Alice隨機選了一個整數ka，就是他的私鑰，P是起始點是公開的，那kaP</a:t>
            </a:r>
            <a:r>
              <a:rPr lang="zh-TW" altLang="en-US" dirty="0"/>
              <a:t>就是他的公鑰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他可以用自己的私鑰</a:t>
            </a:r>
            <a:r>
              <a:rPr lang="en-US" altLang="zh-TW" dirty="0"/>
              <a:t>ka</a:t>
            </a:r>
            <a:r>
              <a:rPr lang="zh-TW" altLang="en-US" dirty="0"/>
              <a:t>，去程上</a:t>
            </a:r>
            <a:r>
              <a:rPr lang="en-US" altLang="zh-TW" dirty="0"/>
              <a:t>Bob</a:t>
            </a:r>
            <a:r>
              <a:rPr lang="zh-TW" altLang="en-US" dirty="0"/>
              <a:t>的公鑰，就完成密鑰交換，那就可以拿這個來加密。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男就是男在很難從公鑰和起始點推回</a:t>
            </a:r>
            <a:r>
              <a:rPr lang="en-US" altLang="zh-TW" dirty="0"/>
              <a:t>k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0005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05464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95423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189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37516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40171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9794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578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20901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84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39821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379975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830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11894063_34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244922" y="1389455"/>
            <a:ext cx="6653769" cy="15736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dirty="0"/>
              <a:t>HW/SW Co-Design of Elliptic Curve Cryptography on 8051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latin typeface="+mn-ea"/>
              </a:rPr>
              <a:t>Group7 B07901010 范詠為 B07901013 林子軒</a:t>
            </a:r>
            <a:endParaRPr sz="1400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699000" y="445025"/>
            <a:ext cx="7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zh-TW" dirty="0"/>
              <a:t>ECC on 8051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699000" y="1152475"/>
            <a:ext cx="774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Paper Survey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Hardware/Software Co-Design of Elliptic Curve Cryptography on an 8051 Microcontroller</a:t>
            </a:r>
            <a:r>
              <a:rPr lang="zh-TW" sz="11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[1]</a:t>
            </a:r>
            <a:endParaRPr sz="11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ECC is computational-intensive</a:t>
            </a:r>
            <a:endParaRPr sz="14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8-bit micro-controllers like 8051 are too slow for ECC   </a:t>
            </a:r>
            <a:endParaRPr sz="14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Solution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HW/SW co-design to accelerate the computation</a:t>
            </a:r>
            <a:endParaRPr sz="14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2" name="Google Shape;132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699000" y="445025"/>
            <a:ext cx="7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Architectural Design Space</a:t>
            </a:r>
            <a:endParaRPr dirty="0"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699000" y="1152475"/>
            <a:ext cx="774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Where to draw the line between HW and SW?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HW/SW boudary determines performance and area</a:t>
            </a:r>
            <a:endParaRPr sz="14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High-level exploration of design space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 choose to implement Variant 1 </a:t>
            </a:r>
            <a:endParaRPr sz="14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733" y="2789965"/>
            <a:ext cx="6188725" cy="21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699000" y="445025"/>
            <a:ext cx="7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Implementation Hierachy</a:t>
            </a:r>
            <a:endParaRPr dirty="0"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699000" y="1152475"/>
            <a:ext cx="774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ECC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SCALAR_MULT</a:t>
            </a:r>
            <a:endParaRPr sz="14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POINT_ADDITION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POINT_DOUBLING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POINT_NEGATION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CORE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ADD</a:t>
            </a:r>
            <a:endParaRPr sz="14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MULTIPLY</a:t>
            </a:r>
            <a:endParaRPr sz="14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INVERSE</a:t>
            </a:r>
            <a:endParaRPr sz="14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PE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699000" y="445025"/>
            <a:ext cx="7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ECC</a:t>
            </a:r>
            <a:endParaRPr dirty="0"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699000" y="1152475"/>
            <a:ext cx="774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Connected to 8051, perform scalar multiplicaiton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IO ports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inputs</a:t>
            </a:r>
            <a:endParaRPr sz="14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clk, rst_n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P0 for input start signal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P1 for input data (n, P, a, p)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outputs</a:t>
            </a:r>
            <a:endParaRPr sz="14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P2 for output result (P_o)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P3 for output valid signal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4" name="Google Shape;15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133" y="1728167"/>
            <a:ext cx="3238675" cy="29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699000" y="445025"/>
            <a:ext cx="7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SCALAR_MULT</a:t>
            </a:r>
            <a:endParaRPr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699000" y="1152475"/>
            <a:ext cx="774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 n is odd, do POINT_ADDITION.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Then, do POINT_DOUBLING.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 right shift until n = 0.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E.g. 13P = 8P+4P+P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000" y="2771589"/>
            <a:ext cx="8044134" cy="2166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699000" y="445025"/>
            <a:ext cx="7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CORE</a:t>
            </a:r>
            <a:r>
              <a:rPr lang="zh-TW" sz="1400" dirty="0">
                <a:solidFill>
                  <a:schemeClr val="dk2"/>
                </a:solidFill>
              </a:rPr>
              <a:t>[1]</a:t>
            </a:r>
            <a:endParaRPr dirty="0"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699000" y="1152475"/>
            <a:ext cx="7746000" cy="3904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8-bit serial-parallel multiplier (8 PEs)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Contain an arithmetic unit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70000"/>
              </a:lnSpc>
            </a:pPr>
            <a:r>
              <a:rPr lang="en-US" alt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Three operations</a:t>
            </a:r>
            <a:endParaRPr lang="en-US" sz="14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371600" lvl="0" indent="-317500">
              <a:lnSpc>
                <a:spcPct val="170000"/>
              </a:lnSpc>
              <a:buSzPts val="1400"/>
              <a:buAutoNum type="arabicParenR"/>
            </a:pPr>
            <a:r>
              <a:rPr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ADD (~2 cycles)</a:t>
            </a:r>
            <a:endParaRPr 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371600" lvl="0" indent="-317500">
              <a:lnSpc>
                <a:spcPct val="170000"/>
              </a:lnSpc>
              <a:buSzPts val="1400"/>
              <a:buAutoNum type="arabicParenR"/>
            </a:pPr>
            <a:r>
              <a:rPr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MULTIPLY (~8 cycles)</a:t>
            </a:r>
            <a:endParaRPr 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371600" lvl="0" indent="-317500">
              <a:lnSpc>
                <a:spcPct val="170000"/>
              </a:lnSpc>
              <a:buSzPts val="1400"/>
              <a:buAutoNum type="arabicParenR"/>
            </a:pPr>
            <a:r>
              <a:rPr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INVERSE (~100 cycles)</a:t>
            </a:r>
          </a:p>
          <a:p>
            <a:pPr>
              <a:lnSpc>
                <a:spcPct val="170000"/>
              </a:lnSpc>
            </a:pPr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why 8-bits not 192 bits</a:t>
            </a:r>
            <a:endParaRPr 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ADD (~2 cycles)</a:t>
            </a:r>
            <a:endParaRPr 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MULTIPLY (~192 cycles)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INVERSE (~192^2 cycles)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8051 Interface limit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sc_signal connection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0" name="Google Shape;170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5194500" y="1217350"/>
            <a:ext cx="367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684202-1778-2AF1-863D-C3CF255B14B1}"/>
              </a:ext>
            </a:extLst>
          </p:cNvPr>
          <p:cNvGrpSpPr/>
          <p:nvPr/>
        </p:nvGrpSpPr>
        <p:grpSpPr>
          <a:xfrm>
            <a:off x="3986166" y="1822254"/>
            <a:ext cx="5034992" cy="2804202"/>
            <a:chOff x="3673250" y="1676250"/>
            <a:chExt cx="5420800" cy="3019075"/>
          </a:xfrm>
        </p:grpSpPr>
        <p:pic>
          <p:nvPicPr>
            <p:cNvPr id="171" name="Google Shape;17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73250" y="2019575"/>
              <a:ext cx="5420800" cy="2675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2" name="Google Shape;172;p27"/>
            <p:cNvCxnSpPr/>
            <p:nvPr/>
          </p:nvCxnSpPr>
          <p:spPr>
            <a:xfrm>
              <a:off x="5041525" y="1969450"/>
              <a:ext cx="299700" cy="318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5" name="Google Shape;175;p27"/>
            <p:cNvSpPr txBox="1"/>
            <p:nvPr/>
          </p:nvSpPr>
          <p:spPr>
            <a:xfrm>
              <a:off x="4894800" y="1676250"/>
              <a:ext cx="299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FF0000"/>
                  </a:solidFill>
                </a:rPr>
                <a:t>7</a:t>
              </a:r>
              <a:endParaRPr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699000" y="445025"/>
            <a:ext cx="7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Simulation Result (~2300 cycles)</a:t>
            </a:r>
            <a:endParaRPr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92" y="3070526"/>
            <a:ext cx="8738198" cy="202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92" y="1002227"/>
            <a:ext cx="8719843" cy="202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699000" y="445025"/>
            <a:ext cx="7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References</a:t>
            </a:r>
            <a:endParaRPr dirty="0"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699000" y="1152475"/>
            <a:ext cx="774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[1] Koschuch, M. et al.</a:t>
            </a:r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(2006). Hardware/Software Co-design of Elliptic Curve Cryptography on an 8051 Microcontroller. In: Goubin, L., Matsui, M. (eds) Cryptographic Hardware and Embedded Systems - CHES 2006. CHES 2006. Lecture Notes in Computer Science, vol 4249. Springer, Berlin, Heidelberg. </a:t>
            </a:r>
            <a:r>
              <a:rPr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https://doi.org/10.1007/11894063_34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[2] Implementation of Elliptic Curve Cryptography in Binary Field, D R Susantio and I Muchtadi-Alamsyah 2016 J. Phys.: Conf. Ser. 710 012022</a:t>
            </a:r>
            <a:endParaRPr sz="1400" dirty="0">
              <a:latin typeface="Microsoft JhengHei" panose="020B0604030504040204" pitchFamily="34" charset="-120"/>
              <a:ea typeface="Microsoft JhengHei" panose="020B0604030504040204" pitchFamily="34" charset="-120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rgbClr val="333333"/>
              </a:solidFill>
              <a:highlight>
                <a:srgbClr val="FCFCFC"/>
              </a:highlight>
            </a:endParaRPr>
          </a:p>
        </p:txBody>
      </p:sp>
      <p:sp>
        <p:nvSpPr>
          <p:cNvPr id="191" name="Google Shape;191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99000" y="445025"/>
            <a:ext cx="77460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Outlines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99000" y="1152475"/>
            <a:ext cx="774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>
                <a:latin typeface="+mn-ea"/>
              </a:rPr>
              <a:t>Algorithm Introduction</a:t>
            </a:r>
            <a:r>
              <a:rPr lang="en-US" altLang="zh-TW" sz="1800" dirty="0">
                <a:latin typeface="+mn-ea"/>
              </a:rPr>
              <a:t>-ECC</a:t>
            </a:r>
            <a:endParaRPr sz="1800" dirty="0">
              <a:latin typeface="+mn-e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sz="1800" dirty="0">
                <a:latin typeface="+mn-ea"/>
              </a:rPr>
              <a:t>SW/</a:t>
            </a:r>
            <a:r>
              <a:rPr lang="zh-TW" sz="1800" dirty="0">
                <a:latin typeface="+mn-ea"/>
              </a:rPr>
              <a:t>HW Architecture</a:t>
            </a:r>
            <a:endParaRPr sz="1800" dirty="0">
              <a:latin typeface="+mn-e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>
                <a:latin typeface="+mn-ea"/>
              </a:rPr>
              <a:t>Simulation Result</a:t>
            </a:r>
            <a:endParaRPr sz="1800" dirty="0">
              <a:latin typeface="+mn-ea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99000" y="445025"/>
            <a:ext cx="7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zh-TW" sz="3200" dirty="0"/>
              <a:t>Elliptic Curve Cryptography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494" y="2680900"/>
            <a:ext cx="1944698" cy="18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022" y="2759316"/>
            <a:ext cx="1671547" cy="17712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1;p14">
            <a:extLst>
              <a:ext uri="{FF2B5EF4-FFF2-40B4-BE49-F238E27FC236}">
                <a16:creationId xmlns:a16="http://schemas.microsoft.com/office/drawing/2014/main" id="{99880C82-DE76-F8C6-FF10-6AD1050C3839}"/>
              </a:ext>
            </a:extLst>
          </p:cNvPr>
          <p:cNvSpPr txBox="1">
            <a:spLocks/>
          </p:cNvSpPr>
          <p:nvPr/>
        </p:nvSpPr>
        <p:spPr>
          <a:xfrm>
            <a:off x="699000" y="1152475"/>
            <a:ext cx="77460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685800" rtl="0" eaLnBrk="1" latinLnBrk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Font typeface="Franklin Gothic Book" panose="020B0503020102020204" pitchFamily="34" charset="0"/>
              <a:buChar char="●"/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Font typeface="Franklin Gothic Book" panose="020B0503020102020204" pitchFamily="34" charset="0"/>
              <a:buChar char="○"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Font typeface="Franklin Gothic Book" panose="020B0503020102020204" pitchFamily="34" charset="0"/>
              <a:buChar char="■"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Font typeface="Franklin Gothic Book" panose="020B0503020102020204" pitchFamily="34" charset="0"/>
              <a:buChar char="●"/>
              <a:defRPr sz="13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Font typeface="Franklin Gothic Book" panose="020B0503020102020204" pitchFamily="34" charset="0"/>
              <a:buChar char="○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Font typeface="Franklin Gothic Book" panose="020B0503020102020204" pitchFamily="34" charset="0"/>
              <a:buChar char="■"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Font typeface="Franklin Gothic Book" panose="020B0503020102020204" pitchFamily="34" charset="0"/>
              <a:buChar char="●"/>
              <a:defRPr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Font typeface="Franklin Gothic Book" panose="020B0503020102020204" pitchFamily="34" charset="0"/>
              <a:buChar char="○"/>
              <a:defRPr sz="10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Font typeface="Franklin Gothic Book" panose="020B0503020102020204" pitchFamily="34" charset="0"/>
              <a:buChar char="■"/>
              <a:defRPr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History</a:t>
            </a:r>
          </a:p>
          <a:p>
            <a:pPr lvl="1">
              <a:lnSpc>
                <a:spcPct val="150000"/>
              </a:lnSpc>
            </a:pPr>
            <a:r>
              <a:rPr lang="en-US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from Neal </a:t>
            </a:r>
            <a:r>
              <a:rPr lang="en-US" sz="1400" i="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Koblitz</a:t>
            </a:r>
            <a:r>
              <a:rPr lang="en-US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and Victor S. Miller in 1985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Main idea</a:t>
            </a:r>
          </a:p>
          <a:p>
            <a:pPr lvl="1">
              <a:lnSpc>
                <a:spcPct val="150000"/>
              </a:lnSpc>
            </a:pPr>
            <a:r>
              <a:rPr lang="en-US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 approach to public-key cryptography based on the algebraic structure of elliptic curves over finite fields 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Applications</a:t>
            </a:r>
          </a:p>
          <a:p>
            <a:pPr lvl="1">
              <a:lnSpc>
                <a:spcPct val="150000"/>
              </a:lnSpc>
            </a:pPr>
            <a:r>
              <a:rPr lang="en-US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TLS, SSH</a:t>
            </a:r>
          </a:p>
          <a:p>
            <a:pPr lvl="1">
              <a:lnSpc>
                <a:spcPct val="150000"/>
              </a:lnSpc>
            </a:pPr>
            <a:r>
              <a:rPr lang="en-US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digital signature (e.g. cryptocurrency)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1A65FA-075C-8A0E-EDB5-9AB7DD79B950}"/>
                  </a:ext>
                </a:extLst>
              </p:cNvPr>
              <p:cNvSpPr txBox="1"/>
              <p:nvPr/>
            </p:nvSpPr>
            <p:spPr>
              <a:xfrm>
                <a:off x="6147376" y="1461981"/>
                <a:ext cx="2442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TW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1A65FA-075C-8A0E-EDB5-9AB7DD79B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76" y="1461981"/>
                <a:ext cx="2442720" cy="276999"/>
              </a:xfrm>
              <a:prstGeom prst="rect">
                <a:avLst/>
              </a:prstGeom>
              <a:blipFill>
                <a:blip r:embed="rId5"/>
                <a:stretch>
                  <a:fillRect l="-1546" t="-4545" r="-1546" b="-3181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99000" y="445025"/>
            <a:ext cx="7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Compare with RSA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699000" y="1152475"/>
            <a:ext cx="774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graphicFrame>
        <p:nvGraphicFramePr>
          <p:cNvPr id="80" name="Google Shape;80;p16"/>
          <p:cNvGraphicFramePr/>
          <p:nvPr>
            <p:extLst>
              <p:ext uri="{D42A27DB-BD31-4B8C-83A1-F6EECF244321}">
                <p14:modId xmlns:p14="http://schemas.microsoft.com/office/powerpoint/2010/main" val="2568275149"/>
              </p:ext>
            </p:extLst>
          </p:nvPr>
        </p:nvGraphicFramePr>
        <p:xfrm>
          <a:off x="952500" y="1809750"/>
          <a:ext cx="7239000" cy="1554360"/>
        </p:xfrm>
        <a:graphic>
          <a:graphicData uri="http://schemas.openxmlformats.org/drawingml/2006/table">
            <a:tbl>
              <a:tblPr>
                <a:noFill/>
                <a:tableStyleId>{CB6B6A98-22D9-46BC-82DB-E3AAE78A1588}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RSA</a:t>
                      </a:r>
                      <a:endParaRPr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ECC</a:t>
                      </a:r>
                      <a:endParaRPr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Key Size (security 280)</a:t>
                      </a:r>
                      <a:endParaRPr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1024-bits</a:t>
                      </a:r>
                      <a:endParaRPr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160-bits</a:t>
                      </a:r>
                      <a:endParaRPr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Pros</a:t>
                      </a:r>
                      <a:endParaRPr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easy implementation</a:t>
                      </a:r>
                      <a:endParaRPr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fast, smaller key size</a:t>
                      </a:r>
                      <a:endParaRPr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Cons</a:t>
                      </a:r>
                      <a:endParaRPr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slow, longer key size</a:t>
                      </a:r>
                      <a:endParaRPr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more complicated</a:t>
                      </a:r>
                      <a:endParaRPr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699000" y="445025"/>
            <a:ext cx="7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Algorithmic Implementation Options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699000" y="1158850"/>
            <a:ext cx="774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Finite Field Type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GF(p) , p is prime number</a:t>
            </a:r>
            <a:endParaRPr sz="14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GF(2^m)</a:t>
            </a:r>
            <a:endParaRPr sz="14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GF(p^m)</a:t>
            </a:r>
            <a:endParaRPr sz="14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GF(2^m) is more preferable on HW (i.e. in binary field)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e.g. GF(2^8) =&gt; 8 bit binary</a:t>
            </a:r>
            <a:endParaRPr sz="14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4415730" y="3615157"/>
            <a:ext cx="162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/>
              <a:t>=&gt; 01010011</a:t>
            </a:r>
            <a:endParaRPr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67B918-2A7A-3C96-44CD-3B8A62EE13BB}"/>
                  </a:ext>
                </a:extLst>
              </p:cNvPr>
              <p:cNvSpPr txBox="1"/>
              <p:nvPr/>
            </p:nvSpPr>
            <p:spPr>
              <a:xfrm>
                <a:off x="2572719" y="3707508"/>
                <a:ext cx="16303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TW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67B918-2A7A-3C96-44CD-3B8A62EE1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719" y="3707508"/>
                <a:ext cx="1630318" cy="276999"/>
              </a:xfrm>
              <a:prstGeom prst="rect">
                <a:avLst/>
              </a:prstGeom>
              <a:blipFill>
                <a:blip r:embed="rId3"/>
                <a:stretch>
                  <a:fillRect l="-1550" t="-4348" r="-3101" b="-869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699000" y="445025"/>
            <a:ext cx="7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Field Arithmetic on GF(2^m)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Google Shape;95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9000" y="1240424"/>
                <a:ext cx="7746000" cy="390307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Addition/Subtraction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914400" lvl="1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altLang="zh-TW" sz="1400" i="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XOR</a:t>
                </a:r>
                <a:endParaRPr lang="en-US" sz="1400" i="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914400" lvl="1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altLang="zh-TW" sz="1400" i="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{01010011}+{11001010}={10011001}</a:t>
                </a:r>
                <a:endParaRPr lang="en-US" sz="1400" i="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Multiplication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600" i="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irreducible polynomial</a:t>
                </a:r>
                <a:r>
                  <a:rPr lang="en-US" altLang="zh-TW" sz="1600" dirty="0"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x</m:t>
                        </m:r>
                      </m:e>
                      <m:sup>
                        <m:r>
                          <a:rPr lang="en-US" altLang="zh-TW" sz="1600" i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8</m:t>
                        </m:r>
                      </m:sup>
                    </m:sSup>
                    <m:r>
                      <a:rPr lang="en-US" altLang="zh-TW" sz="1600" i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TW" sz="160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x</m:t>
                        </m:r>
                      </m:e>
                      <m:sup>
                        <m:r>
                          <a:rPr lang="en-US" altLang="zh-TW" sz="1600" b="0" i="0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TW" sz="1600" i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TW" sz="160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x</m:t>
                        </m:r>
                      </m:e>
                      <m:sup>
                        <m:r>
                          <a:rPr lang="en-US" altLang="zh-TW" sz="1600" b="0" i="0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TW" sz="1600" i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x</m:t>
                    </m:r>
                    <m:r>
                      <a:rPr lang="en-US" altLang="zh-TW" sz="1600" i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+</m:t>
                    </m:r>
                    <m:r>
                      <a:rPr lang="en-US" altLang="zh-TW" sz="1600" b="0" i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1</m:t>
                    </m:r>
                  </m:oMath>
                </a14:m>
                <a:r>
                  <a:rPr lang="en-US" altLang="zh-TW" sz="1600" i="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</a:t>
                </a:r>
                <a:r>
                  <a:rPr lang="en-US" altLang="zh-TW" sz="1600" i="0" dirty="0">
                    <a:solidFill>
                      <a:srgbClr val="FF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10011011</a:t>
                </a:r>
              </a:p>
              <a:p>
                <a:pPr marL="914400" lvl="1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14:m>
                  <m:oMath xmlns:m="http://schemas.openxmlformats.org/officeDocument/2006/math">
                    <m:r>
                      <a:rPr lang="en-US" altLang="zh-TW" sz="1600" i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m:t>(</m:t>
                    </m:r>
                    <m:sSup>
                      <m:sSupPr>
                        <m:ctrl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x</m:t>
                        </m:r>
                      </m:e>
                      <m:sup>
                        <m: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6</m:t>
                        </m:r>
                      </m:sup>
                    </m:sSup>
                    <m:r>
                      <a:rPr lang="en-US" altLang="zh-TW" sz="1600" i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x</m:t>
                        </m:r>
                      </m:e>
                      <m:sup>
                        <m: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TW" sz="1600" i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1600" i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m:t>x</m:t>
                    </m:r>
                    <m:r>
                      <a:rPr lang="en-US" altLang="zh-TW" sz="1600" i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m:t>+1)</m:t>
                    </m:r>
                    <m:d>
                      <m:dPr>
                        <m:ctrl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600" i="0">
                                <a:latin typeface="Microsoft JhengHei" panose="020B0604030504040204" pitchFamily="34" charset="-120"/>
                                <a:ea typeface="Microsoft JhengHei" panose="020B06040305040402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Microsoft JhengHei" panose="020B0604030504040204" pitchFamily="34" charset="-120"/>
                                <a:ea typeface="Microsoft JhengHei" panose="020B0604030504040204" pitchFamily="34" charset="-12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 sz="1600" i="0">
                                <a:latin typeface="Microsoft JhengHei" panose="020B0604030504040204" pitchFamily="34" charset="-120"/>
                                <a:ea typeface="Microsoft JhengHei" panose="020B0604030504040204" pitchFamily="34" charset="-120"/>
                              </a:rPr>
                              <m:t>7</m:t>
                            </m:r>
                          </m:sup>
                        </m:sSup>
                        <m: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1600" i="0">
                                <a:latin typeface="Microsoft JhengHei" panose="020B0604030504040204" pitchFamily="34" charset="-120"/>
                                <a:ea typeface="Microsoft JhengHei" panose="020B06040305040402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Microsoft JhengHei" panose="020B0604030504040204" pitchFamily="34" charset="-120"/>
                                <a:ea typeface="Microsoft JhengHei" panose="020B0604030504040204" pitchFamily="34" charset="-12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 sz="1600" i="0">
                                <a:latin typeface="Microsoft JhengHei" panose="020B0604030504040204" pitchFamily="34" charset="-120"/>
                                <a:ea typeface="Microsoft JhengHei" panose="020B0604030504040204" pitchFamily="34" charset="-120"/>
                              </a:rPr>
                              <m:t>6</m:t>
                            </m:r>
                          </m:sup>
                        </m:sSup>
                        <m: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1600" i="0">
                                <a:latin typeface="Microsoft JhengHei" panose="020B0604030504040204" pitchFamily="34" charset="-120"/>
                                <a:ea typeface="Microsoft JhengHei" panose="020B06040305040402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1600" i="0">
                                <a:latin typeface="Microsoft JhengHei" panose="020B0604030504040204" pitchFamily="34" charset="-120"/>
                                <a:ea typeface="Microsoft JhengHei" panose="020B0604030504040204" pitchFamily="34" charset="-12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TW" sz="1600" i="0">
                                <a:latin typeface="Microsoft JhengHei" panose="020B0604030504040204" pitchFamily="34" charset="-120"/>
                                <a:ea typeface="Microsoft JhengHei" panose="020B0604030504040204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x</m:t>
                        </m:r>
                      </m:e>
                    </m:d>
                    <m:r>
                      <a:rPr lang="en-US" altLang="zh-TW" sz="1600" i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x</m:t>
                        </m:r>
                      </m:e>
                      <m:sup>
                        <m: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13</m:t>
                        </m:r>
                      </m:sup>
                    </m:sSup>
                    <m:r>
                      <a:rPr lang="en-US" altLang="zh-TW" sz="1600" i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x</m:t>
                        </m:r>
                      </m:e>
                      <m:sup>
                        <m: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12</m:t>
                        </m:r>
                      </m:sup>
                    </m:sSup>
                    <m:r>
                      <a:rPr lang="en-US" altLang="zh-TW" sz="1600" i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x</m:t>
                        </m:r>
                      </m:e>
                      <m:sup>
                        <m: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11</m:t>
                        </m:r>
                      </m:sup>
                    </m:sSup>
                    <m:r>
                      <a:rPr lang="en-US" altLang="zh-TW" sz="1600" i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x</m:t>
                        </m:r>
                      </m:e>
                      <m:sup>
                        <m: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10</m:t>
                        </m:r>
                      </m:sup>
                    </m:sSup>
                    <m:r>
                      <a:rPr lang="en-US" altLang="zh-TW" sz="1600" i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x</m:t>
                        </m:r>
                      </m:e>
                      <m:sup>
                        <m: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9</m:t>
                        </m:r>
                      </m:sup>
                    </m:sSup>
                    <m:r>
                      <a:rPr lang="en-US" altLang="zh-TW" sz="1600" i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x</m:t>
                        </m:r>
                      </m:e>
                      <m:sup>
                        <m: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8</m:t>
                        </m:r>
                      </m:sup>
                    </m:sSup>
                    <m:r>
                      <a:rPr lang="en-US" altLang="zh-TW" sz="1600" i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x</m:t>
                        </m:r>
                      </m:e>
                      <m:sup>
                        <m: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6</m:t>
                        </m:r>
                      </m:sup>
                    </m:sSup>
                    <m:r>
                      <a:rPr lang="en-US" altLang="zh-TW" sz="1600" i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x</m:t>
                        </m:r>
                      </m:e>
                      <m:sup>
                        <m: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TW" sz="1600" i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x</m:t>
                        </m:r>
                      </m:e>
                      <m:sup>
                        <m: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TW" sz="1600" i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x</m:t>
                        </m:r>
                      </m:e>
                      <m:sup>
                        <m: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TW" sz="1600" i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x</m:t>
                        </m:r>
                      </m:e>
                      <m:sup>
                        <m:r>
                          <a:rPr lang="en-US" altLang="zh-TW" sz="1600" i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TW" sz="1600" i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1600" i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m:t>x</m:t>
                    </m:r>
                  </m:oMath>
                </a14:m>
                <a:endParaRPr lang="en-US" altLang="zh-TW" sz="1600" i="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914400" lvl="1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○"/>
                </a:pPr>
                <a:r>
                  <a:rPr lang="en-US" altLang="zh-TW" sz="1600" i="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=11111101111110 mod </a:t>
                </a:r>
                <a:r>
                  <a:rPr lang="en-US" altLang="zh-TW" sz="1600" i="0" dirty="0">
                    <a:solidFill>
                      <a:srgbClr val="FF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100011011</a:t>
                </a:r>
                <a:r>
                  <a:rPr lang="en-US" altLang="zh-TW" sz="1600" i="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=00000001</a:t>
                </a:r>
                <a:endParaRPr lang="en-US" sz="1600" i="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Multiplicative inversion</a:t>
                </a:r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  <a:ea typeface="Microsoft JhengHei" panose="020B06040305040402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Microsoft JhengHei" panose="020B06040305040402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Microsoft JhengHei" panose="020B0604030504040204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Microsoft JhengHei" panose="020B0604030504040204" pitchFamily="34" charset="-12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ea typeface="Microsoft JhengHei" panose="020B0604030504040204" pitchFamily="34" charset="-120"/>
                              </a:rPr>
                              <m:t>−2</m:t>
                            </m:r>
                          </m:e>
                        </m:d>
                      </m:sup>
                    </m:sSup>
                  </m:oMath>
                </a14:m>
                <a:endParaRPr sz="1600" i="0" baseline="30000" dirty="0">
                  <a:solidFill>
                    <a:srgbClr val="202122"/>
                  </a:solidFill>
                  <a:highlight>
                    <a:srgbClr val="FFFFFF"/>
                  </a:highlight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95" name="Google Shape;95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9000" y="1240424"/>
                <a:ext cx="7746000" cy="3903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7131964" y="1132376"/>
            <a:ext cx="162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/>
              <a:t>=&gt; 01010011</a:t>
            </a:r>
            <a:endParaRPr sz="1800" dirty="0"/>
          </a:p>
        </p:txBody>
      </p:sp>
      <p:sp>
        <p:nvSpPr>
          <p:cNvPr id="100" name="Google Shape;100;p18"/>
          <p:cNvSpPr txBox="1"/>
          <p:nvPr/>
        </p:nvSpPr>
        <p:spPr>
          <a:xfrm>
            <a:off x="7131964" y="1474575"/>
            <a:ext cx="162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=&gt; 11001010</a:t>
            </a:r>
            <a:endParaRPr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861114-3BDF-3CAB-6366-F275E4657600}"/>
                  </a:ext>
                </a:extLst>
              </p:cNvPr>
              <p:cNvSpPr txBox="1"/>
              <p:nvPr/>
            </p:nvSpPr>
            <p:spPr>
              <a:xfrm>
                <a:off x="5445156" y="1566925"/>
                <a:ext cx="17432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TW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861114-3BDF-3CAB-6366-F275E4657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156" y="1566925"/>
                <a:ext cx="1743298" cy="276999"/>
              </a:xfrm>
              <a:prstGeom prst="rect">
                <a:avLst/>
              </a:prstGeom>
              <a:blipFill>
                <a:blip r:embed="rId4"/>
                <a:stretch>
                  <a:fillRect l="-1449" t="-4545" r="-2899" b="-909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3880C9-0BC9-C2F6-6505-36D192317775}"/>
                  </a:ext>
                </a:extLst>
              </p:cNvPr>
              <p:cNvSpPr txBox="1"/>
              <p:nvPr/>
            </p:nvSpPr>
            <p:spPr>
              <a:xfrm>
                <a:off x="5501646" y="1240424"/>
                <a:ext cx="16303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TW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3880C9-0BC9-C2F6-6505-36D192317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646" y="1240424"/>
                <a:ext cx="1630318" cy="276999"/>
              </a:xfrm>
              <a:prstGeom prst="rect">
                <a:avLst/>
              </a:prstGeom>
              <a:blipFill>
                <a:blip r:embed="rId5"/>
                <a:stretch>
                  <a:fillRect l="-1550" t="-4348" r="-2326" b="-434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699000" y="445025"/>
            <a:ext cx="7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ECC Point Arithmetic</a:t>
            </a:r>
            <a:r>
              <a:rPr lang="zh-TW" sz="1200" dirty="0"/>
              <a:t>[2]</a:t>
            </a:r>
            <a:endParaRPr dirty="0"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699000" y="1152475"/>
            <a:ext cx="774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 negation (-P)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 doubling (2P)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 addition (P+Q)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572" y="314775"/>
            <a:ext cx="2184996" cy="12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6265" y="1588925"/>
            <a:ext cx="5113714" cy="14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6255" y="3053176"/>
            <a:ext cx="5375075" cy="20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99000" y="445025"/>
            <a:ext cx="7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zh-TW" dirty="0"/>
              <a:t>ECC Point Arithmetic</a:t>
            </a:r>
            <a:r>
              <a:rPr lang="zh-TW" sz="1200" dirty="0"/>
              <a:t>[2]</a:t>
            </a:r>
            <a:endParaRPr sz="1200" dirty="0"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699000" y="1152475"/>
            <a:ext cx="774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Scalar Multiple (nP)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is basic building block of ECC</a:t>
            </a:r>
            <a:endParaRPr sz="14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e.g. 13P = 8P+4P+P</a:t>
            </a:r>
            <a:endParaRPr sz="14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025" y="2465450"/>
            <a:ext cx="6034975" cy="21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699000" y="445025"/>
            <a:ext cx="7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Encryption</a:t>
            </a: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699000" y="1152475"/>
            <a:ext cx="774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key exchange</a:t>
            </a:r>
            <a:endParaRPr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Alice</a:t>
            </a:r>
            <a:r>
              <a:rPr lang="en-US" alt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’</a:t>
            </a:r>
            <a:r>
              <a:rPr 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 private key: ka</a:t>
            </a:r>
            <a:endParaRPr sz="14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</a:t>
            </a:r>
            <a:r>
              <a:rPr lang="en-US" alt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b’</a:t>
            </a:r>
            <a:r>
              <a:rPr 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 private key: kb</a:t>
            </a:r>
            <a:endParaRPr sz="14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Alice’s public key: ka*P (scalar multiplication)</a:t>
            </a:r>
            <a:endParaRPr sz="14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Bobs public key: kb*P (scalar multiplication)</a:t>
            </a:r>
            <a:endParaRPr sz="14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combine keys ka*(kb*P) or kb*(ka*P)</a:t>
            </a:r>
            <a:endParaRPr lang="en-US" altLang="zh-TW" sz="14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5" name="Google Shape;125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{2137BE03-F2F1-E941-8853-D9B976A8BF71}tf10001072</Template>
  <TotalTime>522</TotalTime>
  <Words>1115</Words>
  <Application>Microsoft Macintosh PowerPoint</Application>
  <PresentationFormat>On-screen Show (16:9)</PresentationFormat>
  <Paragraphs>192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微軟正黑體</vt:lpstr>
      <vt:lpstr>Franklin Gothic Book</vt:lpstr>
      <vt:lpstr>Cambria Math</vt:lpstr>
      <vt:lpstr>Arial</vt:lpstr>
      <vt:lpstr>微軟正黑體</vt:lpstr>
      <vt:lpstr>Crop</vt:lpstr>
      <vt:lpstr>HW/SW Co-Design of Elliptic Curve Cryptography on 8051</vt:lpstr>
      <vt:lpstr>Outlines</vt:lpstr>
      <vt:lpstr>Elliptic Curve Cryptography</vt:lpstr>
      <vt:lpstr>Compare with RSA</vt:lpstr>
      <vt:lpstr>Algorithmic Implementation Options</vt:lpstr>
      <vt:lpstr>Field Arithmetic on GF(2^m)</vt:lpstr>
      <vt:lpstr>ECC Point Arithmetic[2]</vt:lpstr>
      <vt:lpstr>ECC Point Arithmetic[2]</vt:lpstr>
      <vt:lpstr>Encryption</vt:lpstr>
      <vt:lpstr>ECC on 8051 </vt:lpstr>
      <vt:lpstr>Architectural Design Space</vt:lpstr>
      <vt:lpstr>Implementation Hierachy</vt:lpstr>
      <vt:lpstr>ECC</vt:lpstr>
      <vt:lpstr>SCALAR_MULT</vt:lpstr>
      <vt:lpstr>CORE[1]</vt:lpstr>
      <vt:lpstr>Simulation Result (~2300 cycles)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HW/SW Co-Design of Elliptic Curve Cryptography on 8051</dc:title>
  <cp:lastModifiedBy>Microsoft Office User</cp:lastModifiedBy>
  <cp:revision>25</cp:revision>
  <dcterms:modified xsi:type="dcterms:W3CDTF">2022-06-16T03:21:36Z</dcterms:modified>
</cp:coreProperties>
</file>