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7" descr="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3048840" y="1048680"/>
            <a:ext cx="3045960" cy="30459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2BC08AC-3D18-4AA2-B1E4-B2FE5DDE7BA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hyperlink" Target="https://www.f-secure.com/v-descs/sober.shtml" TargetMode="External"/><Relationship Id="rId3" Type="http://schemas.openxmlformats.org/officeDocument/2006/relationships/hyperlink" Target="https://www.microsoft.com/en-us/wdsi/threats/malware-encyclopedia-description?Name=Win32/Sober" TargetMode="External"/><Relationship Id="rId4" Type="http://schemas.openxmlformats.org/officeDocument/2006/relationships/hyperlink" Target="https://www.technewsworld.com/story/security-firms-warn-of-looming-sober-worm-threat-47764.html" TargetMode="External"/><Relationship Id="rId5" Type="http://schemas.openxmlformats.org/officeDocument/2006/relationships/hyperlink" Target="https://www.nbcnews.com/id/wbna7874164" TargetMode="External"/><Relationship Id="rId6" Type="http://schemas.openxmlformats.org/officeDocument/2006/relationships/hyperlink" Target="https://www.opendemocracy.net/en/spam_2535jsp/" TargetMode="External"/><Relationship Id="rId7" Type="http://schemas.openxmlformats.org/officeDocument/2006/relationships/hyperlink" Target="https://www.allaboutworms.com/the-sober-worm" TargetMode="External"/><Relationship Id="rId8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b4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10800000">
            <a:off x="7457400" y="0"/>
            <a:ext cx="1686600" cy="1388520"/>
          </a:xfrm>
          <a:prstGeom prst="snip1Rect">
            <a:avLst>
              <a:gd name="adj" fmla="val 50000"/>
            </a:avLst>
          </a:prstGeom>
          <a:solidFill>
            <a:srgbClr val="d4b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Google Shape;56;p1" descr=""/>
          <p:cNvPicPr/>
          <p:nvPr/>
        </p:nvPicPr>
        <p:blipFill>
          <a:blip r:embed="rId1"/>
          <a:stretch/>
        </p:blipFill>
        <p:spPr>
          <a:xfrm>
            <a:off x="7607160" y="59040"/>
            <a:ext cx="1460520" cy="146052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5535720" y="1388880"/>
            <a:ext cx="366696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1022040" y="1794240"/>
            <a:ext cx="709992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Arial"/>
                <a:ea typeface="Arial"/>
              </a:rPr>
              <a:t>Sober Worm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2376000" y="2454840"/>
            <a:ext cx="4391280" cy="16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SPC Freeman, Brian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Class 25-915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Bravo Co. 401st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Wednesday 5MAR2025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b4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 rot="10800000">
            <a:off x="7457400" y="0"/>
            <a:ext cx="1686600" cy="1388520"/>
          </a:xfrm>
          <a:prstGeom prst="snip1Rect">
            <a:avLst>
              <a:gd name="adj" fmla="val 50000"/>
            </a:avLst>
          </a:prstGeom>
          <a:solidFill>
            <a:srgbClr val="d4b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Google Shape;98;p5" descr=""/>
          <p:cNvPicPr/>
          <p:nvPr/>
        </p:nvPicPr>
        <p:blipFill>
          <a:blip r:embed="rId1"/>
          <a:stretch/>
        </p:blipFill>
        <p:spPr>
          <a:xfrm>
            <a:off x="7607160" y="59040"/>
            <a:ext cx="1460520" cy="146052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357480" y="829080"/>
            <a:ext cx="8553600" cy="40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Family of around 20 worms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First discovered in 24OCT2003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Email to German and English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Targets Windows 32-bit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0" y="179280"/>
            <a:ext cx="745740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What is Sober Worm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2743200" y="2178720"/>
            <a:ext cx="3592080" cy="265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b4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 rot="10800000">
            <a:off x="7457400" y="0"/>
            <a:ext cx="1686600" cy="1388520"/>
          </a:xfrm>
          <a:prstGeom prst="snip1Rect">
            <a:avLst>
              <a:gd name="adj" fmla="val 50000"/>
            </a:avLst>
          </a:prstGeom>
          <a:solidFill>
            <a:srgbClr val="d4b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Google Shape;98;p5_0" descr=""/>
          <p:cNvPicPr/>
          <p:nvPr/>
        </p:nvPicPr>
        <p:blipFill>
          <a:blip r:embed="rId1"/>
          <a:stretch/>
        </p:blipFill>
        <p:spPr>
          <a:xfrm>
            <a:off x="7607160" y="59040"/>
            <a:ext cx="1460520" cy="146052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357480" y="829080"/>
            <a:ext cx="8553600" cy="40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Sent email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Disables antivirus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Acts as spyware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Creates copies of itself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0" y="179280"/>
            <a:ext cx="745740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What it Did Early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2549880" y="2286000"/>
            <a:ext cx="4044600" cy="269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b4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 rot="10800000">
            <a:off x="7457400" y="0"/>
            <a:ext cx="1686600" cy="1388520"/>
          </a:xfrm>
          <a:prstGeom prst="snip1Rect">
            <a:avLst>
              <a:gd name="adj" fmla="val 50000"/>
            </a:avLst>
          </a:prstGeom>
          <a:solidFill>
            <a:srgbClr val="d4b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Google Shape;98;p5_1" descr=""/>
          <p:cNvPicPr/>
          <p:nvPr/>
        </p:nvPicPr>
        <p:blipFill>
          <a:blip r:embed="rId1"/>
          <a:stretch/>
        </p:blipFill>
        <p:spPr>
          <a:xfrm>
            <a:off x="7607160" y="59040"/>
            <a:ext cx="1460520" cy="1460520"/>
          </a:xfrm>
          <a:prstGeom prst="rect">
            <a:avLst/>
          </a:prstGeom>
          <a:ln>
            <a:noFill/>
          </a:ln>
        </p:spPr>
      </p:pic>
      <p:sp>
        <p:nvSpPr>
          <p:cNvPr id="57" name="CustomShape 2"/>
          <p:cNvSpPr/>
          <p:nvPr/>
        </p:nvSpPr>
        <p:spPr>
          <a:xfrm>
            <a:off x="357480" y="829080"/>
            <a:ext cx="8553600" cy="40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z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0" y="179280"/>
            <a:ext cx="745740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What it Did Later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3246120" y="2103120"/>
            <a:ext cx="2651760" cy="265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b4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 rot="10800000">
            <a:off x="7457400" y="0"/>
            <a:ext cx="1686600" cy="1388520"/>
          </a:xfrm>
          <a:prstGeom prst="snip1Rect">
            <a:avLst>
              <a:gd name="adj" fmla="val 50000"/>
            </a:avLst>
          </a:prstGeom>
          <a:solidFill>
            <a:srgbClr val="d4b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1" name="Google Shape;98;p5_2" descr=""/>
          <p:cNvPicPr/>
          <p:nvPr/>
        </p:nvPicPr>
        <p:blipFill>
          <a:blip r:embed="rId1"/>
          <a:stretch/>
        </p:blipFill>
        <p:spPr>
          <a:xfrm>
            <a:off x="7607160" y="59040"/>
            <a:ext cx="1460520" cy="1460520"/>
          </a:xfrm>
          <a:prstGeom prst="rect">
            <a:avLst/>
          </a:prstGeom>
          <a:ln>
            <a:noFill/>
          </a:ln>
        </p:spPr>
      </p:pic>
      <p:sp>
        <p:nvSpPr>
          <p:cNvPr id="62" name="CustomShape 2"/>
          <p:cNvSpPr/>
          <p:nvPr/>
        </p:nvSpPr>
        <p:spPr>
          <a:xfrm>
            <a:off x="357480" y="829080"/>
            <a:ext cx="8553600" cy="40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0" y="179280"/>
            <a:ext cx="745740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How it Functioned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2183040" y="2286000"/>
            <a:ext cx="4778280" cy="274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b4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 rot="10800000">
            <a:off x="7457400" y="0"/>
            <a:ext cx="1686600" cy="1388520"/>
          </a:xfrm>
          <a:prstGeom prst="snip1Rect">
            <a:avLst>
              <a:gd name="adj" fmla="val 50000"/>
            </a:avLst>
          </a:prstGeom>
          <a:solidFill>
            <a:srgbClr val="d4b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6" name="Google Shape;98;p5_3" descr=""/>
          <p:cNvPicPr/>
          <p:nvPr/>
        </p:nvPicPr>
        <p:blipFill>
          <a:blip r:embed="rId1"/>
          <a:stretch/>
        </p:blipFill>
        <p:spPr>
          <a:xfrm>
            <a:off x="7607160" y="59040"/>
            <a:ext cx="1460520" cy="1460520"/>
          </a:xfrm>
          <a:prstGeom prst="rect">
            <a:avLst/>
          </a:prstGeom>
          <a:ln>
            <a:noFill/>
          </a:ln>
        </p:spPr>
      </p:pic>
      <p:sp>
        <p:nvSpPr>
          <p:cNvPr id="67" name="CustomShape 2"/>
          <p:cNvSpPr/>
          <p:nvPr/>
        </p:nvSpPr>
        <p:spPr>
          <a:xfrm>
            <a:off x="357480" y="829080"/>
            <a:ext cx="8553600" cy="40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Possible header: Safety_Mail Server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English subject: Viurs blocked every PC (Take care!)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German subject: berraschung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Attachment name: Funny.scr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0" y="179280"/>
            <a:ext cx="745740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Format of Attack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2743200" y="2233440"/>
            <a:ext cx="3657600" cy="279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b4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 rot="10800000">
            <a:off x="7457400" y="0"/>
            <a:ext cx="1686600" cy="1388520"/>
          </a:xfrm>
          <a:prstGeom prst="snip1Rect">
            <a:avLst>
              <a:gd name="adj" fmla="val 50000"/>
            </a:avLst>
          </a:prstGeom>
          <a:solidFill>
            <a:srgbClr val="d4b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1" name="Google Shape;98;p5_4" descr=""/>
          <p:cNvPicPr/>
          <p:nvPr/>
        </p:nvPicPr>
        <p:blipFill>
          <a:blip r:embed="rId1"/>
          <a:stretch/>
        </p:blipFill>
        <p:spPr>
          <a:xfrm>
            <a:off x="7607160" y="59040"/>
            <a:ext cx="1460520" cy="1460520"/>
          </a:xfrm>
          <a:prstGeom prst="rect">
            <a:avLst/>
          </a:prstGeom>
          <a:ln>
            <a:noFill/>
          </a:ln>
        </p:spPr>
      </p:pic>
      <p:sp>
        <p:nvSpPr>
          <p:cNvPr id="72" name="CustomShape 2"/>
          <p:cNvSpPr/>
          <p:nvPr/>
        </p:nvSpPr>
        <p:spPr>
          <a:xfrm>
            <a:off x="357480" y="829080"/>
            <a:ext cx="8553600" cy="40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0" y="179280"/>
            <a:ext cx="745740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How it was Used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651760" y="2468880"/>
            <a:ext cx="3840840" cy="256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b4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 rot="10800000">
            <a:off x="7457400" y="0"/>
            <a:ext cx="1686600" cy="1388520"/>
          </a:xfrm>
          <a:prstGeom prst="snip1Rect">
            <a:avLst>
              <a:gd name="adj" fmla="val 50000"/>
            </a:avLst>
          </a:prstGeom>
          <a:solidFill>
            <a:srgbClr val="d4b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6" name="Google Shape;98;p5_5" descr=""/>
          <p:cNvPicPr/>
          <p:nvPr/>
        </p:nvPicPr>
        <p:blipFill>
          <a:blip r:embed="rId1"/>
          <a:stretch/>
        </p:blipFill>
        <p:spPr>
          <a:xfrm>
            <a:off x="7607160" y="59040"/>
            <a:ext cx="1460520" cy="1460520"/>
          </a:xfrm>
          <a:prstGeom prst="rect">
            <a:avLst/>
          </a:prstGeom>
          <a:ln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357480" y="829080"/>
            <a:ext cx="8553600" cy="40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J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0" y="179280"/>
            <a:ext cx="745740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How to Mitigate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rcRect l="22775" t="0" r="25222" b="0"/>
          <a:stretch/>
        </p:blipFill>
        <p:spPr>
          <a:xfrm>
            <a:off x="2623680" y="2194560"/>
            <a:ext cx="3897000" cy="274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b4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 rot="10800000">
            <a:off x="7457400" y="0"/>
            <a:ext cx="1686600" cy="1388520"/>
          </a:xfrm>
          <a:prstGeom prst="snip1Rect">
            <a:avLst>
              <a:gd name="adj" fmla="val 50000"/>
            </a:avLst>
          </a:prstGeom>
          <a:solidFill>
            <a:srgbClr val="d4b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Google Shape;106;p6" descr=""/>
          <p:cNvPicPr/>
          <p:nvPr/>
        </p:nvPicPr>
        <p:blipFill>
          <a:blip r:embed="rId1"/>
          <a:stretch/>
        </p:blipFill>
        <p:spPr>
          <a:xfrm>
            <a:off x="7607160" y="59040"/>
            <a:ext cx="1460520" cy="146052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357480" y="829080"/>
            <a:ext cx="8553600" cy="40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2286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  <a:hlinkClick r:id="rId2"/>
              </a:rPr>
              <a:t>https://www.f-secure.com/v-descs/sober.shtml</a:t>
            </a:r>
            <a:endParaRPr b="0" lang="en-US" sz="1400" spc="-1" strike="noStrike">
              <a:latin typeface="Arial"/>
            </a:endParaRPr>
          </a:p>
          <a:p>
            <a:pPr marL="457200" indent="-2286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  <a:hlinkClick r:id="rId3"/>
              </a:rPr>
              <a:t>https://www.microsoft.com/en-us/wdsi/threats/malware-encyclopedia-description?Name=Win32/Sober</a:t>
            </a:r>
            <a:endParaRPr b="0" lang="en-US" sz="1400" spc="-1" strike="noStrike">
              <a:latin typeface="Arial"/>
            </a:endParaRPr>
          </a:p>
          <a:p>
            <a:pPr marL="457200" indent="-2286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  <a:hlinkClick r:id="rId4"/>
              </a:rPr>
              <a:t>https://www.technewsworld.com/story/security-firms-warn-of-looming-sober-worm-threat-47764.html</a:t>
            </a:r>
            <a:endParaRPr b="0" lang="en-US" sz="1400" spc="-1" strike="noStrike">
              <a:latin typeface="Arial"/>
            </a:endParaRPr>
          </a:p>
          <a:p>
            <a:pPr marL="457200" indent="-2286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  <a:hlinkClick r:id="rId5"/>
              </a:rPr>
              <a:t>https://www.nbcnews.com/id/wbna7874164</a:t>
            </a:r>
            <a:endParaRPr b="0" lang="en-US" sz="1400" spc="-1" strike="noStrike">
              <a:latin typeface="Arial"/>
            </a:endParaRPr>
          </a:p>
          <a:p>
            <a:pPr marL="457200" indent="-2286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  <a:hlinkClick r:id="rId6"/>
              </a:rPr>
              <a:t>https://www.opendemocracy.net/en/spam_2535jsp/</a:t>
            </a:r>
            <a:endParaRPr b="0" lang="en-US" sz="1400" spc="-1" strike="noStrike">
              <a:latin typeface="Arial"/>
            </a:endParaRPr>
          </a:p>
          <a:p>
            <a:pPr marL="457200" indent="-2286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  <a:hlinkClick r:id="rId7"/>
              </a:rPr>
              <a:t>https://www.allaboutworms.com/the-sober-worm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71000" y="179280"/>
            <a:ext cx="718344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Sources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2025-03-04T10:54:25Z</dcterms:modified>
  <cp:revision>1</cp:revision>
  <dc:subject/>
  <dc:title/>
</cp:coreProperties>
</file>