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4e92e7bbb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Nolan</a:t>
            </a:r>
            <a:endParaRPr/>
          </a:p>
        </p:txBody>
      </p:sp>
      <p:sp>
        <p:nvSpPr>
          <p:cNvPr id="153" name="Google Shape;153;gd4e92e7bbb_1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3f725958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Nolan</a:t>
            </a:r>
            <a:endParaRPr/>
          </a:p>
        </p:txBody>
      </p:sp>
      <p:sp>
        <p:nvSpPr>
          <p:cNvPr id="159" name="Google Shape;159;gd3f7259584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4e92e7bb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Brian</a:t>
            </a:r>
            <a:endParaRPr/>
          </a:p>
        </p:txBody>
      </p:sp>
      <p:sp>
        <p:nvSpPr>
          <p:cNvPr id="165" name="Google Shape;165;gd4e92e7bbb_1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Spencer</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4e92e7bb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Spencer</a:t>
            </a:r>
            <a:endParaRPr/>
          </a:p>
        </p:txBody>
      </p:sp>
      <p:sp>
        <p:nvSpPr>
          <p:cNvPr id="103" name="Google Shape;103;gd4e92e7bbb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4e92e7bbb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Brian</a:t>
            </a:r>
            <a:endParaRPr/>
          </a:p>
        </p:txBody>
      </p:sp>
      <p:sp>
        <p:nvSpPr>
          <p:cNvPr id="114" name="Google Shape;114;gd4e92e7bbb_1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4e92e7bbb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Matt</a:t>
            </a:r>
            <a:endParaRPr/>
          </a:p>
        </p:txBody>
      </p:sp>
      <p:sp>
        <p:nvSpPr>
          <p:cNvPr id="120" name="Google Shape;120;gd4e92e7bbb_1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4e92e7bbb_4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4e92e7bbb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Matt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4e92e7bbb_4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4e92e7bbb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Jake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4e92e7bbb_4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4e92e7bbb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Jake</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3f7259584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Nolan</a:t>
            </a:r>
            <a:endParaRPr/>
          </a:p>
        </p:txBody>
      </p:sp>
      <p:sp>
        <p:nvSpPr>
          <p:cNvPr id="144" name="Google Shape;144;gd3f7259584_1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nvSpPr>
        <p:spPr>
          <a:xfrm>
            <a:off x="306450" y="3329375"/>
            <a:ext cx="5502900" cy="885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0AB00"/>
              </a:buClr>
              <a:buSzPts val="1120"/>
              <a:buFont typeface="Arial"/>
              <a:buNone/>
            </a:pPr>
            <a:r>
              <a:rPr lang="en-US" sz="1700"/>
              <a:t>Nolan Beck, Matthew Costello, </a:t>
            </a:r>
            <a:r>
              <a:rPr lang="en-US" sz="1700"/>
              <a:t>Spencer Daugherty, </a:t>
            </a:r>
            <a:r>
              <a:rPr lang="en-US" sz="1700"/>
              <a:t>Brian Freiss, &amp; </a:t>
            </a:r>
            <a:r>
              <a:rPr lang="en-US" sz="1700"/>
              <a:t>Jake </a:t>
            </a:r>
            <a:r>
              <a:rPr lang="en-US" sz="1700"/>
              <a:t>Gadaleta</a:t>
            </a:r>
            <a:endParaRPr sz="1700"/>
          </a:p>
          <a:p>
            <a:pPr indent="0" lvl="0" marL="0" marR="0" rtl="0" algn="l">
              <a:lnSpc>
                <a:spcPct val="100000"/>
              </a:lnSpc>
              <a:spcBef>
                <a:spcPts val="0"/>
              </a:spcBef>
              <a:spcAft>
                <a:spcPts val="0"/>
              </a:spcAft>
              <a:buClr>
                <a:srgbClr val="F0AB00"/>
              </a:buClr>
              <a:buSzPts val="1120"/>
              <a:buFont typeface="Arial"/>
              <a:buNone/>
            </a:pPr>
            <a:r>
              <a:rPr lang="en-US" sz="1700"/>
              <a:t>May</a:t>
            </a:r>
            <a:r>
              <a:rPr b="0" i="0" lang="en-US" sz="1700" u="none" cap="none" strike="noStrike">
                <a:solidFill>
                  <a:srgbClr val="000000"/>
                </a:solidFill>
                <a:latin typeface="Arial"/>
                <a:ea typeface="Arial"/>
                <a:cs typeface="Arial"/>
                <a:sym typeface="Arial"/>
              </a:rPr>
              <a:t>, 2021</a:t>
            </a:r>
            <a:endParaRPr b="0" i="0" sz="1700" u="none" cap="none" strike="noStrike">
              <a:solidFill>
                <a:srgbClr val="000000"/>
              </a:solidFill>
              <a:latin typeface="Arial"/>
              <a:ea typeface="Arial"/>
              <a:cs typeface="Arial"/>
              <a:sym typeface="Arial"/>
            </a:endParaRPr>
          </a:p>
        </p:txBody>
      </p:sp>
      <p:sp>
        <p:nvSpPr>
          <p:cNvPr id="85" name="Google Shape;85;p13"/>
          <p:cNvSpPr txBox="1"/>
          <p:nvPr/>
        </p:nvSpPr>
        <p:spPr>
          <a:xfrm>
            <a:off x="306450" y="1313100"/>
            <a:ext cx="6772500" cy="1840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599"/>
              <a:buFont typeface="Arial"/>
              <a:buNone/>
            </a:pPr>
            <a:r>
              <a:rPr b="1" lang="en-US" sz="4299"/>
              <a:t>MI353 Project:</a:t>
            </a:r>
            <a:br>
              <a:rPr b="1" i="0" lang="en-US" sz="4299" u="none" cap="none" strike="noStrike">
                <a:solidFill>
                  <a:srgbClr val="000000"/>
                </a:solidFill>
                <a:latin typeface="Arial"/>
                <a:ea typeface="Arial"/>
                <a:cs typeface="Arial"/>
                <a:sym typeface="Arial"/>
              </a:rPr>
            </a:br>
            <a:r>
              <a:rPr b="1" lang="en-US" sz="4299">
                <a:solidFill>
                  <a:srgbClr val="33CC33"/>
                </a:solidFill>
              </a:rPr>
              <a:t>Predicting Crowdfunding Success</a:t>
            </a:r>
            <a:endParaRPr b="1" i="0" sz="4299" u="none" cap="none" strike="noStrike">
              <a:solidFill>
                <a:srgbClr val="33CC33"/>
              </a:solidFill>
              <a:latin typeface="Arial"/>
              <a:ea typeface="Arial"/>
              <a:cs typeface="Arial"/>
              <a:sym typeface="Arial"/>
            </a:endParaRPr>
          </a:p>
        </p:txBody>
      </p:sp>
      <p:pic>
        <p:nvPicPr>
          <p:cNvPr id="86" name="Google Shape;86;p13"/>
          <p:cNvPicPr preferRelativeResize="0"/>
          <p:nvPr/>
        </p:nvPicPr>
        <p:blipFill>
          <a:blip r:embed="rId3">
            <a:alphaModFix/>
          </a:blip>
          <a:stretch>
            <a:fillRect/>
          </a:stretch>
        </p:blipFill>
        <p:spPr>
          <a:xfrm>
            <a:off x="7958825" y="1253975"/>
            <a:ext cx="3681150" cy="1959050"/>
          </a:xfrm>
          <a:prstGeom prst="rect">
            <a:avLst/>
          </a:prstGeom>
          <a:noFill/>
          <a:ln>
            <a:noFill/>
          </a:ln>
        </p:spPr>
      </p:pic>
      <p:pic>
        <p:nvPicPr>
          <p:cNvPr id="87" name="Google Shape;87;p13"/>
          <p:cNvPicPr preferRelativeResize="0"/>
          <p:nvPr/>
        </p:nvPicPr>
        <p:blipFill rotWithShape="1">
          <a:blip r:embed="rId4">
            <a:alphaModFix/>
          </a:blip>
          <a:srcRect b="48846" l="5793" r="4246" t="0"/>
          <a:stretch/>
        </p:blipFill>
        <p:spPr>
          <a:xfrm>
            <a:off x="0" y="4287200"/>
            <a:ext cx="7466738" cy="2570800"/>
          </a:xfrm>
          <a:prstGeom prst="rect">
            <a:avLst/>
          </a:prstGeom>
          <a:noFill/>
          <a:ln>
            <a:noFill/>
          </a:ln>
        </p:spPr>
      </p:pic>
      <p:pic>
        <p:nvPicPr>
          <p:cNvPr id="88" name="Google Shape;88;p13"/>
          <p:cNvPicPr preferRelativeResize="0"/>
          <p:nvPr/>
        </p:nvPicPr>
        <p:blipFill rotWithShape="1">
          <a:blip r:embed="rId4">
            <a:alphaModFix/>
          </a:blip>
          <a:srcRect b="48846" l="5795" r="37272" t="0"/>
          <a:stretch/>
        </p:blipFill>
        <p:spPr>
          <a:xfrm>
            <a:off x="7466729" y="4287200"/>
            <a:ext cx="4725275" cy="2570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nvSpPr>
        <p:spPr>
          <a:xfrm>
            <a:off x="503875" y="1596150"/>
            <a:ext cx="11137500" cy="4716000"/>
          </a:xfrm>
          <a:prstGeom prst="rect">
            <a:avLst/>
          </a:prstGeom>
          <a:noFill/>
          <a:ln>
            <a:noFill/>
          </a:ln>
        </p:spPr>
        <p:txBody>
          <a:bodyPr anchorCtr="0" anchor="t" bIns="0" lIns="0" spcFirstLastPara="1" rIns="0" wrap="square" tIns="0">
            <a:normAutofit/>
          </a:bodyPr>
          <a:lstStyle/>
          <a:p>
            <a:pPr indent="0" lvl="0" marL="0" marR="0" rtl="0" algn="l">
              <a:lnSpc>
                <a:spcPct val="100000"/>
              </a:lnSpc>
              <a:spcBef>
                <a:spcPts val="0"/>
              </a:spcBef>
              <a:spcAft>
                <a:spcPts val="0"/>
              </a:spcAft>
              <a:buClr>
                <a:srgbClr val="F0AB00"/>
              </a:buClr>
              <a:buSzPts val="1599"/>
              <a:buFont typeface="Arial"/>
              <a:buNone/>
            </a:pPr>
            <a:r>
              <a:rPr b="1" lang="en-US" sz="1999"/>
              <a:t>Conclusions</a:t>
            </a:r>
            <a:endParaRPr b="1" sz="1999"/>
          </a:p>
          <a:p>
            <a:pPr indent="-179909" lvl="1" marL="179909" marR="0" rtl="0" algn="l">
              <a:lnSpc>
                <a:spcPct val="100000"/>
              </a:lnSpc>
              <a:spcBef>
                <a:spcPts val="600"/>
              </a:spcBef>
              <a:spcAft>
                <a:spcPts val="0"/>
              </a:spcAft>
              <a:buClr>
                <a:srgbClr val="33CC33"/>
              </a:buClr>
              <a:buSzPts val="1799"/>
              <a:buFont typeface="Noto Sans Symbols"/>
              <a:buChar char="▪"/>
            </a:pPr>
            <a:r>
              <a:rPr lang="en-US" sz="1799"/>
              <a:t>Decision Trees gave us the best results</a:t>
            </a:r>
            <a:endParaRPr sz="1799"/>
          </a:p>
          <a:p>
            <a:pPr indent="-342836" lvl="2" marL="1371600" marR="0" rtl="0" algn="l">
              <a:lnSpc>
                <a:spcPct val="100000"/>
              </a:lnSpc>
              <a:spcBef>
                <a:spcPts val="600"/>
              </a:spcBef>
              <a:spcAft>
                <a:spcPts val="0"/>
              </a:spcAft>
              <a:buSzPts val="1799"/>
              <a:buFont typeface="Noto Sans Symbols"/>
              <a:buChar char="–"/>
            </a:pPr>
            <a:r>
              <a:rPr lang="en-US" sz="1799"/>
              <a:t>Especially when repeated data was filtered out</a:t>
            </a:r>
            <a:endParaRPr sz="1799"/>
          </a:p>
          <a:p>
            <a:pPr indent="-179909" lvl="1" marL="179909" marR="0" rtl="0" algn="l">
              <a:lnSpc>
                <a:spcPct val="100000"/>
              </a:lnSpc>
              <a:spcBef>
                <a:spcPts val="600"/>
              </a:spcBef>
              <a:spcAft>
                <a:spcPts val="0"/>
              </a:spcAft>
              <a:buClr>
                <a:srgbClr val="33CC33"/>
              </a:buClr>
              <a:buSzPts val="1799"/>
              <a:buFont typeface="Noto Sans Symbols"/>
              <a:buChar char="▪"/>
            </a:pPr>
            <a:r>
              <a:rPr lang="en-US" sz="1799"/>
              <a:t>Most important factors:</a:t>
            </a:r>
            <a:endParaRPr sz="1799"/>
          </a:p>
          <a:p>
            <a:pPr indent="-342836" lvl="2" marL="1371600" marR="0" rtl="0" algn="l">
              <a:lnSpc>
                <a:spcPct val="100000"/>
              </a:lnSpc>
              <a:spcBef>
                <a:spcPts val="600"/>
              </a:spcBef>
              <a:spcAft>
                <a:spcPts val="0"/>
              </a:spcAft>
              <a:buSzPts val="1799"/>
              <a:buFont typeface="Noto Sans Symbols"/>
              <a:buChar char="–"/>
            </a:pPr>
            <a:r>
              <a:rPr lang="en-US" sz="1799"/>
              <a:t>Project’s financial goal (“goal”)</a:t>
            </a:r>
            <a:endParaRPr sz="1799"/>
          </a:p>
          <a:p>
            <a:pPr indent="-342836" lvl="2" marL="1371600" marR="0" rtl="0" algn="l">
              <a:lnSpc>
                <a:spcPct val="100000"/>
              </a:lnSpc>
              <a:spcBef>
                <a:spcPts val="600"/>
              </a:spcBef>
              <a:spcAft>
                <a:spcPts val="0"/>
              </a:spcAft>
              <a:buSzPts val="1799"/>
              <a:buFont typeface="Noto Sans Symbols"/>
              <a:buChar char="–"/>
            </a:pPr>
            <a:r>
              <a:rPr lang="en-US" sz="1799"/>
              <a:t>Pledged amount (“pledged”)</a:t>
            </a:r>
            <a:endParaRPr sz="1799"/>
          </a:p>
          <a:p>
            <a:pPr indent="-342836" lvl="2" marL="1371600" marR="0" rtl="0" algn="l">
              <a:lnSpc>
                <a:spcPct val="100000"/>
              </a:lnSpc>
              <a:spcBef>
                <a:spcPts val="600"/>
              </a:spcBef>
              <a:spcAft>
                <a:spcPts val="0"/>
              </a:spcAft>
              <a:buSzPts val="1799"/>
              <a:buFont typeface="Noto Sans Symbols"/>
              <a:buChar char="–"/>
            </a:pPr>
            <a:r>
              <a:rPr lang="en-US" sz="1799"/>
              <a:t>Number of backers (“backers”)</a:t>
            </a:r>
            <a:endParaRPr sz="1799"/>
          </a:p>
          <a:p>
            <a:pPr indent="-179909" lvl="1" marL="179909" marR="0" rtl="0" algn="l">
              <a:lnSpc>
                <a:spcPct val="100000"/>
              </a:lnSpc>
              <a:spcBef>
                <a:spcPts val="600"/>
              </a:spcBef>
              <a:spcAft>
                <a:spcPts val="0"/>
              </a:spcAft>
              <a:buClr>
                <a:srgbClr val="33CC33"/>
              </a:buClr>
              <a:buSzPts val="1799"/>
              <a:buFont typeface="Noto Sans Symbols"/>
              <a:buChar char="▪"/>
            </a:pPr>
            <a:r>
              <a:rPr lang="en-US" sz="1799"/>
              <a:t>There is no mixture of the given variables that accurately determines a project’s “success_factor”</a:t>
            </a:r>
            <a:endParaRPr sz="1799"/>
          </a:p>
        </p:txBody>
      </p:sp>
      <p:sp>
        <p:nvSpPr>
          <p:cNvPr id="156" name="Google Shape;156;p22"/>
          <p:cNvSpPr txBox="1"/>
          <p:nvPr/>
        </p:nvSpPr>
        <p:spPr>
          <a:xfrm>
            <a:off x="503870" y="504000"/>
            <a:ext cx="7090200" cy="446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399"/>
              <a:buFont typeface="Arial"/>
              <a:buNone/>
            </a:pPr>
            <a:r>
              <a:rPr b="1" lang="en-US" sz="2899"/>
              <a:t>Project</a:t>
            </a:r>
            <a:r>
              <a:rPr b="1" i="0" lang="en-US" sz="2899" u="none" cap="none" strike="noStrike">
                <a:solidFill>
                  <a:srgbClr val="000000"/>
                </a:solidFill>
                <a:latin typeface="Arial"/>
                <a:ea typeface="Arial"/>
                <a:cs typeface="Arial"/>
                <a:sym typeface="Arial"/>
              </a:rPr>
              <a:t> </a:t>
            </a:r>
            <a:r>
              <a:rPr b="1" lang="en-US" sz="2899">
                <a:solidFill>
                  <a:srgbClr val="33CC33"/>
                </a:solidFill>
              </a:rPr>
              <a:t>Conclusions (Cont.)</a:t>
            </a:r>
            <a:endParaRPr b="1" i="0" sz="2899"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nvSpPr>
        <p:spPr>
          <a:xfrm>
            <a:off x="503875" y="1596150"/>
            <a:ext cx="11137500" cy="4716000"/>
          </a:xfrm>
          <a:prstGeom prst="rect">
            <a:avLst/>
          </a:prstGeom>
          <a:noFill/>
          <a:ln>
            <a:noFill/>
          </a:ln>
        </p:spPr>
        <p:txBody>
          <a:bodyPr anchorCtr="0" anchor="t" bIns="0" lIns="0" spcFirstLastPara="1" rIns="0" wrap="square" tIns="0">
            <a:normAutofit/>
          </a:bodyPr>
          <a:lstStyle/>
          <a:p>
            <a:pPr indent="0" lvl="0" marL="0" marR="0" rtl="0" algn="l">
              <a:lnSpc>
                <a:spcPct val="100000"/>
              </a:lnSpc>
              <a:spcBef>
                <a:spcPts val="600"/>
              </a:spcBef>
              <a:spcAft>
                <a:spcPts val="0"/>
              </a:spcAft>
              <a:buNone/>
            </a:pPr>
            <a:r>
              <a:rPr b="1" lang="en-US" sz="1999"/>
              <a:t>Further Conclusions</a:t>
            </a:r>
            <a:endParaRPr b="1" sz="1999"/>
          </a:p>
          <a:p>
            <a:pPr indent="-179909" lvl="1" marL="179909" marR="0" rtl="0" algn="l">
              <a:lnSpc>
                <a:spcPct val="100000"/>
              </a:lnSpc>
              <a:spcBef>
                <a:spcPts val="600"/>
              </a:spcBef>
              <a:spcAft>
                <a:spcPts val="0"/>
              </a:spcAft>
              <a:buClr>
                <a:srgbClr val="33CC33"/>
              </a:buClr>
              <a:buSzPts val="1799"/>
              <a:buFont typeface="Noto Sans Symbols"/>
              <a:buChar char="▪"/>
            </a:pPr>
            <a:r>
              <a:rPr lang="en-US" sz="1799"/>
              <a:t>Discovered our hypothesis was false</a:t>
            </a:r>
            <a:endParaRPr sz="1799"/>
          </a:p>
          <a:p>
            <a:pPr indent="-342836" lvl="2" marL="1371600" marR="0" rtl="0" algn="l">
              <a:lnSpc>
                <a:spcPct val="100000"/>
              </a:lnSpc>
              <a:spcBef>
                <a:spcPts val="600"/>
              </a:spcBef>
              <a:spcAft>
                <a:spcPts val="0"/>
              </a:spcAft>
              <a:buSzPts val="1799"/>
              <a:buFont typeface="Noto Sans Symbols"/>
              <a:buChar char="–"/>
            </a:pPr>
            <a:r>
              <a:rPr lang="en-US" sz="1799"/>
              <a:t>Data showed that the number of “backers” superseded all other variables</a:t>
            </a:r>
            <a:endParaRPr sz="1799"/>
          </a:p>
          <a:p>
            <a:pPr indent="-342836" lvl="3" marL="1828800" marR="0" rtl="0" algn="l">
              <a:lnSpc>
                <a:spcPct val="100000"/>
              </a:lnSpc>
              <a:spcBef>
                <a:spcPts val="600"/>
              </a:spcBef>
              <a:spcAft>
                <a:spcPts val="0"/>
              </a:spcAft>
              <a:buSzPts val="1799"/>
              <a:buFont typeface="Noto Sans Symbols"/>
              <a:buChar char="●"/>
            </a:pPr>
            <a:r>
              <a:rPr lang="en-US" sz="1799"/>
              <a:t>If the project maintained 17 or more backers, it had a significantly higher chance of succeeding</a:t>
            </a:r>
            <a:endParaRPr sz="1799"/>
          </a:p>
          <a:p>
            <a:pPr indent="-342836" lvl="4" marL="2286000" marR="0" rtl="0" algn="l">
              <a:lnSpc>
                <a:spcPct val="100000"/>
              </a:lnSpc>
              <a:spcBef>
                <a:spcPts val="600"/>
              </a:spcBef>
              <a:spcAft>
                <a:spcPts val="0"/>
              </a:spcAft>
              <a:buSzPts val="1799"/>
              <a:buFont typeface="Noto Sans Symbols"/>
              <a:buChar char="○"/>
            </a:pPr>
            <a:r>
              <a:rPr lang="en-US" sz="1799"/>
              <a:t>71.50% “True”</a:t>
            </a:r>
            <a:endParaRPr sz="1799"/>
          </a:p>
          <a:p>
            <a:pPr indent="-342836" lvl="4" marL="2286000" marR="0" rtl="0" algn="l">
              <a:lnSpc>
                <a:spcPct val="100000"/>
              </a:lnSpc>
              <a:spcBef>
                <a:spcPts val="600"/>
              </a:spcBef>
              <a:spcAft>
                <a:spcPts val="0"/>
              </a:spcAft>
              <a:buSzPts val="1799"/>
              <a:buFont typeface="Noto Sans Symbols"/>
              <a:buChar char="○"/>
            </a:pPr>
            <a:r>
              <a:rPr lang="en-US" sz="1799"/>
              <a:t>28.50% “False”</a:t>
            </a:r>
            <a:endParaRPr sz="1799"/>
          </a:p>
          <a:p>
            <a:pPr indent="-179909" lvl="1" marL="179909" marR="0" rtl="0" algn="l">
              <a:lnSpc>
                <a:spcPct val="100000"/>
              </a:lnSpc>
              <a:spcBef>
                <a:spcPts val="600"/>
              </a:spcBef>
              <a:spcAft>
                <a:spcPts val="0"/>
              </a:spcAft>
              <a:buClr>
                <a:srgbClr val="33CC33"/>
              </a:buClr>
              <a:buSzPts val="1799"/>
              <a:buFont typeface="Noto Sans Symbols"/>
              <a:buChar char="▪"/>
            </a:pPr>
            <a:r>
              <a:rPr lang="en-US" sz="1799"/>
              <a:t>All of the terminal nodes managed to predict the correct values with less than 5% error</a:t>
            </a:r>
            <a:endParaRPr sz="1799"/>
          </a:p>
          <a:p>
            <a:pPr indent="-342836" lvl="2" marL="1371600" marR="0" rtl="0" algn="l">
              <a:lnSpc>
                <a:spcPct val="100000"/>
              </a:lnSpc>
              <a:spcBef>
                <a:spcPts val="600"/>
              </a:spcBef>
              <a:spcAft>
                <a:spcPts val="0"/>
              </a:spcAft>
              <a:buSzPts val="1799"/>
              <a:buFont typeface="Noto Sans Symbols"/>
              <a:buChar char="–"/>
            </a:pPr>
            <a:r>
              <a:rPr lang="en-US" sz="1799"/>
              <a:t>The exception was a singular terminal node containing 12 values with a near even split between “True” and “False”</a:t>
            </a:r>
            <a:endParaRPr sz="1799"/>
          </a:p>
        </p:txBody>
      </p:sp>
      <p:sp>
        <p:nvSpPr>
          <p:cNvPr id="162" name="Google Shape;162;p23"/>
          <p:cNvSpPr txBox="1"/>
          <p:nvPr/>
        </p:nvSpPr>
        <p:spPr>
          <a:xfrm>
            <a:off x="503870" y="504000"/>
            <a:ext cx="7090200" cy="446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399"/>
              <a:buFont typeface="Arial"/>
              <a:buNone/>
            </a:pPr>
            <a:r>
              <a:rPr b="1" lang="en-US" sz="2899"/>
              <a:t>Project</a:t>
            </a:r>
            <a:r>
              <a:rPr b="1" i="0" lang="en-US" sz="2899" u="none" cap="none" strike="noStrike">
                <a:solidFill>
                  <a:srgbClr val="000000"/>
                </a:solidFill>
                <a:latin typeface="Arial"/>
                <a:ea typeface="Arial"/>
                <a:cs typeface="Arial"/>
                <a:sym typeface="Arial"/>
              </a:rPr>
              <a:t> </a:t>
            </a:r>
            <a:r>
              <a:rPr b="1" lang="en-US" sz="2899">
                <a:solidFill>
                  <a:srgbClr val="33CC33"/>
                </a:solidFill>
              </a:rPr>
              <a:t>Conclusions (Cont.)</a:t>
            </a:r>
            <a:endParaRPr b="1" i="0" sz="2899"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nvSpPr>
        <p:spPr>
          <a:xfrm>
            <a:off x="503870" y="504000"/>
            <a:ext cx="7090200" cy="446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399"/>
              <a:buFont typeface="Arial"/>
              <a:buNone/>
            </a:pPr>
            <a:r>
              <a:rPr b="1" lang="en-US" sz="2899"/>
              <a:t>Project</a:t>
            </a:r>
            <a:r>
              <a:rPr b="1" i="0" lang="en-US" sz="2899" u="none" cap="none" strike="noStrike">
                <a:solidFill>
                  <a:srgbClr val="000000"/>
                </a:solidFill>
                <a:latin typeface="Arial"/>
                <a:ea typeface="Arial"/>
                <a:cs typeface="Arial"/>
                <a:sym typeface="Arial"/>
              </a:rPr>
              <a:t> </a:t>
            </a:r>
            <a:r>
              <a:rPr b="1" lang="en-US" sz="2899">
                <a:solidFill>
                  <a:srgbClr val="33CC33"/>
                </a:solidFill>
              </a:rPr>
              <a:t>Findings</a:t>
            </a:r>
            <a:endParaRPr b="1" i="0" sz="2899" u="none" cap="none" strike="noStrike">
              <a:solidFill>
                <a:srgbClr val="000000"/>
              </a:solidFill>
              <a:latin typeface="Arial"/>
              <a:ea typeface="Arial"/>
              <a:cs typeface="Arial"/>
              <a:sym typeface="Arial"/>
            </a:endParaRPr>
          </a:p>
        </p:txBody>
      </p:sp>
      <p:sp>
        <p:nvSpPr>
          <p:cNvPr id="168" name="Google Shape;168;p24"/>
          <p:cNvSpPr txBox="1"/>
          <p:nvPr/>
        </p:nvSpPr>
        <p:spPr>
          <a:xfrm>
            <a:off x="924575" y="5261600"/>
            <a:ext cx="3592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4000"/>
              <a:t>Project’s Goal</a:t>
            </a:r>
            <a:endParaRPr b="1" sz="4000"/>
          </a:p>
        </p:txBody>
      </p:sp>
      <p:sp>
        <p:nvSpPr>
          <p:cNvPr id="169" name="Google Shape;169;p24"/>
          <p:cNvSpPr txBox="1"/>
          <p:nvPr/>
        </p:nvSpPr>
        <p:spPr>
          <a:xfrm>
            <a:off x="4744500" y="5261600"/>
            <a:ext cx="27030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4000"/>
              <a:t>Pledged $</a:t>
            </a:r>
            <a:endParaRPr b="1" sz="4000"/>
          </a:p>
        </p:txBody>
      </p:sp>
      <p:sp>
        <p:nvSpPr>
          <p:cNvPr id="170" name="Google Shape;170;p24"/>
          <p:cNvSpPr txBox="1"/>
          <p:nvPr/>
        </p:nvSpPr>
        <p:spPr>
          <a:xfrm>
            <a:off x="7675225" y="5261600"/>
            <a:ext cx="32850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4000"/>
              <a:t># of Backers</a:t>
            </a:r>
            <a:endParaRPr b="1" sz="4000"/>
          </a:p>
        </p:txBody>
      </p:sp>
      <p:pic>
        <p:nvPicPr>
          <p:cNvPr id="171" name="Google Shape;171;p24"/>
          <p:cNvPicPr preferRelativeResize="0"/>
          <p:nvPr/>
        </p:nvPicPr>
        <p:blipFill>
          <a:blip r:embed="rId3">
            <a:alphaModFix/>
          </a:blip>
          <a:stretch>
            <a:fillRect/>
          </a:stretch>
        </p:blipFill>
        <p:spPr>
          <a:xfrm>
            <a:off x="1479175" y="3109901"/>
            <a:ext cx="9233651" cy="2229625"/>
          </a:xfrm>
          <a:prstGeom prst="rect">
            <a:avLst/>
          </a:prstGeom>
          <a:noFill/>
          <a:ln>
            <a:noFill/>
          </a:ln>
        </p:spPr>
      </p:pic>
      <p:sp>
        <p:nvSpPr>
          <p:cNvPr id="172" name="Google Shape;172;p24"/>
          <p:cNvSpPr txBox="1"/>
          <p:nvPr/>
        </p:nvSpPr>
        <p:spPr>
          <a:xfrm>
            <a:off x="503875" y="1596150"/>
            <a:ext cx="11064000" cy="1379400"/>
          </a:xfrm>
          <a:prstGeom prst="rect">
            <a:avLst/>
          </a:prstGeom>
          <a:noFill/>
          <a:ln>
            <a:noFill/>
          </a:ln>
        </p:spPr>
        <p:txBody>
          <a:bodyPr anchorCtr="0" anchor="t" bIns="0" lIns="0" spcFirstLastPara="1" rIns="0" wrap="square" tIns="0">
            <a:normAutofit/>
          </a:bodyPr>
          <a:lstStyle/>
          <a:p>
            <a:pPr indent="-179909" lvl="1" marL="179909" marR="0" rtl="0" algn="l">
              <a:lnSpc>
                <a:spcPct val="100000"/>
              </a:lnSpc>
              <a:spcBef>
                <a:spcPts val="600"/>
              </a:spcBef>
              <a:spcAft>
                <a:spcPts val="0"/>
              </a:spcAft>
              <a:buClr>
                <a:srgbClr val="33CC33"/>
              </a:buClr>
              <a:buSzPts val="1799"/>
              <a:buFont typeface="Noto Sans Symbols"/>
              <a:buChar char="▪"/>
            </a:pPr>
            <a:r>
              <a:rPr lang="en-US" sz="1799"/>
              <a:t>What creators do with the money is not important to the  project’s financial success</a:t>
            </a:r>
            <a:endParaRPr sz="1799"/>
          </a:p>
          <a:p>
            <a:pPr indent="-179909" lvl="1" marL="179909" marR="0" rtl="0" algn="l">
              <a:lnSpc>
                <a:spcPct val="100000"/>
              </a:lnSpc>
              <a:spcBef>
                <a:spcPts val="600"/>
              </a:spcBef>
              <a:spcAft>
                <a:spcPts val="0"/>
              </a:spcAft>
              <a:buClr>
                <a:srgbClr val="33CC33"/>
              </a:buClr>
              <a:buSzPts val="1799"/>
              <a:buFont typeface="Noto Sans Symbols"/>
              <a:buChar char="▪"/>
            </a:pPr>
            <a:r>
              <a:rPr lang="en-US" sz="1799"/>
              <a:t>Picking an appropriate goal is critical</a:t>
            </a:r>
            <a:endParaRPr sz="1799"/>
          </a:p>
          <a:p>
            <a:pPr indent="0" lvl="0" marL="0" marR="0" rtl="0" algn="l">
              <a:lnSpc>
                <a:spcPct val="100000"/>
              </a:lnSpc>
              <a:spcBef>
                <a:spcPts val="600"/>
              </a:spcBef>
              <a:spcAft>
                <a:spcPts val="0"/>
              </a:spcAft>
              <a:buNone/>
            </a:pPr>
            <a:r>
              <a:t/>
            </a:r>
            <a:endParaRPr sz="1799"/>
          </a:p>
          <a:p>
            <a:pPr indent="0" lvl="0" marL="0" rtl="0" algn="l">
              <a:spcBef>
                <a:spcPts val="0"/>
              </a:spcBef>
              <a:spcAft>
                <a:spcPts val="0"/>
              </a:spcAft>
              <a:buNone/>
            </a:pPr>
            <a:r>
              <a:rPr b="1" lang="en-US" sz="1999">
                <a:solidFill>
                  <a:schemeClr val="dk1"/>
                </a:solidFill>
              </a:rPr>
              <a:t>Best predictors: </a:t>
            </a:r>
            <a:endParaRPr b="1" sz="1799"/>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nvSpPr>
        <p:spPr>
          <a:xfrm>
            <a:off x="503869" y="1915023"/>
            <a:ext cx="5592000" cy="2500500"/>
          </a:xfrm>
          <a:prstGeom prst="rect">
            <a:avLst/>
          </a:prstGeom>
          <a:noFill/>
          <a:ln>
            <a:noFill/>
          </a:ln>
        </p:spPr>
        <p:txBody>
          <a:bodyPr anchorCtr="0" anchor="t" bIns="0" lIns="0" spcFirstLastPara="1" rIns="0" wrap="square" tIns="0">
            <a:noAutofit/>
          </a:bodyPr>
          <a:lstStyle/>
          <a:p>
            <a:pPr indent="0" lvl="1" marL="0" marR="0" rtl="0" algn="l">
              <a:lnSpc>
                <a:spcPct val="100000"/>
              </a:lnSpc>
              <a:spcBef>
                <a:spcPts val="1200"/>
              </a:spcBef>
              <a:spcAft>
                <a:spcPts val="0"/>
              </a:spcAft>
              <a:buClr>
                <a:srgbClr val="F0AB00"/>
              </a:buClr>
              <a:buSzPts val="1600"/>
              <a:buFont typeface="Noto Sans Symbols"/>
              <a:buNone/>
            </a:pPr>
            <a:r>
              <a:rPr lang="en-US" sz="1600"/>
              <a:t>Presenters:</a:t>
            </a:r>
            <a:endParaRPr sz="1600"/>
          </a:p>
          <a:p>
            <a:pPr indent="0" lvl="1" marL="0" marR="0" rtl="0" algn="l">
              <a:lnSpc>
                <a:spcPct val="100000"/>
              </a:lnSpc>
              <a:spcBef>
                <a:spcPts val="1200"/>
              </a:spcBef>
              <a:spcAft>
                <a:spcPts val="0"/>
              </a:spcAft>
              <a:buClr>
                <a:srgbClr val="F0AB00"/>
              </a:buClr>
              <a:buSzPts val="1600"/>
              <a:buFont typeface="Noto Sans Symbols"/>
              <a:buNone/>
            </a:pPr>
            <a:r>
              <a:rPr b="1" lang="en-US" sz="1600"/>
              <a:t>Nolan Beck</a:t>
            </a:r>
            <a:endParaRPr b="1"/>
          </a:p>
          <a:p>
            <a:pPr indent="0" lvl="1" marL="0" marR="0" rtl="0" algn="l">
              <a:lnSpc>
                <a:spcPct val="100000"/>
              </a:lnSpc>
              <a:spcBef>
                <a:spcPts val="0"/>
              </a:spcBef>
              <a:spcAft>
                <a:spcPts val="0"/>
              </a:spcAft>
              <a:buClr>
                <a:srgbClr val="F0AB00"/>
              </a:buClr>
              <a:buSzPts val="1600"/>
              <a:buFont typeface="Noto Sans Symbols"/>
              <a:buNone/>
            </a:pPr>
            <a:r>
              <a:rPr b="1" lang="en-US" sz="1600"/>
              <a:t>Matthew Costello</a:t>
            </a:r>
            <a:endParaRPr b="1"/>
          </a:p>
          <a:p>
            <a:pPr indent="0" lvl="1" marL="0" marR="0" rtl="0" algn="l">
              <a:lnSpc>
                <a:spcPct val="100000"/>
              </a:lnSpc>
              <a:spcBef>
                <a:spcPts val="0"/>
              </a:spcBef>
              <a:spcAft>
                <a:spcPts val="0"/>
              </a:spcAft>
              <a:buClr>
                <a:srgbClr val="F0AB00"/>
              </a:buClr>
              <a:buSzPts val="1600"/>
              <a:buFont typeface="Noto Sans Symbols"/>
              <a:buNone/>
            </a:pPr>
            <a:r>
              <a:rPr b="1" lang="en-US" sz="1600"/>
              <a:t>Spencer Daugherty</a:t>
            </a:r>
            <a:endParaRPr b="1" sz="1600"/>
          </a:p>
          <a:p>
            <a:pPr indent="0" lvl="1" marL="0" marR="0" rtl="0" algn="l">
              <a:lnSpc>
                <a:spcPct val="100000"/>
              </a:lnSpc>
              <a:spcBef>
                <a:spcPts val="0"/>
              </a:spcBef>
              <a:spcAft>
                <a:spcPts val="0"/>
              </a:spcAft>
              <a:buClr>
                <a:srgbClr val="F0AB00"/>
              </a:buClr>
              <a:buSzPts val="1600"/>
              <a:buFont typeface="Noto Sans Symbols"/>
              <a:buNone/>
            </a:pPr>
            <a:r>
              <a:rPr b="1" lang="en-US" sz="1600"/>
              <a:t>Brian Freiss</a:t>
            </a:r>
            <a:endParaRPr b="1" sz="1600"/>
          </a:p>
          <a:p>
            <a:pPr indent="0" lvl="1" marL="0" marR="0" rtl="0" algn="l">
              <a:lnSpc>
                <a:spcPct val="100000"/>
              </a:lnSpc>
              <a:spcBef>
                <a:spcPts val="0"/>
              </a:spcBef>
              <a:spcAft>
                <a:spcPts val="0"/>
              </a:spcAft>
              <a:buClr>
                <a:srgbClr val="F0AB00"/>
              </a:buClr>
              <a:buSzPts val="1600"/>
              <a:buFont typeface="Noto Sans Symbols"/>
              <a:buNone/>
            </a:pPr>
            <a:r>
              <a:rPr b="1" lang="en-US" sz="1600"/>
              <a:t>Jake Gadaleta</a:t>
            </a:r>
            <a:endParaRPr b="1" sz="1600"/>
          </a:p>
        </p:txBody>
      </p:sp>
      <p:sp>
        <p:nvSpPr>
          <p:cNvPr id="178" name="Google Shape;178;p25"/>
          <p:cNvSpPr txBox="1"/>
          <p:nvPr/>
        </p:nvSpPr>
        <p:spPr>
          <a:xfrm>
            <a:off x="503875" y="476400"/>
            <a:ext cx="9244200" cy="923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0AB00"/>
              </a:buClr>
              <a:buSzPts val="5498"/>
              <a:buFont typeface="Arial"/>
              <a:buNone/>
            </a:pPr>
            <a:r>
              <a:rPr b="1" i="0" lang="en-US" sz="5498" u="none" cap="none" strike="noStrike">
                <a:latin typeface="Arial"/>
                <a:ea typeface="Arial"/>
                <a:cs typeface="Arial"/>
                <a:sym typeface="Arial"/>
              </a:rPr>
              <a:t>Thank you. </a:t>
            </a:r>
            <a:r>
              <a:rPr b="1" i="0" lang="en-US" sz="5498" u="none" cap="none" strike="noStrike">
                <a:solidFill>
                  <a:srgbClr val="33CC33"/>
                </a:solidFill>
                <a:latin typeface="Arial"/>
                <a:ea typeface="Arial"/>
                <a:cs typeface="Arial"/>
                <a:sym typeface="Arial"/>
              </a:rPr>
              <a:t>Questions?</a:t>
            </a:r>
            <a:endParaRPr b="1" i="0" sz="5498" u="none" cap="none" strike="noStrike">
              <a:solidFill>
                <a:srgbClr val="33CC33"/>
              </a:solidFill>
              <a:latin typeface="Arial"/>
              <a:ea typeface="Arial"/>
              <a:cs typeface="Arial"/>
              <a:sym typeface="Arial"/>
            </a:endParaRPr>
          </a:p>
        </p:txBody>
      </p:sp>
      <p:pic>
        <p:nvPicPr>
          <p:cNvPr id="179" name="Google Shape;179;p25"/>
          <p:cNvPicPr preferRelativeResize="0"/>
          <p:nvPr/>
        </p:nvPicPr>
        <p:blipFill rotWithShape="1">
          <a:blip r:embed="rId3">
            <a:alphaModFix/>
          </a:blip>
          <a:srcRect b="0" l="7258" r="7249" t="0"/>
          <a:stretch/>
        </p:blipFill>
        <p:spPr>
          <a:xfrm>
            <a:off x="0" y="3159956"/>
            <a:ext cx="12192000" cy="34051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nvSpPr>
        <p:spPr>
          <a:xfrm>
            <a:off x="410452" y="1596150"/>
            <a:ext cx="5564100" cy="4716000"/>
          </a:xfrm>
          <a:prstGeom prst="rect">
            <a:avLst/>
          </a:prstGeom>
          <a:noFill/>
          <a:ln>
            <a:noFill/>
          </a:ln>
        </p:spPr>
        <p:txBody>
          <a:bodyPr anchorCtr="0" anchor="t" bIns="0" lIns="0" spcFirstLastPara="1" rIns="0" wrap="square" tIns="0">
            <a:normAutofit/>
          </a:bodyPr>
          <a:lstStyle/>
          <a:p>
            <a:pPr indent="0" lvl="0" marL="0" marR="0" rtl="0" algn="l">
              <a:lnSpc>
                <a:spcPct val="100000"/>
              </a:lnSpc>
              <a:spcBef>
                <a:spcPts val="0"/>
              </a:spcBef>
              <a:spcAft>
                <a:spcPts val="0"/>
              </a:spcAft>
              <a:buClr>
                <a:srgbClr val="F0AB00"/>
              </a:buClr>
              <a:buSzPts val="1599"/>
              <a:buFont typeface="Arial"/>
              <a:buNone/>
            </a:pPr>
            <a:r>
              <a:rPr b="1" lang="en-US" sz="2399"/>
              <a:t>Goal was to find techniques which maximize success on the KickStarter platform.</a:t>
            </a:r>
            <a:endParaRPr b="1" sz="1800"/>
          </a:p>
          <a:p>
            <a:pPr indent="-205309" lvl="1" marL="179909" marR="0" rtl="0" algn="l">
              <a:lnSpc>
                <a:spcPct val="100000"/>
              </a:lnSpc>
              <a:spcBef>
                <a:spcPts val="600"/>
              </a:spcBef>
              <a:spcAft>
                <a:spcPts val="0"/>
              </a:spcAft>
              <a:buClr>
                <a:srgbClr val="33CC33"/>
              </a:buClr>
              <a:buSzPts val="2199"/>
              <a:buFont typeface="Noto Sans Symbols"/>
              <a:buChar char="▪"/>
            </a:pPr>
            <a:r>
              <a:rPr lang="en-US" sz="2199"/>
              <a:t>Classification strategies that lead to successful funding.</a:t>
            </a:r>
            <a:endParaRPr sz="2199"/>
          </a:p>
          <a:p>
            <a:pPr indent="-205310" lvl="1" marL="179910" marR="0" rtl="0" algn="l">
              <a:lnSpc>
                <a:spcPct val="100000"/>
              </a:lnSpc>
              <a:spcBef>
                <a:spcPts val="600"/>
              </a:spcBef>
              <a:spcAft>
                <a:spcPts val="0"/>
              </a:spcAft>
              <a:buClr>
                <a:srgbClr val="33CC33"/>
              </a:buClr>
              <a:buSzPts val="2199"/>
              <a:buChar char="▪"/>
            </a:pPr>
            <a:r>
              <a:rPr lang="en-US" sz="2199"/>
              <a:t>Useful for:</a:t>
            </a:r>
            <a:endParaRPr sz="2199"/>
          </a:p>
          <a:p>
            <a:pPr indent="-204734" lvl="2" marL="358667" marR="0" rtl="0" algn="l">
              <a:lnSpc>
                <a:spcPct val="100000"/>
              </a:lnSpc>
              <a:spcBef>
                <a:spcPts val="300"/>
              </a:spcBef>
              <a:spcAft>
                <a:spcPts val="0"/>
              </a:spcAft>
              <a:buClr>
                <a:srgbClr val="000000"/>
              </a:buClr>
              <a:buSzPts val="2199"/>
              <a:buFont typeface="Arial"/>
              <a:buChar char="–"/>
            </a:pPr>
            <a:r>
              <a:rPr lang="en-US" sz="2199"/>
              <a:t>Startups seeking project funding.</a:t>
            </a:r>
            <a:endParaRPr sz="2199"/>
          </a:p>
          <a:p>
            <a:pPr indent="-204734" lvl="2" marL="358667" marR="0" rtl="0" algn="l">
              <a:lnSpc>
                <a:spcPct val="100000"/>
              </a:lnSpc>
              <a:spcBef>
                <a:spcPts val="300"/>
              </a:spcBef>
              <a:spcAft>
                <a:spcPts val="0"/>
              </a:spcAft>
              <a:buSzPts val="2199"/>
              <a:buChar char="–"/>
            </a:pPr>
            <a:r>
              <a:rPr lang="en-US" sz="2199"/>
              <a:t>Donors searching for investments.</a:t>
            </a:r>
            <a:endParaRPr sz="2199"/>
          </a:p>
        </p:txBody>
      </p:sp>
      <p:sp>
        <p:nvSpPr>
          <p:cNvPr id="94" name="Google Shape;94;p14"/>
          <p:cNvSpPr txBox="1"/>
          <p:nvPr/>
        </p:nvSpPr>
        <p:spPr>
          <a:xfrm>
            <a:off x="503870" y="504000"/>
            <a:ext cx="7090200" cy="446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399"/>
              <a:buFont typeface="Arial"/>
              <a:buNone/>
            </a:pPr>
            <a:r>
              <a:rPr b="1" lang="en-US" sz="2899"/>
              <a:t>Project</a:t>
            </a:r>
            <a:r>
              <a:rPr b="1" i="0" lang="en-US" sz="2899" u="none" cap="none" strike="noStrike">
                <a:solidFill>
                  <a:srgbClr val="000000"/>
                </a:solidFill>
                <a:latin typeface="Arial"/>
                <a:ea typeface="Arial"/>
                <a:cs typeface="Arial"/>
                <a:sym typeface="Arial"/>
              </a:rPr>
              <a:t> </a:t>
            </a:r>
            <a:r>
              <a:rPr b="1" lang="en-US" sz="2899">
                <a:solidFill>
                  <a:srgbClr val="33CC33"/>
                </a:solidFill>
              </a:rPr>
              <a:t>Overview</a:t>
            </a:r>
            <a:endParaRPr b="1" i="0" sz="2899" u="none" cap="none" strike="noStrike">
              <a:solidFill>
                <a:srgbClr val="000000"/>
              </a:solidFill>
              <a:latin typeface="Arial"/>
              <a:ea typeface="Arial"/>
              <a:cs typeface="Arial"/>
              <a:sym typeface="Arial"/>
            </a:endParaRPr>
          </a:p>
        </p:txBody>
      </p:sp>
      <p:sp>
        <p:nvSpPr>
          <p:cNvPr id="95" name="Google Shape;95;p14"/>
          <p:cNvSpPr/>
          <p:nvPr/>
        </p:nvSpPr>
        <p:spPr>
          <a:xfrm>
            <a:off x="8294300" y="3842100"/>
            <a:ext cx="2386200" cy="71700"/>
          </a:xfrm>
          <a:prstGeom prst="rect">
            <a:avLst/>
          </a:prstGeom>
          <a:solidFill>
            <a:srgbClr val="33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flipH="1" rot="10800000">
            <a:off x="6509750" y="4430154"/>
            <a:ext cx="2386200" cy="71700"/>
          </a:xfrm>
          <a:prstGeom prst="rect">
            <a:avLst/>
          </a:prstGeom>
          <a:solidFill>
            <a:srgbClr val="33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flipH="1" rot="10800000">
            <a:off x="6681750" y="4430154"/>
            <a:ext cx="2386200" cy="71700"/>
          </a:xfrm>
          <a:prstGeom prst="rect">
            <a:avLst/>
          </a:prstGeom>
          <a:solidFill>
            <a:srgbClr val="33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flipH="1" rot="10800000">
            <a:off x="6509750" y="5018204"/>
            <a:ext cx="2386200" cy="71700"/>
          </a:xfrm>
          <a:prstGeom prst="rect">
            <a:avLst/>
          </a:prstGeom>
          <a:solidFill>
            <a:srgbClr val="33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flipH="1" rot="10800000">
            <a:off x="8591150" y="5018204"/>
            <a:ext cx="2386200" cy="71700"/>
          </a:xfrm>
          <a:prstGeom prst="rect">
            <a:avLst/>
          </a:prstGeom>
          <a:solidFill>
            <a:srgbClr val="33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txBox="1"/>
          <p:nvPr/>
        </p:nvSpPr>
        <p:spPr>
          <a:xfrm>
            <a:off x="6509750" y="1589550"/>
            <a:ext cx="5152500" cy="3678900"/>
          </a:xfrm>
          <a:prstGeom prst="rect">
            <a:avLst/>
          </a:prstGeom>
          <a:noFill/>
          <a:ln>
            <a:noFill/>
          </a:ln>
        </p:spPr>
        <p:txBody>
          <a:bodyPr anchorCtr="0" anchor="t" bIns="0" lIns="0" spcFirstLastPara="1" rIns="0" wrap="square" tIns="0">
            <a:normAutofit/>
          </a:bodyPr>
          <a:lstStyle/>
          <a:p>
            <a:pPr indent="0" lvl="0" marL="0" marR="0" rtl="0" algn="l">
              <a:lnSpc>
                <a:spcPct val="100000"/>
              </a:lnSpc>
              <a:spcBef>
                <a:spcPts val="300"/>
              </a:spcBef>
              <a:spcAft>
                <a:spcPts val="0"/>
              </a:spcAft>
              <a:buNone/>
            </a:pPr>
            <a:r>
              <a:rPr b="1" lang="en-US" sz="3799"/>
              <a:t>The initial inspiration behind this project was to help Jake’s brother execute a successful KickStarter project.</a:t>
            </a:r>
            <a:endParaRPr sz="3599"/>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nvSpPr>
        <p:spPr>
          <a:xfrm>
            <a:off x="503870" y="504000"/>
            <a:ext cx="7090200" cy="446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399"/>
              <a:buFont typeface="Arial"/>
              <a:buNone/>
            </a:pPr>
            <a:r>
              <a:rPr b="1" lang="en-US" sz="2899"/>
              <a:t>Data</a:t>
            </a:r>
            <a:r>
              <a:rPr b="1" i="0" lang="en-US" sz="2899" u="none" cap="none" strike="noStrike">
                <a:solidFill>
                  <a:srgbClr val="000000"/>
                </a:solidFill>
                <a:latin typeface="Arial"/>
                <a:ea typeface="Arial"/>
                <a:cs typeface="Arial"/>
                <a:sym typeface="Arial"/>
              </a:rPr>
              <a:t> </a:t>
            </a:r>
            <a:r>
              <a:rPr b="1" lang="en-US" sz="2899">
                <a:solidFill>
                  <a:srgbClr val="33CC33"/>
                </a:solidFill>
              </a:rPr>
              <a:t>Description</a:t>
            </a:r>
            <a:endParaRPr b="1" i="0" sz="2899" u="none" cap="none" strike="noStrike">
              <a:solidFill>
                <a:srgbClr val="000000"/>
              </a:solidFill>
              <a:latin typeface="Arial"/>
              <a:ea typeface="Arial"/>
              <a:cs typeface="Arial"/>
              <a:sym typeface="Arial"/>
            </a:endParaRPr>
          </a:p>
        </p:txBody>
      </p:sp>
      <p:sp>
        <p:nvSpPr>
          <p:cNvPr id="106" name="Google Shape;106;p15"/>
          <p:cNvSpPr txBox="1"/>
          <p:nvPr/>
        </p:nvSpPr>
        <p:spPr>
          <a:xfrm>
            <a:off x="735625" y="4552800"/>
            <a:ext cx="27051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4000"/>
              <a:t>2016-2018</a:t>
            </a:r>
            <a:endParaRPr b="1" sz="4000"/>
          </a:p>
        </p:txBody>
      </p:sp>
      <p:sp>
        <p:nvSpPr>
          <p:cNvPr id="107" name="Google Shape;107;p15"/>
          <p:cNvSpPr txBox="1"/>
          <p:nvPr/>
        </p:nvSpPr>
        <p:spPr>
          <a:xfrm>
            <a:off x="4309075" y="4552800"/>
            <a:ext cx="32850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4000"/>
              <a:t>~350K rows</a:t>
            </a:r>
            <a:endParaRPr b="1" sz="4000"/>
          </a:p>
        </p:txBody>
      </p:sp>
      <p:sp>
        <p:nvSpPr>
          <p:cNvPr id="108" name="Google Shape;108;p15"/>
          <p:cNvSpPr txBox="1"/>
          <p:nvPr/>
        </p:nvSpPr>
        <p:spPr>
          <a:xfrm>
            <a:off x="8171375" y="4552800"/>
            <a:ext cx="32850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4000"/>
              <a:t>16 variables</a:t>
            </a:r>
            <a:endParaRPr b="1" sz="4000"/>
          </a:p>
        </p:txBody>
      </p:sp>
      <p:pic>
        <p:nvPicPr>
          <p:cNvPr id="109" name="Google Shape;109;p15"/>
          <p:cNvPicPr preferRelativeResize="0"/>
          <p:nvPr/>
        </p:nvPicPr>
        <p:blipFill>
          <a:blip r:embed="rId3">
            <a:alphaModFix/>
          </a:blip>
          <a:stretch>
            <a:fillRect/>
          </a:stretch>
        </p:blipFill>
        <p:spPr>
          <a:xfrm>
            <a:off x="735620" y="1592900"/>
            <a:ext cx="2705100" cy="2705100"/>
          </a:xfrm>
          <a:prstGeom prst="rect">
            <a:avLst/>
          </a:prstGeom>
          <a:noFill/>
          <a:ln>
            <a:noFill/>
          </a:ln>
        </p:spPr>
      </p:pic>
      <p:pic>
        <p:nvPicPr>
          <p:cNvPr id="110" name="Google Shape;110;p15"/>
          <p:cNvPicPr preferRelativeResize="0"/>
          <p:nvPr/>
        </p:nvPicPr>
        <p:blipFill rotWithShape="1">
          <a:blip r:embed="rId4">
            <a:alphaModFix/>
          </a:blip>
          <a:srcRect b="0" l="49" r="49" t="0"/>
          <a:stretch/>
        </p:blipFill>
        <p:spPr>
          <a:xfrm>
            <a:off x="4453495" y="1592900"/>
            <a:ext cx="2705099" cy="2705099"/>
          </a:xfrm>
          <a:prstGeom prst="rect">
            <a:avLst/>
          </a:prstGeom>
          <a:noFill/>
          <a:ln>
            <a:noFill/>
          </a:ln>
        </p:spPr>
      </p:pic>
      <p:pic>
        <p:nvPicPr>
          <p:cNvPr id="111" name="Google Shape;111;p15"/>
          <p:cNvPicPr preferRelativeResize="0"/>
          <p:nvPr/>
        </p:nvPicPr>
        <p:blipFill rotWithShape="1">
          <a:blip r:embed="rId5">
            <a:alphaModFix/>
          </a:blip>
          <a:srcRect b="0" l="0" r="0" t="0"/>
          <a:stretch/>
        </p:blipFill>
        <p:spPr>
          <a:xfrm>
            <a:off x="8461320" y="1592900"/>
            <a:ext cx="2705099" cy="27050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nvSpPr>
        <p:spPr>
          <a:xfrm>
            <a:off x="564000" y="1059150"/>
            <a:ext cx="11064000" cy="4144800"/>
          </a:xfrm>
          <a:prstGeom prst="rect">
            <a:avLst/>
          </a:prstGeom>
          <a:noFill/>
          <a:ln>
            <a:noFill/>
          </a:ln>
        </p:spPr>
        <p:txBody>
          <a:bodyPr anchorCtr="0" anchor="t" bIns="0" lIns="0" spcFirstLastPara="1" rIns="0" wrap="square" tIns="0">
            <a:normAutofit fontScale="92500" lnSpcReduction="20000"/>
          </a:bodyPr>
          <a:lstStyle/>
          <a:p>
            <a:pPr indent="0" lvl="0" marL="0" marR="0" rtl="0" algn="l">
              <a:lnSpc>
                <a:spcPct val="115000"/>
              </a:lnSpc>
              <a:spcBef>
                <a:spcPts val="0"/>
              </a:spcBef>
              <a:spcAft>
                <a:spcPts val="0"/>
              </a:spcAft>
              <a:buClr>
                <a:srgbClr val="F0AB00"/>
              </a:buClr>
              <a:buSzPts val="370"/>
              <a:buFont typeface="Arial"/>
              <a:buNone/>
            </a:pPr>
            <a:r>
              <a:rPr b="1" lang="en-US" sz="1785"/>
              <a:t>Targeted Variables</a:t>
            </a:r>
            <a:endParaRPr b="1" sz="1785"/>
          </a:p>
          <a:p>
            <a:pPr indent="-333465" lvl="1" marL="914400" rtl="0" algn="l">
              <a:lnSpc>
                <a:spcPct val="115000"/>
              </a:lnSpc>
              <a:spcBef>
                <a:spcPts val="0"/>
              </a:spcBef>
              <a:spcAft>
                <a:spcPts val="0"/>
              </a:spcAft>
              <a:buClr>
                <a:srgbClr val="33CC33"/>
              </a:buClr>
              <a:buSzPct val="100000"/>
              <a:buChar char="▪"/>
            </a:pPr>
            <a:r>
              <a:rPr lang="en-US" sz="1785">
                <a:solidFill>
                  <a:schemeClr val="dk1"/>
                </a:solidFill>
              </a:rPr>
              <a:t>“success_factor”: </a:t>
            </a:r>
            <a:endParaRPr sz="1785">
              <a:solidFill>
                <a:schemeClr val="dk1"/>
              </a:solidFill>
            </a:endParaRPr>
          </a:p>
          <a:p>
            <a:pPr indent="-333465" lvl="2" marL="1371600" rtl="0" algn="l">
              <a:lnSpc>
                <a:spcPct val="115000"/>
              </a:lnSpc>
              <a:spcBef>
                <a:spcPts val="0"/>
              </a:spcBef>
              <a:spcAft>
                <a:spcPts val="0"/>
              </a:spcAft>
              <a:buSzPct val="100000"/>
              <a:buChar char="–"/>
            </a:pPr>
            <a:r>
              <a:rPr lang="en-US" sz="1785">
                <a:solidFill>
                  <a:schemeClr val="dk1"/>
                </a:solidFill>
              </a:rPr>
              <a:t>denotes whether or not an individual project met its goal. A value of 1 means that the goal was met, a value of greater than 1 means that the goal was surpassed, and a value of less than 1 means that the goal was not met</a:t>
            </a:r>
            <a:endParaRPr sz="1785">
              <a:solidFill>
                <a:schemeClr val="dk1"/>
              </a:solidFill>
            </a:endParaRPr>
          </a:p>
          <a:p>
            <a:pPr indent="-333465" lvl="1" marL="914400" rtl="0" algn="l">
              <a:lnSpc>
                <a:spcPct val="115000"/>
              </a:lnSpc>
              <a:spcBef>
                <a:spcPts val="0"/>
              </a:spcBef>
              <a:spcAft>
                <a:spcPts val="0"/>
              </a:spcAft>
              <a:buClr>
                <a:srgbClr val="33CC33"/>
              </a:buClr>
              <a:buSzPct val="100000"/>
              <a:buChar char="▪"/>
            </a:pPr>
            <a:r>
              <a:rPr lang="en-US" sz="1785">
                <a:solidFill>
                  <a:schemeClr val="dk1"/>
                </a:solidFill>
              </a:rPr>
              <a:t>“success”: </a:t>
            </a:r>
            <a:endParaRPr sz="1785">
              <a:solidFill>
                <a:schemeClr val="dk1"/>
              </a:solidFill>
            </a:endParaRPr>
          </a:p>
          <a:p>
            <a:pPr indent="-333465" lvl="2" marL="1371600" rtl="0" algn="l">
              <a:lnSpc>
                <a:spcPct val="115000"/>
              </a:lnSpc>
              <a:spcBef>
                <a:spcPts val="0"/>
              </a:spcBef>
              <a:spcAft>
                <a:spcPts val="0"/>
              </a:spcAft>
              <a:buSzPct val="100000"/>
              <a:buChar char="–"/>
            </a:pPr>
            <a:r>
              <a:rPr lang="en-US" sz="1785">
                <a:solidFill>
                  <a:schemeClr val="dk1"/>
                </a:solidFill>
              </a:rPr>
              <a:t>a boolean denoting if the project had more money pledged to it then it set as its goal containing the values [“TRUE”, “FALSE”]. This data can be represented by “success_factor,” but was purposefully parsed out in order to run decision trees</a:t>
            </a:r>
            <a:endParaRPr sz="1785">
              <a:solidFill>
                <a:schemeClr val="dk1"/>
              </a:solidFill>
            </a:endParaRPr>
          </a:p>
          <a:p>
            <a:pPr indent="-333465" lvl="1" marL="914400" rtl="0" algn="l">
              <a:lnSpc>
                <a:spcPct val="115000"/>
              </a:lnSpc>
              <a:spcBef>
                <a:spcPts val="0"/>
              </a:spcBef>
              <a:spcAft>
                <a:spcPts val="0"/>
              </a:spcAft>
              <a:buClr>
                <a:srgbClr val="33CC33"/>
              </a:buClr>
              <a:buSzPct val="100000"/>
              <a:buChar char="▪"/>
            </a:pPr>
            <a:r>
              <a:rPr lang="en-US" sz="1785">
                <a:solidFill>
                  <a:schemeClr val="dk1"/>
                </a:solidFill>
              </a:rPr>
              <a:t>“state”:</a:t>
            </a:r>
            <a:endParaRPr sz="1785">
              <a:solidFill>
                <a:schemeClr val="dk1"/>
              </a:solidFill>
            </a:endParaRPr>
          </a:p>
          <a:p>
            <a:pPr indent="-333465" lvl="2" marL="1371600" rtl="0" algn="l">
              <a:lnSpc>
                <a:spcPct val="115000"/>
              </a:lnSpc>
              <a:spcBef>
                <a:spcPts val="0"/>
              </a:spcBef>
              <a:spcAft>
                <a:spcPts val="0"/>
              </a:spcAft>
              <a:buSzPct val="100000"/>
              <a:buChar char="–"/>
            </a:pPr>
            <a:r>
              <a:rPr lang="en-US" sz="1785">
                <a:solidFill>
                  <a:schemeClr val="dk1"/>
                </a:solidFill>
              </a:rPr>
              <a:t> a senary variable denoting the current state of the project consisting of [“CANCELLED,” “FAILED,” “LIVE,” “SUCCESSFUL,” “SUSPENDED,” or “UNDEFINED”]</a:t>
            </a:r>
            <a:endParaRPr sz="1785">
              <a:solidFill>
                <a:schemeClr val="dk1"/>
              </a:solidFill>
            </a:endParaRPr>
          </a:p>
          <a:p>
            <a:pPr indent="0" lvl="0" marL="0" marR="0" rtl="0" algn="l">
              <a:lnSpc>
                <a:spcPct val="115000"/>
              </a:lnSpc>
              <a:spcBef>
                <a:spcPts val="0"/>
              </a:spcBef>
              <a:spcAft>
                <a:spcPts val="0"/>
              </a:spcAft>
              <a:buSzPts val="254"/>
              <a:buNone/>
            </a:pPr>
            <a:r>
              <a:rPr b="1" lang="en-US" sz="1785"/>
              <a:t>Non-Targeted Variables</a:t>
            </a:r>
            <a:endParaRPr sz="1785">
              <a:solidFill>
                <a:schemeClr val="dk1"/>
              </a:solidFill>
            </a:endParaRPr>
          </a:p>
          <a:p>
            <a:pPr indent="-333465" lvl="1" marL="914400" rtl="0" algn="l">
              <a:lnSpc>
                <a:spcPct val="115000"/>
              </a:lnSpc>
              <a:spcBef>
                <a:spcPts val="0"/>
              </a:spcBef>
              <a:spcAft>
                <a:spcPts val="0"/>
              </a:spcAft>
              <a:buClr>
                <a:srgbClr val="33CC33"/>
              </a:buClr>
              <a:buSzPct val="100000"/>
              <a:buChar char="▪"/>
            </a:pPr>
            <a:r>
              <a:rPr lang="en-US" sz="1785">
                <a:solidFill>
                  <a:schemeClr val="dk1"/>
                </a:solidFill>
              </a:rPr>
              <a:t>“Index”, “ID”, “Name”, “Category”, “Main_Category”, “Currency”, “Deadline”, “Goal”, “Launched”, “Pledged”, “Backers”, “Country”, “Usd_pledged”, “Usd_pledged_real”, “Usd_goal_real”</a:t>
            </a:r>
            <a:endParaRPr sz="1785">
              <a:solidFill>
                <a:schemeClr val="dk1"/>
              </a:solidFill>
            </a:endParaRPr>
          </a:p>
          <a:p>
            <a:pPr indent="0" lvl="0" marL="914400" marR="0" rtl="0" algn="l">
              <a:lnSpc>
                <a:spcPct val="115000"/>
              </a:lnSpc>
              <a:spcBef>
                <a:spcPts val="0"/>
              </a:spcBef>
              <a:spcAft>
                <a:spcPts val="0"/>
              </a:spcAft>
              <a:buSzPct val="52380"/>
              <a:buNone/>
            </a:pPr>
            <a:r>
              <a:t/>
            </a:r>
            <a:endParaRPr sz="525">
              <a:solidFill>
                <a:schemeClr val="dk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SzPct val="52380"/>
              <a:buNone/>
            </a:pPr>
            <a:r>
              <a:t/>
            </a:r>
            <a:endParaRPr sz="525">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SzPct val="47826"/>
              <a:buNone/>
            </a:pPr>
            <a:r>
              <a:t/>
            </a:r>
            <a:endParaRPr b="1" sz="575"/>
          </a:p>
          <a:p>
            <a:pPr indent="0" lvl="0" marL="0" marR="0" rtl="0" algn="l">
              <a:lnSpc>
                <a:spcPct val="115000"/>
              </a:lnSpc>
              <a:spcBef>
                <a:spcPts val="0"/>
              </a:spcBef>
              <a:spcAft>
                <a:spcPts val="0"/>
              </a:spcAft>
              <a:buSzPct val="52380"/>
              <a:buNone/>
            </a:pPr>
            <a:r>
              <a:t/>
            </a:r>
            <a:endParaRPr sz="525">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SzPct val="52380"/>
              <a:buNone/>
            </a:pPr>
            <a:r>
              <a:t/>
            </a:r>
            <a:endParaRPr sz="525">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SzPct val="52380"/>
              <a:buNone/>
            </a:pPr>
            <a:r>
              <a:t/>
            </a:r>
            <a:endParaRPr sz="525">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SzPct val="52380"/>
              <a:buNone/>
            </a:pPr>
            <a:r>
              <a:t/>
            </a:r>
            <a:endParaRPr sz="525">
              <a:solidFill>
                <a:schemeClr val="dk1"/>
              </a:solidFill>
              <a:latin typeface="Times New Roman"/>
              <a:ea typeface="Times New Roman"/>
              <a:cs typeface="Times New Roman"/>
              <a:sym typeface="Times New Roman"/>
            </a:endParaRPr>
          </a:p>
        </p:txBody>
      </p:sp>
      <p:sp>
        <p:nvSpPr>
          <p:cNvPr id="117" name="Google Shape;117;p16"/>
          <p:cNvSpPr txBox="1"/>
          <p:nvPr/>
        </p:nvSpPr>
        <p:spPr>
          <a:xfrm>
            <a:off x="503870" y="504000"/>
            <a:ext cx="7090200" cy="446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399"/>
              <a:buFont typeface="Arial"/>
              <a:buNone/>
            </a:pPr>
            <a:r>
              <a:rPr b="1" lang="en-US" sz="2899"/>
              <a:t>Data </a:t>
            </a:r>
            <a:r>
              <a:rPr b="1" lang="en-US" sz="2899"/>
              <a:t>Dictionary</a:t>
            </a:r>
            <a:r>
              <a:rPr b="1" lang="en-US" sz="2899"/>
              <a:t>: </a:t>
            </a:r>
            <a:r>
              <a:rPr b="1" lang="en-US" sz="2899">
                <a:solidFill>
                  <a:srgbClr val="33CC33"/>
                </a:solidFill>
              </a:rPr>
              <a:t>The Important Bits</a:t>
            </a:r>
            <a:r>
              <a:rPr b="1" lang="en-US" sz="2899"/>
              <a:t> </a:t>
            </a:r>
            <a:endParaRPr b="1" i="0" sz="2899"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nvSpPr>
        <p:spPr>
          <a:xfrm>
            <a:off x="564004" y="1596150"/>
            <a:ext cx="11064000" cy="4716000"/>
          </a:xfrm>
          <a:prstGeom prst="rect">
            <a:avLst/>
          </a:prstGeom>
          <a:noFill/>
          <a:ln>
            <a:noFill/>
          </a:ln>
        </p:spPr>
        <p:txBody>
          <a:bodyPr anchorCtr="0" anchor="t" bIns="0" lIns="0" spcFirstLastPara="1" rIns="0" wrap="square" tIns="0">
            <a:normAutofit/>
          </a:bodyPr>
          <a:lstStyle/>
          <a:p>
            <a:pPr indent="0" lvl="0" marL="0" marR="0" rtl="0" algn="l">
              <a:lnSpc>
                <a:spcPct val="80000"/>
              </a:lnSpc>
              <a:spcBef>
                <a:spcPts val="0"/>
              </a:spcBef>
              <a:spcAft>
                <a:spcPts val="0"/>
              </a:spcAft>
              <a:buClr>
                <a:srgbClr val="F0AB00"/>
              </a:buClr>
              <a:buSzPts val="520"/>
              <a:buFont typeface="Arial"/>
              <a:buNone/>
            </a:pPr>
            <a:r>
              <a:rPr b="1" lang="en-US" sz="2190"/>
              <a:t>Exploring the Data</a:t>
            </a:r>
            <a:endParaRPr b="1" sz="2190"/>
          </a:p>
          <a:p>
            <a:pPr indent="-367723" lvl="1" marL="914400" rtl="0" algn="l">
              <a:lnSpc>
                <a:spcPct val="95000"/>
              </a:lnSpc>
              <a:spcBef>
                <a:spcPts val="0"/>
              </a:spcBef>
              <a:spcAft>
                <a:spcPts val="0"/>
              </a:spcAft>
              <a:buClr>
                <a:srgbClr val="33CC33"/>
              </a:buClr>
              <a:buSzPts val="2191"/>
              <a:buChar char="▪"/>
            </a:pPr>
            <a:r>
              <a:rPr lang="en-US" sz="2190">
                <a:solidFill>
                  <a:schemeClr val="dk1"/>
                </a:solidFill>
              </a:rPr>
              <a:t>Stat &amp; Graph Explores</a:t>
            </a:r>
            <a:endParaRPr sz="2190">
              <a:solidFill>
                <a:schemeClr val="dk1"/>
              </a:solidFill>
            </a:endParaRPr>
          </a:p>
          <a:p>
            <a:pPr indent="-367723" lvl="1" marL="914400" rtl="0" algn="l">
              <a:lnSpc>
                <a:spcPct val="95000"/>
              </a:lnSpc>
              <a:spcBef>
                <a:spcPts val="0"/>
              </a:spcBef>
              <a:spcAft>
                <a:spcPts val="0"/>
              </a:spcAft>
              <a:buClr>
                <a:srgbClr val="33CC33"/>
              </a:buClr>
              <a:buSzPts val="2191"/>
              <a:buChar char="▪"/>
            </a:pPr>
            <a:r>
              <a:rPr lang="en-US" sz="2190">
                <a:solidFill>
                  <a:schemeClr val="dk1"/>
                </a:solidFill>
              </a:rPr>
              <a:t>Clustering to see if we have outliers</a:t>
            </a:r>
            <a:endParaRPr sz="2190">
              <a:solidFill>
                <a:schemeClr val="dk1"/>
              </a:solidFill>
            </a:endParaRPr>
          </a:p>
          <a:p>
            <a:pPr indent="-367723" lvl="2" marL="1371600" rtl="0" algn="l">
              <a:lnSpc>
                <a:spcPct val="95000"/>
              </a:lnSpc>
              <a:spcBef>
                <a:spcPts val="0"/>
              </a:spcBef>
              <a:spcAft>
                <a:spcPts val="0"/>
              </a:spcAft>
              <a:buSzPts val="2191"/>
              <a:buChar char="–"/>
            </a:pPr>
            <a:r>
              <a:rPr lang="en-US" sz="2190">
                <a:solidFill>
                  <a:schemeClr val="dk1"/>
                </a:solidFill>
              </a:rPr>
              <a:t>several objects had a “success_factor” of 200.00 (200 x the goal), and some that a “success_factor” of .000001.</a:t>
            </a:r>
            <a:endParaRPr sz="2190">
              <a:solidFill>
                <a:schemeClr val="dk1"/>
              </a:solidFill>
            </a:endParaRPr>
          </a:p>
          <a:p>
            <a:pPr indent="0" lvl="0" marL="0" marR="0" rtl="0" algn="l">
              <a:lnSpc>
                <a:spcPct val="80000"/>
              </a:lnSpc>
              <a:spcBef>
                <a:spcPts val="300"/>
              </a:spcBef>
              <a:spcAft>
                <a:spcPts val="0"/>
              </a:spcAft>
              <a:buSzPts val="358"/>
              <a:buNone/>
            </a:pPr>
            <a:r>
              <a:rPr b="1" lang="en-US" sz="2190"/>
              <a:t>Preparing the Data</a:t>
            </a:r>
            <a:endParaRPr b="1" sz="2190"/>
          </a:p>
          <a:p>
            <a:pPr indent="-367723" lvl="1" marL="914400" rtl="0" algn="l">
              <a:lnSpc>
                <a:spcPct val="95000"/>
              </a:lnSpc>
              <a:spcBef>
                <a:spcPts val="0"/>
              </a:spcBef>
              <a:spcAft>
                <a:spcPts val="0"/>
              </a:spcAft>
              <a:buClr>
                <a:srgbClr val="33CC33"/>
              </a:buClr>
              <a:buSzPts val="2191"/>
              <a:buChar char="▪"/>
            </a:pPr>
            <a:r>
              <a:rPr lang="en-US" sz="2190">
                <a:solidFill>
                  <a:schemeClr val="dk1"/>
                </a:solidFill>
              </a:rPr>
              <a:t>filtered out the Kickstarter projects that had the outliers for “success_factor”</a:t>
            </a:r>
            <a:endParaRPr sz="2190">
              <a:solidFill>
                <a:schemeClr val="dk1"/>
              </a:solidFill>
            </a:endParaRPr>
          </a:p>
          <a:p>
            <a:pPr indent="-367723" lvl="2" marL="1371600" rtl="0" algn="l">
              <a:lnSpc>
                <a:spcPct val="80000"/>
              </a:lnSpc>
              <a:spcBef>
                <a:spcPts val="0"/>
              </a:spcBef>
              <a:spcAft>
                <a:spcPts val="0"/>
              </a:spcAft>
              <a:buClr>
                <a:schemeClr val="dk1"/>
              </a:buClr>
              <a:buSzPts val="2191"/>
              <a:buChar char="–"/>
            </a:pPr>
            <a:r>
              <a:rPr lang="en-US" sz="2190">
                <a:solidFill>
                  <a:schemeClr val="dk1"/>
                </a:solidFill>
              </a:rPr>
              <a:t>because these objects led to our first cluster analysis providing a heavily skewed view of the data.</a:t>
            </a:r>
            <a:endParaRPr sz="2190">
              <a:solidFill>
                <a:schemeClr val="dk1"/>
              </a:solidFill>
            </a:endParaRPr>
          </a:p>
          <a:p>
            <a:pPr indent="-367723" lvl="2" marL="1371600" marR="0" rtl="0" algn="l">
              <a:lnSpc>
                <a:spcPct val="95000"/>
              </a:lnSpc>
              <a:spcBef>
                <a:spcPts val="0"/>
              </a:spcBef>
              <a:spcAft>
                <a:spcPts val="0"/>
              </a:spcAft>
              <a:buSzPts val="2191"/>
              <a:buChar char="–"/>
            </a:pPr>
            <a:r>
              <a:rPr lang="en-US" sz="2190">
                <a:solidFill>
                  <a:schemeClr val="dk1"/>
                </a:solidFill>
              </a:rPr>
              <a:t>we developed a succinct data spread which could be used for further modeling.</a:t>
            </a:r>
            <a:endParaRPr sz="2190">
              <a:solidFill>
                <a:schemeClr val="dk1"/>
              </a:solidFill>
            </a:endParaRPr>
          </a:p>
          <a:p>
            <a:pPr indent="-367723" lvl="1" marL="914400" marR="0" rtl="0" algn="l">
              <a:lnSpc>
                <a:spcPct val="95000"/>
              </a:lnSpc>
              <a:spcBef>
                <a:spcPts val="0"/>
              </a:spcBef>
              <a:spcAft>
                <a:spcPts val="0"/>
              </a:spcAft>
              <a:buClr>
                <a:srgbClr val="33CC33"/>
              </a:buClr>
              <a:buSzPts val="2191"/>
              <a:buChar char="▪"/>
            </a:pPr>
            <a:r>
              <a:rPr lang="en-US" sz="2190">
                <a:solidFill>
                  <a:schemeClr val="dk1"/>
                </a:solidFill>
              </a:rPr>
              <a:t>We attempted to run various the models the following slides covers what we tried and how that led to our thinking in the model</a:t>
            </a:r>
            <a:endParaRPr sz="682">
              <a:solidFill>
                <a:schemeClr val="dk1"/>
              </a:solidFill>
            </a:endParaRPr>
          </a:p>
          <a:p>
            <a:pPr indent="0" lvl="0" marL="914400" marR="0" rtl="0" algn="l">
              <a:lnSpc>
                <a:spcPct val="95000"/>
              </a:lnSpc>
              <a:spcBef>
                <a:spcPts val="0"/>
              </a:spcBef>
              <a:spcAft>
                <a:spcPts val="0"/>
              </a:spcAft>
              <a:buSzPts val="358"/>
              <a:buNone/>
            </a:pPr>
            <a:r>
              <a:t/>
            </a:r>
            <a:endParaRPr sz="552">
              <a:solidFill>
                <a:schemeClr val="dk1"/>
              </a:solidFill>
              <a:latin typeface="Times New Roman"/>
              <a:ea typeface="Times New Roman"/>
              <a:cs typeface="Times New Roman"/>
              <a:sym typeface="Times New Roman"/>
            </a:endParaRPr>
          </a:p>
          <a:p>
            <a:pPr indent="0" lvl="0" marL="457200" marR="0" rtl="0" algn="l">
              <a:lnSpc>
                <a:spcPct val="95000"/>
              </a:lnSpc>
              <a:spcBef>
                <a:spcPts val="0"/>
              </a:spcBef>
              <a:spcAft>
                <a:spcPts val="0"/>
              </a:spcAft>
              <a:buSzPts val="358"/>
              <a:buNone/>
            </a:pPr>
            <a:r>
              <a:t/>
            </a:r>
            <a:endParaRPr sz="552">
              <a:solidFill>
                <a:schemeClr val="dk1"/>
              </a:solidFill>
              <a:latin typeface="Times New Roman"/>
              <a:ea typeface="Times New Roman"/>
              <a:cs typeface="Times New Roman"/>
              <a:sym typeface="Times New Roman"/>
            </a:endParaRPr>
          </a:p>
          <a:p>
            <a:pPr indent="0" lvl="0" marL="0" marR="0" rtl="0" algn="l">
              <a:lnSpc>
                <a:spcPct val="80000"/>
              </a:lnSpc>
              <a:spcBef>
                <a:spcPts val="300"/>
              </a:spcBef>
              <a:spcAft>
                <a:spcPts val="0"/>
              </a:spcAft>
              <a:buSzPts val="358"/>
              <a:buNone/>
            </a:pPr>
            <a:r>
              <a:t/>
            </a:r>
            <a:endParaRPr b="1" sz="617"/>
          </a:p>
          <a:p>
            <a:pPr indent="0" lvl="0" marL="0" marR="0" rtl="0" algn="l">
              <a:lnSpc>
                <a:spcPct val="95000"/>
              </a:lnSpc>
              <a:spcBef>
                <a:spcPts val="0"/>
              </a:spcBef>
              <a:spcAft>
                <a:spcPts val="0"/>
              </a:spcAft>
              <a:buSzPts val="358"/>
              <a:buNone/>
            </a:pPr>
            <a:r>
              <a:t/>
            </a:r>
            <a:endParaRPr sz="552">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SzPts val="358"/>
              <a:buNone/>
            </a:pPr>
            <a:r>
              <a:t/>
            </a:r>
            <a:endParaRPr sz="552">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SzPts val="358"/>
              <a:buNone/>
            </a:pPr>
            <a:r>
              <a:t/>
            </a:r>
            <a:endParaRPr sz="552">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SzPts val="358"/>
              <a:buNone/>
            </a:pPr>
            <a:r>
              <a:t/>
            </a:r>
            <a:endParaRPr sz="552">
              <a:solidFill>
                <a:schemeClr val="dk1"/>
              </a:solidFill>
              <a:latin typeface="Times New Roman"/>
              <a:ea typeface="Times New Roman"/>
              <a:cs typeface="Times New Roman"/>
              <a:sym typeface="Times New Roman"/>
            </a:endParaRPr>
          </a:p>
        </p:txBody>
      </p:sp>
      <p:sp>
        <p:nvSpPr>
          <p:cNvPr id="123" name="Google Shape;123;p17"/>
          <p:cNvSpPr txBox="1"/>
          <p:nvPr/>
        </p:nvSpPr>
        <p:spPr>
          <a:xfrm>
            <a:off x="503870" y="504000"/>
            <a:ext cx="7090200" cy="446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399"/>
              <a:buFont typeface="Arial"/>
              <a:buNone/>
            </a:pPr>
            <a:r>
              <a:rPr b="1" lang="en-US" sz="2899"/>
              <a:t>Data Preparation </a:t>
            </a:r>
            <a:r>
              <a:rPr b="1" lang="en-US" sz="2899">
                <a:solidFill>
                  <a:srgbClr val="33CC33"/>
                </a:solidFill>
              </a:rPr>
              <a:t>and Processing </a:t>
            </a:r>
            <a:r>
              <a:rPr b="1" lang="en-US" sz="2899">
                <a:solidFill>
                  <a:schemeClr val="dk1"/>
                </a:solidFill>
              </a:rPr>
              <a:t>1/4 </a:t>
            </a:r>
            <a:endParaRPr b="1" i="0" sz="2899"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idx="1" type="body"/>
          </p:nvPr>
        </p:nvSpPr>
        <p:spPr>
          <a:xfrm>
            <a:off x="503875" y="1596150"/>
            <a:ext cx="111240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2100">
                <a:latin typeface="Arial"/>
                <a:ea typeface="Arial"/>
                <a:cs typeface="Arial"/>
                <a:sym typeface="Arial"/>
              </a:rPr>
              <a:t>Regressions</a:t>
            </a:r>
            <a:endParaRPr b="1" sz="2500">
              <a:latin typeface="Arial"/>
              <a:ea typeface="Arial"/>
              <a:cs typeface="Arial"/>
              <a:sym typeface="Arial"/>
            </a:endParaRPr>
          </a:p>
          <a:p>
            <a:pPr indent="0" lvl="0" marL="0" rtl="0" algn="l">
              <a:lnSpc>
                <a:spcPct val="100000"/>
              </a:lnSpc>
              <a:spcBef>
                <a:spcPts val="0"/>
              </a:spcBef>
              <a:spcAft>
                <a:spcPts val="0"/>
              </a:spcAft>
              <a:buNone/>
            </a:pPr>
            <a:r>
              <a:rPr lang="en-US" sz="2350">
                <a:latin typeface="Arial"/>
                <a:ea typeface="Arial"/>
                <a:cs typeface="Arial"/>
                <a:sym typeface="Arial"/>
              </a:rPr>
              <a:t>We decided to use the variable “success_factor” as our target variable.</a:t>
            </a:r>
            <a:r>
              <a:rPr lang="en-US" sz="1200">
                <a:latin typeface="Times New Roman"/>
                <a:ea typeface="Times New Roman"/>
                <a:cs typeface="Times New Roman"/>
                <a:sym typeface="Times New Roman"/>
              </a:rPr>
              <a:t> </a:t>
            </a:r>
            <a:endParaRPr sz="1400">
              <a:latin typeface="Arial"/>
              <a:ea typeface="Arial"/>
              <a:cs typeface="Arial"/>
              <a:sym typeface="Arial"/>
            </a:endParaRPr>
          </a:p>
          <a:p>
            <a:pPr indent="-365125" lvl="1" marL="914400" rtl="0" algn="l">
              <a:lnSpc>
                <a:spcPct val="100000"/>
              </a:lnSpc>
              <a:spcBef>
                <a:spcPts val="0"/>
              </a:spcBef>
              <a:spcAft>
                <a:spcPts val="0"/>
              </a:spcAft>
              <a:buClr>
                <a:srgbClr val="33CC33"/>
              </a:buClr>
              <a:buSzPts val="2150"/>
              <a:buChar char="▪"/>
            </a:pPr>
            <a:r>
              <a:rPr lang="en-US" sz="2150">
                <a:latin typeface="Arial"/>
                <a:ea typeface="Arial"/>
                <a:cs typeface="Arial"/>
                <a:sym typeface="Arial"/>
              </a:rPr>
              <a:t>After filtering, the initial regression used all variables and obtained an Adjusted R-Squared value of 0.6225</a:t>
            </a:r>
            <a:endParaRPr sz="2150">
              <a:latin typeface="Arial"/>
              <a:ea typeface="Arial"/>
              <a:cs typeface="Arial"/>
              <a:sym typeface="Arial"/>
            </a:endParaRPr>
          </a:p>
          <a:p>
            <a:pPr indent="-342836" lvl="2" marL="1371600" rtl="0" algn="l">
              <a:lnSpc>
                <a:spcPct val="100000"/>
              </a:lnSpc>
              <a:spcBef>
                <a:spcPts val="0"/>
              </a:spcBef>
              <a:spcAft>
                <a:spcPts val="0"/>
              </a:spcAft>
              <a:buSzPts val="1799"/>
              <a:buChar char="–"/>
            </a:pPr>
            <a:r>
              <a:rPr lang="en-US" sz="1200">
                <a:latin typeface="Times New Roman"/>
                <a:ea typeface="Times New Roman"/>
                <a:cs typeface="Times New Roman"/>
                <a:sym typeface="Times New Roman"/>
              </a:rPr>
              <a:t>“</a:t>
            </a:r>
            <a:r>
              <a:rPr lang="en-US" sz="2150">
                <a:latin typeface="Arial"/>
                <a:ea typeface="Arial"/>
                <a:cs typeface="Arial"/>
                <a:sym typeface="Arial"/>
              </a:rPr>
              <a:t>backers” and “usd_pledged” were the greatest indicators.</a:t>
            </a:r>
            <a:endParaRPr sz="2150">
              <a:latin typeface="Arial"/>
              <a:ea typeface="Arial"/>
              <a:cs typeface="Arial"/>
              <a:sym typeface="Arial"/>
            </a:endParaRPr>
          </a:p>
          <a:p>
            <a:pPr indent="0" lvl="0" marL="0" rtl="0" algn="l">
              <a:lnSpc>
                <a:spcPct val="100000"/>
              </a:lnSpc>
              <a:spcBef>
                <a:spcPts val="0"/>
              </a:spcBef>
              <a:spcAft>
                <a:spcPts val="0"/>
              </a:spcAft>
              <a:buNone/>
            </a:pPr>
            <a:r>
              <a:rPr lang="en-US" sz="2150">
                <a:latin typeface="Arial"/>
                <a:ea typeface="Arial"/>
                <a:cs typeface="Arial"/>
                <a:sym typeface="Arial"/>
              </a:rPr>
              <a:t>We followed up the initial regression with one including only the top indicators.</a:t>
            </a:r>
            <a:endParaRPr sz="2150">
              <a:latin typeface="Arial"/>
              <a:ea typeface="Arial"/>
              <a:cs typeface="Arial"/>
              <a:sym typeface="Arial"/>
            </a:endParaRPr>
          </a:p>
          <a:p>
            <a:pPr indent="-365125" lvl="1" marL="914400" rtl="0" algn="l">
              <a:lnSpc>
                <a:spcPct val="100000"/>
              </a:lnSpc>
              <a:spcBef>
                <a:spcPts val="0"/>
              </a:spcBef>
              <a:spcAft>
                <a:spcPts val="0"/>
              </a:spcAft>
              <a:buClr>
                <a:srgbClr val="33CC33"/>
              </a:buClr>
              <a:buSzPts val="2150"/>
              <a:buChar char="▪"/>
            </a:pPr>
            <a:r>
              <a:rPr lang="en-US" sz="2150">
                <a:latin typeface="Arial"/>
                <a:ea typeface="Arial"/>
                <a:cs typeface="Arial"/>
                <a:sym typeface="Arial"/>
              </a:rPr>
              <a:t>The new Adjusted R-Squared became 0.0000</a:t>
            </a:r>
            <a:endParaRPr sz="2150">
              <a:latin typeface="Arial"/>
              <a:ea typeface="Arial"/>
              <a:cs typeface="Arial"/>
              <a:sym typeface="Arial"/>
            </a:endParaRPr>
          </a:p>
          <a:p>
            <a:pPr indent="0" lvl="0" marL="0" rtl="0" algn="l">
              <a:lnSpc>
                <a:spcPct val="100000"/>
              </a:lnSpc>
              <a:spcBef>
                <a:spcPts val="0"/>
              </a:spcBef>
              <a:spcAft>
                <a:spcPts val="0"/>
              </a:spcAft>
              <a:buNone/>
            </a:pPr>
            <a:r>
              <a:rPr lang="en-US" sz="2150">
                <a:latin typeface="Arial"/>
                <a:ea typeface="Arial"/>
                <a:cs typeface="Arial"/>
                <a:sym typeface="Arial"/>
              </a:rPr>
              <a:t>We moved forward and attempted to implement Principle Component Analysis instead.</a:t>
            </a:r>
            <a:endParaRPr sz="2150">
              <a:latin typeface="Arial"/>
              <a:ea typeface="Arial"/>
              <a:cs typeface="Arial"/>
              <a:sym typeface="Arial"/>
            </a:endParaRPr>
          </a:p>
          <a:p>
            <a:pPr indent="-365125" lvl="1" marL="914400" rtl="0" algn="l">
              <a:lnSpc>
                <a:spcPct val="100000"/>
              </a:lnSpc>
              <a:spcBef>
                <a:spcPts val="0"/>
              </a:spcBef>
              <a:spcAft>
                <a:spcPts val="0"/>
              </a:spcAft>
              <a:buClr>
                <a:srgbClr val="33CC33"/>
              </a:buClr>
              <a:buSzPts val="2150"/>
              <a:buChar char="▪"/>
            </a:pPr>
            <a:r>
              <a:rPr lang="en-US" sz="2150">
                <a:latin typeface="Arial"/>
                <a:ea typeface="Arial"/>
                <a:cs typeface="Arial"/>
                <a:sym typeface="Arial"/>
              </a:rPr>
              <a:t>“success_factor” is essentially too small of a variable to be accurately defined by any model</a:t>
            </a:r>
            <a:endParaRPr sz="2150">
              <a:latin typeface="Arial"/>
              <a:ea typeface="Arial"/>
              <a:cs typeface="Arial"/>
              <a:sym typeface="Arial"/>
            </a:endParaRPr>
          </a:p>
          <a:p>
            <a:pPr indent="-365125" lvl="2" marL="1371600" rtl="0" algn="l">
              <a:lnSpc>
                <a:spcPct val="100000"/>
              </a:lnSpc>
              <a:spcBef>
                <a:spcPts val="0"/>
              </a:spcBef>
              <a:spcAft>
                <a:spcPts val="0"/>
              </a:spcAft>
              <a:buSzPts val="2150"/>
              <a:buFont typeface="Arial"/>
              <a:buChar char="–"/>
            </a:pPr>
            <a:r>
              <a:rPr lang="en-US" sz="2150">
                <a:latin typeface="Arial"/>
                <a:ea typeface="Arial"/>
                <a:cs typeface="Arial"/>
                <a:sym typeface="Arial"/>
              </a:rPr>
              <a:t>attempting to inflate “success_factor” did not help</a:t>
            </a:r>
            <a:endParaRPr b="1" sz="2500">
              <a:latin typeface="Arial"/>
              <a:ea typeface="Arial"/>
              <a:cs typeface="Arial"/>
              <a:sym typeface="Arial"/>
            </a:endParaRPr>
          </a:p>
        </p:txBody>
      </p:sp>
      <p:sp>
        <p:nvSpPr>
          <p:cNvPr id="129" name="Google Shape;129;p18"/>
          <p:cNvSpPr txBox="1"/>
          <p:nvPr/>
        </p:nvSpPr>
        <p:spPr>
          <a:xfrm>
            <a:off x="503870" y="504000"/>
            <a:ext cx="7090200" cy="446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399"/>
              <a:buFont typeface="Arial"/>
              <a:buNone/>
            </a:pPr>
            <a:r>
              <a:rPr b="1" lang="en-US" sz="2899"/>
              <a:t>Data Preparation </a:t>
            </a:r>
            <a:r>
              <a:rPr b="1" lang="en-US" sz="2899">
                <a:solidFill>
                  <a:srgbClr val="33CC33"/>
                </a:solidFill>
              </a:rPr>
              <a:t>and Processing </a:t>
            </a:r>
            <a:r>
              <a:rPr b="1" lang="en-US" sz="2899">
                <a:solidFill>
                  <a:schemeClr val="dk1"/>
                </a:solidFill>
              </a:rPr>
              <a:t>2</a:t>
            </a:r>
            <a:r>
              <a:rPr b="1" lang="en-US" sz="2899">
                <a:solidFill>
                  <a:schemeClr val="dk1"/>
                </a:solidFill>
              </a:rPr>
              <a:t>/4 </a:t>
            </a:r>
            <a:endParaRPr b="1" i="0" sz="2899"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idx="1" type="body"/>
          </p:nvPr>
        </p:nvSpPr>
        <p:spPr>
          <a:xfrm>
            <a:off x="503875" y="1226500"/>
            <a:ext cx="11124000" cy="5056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SzPts val="605"/>
              <a:buNone/>
            </a:pPr>
            <a:r>
              <a:rPr b="1" lang="en-US" sz="1990">
                <a:latin typeface="Arial"/>
                <a:ea typeface="Arial"/>
                <a:cs typeface="Arial"/>
                <a:sym typeface="Arial"/>
              </a:rPr>
              <a:t>Auto Neural Networks</a:t>
            </a:r>
            <a:endParaRPr b="1" sz="2870">
              <a:latin typeface="Arial"/>
              <a:ea typeface="Arial"/>
              <a:cs typeface="Arial"/>
              <a:sym typeface="Arial"/>
            </a:endParaRPr>
          </a:p>
          <a:p>
            <a:pPr indent="-354965" lvl="1" marL="914400" marR="0" rtl="0" algn="l">
              <a:lnSpc>
                <a:spcPct val="115000"/>
              </a:lnSpc>
              <a:spcBef>
                <a:spcPts val="0"/>
              </a:spcBef>
              <a:spcAft>
                <a:spcPts val="0"/>
              </a:spcAft>
              <a:buClr>
                <a:srgbClr val="33CC33"/>
              </a:buClr>
              <a:buSzPts val="1990"/>
              <a:buChar char="▪"/>
            </a:pPr>
            <a:r>
              <a:rPr lang="en-US" sz="1990">
                <a:latin typeface="Arial"/>
                <a:ea typeface="Arial"/>
                <a:cs typeface="Arial"/>
                <a:sym typeface="Arial"/>
              </a:rPr>
              <a:t>Attempted to run the Auto Neural Network</a:t>
            </a:r>
            <a:endParaRPr sz="1990">
              <a:latin typeface="Arial"/>
              <a:ea typeface="Arial"/>
              <a:cs typeface="Arial"/>
              <a:sym typeface="Arial"/>
            </a:endParaRPr>
          </a:p>
          <a:p>
            <a:pPr indent="-354965" lvl="1" marL="914400" marR="0" rtl="0" algn="l">
              <a:lnSpc>
                <a:spcPct val="115000"/>
              </a:lnSpc>
              <a:spcBef>
                <a:spcPts val="0"/>
              </a:spcBef>
              <a:spcAft>
                <a:spcPts val="0"/>
              </a:spcAft>
              <a:buClr>
                <a:srgbClr val="33CC33"/>
              </a:buClr>
              <a:buSzPts val="1990"/>
              <a:buChar char="▪"/>
            </a:pPr>
            <a:r>
              <a:rPr lang="en-US" sz="1990">
                <a:latin typeface="Arial"/>
                <a:ea typeface="Arial"/>
                <a:cs typeface="Arial"/>
                <a:sym typeface="Arial"/>
              </a:rPr>
              <a:t>Targeted “success_factor” to start but the network was unable to accomplish this goal. </a:t>
            </a:r>
            <a:endParaRPr sz="1990">
              <a:latin typeface="Arial"/>
              <a:ea typeface="Arial"/>
              <a:cs typeface="Arial"/>
              <a:sym typeface="Arial"/>
            </a:endParaRPr>
          </a:p>
          <a:p>
            <a:pPr indent="-354965" lvl="1" marL="914400" marR="0" rtl="0" algn="l">
              <a:lnSpc>
                <a:spcPct val="115000"/>
              </a:lnSpc>
              <a:spcBef>
                <a:spcPts val="0"/>
              </a:spcBef>
              <a:spcAft>
                <a:spcPts val="0"/>
              </a:spcAft>
              <a:buClr>
                <a:srgbClr val="33CC33"/>
              </a:buClr>
              <a:buSzPts val="1990"/>
              <a:buChar char="▪"/>
            </a:pPr>
            <a:r>
              <a:rPr lang="en-US" sz="1990">
                <a:latin typeface="Arial"/>
                <a:ea typeface="Arial"/>
                <a:cs typeface="Arial"/>
                <a:sym typeface="Arial"/>
              </a:rPr>
              <a:t>Initially thought that perhaps the algorithm was failing due to the close range of the “success_factor” variables, reaching from 0.01 to 2.00. </a:t>
            </a:r>
            <a:endParaRPr sz="1990">
              <a:latin typeface="Arial"/>
              <a:ea typeface="Arial"/>
              <a:cs typeface="Arial"/>
              <a:sym typeface="Arial"/>
            </a:endParaRPr>
          </a:p>
          <a:p>
            <a:pPr indent="-354965" lvl="1" marL="914400" marR="0" rtl="0" algn="l">
              <a:lnSpc>
                <a:spcPct val="115000"/>
              </a:lnSpc>
              <a:spcBef>
                <a:spcPts val="0"/>
              </a:spcBef>
              <a:spcAft>
                <a:spcPts val="0"/>
              </a:spcAft>
              <a:buClr>
                <a:srgbClr val="33CC33"/>
              </a:buClr>
              <a:buSzPts val="1990"/>
              <a:buChar char="▪"/>
            </a:pPr>
            <a:r>
              <a:rPr lang="en-US" sz="1990">
                <a:latin typeface="Arial"/>
                <a:ea typeface="Arial"/>
                <a:cs typeface="Arial"/>
                <a:sym typeface="Arial"/>
              </a:rPr>
              <a:t>We attempted to correct this by manipulating the data and increasing the “success_factor.”</a:t>
            </a:r>
            <a:endParaRPr sz="1990">
              <a:latin typeface="Arial"/>
              <a:ea typeface="Arial"/>
              <a:cs typeface="Arial"/>
              <a:sym typeface="Arial"/>
            </a:endParaRPr>
          </a:p>
          <a:p>
            <a:pPr indent="-354964" lvl="2" marL="1371600" marR="0" rtl="0" algn="l">
              <a:lnSpc>
                <a:spcPct val="115000"/>
              </a:lnSpc>
              <a:spcBef>
                <a:spcPts val="0"/>
              </a:spcBef>
              <a:spcAft>
                <a:spcPts val="0"/>
              </a:spcAft>
              <a:buClr>
                <a:srgbClr val="000000"/>
              </a:buClr>
              <a:buSzPts val="1990"/>
              <a:buChar char="–"/>
            </a:pPr>
            <a:r>
              <a:rPr lang="en-US" sz="1990">
                <a:latin typeface="Arial"/>
                <a:ea typeface="Arial"/>
                <a:cs typeface="Arial"/>
                <a:sym typeface="Arial"/>
              </a:rPr>
              <a:t>This was achieved by multiplying it by a value of 100</a:t>
            </a:r>
            <a:endParaRPr sz="1990">
              <a:latin typeface="Arial"/>
              <a:ea typeface="Arial"/>
              <a:cs typeface="Arial"/>
              <a:sym typeface="Arial"/>
            </a:endParaRPr>
          </a:p>
          <a:p>
            <a:pPr indent="-354965" lvl="1" marL="914400" marR="0" rtl="0" algn="l">
              <a:lnSpc>
                <a:spcPct val="115000"/>
              </a:lnSpc>
              <a:spcBef>
                <a:spcPts val="0"/>
              </a:spcBef>
              <a:spcAft>
                <a:spcPts val="0"/>
              </a:spcAft>
              <a:buClr>
                <a:srgbClr val="33CC33"/>
              </a:buClr>
              <a:buSzPts val="1990"/>
              <a:buChar char="▪"/>
            </a:pPr>
            <a:r>
              <a:rPr lang="en-US" sz="1990">
                <a:latin typeface="Arial"/>
                <a:ea typeface="Arial"/>
                <a:cs typeface="Arial"/>
                <a:sym typeface="Arial"/>
              </a:rPr>
              <a:t>We believe that the variables were largely incapable of predicting the exact value within due to something outside of the collected data. This could be something related to marketability power, social media support, or some other confounding variable. At this point we opted to switch gears, looking to see if we could predict the binary variable success.</a:t>
            </a:r>
            <a:endParaRPr b="1" sz="1990">
              <a:latin typeface="Arial"/>
              <a:ea typeface="Arial"/>
              <a:cs typeface="Arial"/>
              <a:sym typeface="Arial"/>
            </a:endParaRPr>
          </a:p>
        </p:txBody>
      </p:sp>
      <p:sp>
        <p:nvSpPr>
          <p:cNvPr id="135" name="Google Shape;135;p19"/>
          <p:cNvSpPr txBox="1"/>
          <p:nvPr/>
        </p:nvSpPr>
        <p:spPr>
          <a:xfrm>
            <a:off x="503870" y="504000"/>
            <a:ext cx="7090200" cy="446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399"/>
              <a:buFont typeface="Arial"/>
              <a:buNone/>
            </a:pPr>
            <a:r>
              <a:rPr b="1" lang="en-US" sz="2899"/>
              <a:t>Data Preparation </a:t>
            </a:r>
            <a:r>
              <a:rPr b="1" lang="en-US" sz="2899">
                <a:solidFill>
                  <a:srgbClr val="33CC33"/>
                </a:solidFill>
              </a:rPr>
              <a:t>and Processing </a:t>
            </a:r>
            <a:r>
              <a:rPr b="1" lang="en-US" sz="2899">
                <a:solidFill>
                  <a:schemeClr val="dk1"/>
                </a:solidFill>
              </a:rPr>
              <a:t>3</a:t>
            </a:r>
            <a:r>
              <a:rPr b="1" lang="en-US" sz="2899">
                <a:solidFill>
                  <a:schemeClr val="dk1"/>
                </a:solidFill>
              </a:rPr>
              <a:t>/4 </a:t>
            </a:r>
            <a:endParaRPr b="1" i="0" sz="2899"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idx="1" type="body"/>
          </p:nvPr>
        </p:nvSpPr>
        <p:spPr>
          <a:xfrm>
            <a:off x="503875" y="1596150"/>
            <a:ext cx="11137500" cy="495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sz="2100">
                <a:latin typeface="Arial"/>
                <a:ea typeface="Arial"/>
                <a:cs typeface="Arial"/>
                <a:sym typeface="Arial"/>
              </a:rPr>
              <a:t>Decision Trees</a:t>
            </a:r>
            <a:endParaRPr b="1" sz="2100">
              <a:latin typeface="Arial"/>
              <a:ea typeface="Arial"/>
              <a:cs typeface="Arial"/>
              <a:sym typeface="Arial"/>
            </a:endParaRPr>
          </a:p>
          <a:p>
            <a:pPr indent="-336550" lvl="1" marL="914400" marR="0" rtl="0" algn="l">
              <a:lnSpc>
                <a:spcPct val="115000"/>
              </a:lnSpc>
              <a:spcBef>
                <a:spcPts val="0"/>
              </a:spcBef>
              <a:spcAft>
                <a:spcPts val="0"/>
              </a:spcAft>
              <a:buClr>
                <a:srgbClr val="33CC33"/>
              </a:buClr>
              <a:buSzPts val="1700"/>
              <a:buChar char="▪"/>
            </a:pPr>
            <a:r>
              <a:rPr lang="en-US" sz="1700">
                <a:latin typeface="Arial"/>
                <a:ea typeface="Arial"/>
                <a:cs typeface="Arial"/>
                <a:sym typeface="Arial"/>
              </a:rPr>
              <a:t>The variable success can hold one of two values: </a:t>
            </a:r>
            <a:endParaRPr sz="1700">
              <a:latin typeface="Arial"/>
              <a:ea typeface="Arial"/>
              <a:cs typeface="Arial"/>
              <a:sym typeface="Arial"/>
            </a:endParaRPr>
          </a:p>
          <a:p>
            <a:pPr indent="-336550" lvl="2" marL="1371600" marR="0" rtl="0" algn="l">
              <a:lnSpc>
                <a:spcPct val="115000"/>
              </a:lnSpc>
              <a:spcBef>
                <a:spcPts val="0"/>
              </a:spcBef>
              <a:spcAft>
                <a:spcPts val="0"/>
              </a:spcAft>
              <a:buClr>
                <a:srgbClr val="000000"/>
              </a:buClr>
              <a:buSzPts val="1700"/>
              <a:buChar char="–"/>
            </a:pPr>
            <a:r>
              <a:rPr lang="en-US" sz="1700">
                <a:latin typeface="Arial"/>
                <a:ea typeface="Arial"/>
                <a:cs typeface="Arial"/>
                <a:sym typeface="Arial"/>
              </a:rPr>
              <a:t>“True” - denoting that it raised more money than it requested </a:t>
            </a:r>
            <a:endParaRPr sz="1700">
              <a:latin typeface="Arial"/>
              <a:ea typeface="Arial"/>
              <a:cs typeface="Arial"/>
              <a:sym typeface="Arial"/>
            </a:endParaRPr>
          </a:p>
          <a:p>
            <a:pPr indent="-336550" lvl="2" marL="1371600" marR="0" rtl="0" algn="l">
              <a:lnSpc>
                <a:spcPct val="115000"/>
              </a:lnSpc>
              <a:spcBef>
                <a:spcPts val="0"/>
              </a:spcBef>
              <a:spcAft>
                <a:spcPts val="0"/>
              </a:spcAft>
              <a:buClr>
                <a:srgbClr val="000000"/>
              </a:buClr>
              <a:buSzPts val="1700"/>
              <a:buChar char="–"/>
            </a:pPr>
            <a:r>
              <a:rPr lang="en-US" sz="1700">
                <a:latin typeface="Arial"/>
                <a:ea typeface="Arial"/>
                <a:cs typeface="Arial"/>
                <a:sym typeface="Arial"/>
              </a:rPr>
              <a:t>“False” - the project failed to reach its goals. </a:t>
            </a:r>
            <a:endParaRPr sz="1700">
              <a:latin typeface="Arial"/>
              <a:ea typeface="Arial"/>
              <a:cs typeface="Arial"/>
              <a:sym typeface="Arial"/>
            </a:endParaRPr>
          </a:p>
          <a:p>
            <a:pPr indent="-336550" lvl="2" marL="1371600" marR="0" rtl="0" algn="l">
              <a:lnSpc>
                <a:spcPct val="115000"/>
              </a:lnSpc>
              <a:spcBef>
                <a:spcPts val="0"/>
              </a:spcBef>
              <a:spcAft>
                <a:spcPts val="0"/>
              </a:spcAft>
              <a:buClr>
                <a:srgbClr val="000000"/>
              </a:buClr>
              <a:buSzPts val="1700"/>
              <a:buChar char="–"/>
            </a:pPr>
            <a:r>
              <a:rPr lang="en-US" sz="1700">
                <a:latin typeface="Arial"/>
                <a:ea typeface="Arial"/>
                <a:cs typeface="Arial"/>
                <a:sym typeface="Arial"/>
              </a:rPr>
              <a:t>Because we were aiming to predict a binary variable, we decided to use a Decision Tree. </a:t>
            </a:r>
            <a:endParaRPr sz="1700">
              <a:latin typeface="Arial"/>
              <a:ea typeface="Arial"/>
              <a:cs typeface="Arial"/>
              <a:sym typeface="Arial"/>
            </a:endParaRPr>
          </a:p>
          <a:p>
            <a:pPr indent="-336550" lvl="1" marL="914400" marR="0" rtl="0" algn="l">
              <a:lnSpc>
                <a:spcPct val="115000"/>
              </a:lnSpc>
              <a:spcBef>
                <a:spcPts val="0"/>
              </a:spcBef>
              <a:spcAft>
                <a:spcPts val="0"/>
              </a:spcAft>
              <a:buClr>
                <a:srgbClr val="33CC33"/>
              </a:buClr>
              <a:buSzPts val="1700"/>
              <a:buChar char="▪"/>
            </a:pPr>
            <a:r>
              <a:rPr lang="en-US" sz="1700">
                <a:latin typeface="Arial"/>
                <a:ea typeface="Arial"/>
                <a:cs typeface="Arial"/>
                <a:sym typeface="Arial"/>
              </a:rPr>
              <a:t>Could use any variable (except for state), and SAS was given the ability to generate the tree as it seemed fit</a:t>
            </a:r>
            <a:endParaRPr sz="1700">
              <a:latin typeface="Arial"/>
              <a:ea typeface="Arial"/>
              <a:cs typeface="Arial"/>
              <a:sym typeface="Arial"/>
            </a:endParaRPr>
          </a:p>
          <a:p>
            <a:pPr indent="-336550" lvl="2" marL="1371600" marR="0" rtl="0" algn="l">
              <a:lnSpc>
                <a:spcPct val="115000"/>
              </a:lnSpc>
              <a:spcBef>
                <a:spcPts val="0"/>
              </a:spcBef>
              <a:spcAft>
                <a:spcPts val="0"/>
              </a:spcAft>
              <a:buClr>
                <a:srgbClr val="000000"/>
              </a:buClr>
              <a:buSzPts val="1700"/>
              <a:buChar char="–"/>
            </a:pPr>
            <a:r>
              <a:rPr lang="en-US" sz="1700">
                <a:latin typeface="Arial"/>
                <a:ea typeface="Arial"/>
                <a:cs typeface="Arial"/>
                <a:sym typeface="Arial"/>
              </a:rPr>
              <a:t>Because this initial Decision Tree proved to be very useful, we then decided to take the next step and create a secondary Decision Tree aimed this time at the “state” variable.  </a:t>
            </a:r>
            <a:endParaRPr sz="1700">
              <a:latin typeface="Arial"/>
              <a:ea typeface="Arial"/>
              <a:cs typeface="Arial"/>
              <a:sym typeface="Arial"/>
            </a:endParaRPr>
          </a:p>
          <a:p>
            <a:pPr indent="-336550" lvl="1" marL="914400" marR="0" rtl="0" algn="l">
              <a:lnSpc>
                <a:spcPct val="115000"/>
              </a:lnSpc>
              <a:spcBef>
                <a:spcPts val="0"/>
              </a:spcBef>
              <a:spcAft>
                <a:spcPts val="0"/>
              </a:spcAft>
              <a:buClr>
                <a:srgbClr val="33CC33"/>
              </a:buClr>
              <a:buSzPts val="1700"/>
              <a:buChar char="▪"/>
            </a:pPr>
            <a:r>
              <a:rPr lang="en-US" sz="1700">
                <a:latin typeface="Arial"/>
                <a:ea typeface="Arial"/>
                <a:cs typeface="Arial"/>
                <a:sym typeface="Arial"/>
              </a:rPr>
              <a:t>In these first two decision trees, two sets of variables contained similar information</a:t>
            </a:r>
            <a:endParaRPr sz="1700">
              <a:latin typeface="Arial"/>
              <a:ea typeface="Arial"/>
              <a:cs typeface="Arial"/>
              <a:sym typeface="Arial"/>
            </a:endParaRPr>
          </a:p>
          <a:p>
            <a:pPr indent="-336550" lvl="2" marL="1371600" marR="0" rtl="0" algn="l">
              <a:lnSpc>
                <a:spcPct val="115000"/>
              </a:lnSpc>
              <a:spcBef>
                <a:spcPts val="0"/>
              </a:spcBef>
              <a:spcAft>
                <a:spcPts val="0"/>
              </a:spcAft>
              <a:buClr>
                <a:srgbClr val="000000"/>
              </a:buClr>
              <a:buSzPts val="1700"/>
              <a:buChar char="–"/>
            </a:pPr>
            <a:r>
              <a:rPr lang="en-US" sz="1700">
                <a:latin typeface="Arial"/>
                <a:ea typeface="Arial"/>
                <a:cs typeface="Arial"/>
                <a:sym typeface="Arial"/>
              </a:rPr>
              <a:t>“pledged”, “usd_pledged”, and “usd_pledged_real”</a:t>
            </a:r>
            <a:endParaRPr sz="1700">
              <a:latin typeface="Arial"/>
              <a:ea typeface="Arial"/>
              <a:cs typeface="Arial"/>
              <a:sym typeface="Arial"/>
            </a:endParaRPr>
          </a:p>
          <a:p>
            <a:pPr indent="-336550" lvl="2" marL="1371600" marR="0" rtl="0" algn="l">
              <a:lnSpc>
                <a:spcPct val="115000"/>
              </a:lnSpc>
              <a:spcBef>
                <a:spcPts val="0"/>
              </a:spcBef>
              <a:spcAft>
                <a:spcPts val="0"/>
              </a:spcAft>
              <a:buClr>
                <a:srgbClr val="000000"/>
              </a:buClr>
              <a:buSzPts val="1700"/>
              <a:buChar char="–"/>
            </a:pPr>
            <a:r>
              <a:rPr lang="en-US" sz="1700">
                <a:latin typeface="Arial"/>
                <a:ea typeface="Arial"/>
                <a:cs typeface="Arial"/>
                <a:sym typeface="Arial"/>
              </a:rPr>
              <a:t>“goal”, “usd_goal_real”</a:t>
            </a:r>
            <a:endParaRPr sz="1700">
              <a:latin typeface="Arial"/>
              <a:ea typeface="Arial"/>
              <a:cs typeface="Arial"/>
              <a:sym typeface="Arial"/>
            </a:endParaRPr>
          </a:p>
          <a:p>
            <a:pPr indent="-336550" lvl="1" marL="914400" marR="0" rtl="0" algn="l">
              <a:lnSpc>
                <a:spcPct val="115000"/>
              </a:lnSpc>
              <a:spcBef>
                <a:spcPts val="0"/>
              </a:spcBef>
              <a:spcAft>
                <a:spcPts val="0"/>
              </a:spcAft>
              <a:buClr>
                <a:srgbClr val="33CC33"/>
              </a:buClr>
              <a:buSzPts val="1700"/>
              <a:buChar char="▪"/>
            </a:pPr>
            <a:r>
              <a:rPr lang="en-US" sz="1700">
                <a:latin typeface="Arial"/>
                <a:ea typeface="Arial"/>
                <a:cs typeface="Arial"/>
                <a:sym typeface="Arial"/>
              </a:rPr>
              <a:t>The state Decision Trees are slightly less accurate due to some overlap in the senary values </a:t>
            </a:r>
            <a:endParaRPr sz="1700">
              <a:latin typeface="Arial"/>
              <a:ea typeface="Arial"/>
              <a:cs typeface="Arial"/>
              <a:sym typeface="Arial"/>
            </a:endParaRPr>
          </a:p>
          <a:p>
            <a:pPr indent="-336550" lvl="2" marL="1371600" marR="0" rtl="0" algn="l">
              <a:lnSpc>
                <a:spcPct val="115000"/>
              </a:lnSpc>
              <a:spcBef>
                <a:spcPts val="0"/>
              </a:spcBef>
              <a:spcAft>
                <a:spcPts val="0"/>
              </a:spcAft>
              <a:buClr>
                <a:srgbClr val="000000"/>
              </a:buClr>
              <a:buSzPts val="1700"/>
              <a:buChar char="–"/>
            </a:pPr>
            <a:r>
              <a:rPr lang="en-US" sz="1700">
                <a:latin typeface="Arial"/>
                <a:ea typeface="Arial"/>
                <a:cs typeface="Arial"/>
                <a:sym typeface="Arial"/>
              </a:rPr>
              <a:t>“CANCELLED”, “FAILED”, and “SUSPENDED” all denoting that the project had failed. </a:t>
            </a:r>
            <a:endParaRPr sz="1700">
              <a:latin typeface="Arial"/>
              <a:ea typeface="Arial"/>
              <a:cs typeface="Arial"/>
              <a:sym typeface="Arial"/>
            </a:endParaRPr>
          </a:p>
          <a:p>
            <a:pPr indent="-336550" lvl="2" marL="1371600" marR="0" rtl="0" algn="l">
              <a:lnSpc>
                <a:spcPct val="115000"/>
              </a:lnSpc>
              <a:spcBef>
                <a:spcPts val="0"/>
              </a:spcBef>
              <a:spcAft>
                <a:spcPts val="0"/>
              </a:spcAft>
              <a:buClr>
                <a:srgbClr val="000000"/>
              </a:buClr>
              <a:buSzPts val="1700"/>
              <a:buChar char="–"/>
            </a:pPr>
            <a:r>
              <a:rPr lang="en-US" sz="1700">
                <a:latin typeface="Arial"/>
                <a:ea typeface="Arial"/>
                <a:cs typeface="Arial"/>
                <a:sym typeface="Arial"/>
              </a:rPr>
              <a:t>We should note that due to this overlap we believe that it is acceptable that there are multiple values in the Tree’s terminal nodes and for the initial question that was asked does not lessen the model to any degree.</a:t>
            </a:r>
            <a:endParaRPr sz="1700">
              <a:latin typeface="Arial"/>
              <a:ea typeface="Arial"/>
              <a:cs typeface="Arial"/>
              <a:sym typeface="Arial"/>
            </a:endParaRPr>
          </a:p>
        </p:txBody>
      </p:sp>
      <p:sp>
        <p:nvSpPr>
          <p:cNvPr id="141" name="Google Shape;141;p20"/>
          <p:cNvSpPr txBox="1"/>
          <p:nvPr/>
        </p:nvSpPr>
        <p:spPr>
          <a:xfrm>
            <a:off x="503870" y="504000"/>
            <a:ext cx="7090200" cy="446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399"/>
              <a:buFont typeface="Arial"/>
              <a:buNone/>
            </a:pPr>
            <a:r>
              <a:rPr b="1" lang="en-US" sz="2899"/>
              <a:t>Data Preparation </a:t>
            </a:r>
            <a:r>
              <a:rPr b="1" lang="en-US" sz="2899">
                <a:solidFill>
                  <a:srgbClr val="33CC33"/>
                </a:solidFill>
              </a:rPr>
              <a:t>and Processing </a:t>
            </a:r>
            <a:r>
              <a:rPr b="1" lang="en-US" sz="2899">
                <a:solidFill>
                  <a:schemeClr val="dk1"/>
                </a:solidFill>
              </a:rPr>
              <a:t>4</a:t>
            </a:r>
            <a:r>
              <a:rPr b="1" lang="en-US" sz="2899">
                <a:solidFill>
                  <a:schemeClr val="dk1"/>
                </a:solidFill>
              </a:rPr>
              <a:t>/4 </a:t>
            </a:r>
            <a:endParaRPr b="1" i="0" sz="2899"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nvSpPr>
        <p:spPr>
          <a:xfrm>
            <a:off x="503875" y="1596150"/>
            <a:ext cx="11137500" cy="4716000"/>
          </a:xfrm>
          <a:prstGeom prst="rect">
            <a:avLst/>
          </a:prstGeom>
          <a:noFill/>
          <a:ln>
            <a:noFill/>
          </a:ln>
        </p:spPr>
        <p:txBody>
          <a:bodyPr anchorCtr="0" anchor="t" bIns="0" lIns="0" spcFirstLastPara="1" rIns="0" wrap="square" tIns="0">
            <a:normAutofit/>
          </a:bodyPr>
          <a:lstStyle/>
          <a:p>
            <a:pPr indent="0" lvl="0" marL="0" marR="0" rtl="0" algn="l">
              <a:lnSpc>
                <a:spcPct val="100000"/>
              </a:lnSpc>
              <a:spcBef>
                <a:spcPts val="0"/>
              </a:spcBef>
              <a:spcAft>
                <a:spcPts val="0"/>
              </a:spcAft>
              <a:buClr>
                <a:srgbClr val="F0AB00"/>
              </a:buClr>
              <a:buSzPts val="1599"/>
              <a:buFont typeface="Arial"/>
              <a:buNone/>
            </a:pPr>
            <a:r>
              <a:rPr b="1" lang="en-US" sz="1999"/>
              <a:t>Final Diagram Used</a:t>
            </a:r>
            <a:endParaRPr b="1"/>
          </a:p>
          <a:p>
            <a:pPr indent="-179909" lvl="1" marL="179909" marR="0" rtl="0" algn="l">
              <a:lnSpc>
                <a:spcPct val="100000"/>
              </a:lnSpc>
              <a:spcBef>
                <a:spcPts val="600"/>
              </a:spcBef>
              <a:spcAft>
                <a:spcPts val="0"/>
              </a:spcAft>
              <a:buClr>
                <a:srgbClr val="33CC33"/>
              </a:buClr>
              <a:buSzPts val="1799"/>
              <a:buFont typeface="Noto Sans Symbols"/>
              <a:buChar char="▪"/>
            </a:pPr>
            <a:r>
              <a:rPr lang="en-US" sz="1799"/>
              <a:t>Separate diagram for each analysis technique (Regressions, Auto Neural Networks, and Decision Trees)</a:t>
            </a:r>
            <a:endParaRPr sz="1799"/>
          </a:p>
        </p:txBody>
      </p:sp>
      <p:sp>
        <p:nvSpPr>
          <p:cNvPr id="147" name="Google Shape;147;p21"/>
          <p:cNvSpPr txBox="1"/>
          <p:nvPr/>
        </p:nvSpPr>
        <p:spPr>
          <a:xfrm>
            <a:off x="503870" y="504000"/>
            <a:ext cx="7090200" cy="446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399"/>
              <a:buFont typeface="Arial"/>
              <a:buNone/>
            </a:pPr>
            <a:r>
              <a:rPr b="1" lang="en-US" sz="2899"/>
              <a:t>Project</a:t>
            </a:r>
            <a:r>
              <a:rPr b="1" i="0" lang="en-US" sz="2899" u="none" cap="none" strike="noStrike">
                <a:solidFill>
                  <a:srgbClr val="000000"/>
                </a:solidFill>
                <a:latin typeface="Arial"/>
                <a:ea typeface="Arial"/>
                <a:cs typeface="Arial"/>
                <a:sym typeface="Arial"/>
              </a:rPr>
              <a:t> </a:t>
            </a:r>
            <a:r>
              <a:rPr b="1" lang="en-US" sz="2899">
                <a:solidFill>
                  <a:srgbClr val="33CC33"/>
                </a:solidFill>
              </a:rPr>
              <a:t>Conclusions</a:t>
            </a:r>
            <a:endParaRPr b="1" i="0" sz="2899" u="none" cap="none" strike="noStrike">
              <a:solidFill>
                <a:srgbClr val="000000"/>
              </a:solidFill>
              <a:latin typeface="Arial"/>
              <a:ea typeface="Arial"/>
              <a:cs typeface="Arial"/>
              <a:sym typeface="Arial"/>
            </a:endParaRPr>
          </a:p>
        </p:txBody>
      </p:sp>
      <p:pic>
        <p:nvPicPr>
          <p:cNvPr id="148" name="Google Shape;148;p21"/>
          <p:cNvPicPr preferRelativeResize="0"/>
          <p:nvPr/>
        </p:nvPicPr>
        <p:blipFill rotWithShape="1">
          <a:blip r:embed="rId3">
            <a:alphaModFix/>
          </a:blip>
          <a:srcRect b="0" l="0" r="0" t="0"/>
          <a:stretch/>
        </p:blipFill>
        <p:spPr>
          <a:xfrm>
            <a:off x="503875" y="2545200"/>
            <a:ext cx="2781682" cy="3868975"/>
          </a:xfrm>
          <a:prstGeom prst="rect">
            <a:avLst/>
          </a:prstGeom>
          <a:noFill/>
          <a:ln>
            <a:noFill/>
          </a:ln>
        </p:spPr>
      </p:pic>
      <p:pic>
        <p:nvPicPr>
          <p:cNvPr id="149" name="Google Shape;149;p21"/>
          <p:cNvPicPr preferRelativeResize="0"/>
          <p:nvPr/>
        </p:nvPicPr>
        <p:blipFill>
          <a:blip r:embed="rId4">
            <a:alphaModFix/>
          </a:blip>
          <a:stretch>
            <a:fillRect/>
          </a:stretch>
        </p:blipFill>
        <p:spPr>
          <a:xfrm>
            <a:off x="5038125" y="2581375"/>
            <a:ext cx="1230450" cy="3868975"/>
          </a:xfrm>
          <a:prstGeom prst="rect">
            <a:avLst/>
          </a:prstGeom>
          <a:noFill/>
          <a:ln>
            <a:noFill/>
          </a:ln>
        </p:spPr>
      </p:pic>
      <p:pic>
        <p:nvPicPr>
          <p:cNvPr id="150" name="Google Shape;150;p21"/>
          <p:cNvPicPr preferRelativeResize="0"/>
          <p:nvPr/>
        </p:nvPicPr>
        <p:blipFill>
          <a:blip r:embed="rId5">
            <a:alphaModFix/>
          </a:blip>
          <a:stretch>
            <a:fillRect/>
          </a:stretch>
        </p:blipFill>
        <p:spPr>
          <a:xfrm>
            <a:off x="8084415" y="2545200"/>
            <a:ext cx="3556960" cy="3868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