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2" r:id="rId2"/>
    <p:sldMasterId id="2147483726" r:id="rId3"/>
  </p:sldMasterIdLst>
  <p:notesMasterIdLst>
    <p:notesMasterId r:id="rId49"/>
  </p:notesMasterIdLst>
  <p:sldIdLst>
    <p:sldId id="312" r:id="rId4"/>
    <p:sldId id="491" r:id="rId5"/>
    <p:sldId id="283" r:id="rId6"/>
    <p:sldId id="552" r:id="rId7"/>
    <p:sldId id="553" r:id="rId8"/>
    <p:sldId id="492" r:id="rId9"/>
    <p:sldId id="516" r:id="rId10"/>
    <p:sldId id="517" r:id="rId11"/>
    <p:sldId id="557" r:id="rId12"/>
    <p:sldId id="512" r:id="rId13"/>
    <p:sldId id="549" r:id="rId14"/>
    <p:sldId id="550" r:id="rId15"/>
    <p:sldId id="513" r:id="rId16"/>
    <p:sldId id="526" r:id="rId17"/>
    <p:sldId id="527" r:id="rId18"/>
    <p:sldId id="540" r:id="rId19"/>
    <p:sldId id="542" r:id="rId20"/>
    <p:sldId id="543" r:id="rId21"/>
    <p:sldId id="515" r:id="rId22"/>
    <p:sldId id="531" r:id="rId23"/>
    <p:sldId id="530" r:id="rId24"/>
    <p:sldId id="544" r:id="rId25"/>
    <p:sldId id="529" r:id="rId26"/>
    <p:sldId id="519" r:id="rId27"/>
    <p:sldId id="541" r:id="rId28"/>
    <p:sldId id="498" r:id="rId29"/>
    <p:sldId id="501" r:id="rId30"/>
    <p:sldId id="502" r:id="rId31"/>
    <p:sldId id="520" r:id="rId32"/>
    <p:sldId id="503" r:id="rId33"/>
    <p:sldId id="505" r:id="rId34"/>
    <p:sldId id="506" r:id="rId35"/>
    <p:sldId id="535" r:id="rId36"/>
    <p:sldId id="536" r:id="rId37"/>
    <p:sldId id="524" r:id="rId38"/>
    <p:sldId id="555" r:id="rId39"/>
    <p:sldId id="538" r:id="rId40"/>
    <p:sldId id="539" r:id="rId41"/>
    <p:sldId id="551" r:id="rId42"/>
    <p:sldId id="545" r:id="rId43"/>
    <p:sldId id="546" r:id="rId44"/>
    <p:sldId id="554" r:id="rId45"/>
    <p:sldId id="510" r:id="rId46"/>
    <p:sldId id="511" r:id="rId47"/>
    <p:sldId id="351" r:id="rId48"/>
  </p:sldIdLst>
  <p:sldSz cx="14630400" cy="9144000"/>
  <p:notesSz cx="6858000" cy="9144000"/>
  <p:defaultTextStyle>
    <a:defPPr>
      <a:defRPr lang="en-US"/>
    </a:defPPr>
    <a:lvl1pPr marL="0" algn="l" defTabSz="679262" rtl="0" eaLnBrk="1" latinLnBrk="0" hangingPunct="1">
      <a:defRPr sz="2700" kern="1200">
        <a:solidFill>
          <a:schemeClr val="tx1"/>
        </a:solidFill>
        <a:latin typeface="+mn-lt"/>
        <a:ea typeface="+mn-ea"/>
        <a:cs typeface="+mn-cs"/>
      </a:defRPr>
    </a:lvl1pPr>
    <a:lvl2pPr marL="679262" algn="l" defTabSz="679262" rtl="0" eaLnBrk="1" latinLnBrk="0" hangingPunct="1">
      <a:defRPr sz="2700" kern="1200">
        <a:solidFill>
          <a:schemeClr val="tx1"/>
        </a:solidFill>
        <a:latin typeface="+mn-lt"/>
        <a:ea typeface="+mn-ea"/>
        <a:cs typeface="+mn-cs"/>
      </a:defRPr>
    </a:lvl2pPr>
    <a:lvl3pPr marL="1358524" algn="l" defTabSz="679262" rtl="0" eaLnBrk="1" latinLnBrk="0" hangingPunct="1">
      <a:defRPr sz="2700" kern="1200">
        <a:solidFill>
          <a:schemeClr val="tx1"/>
        </a:solidFill>
        <a:latin typeface="+mn-lt"/>
        <a:ea typeface="+mn-ea"/>
        <a:cs typeface="+mn-cs"/>
      </a:defRPr>
    </a:lvl3pPr>
    <a:lvl4pPr marL="2037786" algn="l" defTabSz="679262" rtl="0" eaLnBrk="1" latinLnBrk="0" hangingPunct="1">
      <a:defRPr sz="2700" kern="1200">
        <a:solidFill>
          <a:schemeClr val="tx1"/>
        </a:solidFill>
        <a:latin typeface="+mn-lt"/>
        <a:ea typeface="+mn-ea"/>
        <a:cs typeface="+mn-cs"/>
      </a:defRPr>
    </a:lvl4pPr>
    <a:lvl5pPr marL="2717048" algn="l" defTabSz="679262" rtl="0" eaLnBrk="1" latinLnBrk="0" hangingPunct="1">
      <a:defRPr sz="2700" kern="1200">
        <a:solidFill>
          <a:schemeClr val="tx1"/>
        </a:solidFill>
        <a:latin typeface="+mn-lt"/>
        <a:ea typeface="+mn-ea"/>
        <a:cs typeface="+mn-cs"/>
      </a:defRPr>
    </a:lvl5pPr>
    <a:lvl6pPr marL="3396310" algn="l" defTabSz="679262" rtl="0" eaLnBrk="1" latinLnBrk="0" hangingPunct="1">
      <a:defRPr sz="2700" kern="1200">
        <a:solidFill>
          <a:schemeClr val="tx1"/>
        </a:solidFill>
        <a:latin typeface="+mn-lt"/>
        <a:ea typeface="+mn-ea"/>
        <a:cs typeface="+mn-cs"/>
      </a:defRPr>
    </a:lvl6pPr>
    <a:lvl7pPr marL="4075572" algn="l" defTabSz="679262" rtl="0" eaLnBrk="1" latinLnBrk="0" hangingPunct="1">
      <a:defRPr sz="2700" kern="1200">
        <a:solidFill>
          <a:schemeClr val="tx1"/>
        </a:solidFill>
        <a:latin typeface="+mn-lt"/>
        <a:ea typeface="+mn-ea"/>
        <a:cs typeface="+mn-cs"/>
      </a:defRPr>
    </a:lvl7pPr>
    <a:lvl8pPr marL="4754834" algn="l" defTabSz="679262" rtl="0" eaLnBrk="1" latinLnBrk="0" hangingPunct="1">
      <a:defRPr sz="2700" kern="1200">
        <a:solidFill>
          <a:schemeClr val="tx1"/>
        </a:solidFill>
        <a:latin typeface="+mn-lt"/>
        <a:ea typeface="+mn-ea"/>
        <a:cs typeface="+mn-cs"/>
      </a:defRPr>
    </a:lvl8pPr>
    <a:lvl9pPr marL="5434096" algn="l" defTabSz="679262" rtl="0" eaLnBrk="1" latinLnBrk="0" hangingPunct="1">
      <a:defRPr sz="27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E9AB408-5A97-4A91-BD94-7FAED34919EF}">
          <p14:sldIdLst>
            <p14:sldId id="312"/>
            <p14:sldId id="491"/>
            <p14:sldId id="283"/>
            <p14:sldId id="552"/>
            <p14:sldId id="553"/>
            <p14:sldId id="492"/>
          </p14:sldIdLst>
        </p14:section>
        <p14:section name="Why Cache" id="{D4F46764-D169-4BD6-947E-EA76D63326F5}">
          <p14:sldIdLst>
            <p14:sldId id="516"/>
            <p14:sldId id="517"/>
            <p14:sldId id="557"/>
            <p14:sldId id="512"/>
            <p14:sldId id="549"/>
            <p14:sldId id="550"/>
          </p14:sldIdLst>
        </p14:section>
        <p14:section name="In-Role Cache" id="{A39C6B1F-E810-4801-B763-074F1BF58559}">
          <p14:sldIdLst>
            <p14:sldId id="513"/>
            <p14:sldId id="526"/>
            <p14:sldId id="527"/>
            <p14:sldId id="540"/>
            <p14:sldId id="542"/>
            <p14:sldId id="543"/>
            <p14:sldId id="515"/>
            <p14:sldId id="531"/>
            <p14:sldId id="530"/>
            <p14:sldId id="544"/>
            <p14:sldId id="529"/>
          </p14:sldIdLst>
        </p14:section>
        <p14:section name="Cache Service (Preview)" id="{F80C3A6F-7D0A-4A20-9C95-EDE3C422B757}">
          <p14:sldIdLst>
            <p14:sldId id="519"/>
            <p14:sldId id="541"/>
            <p14:sldId id="498"/>
            <p14:sldId id="501"/>
            <p14:sldId id="502"/>
            <p14:sldId id="520"/>
            <p14:sldId id="503"/>
            <p14:sldId id="505"/>
            <p14:sldId id="506"/>
          </p14:sldIdLst>
        </p14:section>
        <p14:section name="Patterns &amp; Guidelines" id="{B6F1E624-CB31-4EB4-B1A3-F96681691E52}">
          <p14:sldIdLst>
            <p14:sldId id="535"/>
            <p14:sldId id="536"/>
            <p14:sldId id="524"/>
            <p14:sldId id="555"/>
            <p14:sldId id="538"/>
            <p14:sldId id="539"/>
            <p14:sldId id="551"/>
            <p14:sldId id="545"/>
            <p14:sldId id="546"/>
          </p14:sldIdLst>
        </p14:section>
        <p14:section name="Summary" id="{6B797165-EC4A-4D23-899B-A4B7CFDC74BE}">
          <p14:sldIdLst>
            <p14:sldId id="554"/>
            <p14:sldId id="510"/>
            <p14:sldId id="511"/>
          </p14:sldIdLst>
        </p14:section>
        <p14:section name="Summary" id="{89EF9D23-1F45-4453-AE84-DA544244F590}">
          <p14:sldIdLst>
            <p14:sldId id="351"/>
          </p14:sldIdLst>
        </p14:section>
      </p14:sectionLst>
    </p:ext>
    <p:ext uri="{EFAFB233-063F-42B5-8137-9DF3F51BA10A}">
      <p15:sldGuideLst xmlns:p15="http://schemas.microsoft.com/office/powerpoint/2012/main">
        <p15:guide id="1" orient="horz" pos="1367" userDrawn="1">
          <p15:clr>
            <a:srgbClr val="A4A3A4"/>
          </p15:clr>
        </p15:guide>
        <p15:guide id="2" pos="555" userDrawn="1">
          <p15:clr>
            <a:srgbClr val="A4A3A4"/>
          </p15:clr>
        </p15:guide>
        <p15:guide id="3" pos="462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Collier" initials="MC" lastIdx="1" clrIdx="0">
    <p:extLst>
      <p:ext uri="{19B8F6BF-5375-455C-9EA6-DF929625EA0E}">
        <p15:presenceInfo xmlns:p15="http://schemas.microsoft.com/office/powerpoint/2012/main" userId="2bd39528c68c38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EC"/>
    <a:srgbClr val="CB5A28"/>
    <a:srgbClr val="4E382A"/>
    <a:srgbClr val="98C5F4"/>
    <a:srgbClr val="7EB603"/>
    <a:srgbClr val="7FA2BF"/>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88838" autoAdjust="0"/>
  </p:normalViewPr>
  <p:slideViewPr>
    <p:cSldViewPr snapToGrid="0" showGuides="1">
      <p:cViewPr varScale="1">
        <p:scale>
          <a:sx n="50" d="100"/>
          <a:sy n="50" d="100"/>
        </p:scale>
        <p:origin x="1152" y="48"/>
      </p:cViewPr>
      <p:guideLst>
        <p:guide orient="horz" pos="1367"/>
        <p:guide pos="555"/>
        <p:guide pos="4622"/>
      </p:guideLst>
    </p:cSldViewPr>
  </p:slideViewPr>
  <p:outlineViewPr>
    <p:cViewPr>
      <p:scale>
        <a:sx n="33" d="100"/>
        <a:sy n="33" d="100"/>
      </p:scale>
      <p:origin x="0" y="-17754"/>
    </p:cViewPr>
  </p:outlineViewPr>
  <p:notesTextViewPr>
    <p:cViewPr>
      <p:scale>
        <a:sx n="3" d="2"/>
        <a:sy n="3" d="2"/>
      </p:scale>
      <p:origin x="0" y="0"/>
    </p:cViewPr>
  </p:notesTextViewPr>
  <p:sorterViewPr>
    <p:cViewPr>
      <p:scale>
        <a:sx n="66" d="100"/>
        <a:sy n="66" d="100"/>
      </p:scale>
      <p:origin x="0" y="-27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E98537-9CDE-40ED-A0FD-D49107F921A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49B1E405-733D-4D54-975E-5894DBFC2345}">
      <dgm:prSet phldrT="[Text]"/>
      <dgm:spPr/>
      <dgm:t>
        <a:bodyPr/>
        <a:lstStyle/>
        <a:p>
          <a:r>
            <a:rPr lang="en-US" dirty="0" smtClean="0"/>
            <a:t>Shared Cache</a:t>
          </a:r>
          <a:endParaRPr lang="en-US" dirty="0"/>
        </a:p>
      </dgm:t>
    </dgm:pt>
    <dgm:pt modelId="{28025EFC-48F7-400A-AF85-99D35FB57168}" type="parTrans" cxnId="{2F9BF856-72C0-4E63-B95E-2DAB23990C0B}">
      <dgm:prSet/>
      <dgm:spPr/>
      <dgm:t>
        <a:bodyPr/>
        <a:lstStyle/>
        <a:p>
          <a:endParaRPr lang="en-US"/>
        </a:p>
      </dgm:t>
    </dgm:pt>
    <dgm:pt modelId="{97B836AD-DC04-4847-9187-A3E0A680F5EE}" type="sibTrans" cxnId="{2F9BF856-72C0-4E63-B95E-2DAB23990C0B}">
      <dgm:prSet/>
      <dgm:spPr/>
      <dgm:t>
        <a:bodyPr/>
        <a:lstStyle/>
        <a:p>
          <a:endParaRPr lang="en-US"/>
        </a:p>
      </dgm:t>
    </dgm:pt>
    <dgm:pt modelId="{CAA25A11-52A4-413B-BC55-0CADB86DD2A8}">
      <dgm:prSet phldrT="[Text]"/>
      <dgm:spPr/>
      <dgm:t>
        <a:bodyPr/>
        <a:lstStyle/>
        <a:p>
          <a:r>
            <a:rPr lang="en-US" dirty="0" smtClean="0"/>
            <a:t>Cloud Services</a:t>
          </a:r>
          <a:endParaRPr lang="en-US" dirty="0"/>
        </a:p>
      </dgm:t>
    </dgm:pt>
    <dgm:pt modelId="{7E2C1835-0DE3-49DA-9E6B-2A2F52BFEC02}" type="parTrans" cxnId="{36565EDC-ED5C-4B65-9AB6-388979E34531}">
      <dgm:prSet/>
      <dgm:spPr/>
      <dgm:t>
        <a:bodyPr/>
        <a:lstStyle/>
        <a:p>
          <a:endParaRPr lang="en-US"/>
        </a:p>
      </dgm:t>
    </dgm:pt>
    <dgm:pt modelId="{431A677A-744B-4FE3-A529-535E4F20BF72}" type="sibTrans" cxnId="{36565EDC-ED5C-4B65-9AB6-388979E34531}">
      <dgm:prSet/>
      <dgm:spPr/>
      <dgm:t>
        <a:bodyPr/>
        <a:lstStyle/>
        <a:p>
          <a:endParaRPr lang="en-US"/>
        </a:p>
      </dgm:t>
    </dgm:pt>
    <dgm:pt modelId="{32503CAF-A0CA-4427-BDC3-01F13CC7A288}">
      <dgm:prSet phldrT="[Text]"/>
      <dgm:spPr/>
      <dgm:t>
        <a:bodyPr/>
        <a:lstStyle/>
        <a:p>
          <a:r>
            <a:rPr lang="en-US" dirty="0" smtClean="0"/>
            <a:t>Cache Service</a:t>
          </a:r>
          <a:endParaRPr lang="en-US" dirty="0"/>
        </a:p>
      </dgm:t>
    </dgm:pt>
    <dgm:pt modelId="{142402A9-C54B-406B-9E34-E08634CA23BA}" type="parTrans" cxnId="{8F268ABD-749A-4812-9389-C0CED2AFB72F}">
      <dgm:prSet/>
      <dgm:spPr/>
      <dgm:t>
        <a:bodyPr/>
        <a:lstStyle/>
        <a:p>
          <a:endParaRPr lang="en-US"/>
        </a:p>
      </dgm:t>
    </dgm:pt>
    <dgm:pt modelId="{84B2CB75-4F99-4E93-8E21-B5675AA8D8D0}" type="sibTrans" cxnId="{8F268ABD-749A-4812-9389-C0CED2AFB72F}">
      <dgm:prSet/>
      <dgm:spPr/>
      <dgm:t>
        <a:bodyPr/>
        <a:lstStyle/>
        <a:p>
          <a:endParaRPr lang="en-US"/>
        </a:p>
      </dgm:t>
    </dgm:pt>
    <dgm:pt modelId="{CF43C85A-193E-4A56-8EC8-8D68B8BF85FD}">
      <dgm:prSet phldrT="[Text]"/>
      <dgm:spPr/>
      <dgm:t>
        <a:bodyPr/>
        <a:lstStyle/>
        <a:p>
          <a:r>
            <a:rPr lang="en-US" dirty="0" smtClean="0"/>
            <a:t>Cloud Services, Web Sites, or VMs</a:t>
          </a:r>
          <a:endParaRPr lang="en-US" dirty="0"/>
        </a:p>
      </dgm:t>
    </dgm:pt>
    <dgm:pt modelId="{820547CB-0960-49ED-A24B-936D968DD0A1}" type="parTrans" cxnId="{62246E09-2EFC-4CEB-B0E1-71D79E73EDC3}">
      <dgm:prSet/>
      <dgm:spPr/>
      <dgm:t>
        <a:bodyPr/>
        <a:lstStyle/>
        <a:p>
          <a:endParaRPr lang="en-US"/>
        </a:p>
      </dgm:t>
    </dgm:pt>
    <dgm:pt modelId="{971F7B6C-F87A-4159-8042-0B8F36FFE08E}" type="sibTrans" cxnId="{62246E09-2EFC-4CEB-B0E1-71D79E73EDC3}">
      <dgm:prSet/>
      <dgm:spPr/>
      <dgm:t>
        <a:bodyPr/>
        <a:lstStyle/>
        <a:p>
          <a:endParaRPr lang="en-US"/>
        </a:p>
      </dgm:t>
    </dgm:pt>
    <dgm:pt modelId="{729D537D-9461-4282-90CE-7B8F0969A633}">
      <dgm:prSet phldrT="[Text]"/>
      <dgm:spPr/>
      <dgm:t>
        <a:bodyPr/>
        <a:lstStyle/>
        <a:p>
          <a:r>
            <a:rPr lang="en-US" dirty="0" smtClean="0"/>
            <a:t>Shared – quotas</a:t>
          </a:r>
          <a:endParaRPr lang="en-US" dirty="0"/>
        </a:p>
      </dgm:t>
    </dgm:pt>
    <dgm:pt modelId="{63ED4EFA-4585-48BF-8F6C-1BEC324C9884}" type="parTrans" cxnId="{A3BAA2BA-E289-4521-9A30-0FC861342604}">
      <dgm:prSet/>
      <dgm:spPr/>
      <dgm:t>
        <a:bodyPr/>
        <a:lstStyle/>
        <a:p>
          <a:endParaRPr lang="en-US"/>
        </a:p>
      </dgm:t>
    </dgm:pt>
    <dgm:pt modelId="{26234B55-696B-437F-A064-7D8EAECF26F3}" type="sibTrans" cxnId="{A3BAA2BA-E289-4521-9A30-0FC861342604}">
      <dgm:prSet/>
      <dgm:spPr/>
      <dgm:t>
        <a:bodyPr/>
        <a:lstStyle/>
        <a:p>
          <a:endParaRPr lang="en-US"/>
        </a:p>
      </dgm:t>
    </dgm:pt>
    <dgm:pt modelId="{40FA41F6-EB11-4F28-8708-11F12A0B01A3}">
      <dgm:prSet phldrT="[Text]"/>
      <dgm:spPr/>
      <dgm:t>
        <a:bodyPr/>
        <a:lstStyle/>
        <a:p>
          <a:r>
            <a:rPr lang="en-US" dirty="0" smtClean="0"/>
            <a:t>Lacked feature parity</a:t>
          </a:r>
          <a:endParaRPr lang="en-US" dirty="0"/>
        </a:p>
      </dgm:t>
    </dgm:pt>
    <dgm:pt modelId="{D1011682-2CF0-4519-BA28-D3637C8C1F25}" type="parTrans" cxnId="{4D66A5BA-9D60-44EB-8D83-009B8C4F5C00}">
      <dgm:prSet/>
      <dgm:spPr/>
      <dgm:t>
        <a:bodyPr/>
        <a:lstStyle/>
        <a:p>
          <a:endParaRPr lang="en-US"/>
        </a:p>
      </dgm:t>
    </dgm:pt>
    <dgm:pt modelId="{FE56AE9A-356C-4EDE-BED6-53D126C4EB95}" type="sibTrans" cxnId="{4D66A5BA-9D60-44EB-8D83-009B8C4F5C00}">
      <dgm:prSet/>
      <dgm:spPr/>
      <dgm:t>
        <a:bodyPr/>
        <a:lstStyle/>
        <a:p>
          <a:endParaRPr lang="en-US"/>
        </a:p>
      </dgm:t>
    </dgm:pt>
    <dgm:pt modelId="{8200A01A-C432-4A87-956D-573DD22B8C6A}">
      <dgm:prSet phldrT="[Text]"/>
      <dgm:spPr/>
      <dgm:t>
        <a:bodyPr/>
        <a:lstStyle/>
        <a:p>
          <a:r>
            <a:rPr lang="en-US" dirty="0" smtClean="0"/>
            <a:t>Multiple size options</a:t>
          </a:r>
          <a:endParaRPr lang="en-US" dirty="0"/>
        </a:p>
      </dgm:t>
    </dgm:pt>
    <dgm:pt modelId="{D63D80E9-E20E-44BE-86C0-EE9419B2B5E9}" type="parTrans" cxnId="{9E64D428-2EA7-4401-8302-F895BBB66A49}">
      <dgm:prSet/>
      <dgm:spPr/>
      <dgm:t>
        <a:bodyPr/>
        <a:lstStyle/>
        <a:p>
          <a:endParaRPr lang="en-US"/>
        </a:p>
      </dgm:t>
    </dgm:pt>
    <dgm:pt modelId="{512832DB-C89B-405E-9B99-ABD1B379B94A}" type="sibTrans" cxnId="{9E64D428-2EA7-4401-8302-F895BBB66A49}">
      <dgm:prSet/>
      <dgm:spPr/>
      <dgm:t>
        <a:bodyPr/>
        <a:lstStyle/>
        <a:p>
          <a:endParaRPr lang="en-US"/>
        </a:p>
      </dgm:t>
    </dgm:pt>
    <dgm:pt modelId="{60A14629-A354-4A0D-B03F-D14111B87082}">
      <dgm:prSet phldrT="[Text]"/>
      <dgm:spPr/>
      <dgm:t>
        <a:bodyPr/>
        <a:lstStyle/>
        <a:p>
          <a:r>
            <a:rPr lang="en-US" dirty="0" smtClean="0"/>
            <a:t>Expensive</a:t>
          </a:r>
          <a:endParaRPr lang="en-US" dirty="0"/>
        </a:p>
      </dgm:t>
    </dgm:pt>
    <dgm:pt modelId="{0B4891B3-819B-429F-8955-DEB461AEF90B}" type="parTrans" cxnId="{AD841B4C-439D-4A43-8B23-922E011E6245}">
      <dgm:prSet/>
      <dgm:spPr/>
      <dgm:t>
        <a:bodyPr/>
        <a:lstStyle/>
        <a:p>
          <a:endParaRPr lang="en-US"/>
        </a:p>
      </dgm:t>
    </dgm:pt>
    <dgm:pt modelId="{D192D23E-C338-4750-B9A4-4E7C419A57B3}" type="sibTrans" cxnId="{AD841B4C-439D-4A43-8B23-922E011E6245}">
      <dgm:prSet/>
      <dgm:spPr/>
      <dgm:t>
        <a:bodyPr/>
        <a:lstStyle/>
        <a:p>
          <a:endParaRPr lang="en-US"/>
        </a:p>
      </dgm:t>
    </dgm:pt>
    <dgm:pt modelId="{1421F6DA-52C5-4EE4-BF16-CF80EEBB2699}">
      <dgm:prSet phldrT="[Text]"/>
      <dgm:spPr/>
      <dgm:t>
        <a:bodyPr/>
        <a:lstStyle/>
        <a:p>
          <a:r>
            <a:rPr lang="en-US" dirty="0" smtClean="0"/>
            <a:t>Feature parity</a:t>
          </a:r>
          <a:endParaRPr lang="en-US" dirty="0"/>
        </a:p>
      </dgm:t>
    </dgm:pt>
    <dgm:pt modelId="{953BF11B-B000-44C5-B5CF-07AAE9CDFD93}" type="parTrans" cxnId="{2202F5EF-DFEE-4320-A043-D825513330AA}">
      <dgm:prSet/>
      <dgm:spPr/>
      <dgm:t>
        <a:bodyPr/>
        <a:lstStyle/>
        <a:p>
          <a:endParaRPr lang="en-US"/>
        </a:p>
      </dgm:t>
    </dgm:pt>
    <dgm:pt modelId="{12CD9626-767A-43AC-B3E9-36A7A490DD8F}" type="sibTrans" cxnId="{2202F5EF-DFEE-4320-A043-D825513330AA}">
      <dgm:prSet/>
      <dgm:spPr/>
      <dgm:t>
        <a:bodyPr/>
        <a:lstStyle/>
        <a:p>
          <a:endParaRPr lang="en-US"/>
        </a:p>
      </dgm:t>
    </dgm:pt>
    <dgm:pt modelId="{1D76B0D4-9E4E-4B15-ADC3-ACBF70916B48}">
      <dgm:prSet phldrT="[Text]"/>
      <dgm:spPr/>
      <dgm:t>
        <a:bodyPr/>
        <a:lstStyle/>
        <a:p>
          <a:r>
            <a:rPr lang="en-US" dirty="0" smtClean="0"/>
            <a:t>Managed infrastructure</a:t>
          </a:r>
          <a:endParaRPr lang="en-US" dirty="0"/>
        </a:p>
      </dgm:t>
    </dgm:pt>
    <dgm:pt modelId="{63540303-B130-423C-B28A-691316E2385F}" type="parTrans" cxnId="{4B698D60-80FB-4046-A67E-DF957154D425}">
      <dgm:prSet/>
      <dgm:spPr/>
      <dgm:t>
        <a:bodyPr/>
        <a:lstStyle/>
        <a:p>
          <a:endParaRPr lang="en-US"/>
        </a:p>
      </dgm:t>
    </dgm:pt>
    <dgm:pt modelId="{BF76A56F-B3D8-44F3-A871-20DA0E17CE8D}" type="sibTrans" cxnId="{4B698D60-80FB-4046-A67E-DF957154D425}">
      <dgm:prSet/>
      <dgm:spPr/>
      <dgm:t>
        <a:bodyPr/>
        <a:lstStyle/>
        <a:p>
          <a:endParaRPr lang="en-US"/>
        </a:p>
      </dgm:t>
    </dgm:pt>
    <dgm:pt modelId="{137D61A5-19A1-484B-AA73-98C1156950F5}">
      <dgm:prSet phldrT="[Text]"/>
      <dgm:spPr/>
      <dgm:t>
        <a:bodyPr/>
        <a:lstStyle/>
        <a:p>
          <a:r>
            <a:rPr lang="en-US" dirty="0" smtClean="0"/>
            <a:t>Price/capacity tiers</a:t>
          </a:r>
          <a:endParaRPr lang="en-US" dirty="0"/>
        </a:p>
      </dgm:t>
    </dgm:pt>
    <dgm:pt modelId="{05F4EE31-DA46-46CC-8ECC-1D2A7BA4DE4D}" type="parTrans" cxnId="{284A7C8C-1F6B-4876-8537-B7F35B796885}">
      <dgm:prSet/>
      <dgm:spPr/>
      <dgm:t>
        <a:bodyPr/>
        <a:lstStyle/>
        <a:p>
          <a:endParaRPr lang="en-US"/>
        </a:p>
      </dgm:t>
    </dgm:pt>
    <dgm:pt modelId="{5603F552-3E22-43F7-8FEF-89CBCD4D6911}" type="sibTrans" cxnId="{284A7C8C-1F6B-4876-8537-B7F35B796885}">
      <dgm:prSet/>
      <dgm:spPr/>
      <dgm:t>
        <a:bodyPr/>
        <a:lstStyle/>
        <a:p>
          <a:endParaRPr lang="en-US"/>
        </a:p>
      </dgm:t>
    </dgm:pt>
    <dgm:pt modelId="{6356AAD2-F1F0-434C-BB8F-962EB28D0BF6}">
      <dgm:prSet phldrT="[Text]"/>
      <dgm:spPr/>
      <dgm:t>
        <a:bodyPr/>
        <a:lstStyle/>
        <a:p>
          <a:r>
            <a:rPr lang="en-US" dirty="0" smtClean="0"/>
            <a:t>Good performance (1ms read)</a:t>
          </a:r>
          <a:endParaRPr lang="en-US" dirty="0"/>
        </a:p>
      </dgm:t>
    </dgm:pt>
    <dgm:pt modelId="{16565DCE-2990-49EB-8651-33D6227BB6B0}" type="parTrans" cxnId="{FAF08ACD-8D2A-4178-ABAE-3AE99149D9E4}">
      <dgm:prSet/>
      <dgm:spPr/>
      <dgm:t>
        <a:bodyPr/>
        <a:lstStyle/>
        <a:p>
          <a:endParaRPr lang="en-US"/>
        </a:p>
      </dgm:t>
    </dgm:pt>
    <dgm:pt modelId="{C1C8711C-490A-4902-BA82-2785A65ABD16}" type="sibTrans" cxnId="{FAF08ACD-8D2A-4178-ABAE-3AE99149D9E4}">
      <dgm:prSet/>
      <dgm:spPr/>
      <dgm:t>
        <a:bodyPr/>
        <a:lstStyle/>
        <a:p>
          <a:endParaRPr lang="en-US"/>
        </a:p>
      </dgm:t>
    </dgm:pt>
    <dgm:pt modelId="{6F0E46A7-DDE7-4D6F-AFEE-DCE9E3F870A4}">
      <dgm:prSet phldrT="[Text]"/>
      <dgm:spPr/>
      <dgm:t>
        <a:bodyPr/>
        <a:lstStyle/>
        <a:p>
          <a:endParaRPr lang="en-US" dirty="0"/>
        </a:p>
      </dgm:t>
    </dgm:pt>
    <dgm:pt modelId="{F4A51851-7510-4AE6-B893-ED3E2399A306}" type="parTrans" cxnId="{864C3B87-25B5-4188-BEA0-8FC740D1D5C7}">
      <dgm:prSet/>
      <dgm:spPr/>
      <dgm:t>
        <a:bodyPr/>
        <a:lstStyle/>
        <a:p>
          <a:endParaRPr lang="en-US"/>
        </a:p>
      </dgm:t>
    </dgm:pt>
    <dgm:pt modelId="{B74CF95E-7412-494D-85DA-FA5ED715475C}" type="sibTrans" cxnId="{864C3B87-25B5-4188-BEA0-8FC740D1D5C7}">
      <dgm:prSet/>
      <dgm:spPr/>
      <dgm:t>
        <a:bodyPr/>
        <a:lstStyle/>
        <a:p>
          <a:endParaRPr lang="en-US"/>
        </a:p>
      </dgm:t>
    </dgm:pt>
    <dgm:pt modelId="{79E341D3-950B-471A-B824-2211FE072ABE}">
      <dgm:prSet phldrT="[Text]"/>
      <dgm:spPr/>
      <dgm:t>
        <a:bodyPr/>
        <a:lstStyle/>
        <a:p>
          <a:endParaRPr lang="en-US" dirty="0"/>
        </a:p>
      </dgm:t>
    </dgm:pt>
    <dgm:pt modelId="{1031F5E5-A113-4E52-979C-9E953D8BFBBE}" type="parTrans" cxnId="{BE602115-E05F-4824-9ECB-88D00C893770}">
      <dgm:prSet/>
      <dgm:spPr/>
      <dgm:t>
        <a:bodyPr/>
        <a:lstStyle/>
        <a:p>
          <a:endParaRPr lang="en-US"/>
        </a:p>
      </dgm:t>
    </dgm:pt>
    <dgm:pt modelId="{B92A7802-B3BB-4C44-A54D-E749CF274123}" type="sibTrans" cxnId="{BE602115-E05F-4824-9ECB-88D00C893770}">
      <dgm:prSet/>
      <dgm:spPr/>
      <dgm:t>
        <a:bodyPr/>
        <a:lstStyle/>
        <a:p>
          <a:endParaRPr lang="en-US"/>
        </a:p>
      </dgm:t>
    </dgm:pt>
    <dgm:pt modelId="{4AD4FE86-D775-4487-A76F-E59D7B308B54}">
      <dgm:prSet phldrT="[Text]"/>
      <dgm:spPr/>
      <dgm:t>
        <a:bodyPr/>
        <a:lstStyle/>
        <a:p>
          <a:endParaRPr lang="en-US" dirty="0"/>
        </a:p>
      </dgm:t>
    </dgm:pt>
    <dgm:pt modelId="{1DA8138A-AF61-4C8E-B9F3-6278CED8345C}" type="parTrans" cxnId="{16B28407-42B9-4086-96DD-BBAC40FD7845}">
      <dgm:prSet/>
      <dgm:spPr/>
      <dgm:t>
        <a:bodyPr/>
        <a:lstStyle/>
        <a:p>
          <a:endParaRPr lang="en-US"/>
        </a:p>
      </dgm:t>
    </dgm:pt>
    <dgm:pt modelId="{74E9749F-3AB2-4606-B395-B63A09C0864A}" type="sibTrans" cxnId="{16B28407-42B9-4086-96DD-BBAC40FD7845}">
      <dgm:prSet/>
      <dgm:spPr/>
      <dgm:t>
        <a:bodyPr/>
        <a:lstStyle/>
        <a:p>
          <a:endParaRPr lang="en-US"/>
        </a:p>
      </dgm:t>
    </dgm:pt>
    <dgm:pt modelId="{912207B5-FB6C-412D-B906-8A01FB75C61A}">
      <dgm:prSet phldrT="[Text]"/>
      <dgm:spPr/>
      <dgm:t>
        <a:bodyPr/>
        <a:lstStyle/>
        <a:p>
          <a:endParaRPr lang="en-US" dirty="0"/>
        </a:p>
      </dgm:t>
    </dgm:pt>
    <dgm:pt modelId="{35647764-1601-46F4-B23D-6440A39916D1}" type="parTrans" cxnId="{27E13B1B-26E7-4676-9084-69E8E694FD59}">
      <dgm:prSet/>
      <dgm:spPr/>
      <dgm:t>
        <a:bodyPr/>
        <a:lstStyle/>
        <a:p>
          <a:endParaRPr lang="en-US"/>
        </a:p>
      </dgm:t>
    </dgm:pt>
    <dgm:pt modelId="{BBB6380D-8825-470B-8B23-43AE8FED7859}" type="sibTrans" cxnId="{27E13B1B-26E7-4676-9084-69E8E694FD59}">
      <dgm:prSet/>
      <dgm:spPr/>
      <dgm:t>
        <a:bodyPr/>
        <a:lstStyle/>
        <a:p>
          <a:endParaRPr lang="en-US"/>
        </a:p>
      </dgm:t>
    </dgm:pt>
    <dgm:pt modelId="{5E62F598-5C36-408B-945A-55D0AA2F5566}">
      <dgm:prSet phldrT="[Text]"/>
      <dgm:spPr/>
      <dgm:t>
        <a:bodyPr/>
        <a:lstStyle/>
        <a:p>
          <a:endParaRPr lang="en-US" dirty="0"/>
        </a:p>
      </dgm:t>
    </dgm:pt>
    <dgm:pt modelId="{371508F0-D495-45FC-8EE9-526D4C7B69C2}" type="parTrans" cxnId="{FE46CC36-2BE3-453C-84E2-BF3250BF1BD8}">
      <dgm:prSet/>
      <dgm:spPr/>
      <dgm:t>
        <a:bodyPr/>
        <a:lstStyle/>
        <a:p>
          <a:endParaRPr lang="en-US"/>
        </a:p>
      </dgm:t>
    </dgm:pt>
    <dgm:pt modelId="{7E9653B9-A6DD-4FAD-9892-3E2F23C2FD35}" type="sibTrans" cxnId="{FE46CC36-2BE3-453C-84E2-BF3250BF1BD8}">
      <dgm:prSet/>
      <dgm:spPr/>
      <dgm:t>
        <a:bodyPr/>
        <a:lstStyle/>
        <a:p>
          <a:endParaRPr lang="en-US"/>
        </a:p>
      </dgm:t>
    </dgm:pt>
    <dgm:pt modelId="{5670B505-A008-45DE-A649-7BA3888B18A4}">
      <dgm:prSet phldrT="[Text]"/>
      <dgm:spPr/>
      <dgm:t>
        <a:bodyPr/>
        <a:lstStyle/>
        <a:p>
          <a:endParaRPr lang="en-US" dirty="0"/>
        </a:p>
      </dgm:t>
    </dgm:pt>
    <dgm:pt modelId="{FC8F8A2C-214E-406E-BA83-D9A22E3546D4}" type="parTrans" cxnId="{936378F8-6266-4001-9BA2-ECB33453043F}">
      <dgm:prSet/>
      <dgm:spPr/>
      <dgm:t>
        <a:bodyPr/>
        <a:lstStyle/>
        <a:p>
          <a:endParaRPr lang="en-US"/>
        </a:p>
      </dgm:t>
    </dgm:pt>
    <dgm:pt modelId="{C5D5474C-1973-4C64-88F0-E418EF962430}" type="sibTrans" cxnId="{936378F8-6266-4001-9BA2-ECB33453043F}">
      <dgm:prSet/>
      <dgm:spPr/>
      <dgm:t>
        <a:bodyPr/>
        <a:lstStyle/>
        <a:p>
          <a:endParaRPr lang="en-US"/>
        </a:p>
      </dgm:t>
    </dgm:pt>
    <dgm:pt modelId="{CF4F01E4-6841-45D2-99E7-81CC7E1C0A6D}">
      <dgm:prSet phldrT="[Text]"/>
      <dgm:spPr/>
      <dgm:t>
        <a:bodyPr/>
        <a:lstStyle/>
        <a:p>
          <a:endParaRPr lang="en-US" dirty="0"/>
        </a:p>
      </dgm:t>
    </dgm:pt>
    <dgm:pt modelId="{F8E1768D-EC3C-4DAC-B968-3F5F99EF172C}" type="parTrans" cxnId="{83EC7355-E75F-4760-8014-EC6E4E472FCA}">
      <dgm:prSet/>
      <dgm:spPr/>
      <dgm:t>
        <a:bodyPr/>
        <a:lstStyle/>
        <a:p>
          <a:endParaRPr lang="en-US"/>
        </a:p>
      </dgm:t>
    </dgm:pt>
    <dgm:pt modelId="{111CF836-F653-42D4-898A-0A8CB29F56CA}" type="sibTrans" cxnId="{83EC7355-E75F-4760-8014-EC6E4E472FCA}">
      <dgm:prSet/>
      <dgm:spPr/>
      <dgm:t>
        <a:bodyPr/>
        <a:lstStyle/>
        <a:p>
          <a:endParaRPr lang="en-US"/>
        </a:p>
      </dgm:t>
    </dgm:pt>
    <dgm:pt modelId="{72D90585-CA79-4BA2-8E66-E2F98F3FFD7D}">
      <dgm:prSet phldrT="[Text]"/>
      <dgm:spPr/>
      <dgm:t>
        <a:bodyPr/>
        <a:lstStyle/>
        <a:p>
          <a:endParaRPr lang="en-US" dirty="0"/>
        </a:p>
      </dgm:t>
    </dgm:pt>
    <dgm:pt modelId="{69191E5E-3FAB-430E-B6D3-D960C8AE1B75}" type="parTrans" cxnId="{1D6C3929-FB85-4E03-A83D-4A15A67111E9}">
      <dgm:prSet/>
      <dgm:spPr/>
      <dgm:t>
        <a:bodyPr/>
        <a:lstStyle/>
        <a:p>
          <a:endParaRPr lang="en-US"/>
        </a:p>
      </dgm:t>
    </dgm:pt>
    <dgm:pt modelId="{8BED489D-CDCF-4A9B-A963-40C27C292225}" type="sibTrans" cxnId="{1D6C3929-FB85-4E03-A83D-4A15A67111E9}">
      <dgm:prSet/>
      <dgm:spPr/>
      <dgm:t>
        <a:bodyPr/>
        <a:lstStyle/>
        <a:p>
          <a:endParaRPr lang="en-US"/>
        </a:p>
      </dgm:t>
    </dgm:pt>
    <dgm:pt modelId="{36CFAA16-1FEB-4D2F-BE92-8484AAE81BC6}">
      <dgm:prSet phldrT="[Text]"/>
      <dgm:spPr/>
      <dgm:t>
        <a:bodyPr/>
        <a:lstStyle/>
        <a:p>
          <a:r>
            <a:rPr lang="en-US" dirty="0" smtClean="0"/>
            <a:t>Deprecated August 2014</a:t>
          </a:r>
          <a:endParaRPr lang="en-US" dirty="0"/>
        </a:p>
      </dgm:t>
    </dgm:pt>
    <dgm:pt modelId="{4F797045-8F47-47E3-ABDE-059B2D0C01DF}" type="parTrans" cxnId="{3991D66D-457B-4E0B-A3CB-E3F174027881}">
      <dgm:prSet/>
      <dgm:spPr/>
      <dgm:t>
        <a:bodyPr/>
        <a:lstStyle/>
        <a:p>
          <a:endParaRPr lang="en-US"/>
        </a:p>
      </dgm:t>
    </dgm:pt>
    <dgm:pt modelId="{9A54497C-2B50-44C2-9B1F-B78C4D99F8AD}" type="sibTrans" cxnId="{3991D66D-457B-4E0B-A3CB-E3F174027881}">
      <dgm:prSet/>
      <dgm:spPr/>
      <dgm:t>
        <a:bodyPr/>
        <a:lstStyle/>
        <a:p>
          <a:endParaRPr lang="en-US"/>
        </a:p>
      </dgm:t>
    </dgm:pt>
    <dgm:pt modelId="{6BA811C1-EA55-4AAB-AFB0-55A3FB7EB351}">
      <dgm:prSet phldrT="[Text]"/>
      <dgm:spPr/>
      <dgm:t>
        <a:bodyPr/>
        <a:lstStyle/>
        <a:p>
          <a:endParaRPr lang="en-US" dirty="0"/>
        </a:p>
      </dgm:t>
    </dgm:pt>
    <dgm:pt modelId="{BAECD9AB-460A-4A3C-839C-9A98C75A7B6F}" type="parTrans" cxnId="{CFA43A3D-F6DE-42F2-A1F6-E1D5141EBF89}">
      <dgm:prSet/>
      <dgm:spPr/>
      <dgm:t>
        <a:bodyPr/>
        <a:lstStyle/>
        <a:p>
          <a:endParaRPr lang="en-US"/>
        </a:p>
      </dgm:t>
    </dgm:pt>
    <dgm:pt modelId="{8A1C8744-BFF4-4FC7-8DB1-175FBFB95CFE}" type="sibTrans" cxnId="{CFA43A3D-F6DE-42F2-A1F6-E1D5141EBF89}">
      <dgm:prSet/>
      <dgm:spPr/>
      <dgm:t>
        <a:bodyPr/>
        <a:lstStyle/>
        <a:p>
          <a:endParaRPr lang="en-US"/>
        </a:p>
      </dgm:t>
    </dgm:pt>
    <dgm:pt modelId="{F1A40C4C-E97D-49EB-816E-BAC6077E8B2B}">
      <dgm:prSet phldrT="[Text]"/>
      <dgm:spPr/>
      <dgm:t>
        <a:bodyPr/>
        <a:lstStyle/>
        <a:p>
          <a:r>
            <a:rPr lang="en-US" dirty="0" smtClean="0"/>
            <a:t>Not multi-tenant</a:t>
          </a:r>
          <a:endParaRPr lang="en-US" dirty="0"/>
        </a:p>
      </dgm:t>
    </dgm:pt>
    <dgm:pt modelId="{E173DCFA-A434-4819-878B-2E6312E00B60}">
      <dgm:prSet phldrT="[Text]"/>
      <dgm:spPr/>
      <dgm:t>
        <a:bodyPr/>
        <a:lstStyle/>
        <a:p>
          <a:endParaRPr lang="en-US" dirty="0"/>
        </a:p>
      </dgm:t>
    </dgm:pt>
    <dgm:pt modelId="{7FD75CF1-B0FE-45D4-8E26-95950C24BD7A}">
      <dgm:prSet phldrT="[Text]"/>
      <dgm:spPr/>
      <dgm:t>
        <a:bodyPr/>
        <a:lstStyle/>
        <a:p>
          <a:r>
            <a:rPr lang="en-US" dirty="0" smtClean="0"/>
            <a:t>Good performance</a:t>
          </a:r>
          <a:endParaRPr lang="en-US" dirty="0"/>
        </a:p>
      </dgm:t>
    </dgm:pt>
    <dgm:pt modelId="{ABB5B2C4-451C-4C12-8918-723495D7E047}">
      <dgm:prSet phldrT="[Text]"/>
      <dgm:spPr/>
      <dgm:t>
        <a:bodyPr/>
        <a:lstStyle/>
        <a:p>
          <a:endParaRPr lang="en-US" dirty="0"/>
        </a:p>
      </dgm:t>
    </dgm:pt>
    <dgm:pt modelId="{0AA9CFAA-13C5-4F72-9928-0E74C773AB49}">
      <dgm:prSet phldrT="[Text]"/>
      <dgm:spPr/>
      <dgm:t>
        <a:bodyPr/>
        <a:lstStyle/>
        <a:p>
          <a:r>
            <a:rPr lang="en-US" dirty="0" smtClean="0"/>
            <a:t>Feature parity</a:t>
          </a:r>
          <a:endParaRPr lang="en-US" dirty="0"/>
        </a:p>
      </dgm:t>
    </dgm:pt>
    <dgm:pt modelId="{F3D820BF-6EEE-4DE2-9E00-96195607D37E}">
      <dgm:prSet phldrT="[Text]"/>
      <dgm:spPr/>
      <dgm:t>
        <a:bodyPr/>
        <a:lstStyle/>
        <a:p>
          <a:endParaRPr lang="en-US" dirty="0"/>
        </a:p>
      </dgm:t>
    </dgm:pt>
    <dgm:pt modelId="{560AC3C8-8525-431F-AC9D-DF9CF7F8751C}">
      <dgm:prSet phldrT="[Text]"/>
      <dgm:spPr/>
      <dgm:t>
        <a:bodyPr/>
        <a:lstStyle/>
        <a:p>
          <a:r>
            <a:rPr lang="en-US" dirty="0" smtClean="0"/>
            <a:t>Dedicated ($$)</a:t>
          </a:r>
          <a:endParaRPr lang="en-US" dirty="0"/>
        </a:p>
      </dgm:t>
    </dgm:pt>
    <dgm:pt modelId="{FB28AF25-7CE9-4FF2-B405-B3E6528D3438}">
      <dgm:prSet phldrT="[Text]"/>
      <dgm:spPr/>
      <dgm:t>
        <a:bodyPr/>
        <a:lstStyle/>
        <a:p>
          <a:endParaRPr lang="en-US" dirty="0"/>
        </a:p>
      </dgm:t>
    </dgm:pt>
    <dgm:pt modelId="{170A2DE0-17C1-4D2A-8543-68E4E4E30490}">
      <dgm:prSet phldrT="[Text]"/>
      <dgm:spPr/>
      <dgm:t>
        <a:bodyPr/>
        <a:lstStyle/>
        <a:p>
          <a:r>
            <a:rPr lang="en-US" dirty="0" smtClean="0"/>
            <a:t>Co-located (free)</a:t>
          </a:r>
          <a:endParaRPr lang="en-US" dirty="0"/>
        </a:p>
      </dgm:t>
    </dgm:pt>
    <dgm:pt modelId="{D41A36AF-5E44-4AC3-BB65-DB5E2C4F34E7}">
      <dgm:prSet phldrT="[Text]"/>
      <dgm:spPr/>
      <dgm:t>
        <a:bodyPr/>
        <a:lstStyle/>
        <a:p>
          <a:endParaRPr lang="en-US" dirty="0"/>
        </a:p>
      </dgm:t>
    </dgm:pt>
    <dgm:pt modelId="{D7CECC1D-8712-417D-A383-5A93C5BF244F}">
      <dgm:prSet phldrT="[Text]"/>
      <dgm:spPr/>
      <dgm:t>
        <a:bodyPr/>
        <a:lstStyle/>
        <a:p>
          <a:r>
            <a:rPr lang="en-US" dirty="0" smtClean="0"/>
            <a:t>Cloud Services</a:t>
          </a:r>
          <a:endParaRPr lang="en-US" dirty="0"/>
        </a:p>
      </dgm:t>
    </dgm:pt>
    <dgm:pt modelId="{00C16E85-4A1D-415F-8C36-816F01A52F44}">
      <dgm:prSet phldrT="[Text]"/>
      <dgm:spPr/>
      <dgm:t>
        <a:bodyPr/>
        <a:lstStyle/>
        <a:p>
          <a:r>
            <a:rPr lang="en-US" dirty="0" smtClean="0"/>
            <a:t>In-Role Cache</a:t>
          </a:r>
          <a:endParaRPr lang="en-US" dirty="0"/>
        </a:p>
      </dgm:t>
    </dgm:pt>
    <dgm:pt modelId="{DA2AEEA0-5D30-49D7-93CE-61DC3AF70803}" type="sibTrans" cxnId="{5FD9666E-5FD9-4D5A-8BF4-773E2532A881}">
      <dgm:prSet/>
      <dgm:spPr/>
      <dgm:t>
        <a:bodyPr/>
        <a:lstStyle/>
        <a:p>
          <a:endParaRPr lang="en-US"/>
        </a:p>
      </dgm:t>
    </dgm:pt>
    <dgm:pt modelId="{CAE1213E-788D-4C76-B7DE-15B48E15321B}" type="parTrans" cxnId="{5FD9666E-5FD9-4D5A-8BF4-773E2532A881}">
      <dgm:prSet/>
      <dgm:spPr/>
      <dgm:t>
        <a:bodyPr/>
        <a:lstStyle/>
        <a:p>
          <a:endParaRPr lang="en-US"/>
        </a:p>
      </dgm:t>
    </dgm:pt>
    <dgm:pt modelId="{F9798FFD-31EE-4830-9E6B-E39455BF9AE1}" type="sibTrans" cxnId="{AD3CD6CA-94AE-4560-B940-20FCCE58D797}">
      <dgm:prSet/>
      <dgm:spPr/>
      <dgm:t>
        <a:bodyPr/>
        <a:lstStyle/>
        <a:p>
          <a:endParaRPr lang="en-US"/>
        </a:p>
      </dgm:t>
    </dgm:pt>
    <dgm:pt modelId="{E3046423-ED13-48FA-8E0C-AE901D7EDEAA}" type="parTrans" cxnId="{AD3CD6CA-94AE-4560-B940-20FCCE58D797}">
      <dgm:prSet/>
      <dgm:spPr/>
      <dgm:t>
        <a:bodyPr/>
        <a:lstStyle/>
        <a:p>
          <a:endParaRPr lang="en-US"/>
        </a:p>
      </dgm:t>
    </dgm:pt>
    <dgm:pt modelId="{EA0EA39A-CDAB-442A-993E-B251C7C66CB9}" type="sibTrans" cxnId="{9DF64657-014E-41D9-B27A-A17556BC335E}">
      <dgm:prSet/>
      <dgm:spPr/>
      <dgm:t>
        <a:bodyPr/>
        <a:lstStyle/>
        <a:p>
          <a:endParaRPr lang="en-US"/>
        </a:p>
      </dgm:t>
    </dgm:pt>
    <dgm:pt modelId="{25BC2CF4-D9CA-4DAA-A32B-07D1314530E6}" type="parTrans" cxnId="{9DF64657-014E-41D9-B27A-A17556BC335E}">
      <dgm:prSet/>
      <dgm:spPr/>
      <dgm:t>
        <a:bodyPr/>
        <a:lstStyle/>
        <a:p>
          <a:endParaRPr lang="en-US"/>
        </a:p>
      </dgm:t>
    </dgm:pt>
    <dgm:pt modelId="{7F66D579-CB66-427B-A44F-6C145478B400}" type="sibTrans" cxnId="{D3A3FDEF-5CCD-4B09-9DDC-04964DE96E98}">
      <dgm:prSet/>
      <dgm:spPr/>
      <dgm:t>
        <a:bodyPr/>
        <a:lstStyle/>
        <a:p>
          <a:endParaRPr lang="en-US"/>
        </a:p>
      </dgm:t>
    </dgm:pt>
    <dgm:pt modelId="{A18347E9-D135-404C-B0D8-CEDBED40D915}" type="parTrans" cxnId="{D3A3FDEF-5CCD-4B09-9DDC-04964DE96E98}">
      <dgm:prSet/>
      <dgm:spPr/>
      <dgm:t>
        <a:bodyPr/>
        <a:lstStyle/>
        <a:p>
          <a:endParaRPr lang="en-US"/>
        </a:p>
      </dgm:t>
    </dgm:pt>
    <dgm:pt modelId="{F9057354-57AA-43B4-BD7A-8955FA75564D}" type="sibTrans" cxnId="{4FC915AD-F23E-4A03-9FEE-B7BCD2B10D25}">
      <dgm:prSet/>
      <dgm:spPr/>
      <dgm:t>
        <a:bodyPr/>
        <a:lstStyle/>
        <a:p>
          <a:endParaRPr lang="en-US"/>
        </a:p>
      </dgm:t>
    </dgm:pt>
    <dgm:pt modelId="{4FD6C52D-F349-4CD1-8D85-FE39095BE7C0}" type="parTrans" cxnId="{4FC915AD-F23E-4A03-9FEE-B7BCD2B10D25}">
      <dgm:prSet/>
      <dgm:spPr/>
      <dgm:t>
        <a:bodyPr/>
        <a:lstStyle/>
        <a:p>
          <a:endParaRPr lang="en-US"/>
        </a:p>
      </dgm:t>
    </dgm:pt>
    <dgm:pt modelId="{07238A82-D1AC-4F95-8685-F09BB345A6D6}" type="sibTrans" cxnId="{BF48108F-42A0-4A95-AC4E-7D8ADD9EB0AA}">
      <dgm:prSet/>
      <dgm:spPr/>
      <dgm:t>
        <a:bodyPr/>
        <a:lstStyle/>
        <a:p>
          <a:endParaRPr lang="en-US"/>
        </a:p>
      </dgm:t>
    </dgm:pt>
    <dgm:pt modelId="{4047F044-323D-4E66-9DAC-B4B8F22A51FE}" type="parTrans" cxnId="{BF48108F-42A0-4A95-AC4E-7D8ADD9EB0AA}">
      <dgm:prSet/>
      <dgm:spPr/>
      <dgm:t>
        <a:bodyPr/>
        <a:lstStyle/>
        <a:p>
          <a:endParaRPr lang="en-US"/>
        </a:p>
      </dgm:t>
    </dgm:pt>
    <dgm:pt modelId="{4E0AB232-DAAE-420D-8558-D5CEA7856CCD}" type="sibTrans" cxnId="{0AE98F10-CDD2-49B9-8398-F59467C7230B}">
      <dgm:prSet/>
      <dgm:spPr/>
      <dgm:t>
        <a:bodyPr/>
        <a:lstStyle/>
        <a:p>
          <a:endParaRPr lang="en-US"/>
        </a:p>
      </dgm:t>
    </dgm:pt>
    <dgm:pt modelId="{69C0D647-6199-418A-8ECA-C398F02F7F5D}" type="parTrans" cxnId="{0AE98F10-CDD2-49B9-8398-F59467C7230B}">
      <dgm:prSet/>
      <dgm:spPr/>
      <dgm:t>
        <a:bodyPr/>
        <a:lstStyle/>
        <a:p>
          <a:endParaRPr lang="en-US"/>
        </a:p>
      </dgm:t>
    </dgm:pt>
    <dgm:pt modelId="{20DCFAB8-BF7D-4C11-B30C-F4D1131416C5}" type="sibTrans" cxnId="{C60CF9A8-37A1-4F5B-B5E0-2F338FD8882D}">
      <dgm:prSet/>
      <dgm:spPr/>
      <dgm:t>
        <a:bodyPr/>
        <a:lstStyle/>
        <a:p>
          <a:endParaRPr lang="en-US"/>
        </a:p>
      </dgm:t>
    </dgm:pt>
    <dgm:pt modelId="{FABA4E0C-927F-45EC-8484-1A444C055910}" type="parTrans" cxnId="{C60CF9A8-37A1-4F5B-B5E0-2F338FD8882D}">
      <dgm:prSet/>
      <dgm:spPr/>
      <dgm:t>
        <a:bodyPr/>
        <a:lstStyle/>
        <a:p>
          <a:endParaRPr lang="en-US"/>
        </a:p>
      </dgm:t>
    </dgm:pt>
    <dgm:pt modelId="{B18CA14D-D920-4954-A17F-145F99125748}" type="sibTrans" cxnId="{2E267ECD-1B3A-4A75-968F-4F58B7CCD718}">
      <dgm:prSet/>
      <dgm:spPr/>
      <dgm:t>
        <a:bodyPr/>
        <a:lstStyle/>
        <a:p>
          <a:endParaRPr lang="en-US"/>
        </a:p>
      </dgm:t>
    </dgm:pt>
    <dgm:pt modelId="{1C2BC88A-8F09-4184-828B-854656FD2134}" type="parTrans" cxnId="{2E267ECD-1B3A-4A75-968F-4F58B7CCD718}">
      <dgm:prSet/>
      <dgm:spPr/>
      <dgm:t>
        <a:bodyPr/>
        <a:lstStyle/>
        <a:p>
          <a:endParaRPr lang="en-US"/>
        </a:p>
      </dgm:t>
    </dgm:pt>
    <dgm:pt modelId="{DE04A4CA-D38F-47F7-B73C-6A76A6090480}" type="sibTrans" cxnId="{DA71E57A-6E71-4EBB-BDB3-12A6BE615AF2}">
      <dgm:prSet/>
      <dgm:spPr/>
      <dgm:t>
        <a:bodyPr/>
        <a:lstStyle/>
        <a:p>
          <a:endParaRPr lang="en-US"/>
        </a:p>
      </dgm:t>
    </dgm:pt>
    <dgm:pt modelId="{4F5D6C10-0150-47FD-84AF-5BA419FB58AD}" type="parTrans" cxnId="{DA71E57A-6E71-4EBB-BDB3-12A6BE615AF2}">
      <dgm:prSet/>
      <dgm:spPr/>
      <dgm:t>
        <a:bodyPr/>
        <a:lstStyle/>
        <a:p>
          <a:endParaRPr lang="en-US"/>
        </a:p>
      </dgm:t>
    </dgm:pt>
    <dgm:pt modelId="{0EB2AC44-E37D-401C-A451-E22A38574CBC}" type="sibTrans" cxnId="{1BEFAFDE-D2F0-45FE-AA11-FF5E27631C0A}">
      <dgm:prSet/>
      <dgm:spPr/>
      <dgm:t>
        <a:bodyPr/>
        <a:lstStyle/>
        <a:p>
          <a:endParaRPr lang="en-US"/>
        </a:p>
      </dgm:t>
    </dgm:pt>
    <dgm:pt modelId="{2B578131-7761-4D2A-B640-6C4498C8C46A}" type="parTrans" cxnId="{1BEFAFDE-D2F0-45FE-AA11-FF5E27631C0A}">
      <dgm:prSet/>
      <dgm:spPr/>
      <dgm:t>
        <a:bodyPr/>
        <a:lstStyle/>
        <a:p>
          <a:endParaRPr lang="en-US"/>
        </a:p>
      </dgm:t>
    </dgm:pt>
    <dgm:pt modelId="{A45D32A1-F125-43D6-9D77-0EF994F4A440}" type="sibTrans" cxnId="{E78AD4E7-6AE3-4EA3-89E7-F60911162BBB}">
      <dgm:prSet/>
      <dgm:spPr/>
      <dgm:t>
        <a:bodyPr/>
        <a:lstStyle/>
        <a:p>
          <a:endParaRPr lang="en-US"/>
        </a:p>
      </dgm:t>
    </dgm:pt>
    <dgm:pt modelId="{D36BE83F-9009-4B8A-802B-BBB9D9913B14}" type="parTrans" cxnId="{E78AD4E7-6AE3-4EA3-89E7-F60911162BBB}">
      <dgm:prSet/>
      <dgm:spPr/>
      <dgm:t>
        <a:bodyPr/>
        <a:lstStyle/>
        <a:p>
          <a:endParaRPr lang="en-US"/>
        </a:p>
      </dgm:t>
    </dgm:pt>
    <dgm:pt modelId="{B4538509-2B4F-4CA4-9387-505C2F85C034}">
      <dgm:prSet phldrT="[Text]"/>
      <dgm:spPr/>
      <dgm:t>
        <a:bodyPr/>
        <a:lstStyle/>
        <a:p>
          <a:r>
            <a:rPr lang="en-US" dirty="0" smtClean="0"/>
            <a:t>Performance challenged</a:t>
          </a:r>
          <a:endParaRPr lang="en-US" dirty="0"/>
        </a:p>
      </dgm:t>
    </dgm:pt>
    <dgm:pt modelId="{8E334508-2257-4FF6-B816-D25C53670234}" type="parTrans" cxnId="{1A0FA9C1-54AE-4D78-9A18-E2DF6D3DF967}">
      <dgm:prSet/>
      <dgm:spPr/>
      <dgm:t>
        <a:bodyPr/>
        <a:lstStyle/>
        <a:p>
          <a:endParaRPr lang="en-US"/>
        </a:p>
      </dgm:t>
    </dgm:pt>
    <dgm:pt modelId="{647A835E-D335-46F9-B691-804871BC56AF}" type="sibTrans" cxnId="{1A0FA9C1-54AE-4D78-9A18-E2DF6D3DF967}">
      <dgm:prSet/>
      <dgm:spPr/>
      <dgm:t>
        <a:bodyPr/>
        <a:lstStyle/>
        <a:p>
          <a:endParaRPr lang="en-US"/>
        </a:p>
      </dgm:t>
    </dgm:pt>
    <dgm:pt modelId="{628DA4D8-90FB-400A-AC6A-FC02E33C7157}">
      <dgm:prSet phldrT="[Text]"/>
      <dgm:spPr/>
      <dgm:t>
        <a:bodyPr/>
        <a:lstStyle/>
        <a:p>
          <a:r>
            <a:rPr lang="en-US" dirty="0" smtClean="0"/>
            <a:t>Throttling</a:t>
          </a:r>
          <a:endParaRPr lang="en-US" dirty="0"/>
        </a:p>
      </dgm:t>
    </dgm:pt>
    <dgm:pt modelId="{E493F9BD-6B58-4773-85D9-F20D88589523}" type="parTrans" cxnId="{CC934764-7E87-4E53-8120-AB6A98488098}">
      <dgm:prSet/>
      <dgm:spPr/>
      <dgm:t>
        <a:bodyPr/>
        <a:lstStyle/>
        <a:p>
          <a:endParaRPr lang="en-US"/>
        </a:p>
      </dgm:t>
    </dgm:pt>
    <dgm:pt modelId="{98694A7F-05ED-4AD7-AC56-71A92825A146}" type="sibTrans" cxnId="{CC934764-7E87-4E53-8120-AB6A98488098}">
      <dgm:prSet/>
      <dgm:spPr/>
      <dgm:t>
        <a:bodyPr/>
        <a:lstStyle/>
        <a:p>
          <a:endParaRPr lang="en-US"/>
        </a:p>
      </dgm:t>
    </dgm:pt>
    <dgm:pt modelId="{CF39F9DF-07F8-44DC-9483-B205467ADDF3}" type="pres">
      <dgm:prSet presAssocID="{F2E98537-9CDE-40ED-A0FD-D49107F921A1}" presName="linearFlow" presStyleCnt="0">
        <dgm:presLayoutVars>
          <dgm:dir/>
          <dgm:animLvl val="lvl"/>
          <dgm:resizeHandles val="exact"/>
        </dgm:presLayoutVars>
      </dgm:prSet>
      <dgm:spPr/>
      <dgm:t>
        <a:bodyPr/>
        <a:lstStyle/>
        <a:p>
          <a:endParaRPr lang="en-US"/>
        </a:p>
      </dgm:t>
    </dgm:pt>
    <dgm:pt modelId="{F69707F8-50F6-4568-9429-6FADDACEAB95}" type="pres">
      <dgm:prSet presAssocID="{49B1E405-733D-4D54-975E-5894DBFC2345}" presName="composite" presStyleCnt="0"/>
      <dgm:spPr/>
    </dgm:pt>
    <dgm:pt modelId="{4E7ADE96-3739-4D69-A174-34F20360D15E}" type="pres">
      <dgm:prSet presAssocID="{49B1E405-733D-4D54-975E-5894DBFC2345}" presName="parTx" presStyleLbl="node1" presStyleIdx="0" presStyleCnt="3">
        <dgm:presLayoutVars>
          <dgm:chMax val="0"/>
          <dgm:chPref val="0"/>
          <dgm:bulletEnabled val="1"/>
        </dgm:presLayoutVars>
      </dgm:prSet>
      <dgm:spPr/>
      <dgm:t>
        <a:bodyPr/>
        <a:lstStyle/>
        <a:p>
          <a:endParaRPr lang="en-US"/>
        </a:p>
      </dgm:t>
    </dgm:pt>
    <dgm:pt modelId="{A02EC75C-4257-4918-A327-007DD5C6D727}" type="pres">
      <dgm:prSet presAssocID="{49B1E405-733D-4D54-975E-5894DBFC2345}" presName="parSh" presStyleLbl="node1" presStyleIdx="0" presStyleCnt="3"/>
      <dgm:spPr/>
      <dgm:t>
        <a:bodyPr/>
        <a:lstStyle/>
        <a:p>
          <a:endParaRPr lang="en-US"/>
        </a:p>
      </dgm:t>
    </dgm:pt>
    <dgm:pt modelId="{F35069AB-1776-4B5C-9013-8F853E16214B}" type="pres">
      <dgm:prSet presAssocID="{49B1E405-733D-4D54-975E-5894DBFC2345}" presName="desTx" presStyleLbl="fgAcc1" presStyleIdx="0" presStyleCnt="3" custScaleX="138792">
        <dgm:presLayoutVars>
          <dgm:bulletEnabled val="1"/>
        </dgm:presLayoutVars>
      </dgm:prSet>
      <dgm:spPr/>
      <dgm:t>
        <a:bodyPr/>
        <a:lstStyle/>
        <a:p>
          <a:endParaRPr lang="en-US"/>
        </a:p>
      </dgm:t>
    </dgm:pt>
    <dgm:pt modelId="{20688B1F-4D8E-4CC5-A557-6F5D04A1B41C}" type="pres">
      <dgm:prSet presAssocID="{97B836AD-DC04-4847-9187-A3E0A680F5EE}" presName="sibTrans" presStyleLbl="sibTrans2D1" presStyleIdx="0" presStyleCnt="2"/>
      <dgm:spPr/>
      <dgm:t>
        <a:bodyPr/>
        <a:lstStyle/>
        <a:p>
          <a:endParaRPr lang="en-US"/>
        </a:p>
      </dgm:t>
    </dgm:pt>
    <dgm:pt modelId="{407F8FCC-22D4-4523-8DEA-B55FC7F588E5}" type="pres">
      <dgm:prSet presAssocID="{97B836AD-DC04-4847-9187-A3E0A680F5EE}" presName="connTx" presStyleLbl="sibTrans2D1" presStyleIdx="0" presStyleCnt="2"/>
      <dgm:spPr/>
      <dgm:t>
        <a:bodyPr/>
        <a:lstStyle/>
        <a:p>
          <a:endParaRPr lang="en-US"/>
        </a:p>
      </dgm:t>
    </dgm:pt>
    <dgm:pt modelId="{989B0A05-AE5A-4302-A3FE-200FD87ABE7A}" type="pres">
      <dgm:prSet presAssocID="{00C16E85-4A1D-415F-8C36-816F01A52F44}" presName="composite" presStyleCnt="0"/>
      <dgm:spPr/>
    </dgm:pt>
    <dgm:pt modelId="{D436CCC6-EFBD-47FD-8124-0BA81F836483}" type="pres">
      <dgm:prSet presAssocID="{00C16E85-4A1D-415F-8C36-816F01A52F44}" presName="parTx" presStyleLbl="node1" presStyleIdx="0" presStyleCnt="3">
        <dgm:presLayoutVars>
          <dgm:chMax val="0"/>
          <dgm:chPref val="0"/>
          <dgm:bulletEnabled val="1"/>
        </dgm:presLayoutVars>
      </dgm:prSet>
      <dgm:spPr/>
      <dgm:t>
        <a:bodyPr/>
        <a:lstStyle/>
        <a:p>
          <a:endParaRPr lang="en-US"/>
        </a:p>
      </dgm:t>
    </dgm:pt>
    <dgm:pt modelId="{8D2C83DA-7B30-4CD7-827B-3EBFF0C1EDE4}" type="pres">
      <dgm:prSet presAssocID="{00C16E85-4A1D-415F-8C36-816F01A52F44}" presName="parSh" presStyleLbl="node1" presStyleIdx="1" presStyleCnt="3"/>
      <dgm:spPr/>
      <dgm:t>
        <a:bodyPr/>
        <a:lstStyle/>
        <a:p>
          <a:endParaRPr lang="en-US"/>
        </a:p>
      </dgm:t>
    </dgm:pt>
    <dgm:pt modelId="{8185DFC5-F728-445D-B24B-70D7A476E1D9}" type="pres">
      <dgm:prSet presAssocID="{00C16E85-4A1D-415F-8C36-816F01A52F44}" presName="desTx" presStyleLbl="fgAcc1" presStyleIdx="1" presStyleCnt="3" custScaleX="138792">
        <dgm:presLayoutVars>
          <dgm:bulletEnabled val="1"/>
        </dgm:presLayoutVars>
      </dgm:prSet>
      <dgm:spPr/>
      <dgm:t>
        <a:bodyPr/>
        <a:lstStyle/>
        <a:p>
          <a:endParaRPr lang="en-US"/>
        </a:p>
      </dgm:t>
    </dgm:pt>
    <dgm:pt modelId="{2E7720B9-24AB-4841-9977-2C6417758256}" type="pres">
      <dgm:prSet presAssocID="{DA2AEEA0-5D30-49D7-93CE-61DC3AF70803}" presName="sibTrans" presStyleLbl="sibTrans2D1" presStyleIdx="1" presStyleCnt="2"/>
      <dgm:spPr/>
      <dgm:t>
        <a:bodyPr/>
        <a:lstStyle/>
        <a:p>
          <a:endParaRPr lang="en-US"/>
        </a:p>
      </dgm:t>
    </dgm:pt>
    <dgm:pt modelId="{96FD15D8-F0AE-42E0-9957-AAB725493ECA}" type="pres">
      <dgm:prSet presAssocID="{DA2AEEA0-5D30-49D7-93CE-61DC3AF70803}" presName="connTx" presStyleLbl="sibTrans2D1" presStyleIdx="1" presStyleCnt="2"/>
      <dgm:spPr/>
      <dgm:t>
        <a:bodyPr/>
        <a:lstStyle/>
        <a:p>
          <a:endParaRPr lang="en-US"/>
        </a:p>
      </dgm:t>
    </dgm:pt>
    <dgm:pt modelId="{458E1FB4-D93C-4DFB-939A-AEB0C0C5478D}" type="pres">
      <dgm:prSet presAssocID="{32503CAF-A0CA-4427-BDC3-01F13CC7A288}" presName="composite" presStyleCnt="0"/>
      <dgm:spPr/>
    </dgm:pt>
    <dgm:pt modelId="{49C221E0-494F-49B0-A1EB-913341D04379}" type="pres">
      <dgm:prSet presAssocID="{32503CAF-A0CA-4427-BDC3-01F13CC7A288}" presName="parTx" presStyleLbl="node1" presStyleIdx="1" presStyleCnt="3">
        <dgm:presLayoutVars>
          <dgm:chMax val="0"/>
          <dgm:chPref val="0"/>
          <dgm:bulletEnabled val="1"/>
        </dgm:presLayoutVars>
      </dgm:prSet>
      <dgm:spPr/>
      <dgm:t>
        <a:bodyPr/>
        <a:lstStyle/>
        <a:p>
          <a:endParaRPr lang="en-US"/>
        </a:p>
      </dgm:t>
    </dgm:pt>
    <dgm:pt modelId="{7DB86DF2-4C6C-4F9B-A8E2-35F68D4FD1EC}" type="pres">
      <dgm:prSet presAssocID="{32503CAF-A0CA-4427-BDC3-01F13CC7A288}" presName="parSh" presStyleLbl="node1" presStyleIdx="2" presStyleCnt="3"/>
      <dgm:spPr/>
      <dgm:t>
        <a:bodyPr/>
        <a:lstStyle/>
        <a:p>
          <a:endParaRPr lang="en-US"/>
        </a:p>
      </dgm:t>
    </dgm:pt>
    <dgm:pt modelId="{11B3F74E-ED39-4BF2-9D68-F9A920FEAAA6}" type="pres">
      <dgm:prSet presAssocID="{32503CAF-A0CA-4427-BDC3-01F13CC7A288}" presName="desTx" presStyleLbl="fgAcc1" presStyleIdx="2" presStyleCnt="3" custScaleX="138792">
        <dgm:presLayoutVars>
          <dgm:bulletEnabled val="1"/>
        </dgm:presLayoutVars>
      </dgm:prSet>
      <dgm:spPr/>
      <dgm:t>
        <a:bodyPr/>
        <a:lstStyle/>
        <a:p>
          <a:endParaRPr lang="en-US"/>
        </a:p>
      </dgm:t>
    </dgm:pt>
  </dgm:ptLst>
  <dgm:cxnLst>
    <dgm:cxn modelId="{A26A6302-B76D-4D12-9846-591730782B76}" type="presOf" srcId="{0AA9CFAA-13C5-4F72-9928-0E74C773AB49}" destId="{8185DFC5-F728-445D-B24B-70D7A476E1D9}" srcOrd="0" destOrd="6" presId="urn:microsoft.com/office/officeart/2005/8/layout/process3"/>
    <dgm:cxn modelId="{C02C802E-D81D-40A9-9F60-DBA98023CAFA}" type="presOf" srcId="{5E62F598-5C36-408B-945A-55D0AA2F5566}" destId="{11B3F74E-ED39-4BF2-9D68-F9A920FEAAA6}" srcOrd="0" destOrd="1" presId="urn:microsoft.com/office/officeart/2005/8/layout/process3"/>
    <dgm:cxn modelId="{1BEFAFDE-D2F0-45FE-AA11-FF5E27631C0A}" srcId="{00C16E85-4A1D-415F-8C36-816F01A52F44}" destId="{D41A36AF-5E44-4AC3-BB65-DB5E2C4F34E7}" srcOrd="1" destOrd="0" parTransId="{2B578131-7761-4D2A-B640-6C4498C8C46A}" sibTransId="{0EB2AC44-E37D-401C-A451-E22A38574CBC}"/>
    <dgm:cxn modelId="{4FC915AD-F23E-4A03-9FEE-B7BCD2B10D25}" srcId="{00C16E85-4A1D-415F-8C36-816F01A52F44}" destId="{ABB5B2C4-451C-4C12-8918-723495D7E047}" srcOrd="7" destOrd="0" parTransId="{4FD6C52D-F349-4CD1-8D85-FE39095BE7C0}" sibTransId="{F9057354-57AA-43B4-BD7A-8955FA75564D}"/>
    <dgm:cxn modelId="{0A5151BC-1878-408C-88E1-43F029AC31A7}" type="presOf" srcId="{97B836AD-DC04-4847-9187-A3E0A680F5EE}" destId="{407F8FCC-22D4-4523-8DEA-B55FC7F588E5}" srcOrd="1" destOrd="0" presId="urn:microsoft.com/office/officeart/2005/8/layout/process3"/>
    <dgm:cxn modelId="{FE46CC36-2BE3-453C-84E2-BF3250BF1BD8}" srcId="{32503CAF-A0CA-4427-BDC3-01F13CC7A288}" destId="{5E62F598-5C36-408B-945A-55D0AA2F5566}" srcOrd="1" destOrd="0" parTransId="{371508F0-D495-45FC-8EE9-526D4C7B69C2}" sibTransId="{7E9653B9-A6DD-4FAD-9892-3E2F23C2FD35}"/>
    <dgm:cxn modelId="{AF99DE3F-6B83-4C61-95DC-1177F4DC92D7}" type="presOf" srcId="{1D76B0D4-9E4E-4B15-ADC3-ACBF70916B48}" destId="{11B3F74E-ED39-4BF2-9D68-F9A920FEAAA6}" srcOrd="0" destOrd="4" presId="urn:microsoft.com/office/officeart/2005/8/layout/process3"/>
    <dgm:cxn modelId="{62246E09-2EFC-4CEB-B0E1-71D79E73EDC3}" srcId="{32503CAF-A0CA-4427-BDC3-01F13CC7A288}" destId="{CF43C85A-193E-4A56-8EC8-8D68B8BF85FD}" srcOrd="0" destOrd="0" parTransId="{820547CB-0960-49ED-A24B-936D968DD0A1}" sibTransId="{971F7B6C-F87A-4159-8042-0B8F36FFE08E}"/>
    <dgm:cxn modelId="{8A8CBF8E-E098-4104-9AB3-E46579755012}" type="presOf" srcId="{32503CAF-A0CA-4427-BDC3-01F13CC7A288}" destId="{49C221E0-494F-49B0-A1EB-913341D04379}" srcOrd="0" destOrd="0" presId="urn:microsoft.com/office/officeart/2005/8/layout/process3"/>
    <dgm:cxn modelId="{5F641EB1-4B6F-428A-ABE1-2F8D4EA5B9CD}" type="presOf" srcId="{F2E98537-9CDE-40ED-A0FD-D49107F921A1}" destId="{CF39F9DF-07F8-44DC-9483-B205467ADDF3}" srcOrd="0" destOrd="0" presId="urn:microsoft.com/office/officeart/2005/8/layout/process3"/>
    <dgm:cxn modelId="{098BDE4B-F6CE-48E9-82E4-6BB8B97E69BD}" type="presOf" srcId="{8200A01A-C432-4A87-956D-573DD22B8C6A}" destId="{F35069AB-1776-4B5C-9013-8F853E16214B}" srcOrd="0" destOrd="6" presId="urn:microsoft.com/office/officeart/2005/8/layout/process3"/>
    <dgm:cxn modelId="{4B698D60-80FB-4046-A67E-DF957154D425}" srcId="{32503CAF-A0CA-4427-BDC3-01F13CC7A288}" destId="{1D76B0D4-9E4E-4B15-ADC3-ACBF70916B48}" srcOrd="4" destOrd="0" parTransId="{63540303-B130-423C-B28A-691316E2385F}" sibTransId="{BF76A56F-B3D8-44F3-A871-20DA0E17CE8D}"/>
    <dgm:cxn modelId="{F068D735-6DFA-4597-99FA-6666C1084DAA}" type="presOf" srcId="{729D537D-9461-4282-90CE-7B8F0969A633}" destId="{F35069AB-1776-4B5C-9013-8F853E16214B}" srcOrd="0" destOrd="2" presId="urn:microsoft.com/office/officeart/2005/8/layout/process3"/>
    <dgm:cxn modelId="{1A0FA9C1-54AE-4D78-9A18-E2DF6D3DF967}" srcId="{49B1E405-733D-4D54-975E-5894DBFC2345}" destId="{B4538509-2B4F-4CA4-9387-505C2F85C034}" srcOrd="9" destOrd="0" parTransId="{8E334508-2257-4FF6-B816-D25C53670234}" sibTransId="{647A835E-D335-46F9-B691-804871BC56AF}"/>
    <dgm:cxn modelId="{CC934764-7E87-4E53-8120-AB6A98488098}" srcId="{49B1E405-733D-4D54-975E-5894DBFC2345}" destId="{628DA4D8-90FB-400A-AC6A-FC02E33C7157}" srcOrd="10" destOrd="0" parTransId="{E493F9BD-6B58-4773-85D9-F20D88589523}" sibTransId="{98694A7F-05ED-4AD7-AC56-71A92825A146}"/>
    <dgm:cxn modelId="{5C5F4DCD-B54D-448E-A03F-69B887876A44}" type="presOf" srcId="{B4538509-2B4F-4CA4-9387-505C2F85C034}" destId="{F35069AB-1776-4B5C-9013-8F853E16214B}" srcOrd="0" destOrd="9" presId="urn:microsoft.com/office/officeart/2005/8/layout/process3"/>
    <dgm:cxn modelId="{BF48108F-42A0-4A95-AC4E-7D8ADD9EB0AA}" srcId="{00C16E85-4A1D-415F-8C36-816F01A52F44}" destId="{0AA9CFAA-13C5-4F72-9928-0E74C773AB49}" srcOrd="6" destOrd="0" parTransId="{4047F044-323D-4E66-9DAC-B4B8F22A51FE}" sibTransId="{07238A82-D1AC-4F95-8685-F09BB345A6D6}"/>
    <dgm:cxn modelId="{CFA43A3D-F6DE-42F2-A1F6-E1D5141EBF89}" srcId="{49B1E405-733D-4D54-975E-5894DBFC2345}" destId="{6BA811C1-EA55-4AAB-AFB0-55A3FB7EB351}" srcOrd="11" destOrd="0" parTransId="{BAECD9AB-460A-4A3C-839C-9A98C75A7B6F}" sibTransId="{8A1C8744-BFF4-4FC7-8DB1-175FBFB95CFE}"/>
    <dgm:cxn modelId="{9E64D428-2EA7-4401-8302-F895BBB66A49}" srcId="{49B1E405-733D-4D54-975E-5894DBFC2345}" destId="{8200A01A-C432-4A87-956D-573DD22B8C6A}" srcOrd="6" destOrd="0" parTransId="{D63D80E9-E20E-44BE-86C0-EE9419B2B5E9}" sibTransId="{512832DB-C89B-405E-9B99-ABD1B379B94A}"/>
    <dgm:cxn modelId="{FC916745-F298-4569-B79A-76EEA2BA49F8}" type="presOf" srcId="{ABB5B2C4-451C-4C12-8918-723495D7E047}" destId="{8185DFC5-F728-445D-B24B-70D7A476E1D9}" srcOrd="0" destOrd="7" presId="urn:microsoft.com/office/officeart/2005/8/layout/process3"/>
    <dgm:cxn modelId="{1D6C3929-FB85-4E03-A83D-4A15A67111E9}" srcId="{32503CAF-A0CA-4427-BDC3-01F13CC7A288}" destId="{72D90585-CA79-4BA2-8E66-E2F98F3FFD7D}" srcOrd="7" destOrd="0" parTransId="{69191E5E-3FAB-430E-B6D3-D960C8AE1B75}" sibTransId="{8BED489D-CDCF-4A9B-A963-40C27C292225}"/>
    <dgm:cxn modelId="{AD3CD6CA-94AE-4560-B940-20FCCE58D797}" srcId="{00C16E85-4A1D-415F-8C36-816F01A52F44}" destId="{F1A40C4C-E97D-49EB-816E-BAC6077E8B2B}" srcOrd="10" destOrd="0" parTransId="{E3046423-ED13-48FA-8E0C-AE901D7EDEAA}" sibTransId="{F9798FFD-31EE-4830-9E6B-E39455BF9AE1}"/>
    <dgm:cxn modelId="{8F268ABD-749A-4812-9389-C0CED2AFB72F}" srcId="{F2E98537-9CDE-40ED-A0FD-D49107F921A1}" destId="{32503CAF-A0CA-4427-BDC3-01F13CC7A288}" srcOrd="2" destOrd="0" parTransId="{142402A9-C54B-406B-9E34-E08634CA23BA}" sibTransId="{84B2CB75-4F99-4E93-8E21-B5675AA8D8D0}"/>
    <dgm:cxn modelId="{C57BE0A8-885A-417A-B7CE-7771AAA0720B}" type="presOf" srcId="{E173DCFA-A434-4819-878B-2E6312E00B60}" destId="{8185DFC5-F728-445D-B24B-70D7A476E1D9}" srcOrd="0" destOrd="9" presId="urn:microsoft.com/office/officeart/2005/8/layout/process3"/>
    <dgm:cxn modelId="{366EE8AC-C9E1-4800-9DB2-9963E9C2E781}" type="presOf" srcId="{912207B5-FB6C-412D-B906-8A01FB75C61A}" destId="{F35069AB-1776-4B5C-9013-8F853E16214B}" srcOrd="0" destOrd="7" presId="urn:microsoft.com/office/officeart/2005/8/layout/process3"/>
    <dgm:cxn modelId="{B5C45A25-8B3E-474A-AE53-BC9D644BD8C1}" type="presOf" srcId="{36CFAA16-1FEB-4D2F-BE92-8484AAE81BC6}" destId="{F35069AB-1776-4B5C-9013-8F853E16214B}" srcOrd="0" destOrd="12" presId="urn:microsoft.com/office/officeart/2005/8/layout/process3"/>
    <dgm:cxn modelId="{44645A32-FB31-4966-ADBE-7D80B0D4CC3F}" type="presOf" srcId="{49B1E405-733D-4D54-975E-5894DBFC2345}" destId="{4E7ADE96-3739-4D69-A174-34F20360D15E}" srcOrd="0" destOrd="0" presId="urn:microsoft.com/office/officeart/2005/8/layout/process3"/>
    <dgm:cxn modelId="{2202F5EF-DFEE-4320-A043-D825513330AA}" srcId="{32503CAF-A0CA-4427-BDC3-01F13CC7A288}" destId="{1421F6DA-52C5-4EE4-BF16-CF80EEBB2699}" srcOrd="2" destOrd="0" parTransId="{953BF11B-B000-44C5-B5CF-07AAE9CDFD93}" sibTransId="{12CD9626-767A-43AC-B3E9-36A7A490DD8F}"/>
    <dgm:cxn modelId="{9FDAAA8C-6B5C-4AA2-B5B1-C7AF97C0D0F3}" type="presOf" srcId="{628DA4D8-90FB-400A-AC6A-FC02E33C7157}" destId="{F35069AB-1776-4B5C-9013-8F853E16214B}" srcOrd="0" destOrd="10" presId="urn:microsoft.com/office/officeart/2005/8/layout/process3"/>
    <dgm:cxn modelId="{284A7C8C-1F6B-4876-8537-B7F35B796885}" srcId="{32503CAF-A0CA-4427-BDC3-01F13CC7A288}" destId="{137D61A5-19A1-484B-AA73-98C1156950F5}" srcOrd="6" destOrd="0" parTransId="{05F4EE31-DA46-46CC-8ECC-1D2A7BA4DE4D}" sibTransId="{5603F552-3E22-43F7-8FEF-89CBCD4D6911}"/>
    <dgm:cxn modelId="{9DF64657-014E-41D9-B27A-A17556BC335E}" srcId="{00C16E85-4A1D-415F-8C36-816F01A52F44}" destId="{E173DCFA-A434-4819-878B-2E6312E00B60}" srcOrd="9" destOrd="0" parTransId="{25BC2CF4-D9CA-4DAA-A32B-07D1314530E6}" sibTransId="{EA0EA39A-CDAB-442A-993E-B251C7C66CB9}"/>
    <dgm:cxn modelId="{E86BF8B1-A6E6-438D-B11C-EA8A554A5621}" type="presOf" srcId="{5670B505-A008-45DE-A649-7BA3888B18A4}" destId="{11B3F74E-ED39-4BF2-9D68-F9A920FEAAA6}" srcOrd="0" destOrd="3" presId="urn:microsoft.com/office/officeart/2005/8/layout/process3"/>
    <dgm:cxn modelId="{59829B56-B2E0-4798-9BF4-D1A81D703B62}" type="presOf" srcId="{97B836AD-DC04-4847-9187-A3E0A680F5EE}" destId="{20688B1F-4D8E-4CC5-A557-6F5D04A1B41C}" srcOrd="0" destOrd="0" presId="urn:microsoft.com/office/officeart/2005/8/layout/process3"/>
    <dgm:cxn modelId="{E78AD4E7-6AE3-4EA3-89E7-F60911162BBB}" srcId="{00C16E85-4A1D-415F-8C36-816F01A52F44}" destId="{D7CECC1D-8712-417D-A383-5A93C5BF244F}" srcOrd="0" destOrd="0" parTransId="{D36BE83F-9009-4B8A-802B-BBB9D9913B14}" sibTransId="{A45D32A1-F125-43D6-9D77-0EF994F4A440}"/>
    <dgm:cxn modelId="{16B28407-42B9-4086-96DD-BBAC40FD7845}" srcId="{49B1E405-733D-4D54-975E-5894DBFC2345}" destId="{4AD4FE86-D775-4487-A76F-E59D7B308B54}" srcOrd="5" destOrd="0" parTransId="{1DA8138A-AF61-4C8E-B9F3-6278CED8345C}" sibTransId="{74E9749F-3AB2-4606-B395-B63A09C0864A}"/>
    <dgm:cxn modelId="{0350DE80-BB5C-44F7-AC6F-2793A931489E}" type="presOf" srcId="{CF4F01E4-6841-45D2-99E7-81CC7E1C0A6D}" destId="{11B3F74E-ED39-4BF2-9D68-F9A920FEAAA6}" srcOrd="0" destOrd="5" presId="urn:microsoft.com/office/officeart/2005/8/layout/process3"/>
    <dgm:cxn modelId="{864C3B87-25B5-4188-BEA0-8FC740D1D5C7}" srcId="{49B1E405-733D-4D54-975E-5894DBFC2345}" destId="{6F0E46A7-DDE7-4D6F-AFEE-DCE9E3F870A4}" srcOrd="1" destOrd="0" parTransId="{F4A51851-7510-4AE6-B893-ED3E2399A306}" sibTransId="{B74CF95E-7412-494D-85DA-FA5ED715475C}"/>
    <dgm:cxn modelId="{C667D024-0335-4E64-9A31-7C155CC9F442}" type="presOf" srcId="{CF43C85A-193E-4A56-8EC8-8D68B8BF85FD}" destId="{11B3F74E-ED39-4BF2-9D68-F9A920FEAAA6}" srcOrd="0" destOrd="0" presId="urn:microsoft.com/office/officeart/2005/8/layout/process3"/>
    <dgm:cxn modelId="{CC804CA8-F4B3-431D-BBAD-079BC68F6A76}" type="presOf" srcId="{32503CAF-A0CA-4427-BDC3-01F13CC7A288}" destId="{7DB86DF2-4C6C-4F9B-A8E2-35F68D4FD1EC}" srcOrd="1" destOrd="0" presId="urn:microsoft.com/office/officeart/2005/8/layout/process3"/>
    <dgm:cxn modelId="{83EC7355-E75F-4760-8014-EC6E4E472FCA}" srcId="{32503CAF-A0CA-4427-BDC3-01F13CC7A288}" destId="{CF4F01E4-6841-45D2-99E7-81CC7E1C0A6D}" srcOrd="5" destOrd="0" parTransId="{F8E1768D-EC3C-4DAC-B968-3F5F99EF172C}" sibTransId="{111CF836-F653-42D4-898A-0A8CB29F56CA}"/>
    <dgm:cxn modelId="{FAF08ACD-8D2A-4178-ABAE-3AE99149D9E4}" srcId="{32503CAF-A0CA-4427-BDC3-01F13CC7A288}" destId="{6356AAD2-F1F0-434C-BB8F-962EB28D0BF6}" srcOrd="8" destOrd="0" parTransId="{16565DCE-2990-49EB-8651-33D6227BB6B0}" sibTransId="{C1C8711C-490A-4902-BA82-2785A65ABD16}"/>
    <dgm:cxn modelId="{D3A3FDEF-5CCD-4B09-9DDC-04964DE96E98}" srcId="{00C16E85-4A1D-415F-8C36-816F01A52F44}" destId="{7FD75CF1-B0FE-45D4-8E26-95950C24BD7A}" srcOrd="8" destOrd="0" parTransId="{A18347E9-D135-404C-B0D8-CEDBED40D915}" sibTransId="{7F66D579-CB66-427B-A44F-6C145478B400}"/>
    <dgm:cxn modelId="{3ED0785B-8BDE-472E-8EFE-6C0A60EC2E89}" type="presOf" srcId="{79E341D3-950B-471A-B824-2211FE072ABE}" destId="{F35069AB-1776-4B5C-9013-8F853E16214B}" srcOrd="0" destOrd="3" presId="urn:microsoft.com/office/officeart/2005/8/layout/process3"/>
    <dgm:cxn modelId="{C9DB29FD-52F9-4F20-A1E5-115B9DFA3D95}" type="presOf" srcId="{137D61A5-19A1-484B-AA73-98C1156950F5}" destId="{11B3F74E-ED39-4BF2-9D68-F9A920FEAAA6}" srcOrd="0" destOrd="6" presId="urn:microsoft.com/office/officeart/2005/8/layout/process3"/>
    <dgm:cxn modelId="{57F62189-7530-497D-98F8-2C1AFCD4081B}" type="presOf" srcId="{FB28AF25-7CE9-4FF2-B405-B3E6528D3438}" destId="{8185DFC5-F728-445D-B24B-70D7A476E1D9}" srcOrd="0" destOrd="3" presId="urn:microsoft.com/office/officeart/2005/8/layout/process3"/>
    <dgm:cxn modelId="{C60CF9A8-37A1-4F5B-B5E0-2F338FD8882D}" srcId="{00C16E85-4A1D-415F-8C36-816F01A52F44}" destId="{560AC3C8-8525-431F-AC9D-DF9CF7F8751C}" srcOrd="4" destOrd="0" parTransId="{FABA4E0C-927F-45EC-8484-1A444C055910}" sibTransId="{20DCFAB8-BF7D-4C11-B30C-F4D1131416C5}"/>
    <dgm:cxn modelId="{341177ED-2467-411C-8D85-E6C4A33AFD26}" type="presOf" srcId="{CAA25A11-52A4-413B-BC55-0CADB86DD2A8}" destId="{F35069AB-1776-4B5C-9013-8F853E16214B}" srcOrd="0" destOrd="0" presId="urn:microsoft.com/office/officeart/2005/8/layout/process3"/>
    <dgm:cxn modelId="{6B9CAD5D-054E-40CD-91EF-B24A0BDAC88F}" type="presOf" srcId="{6BA811C1-EA55-4AAB-AFB0-55A3FB7EB351}" destId="{F35069AB-1776-4B5C-9013-8F853E16214B}" srcOrd="0" destOrd="11" presId="urn:microsoft.com/office/officeart/2005/8/layout/process3"/>
    <dgm:cxn modelId="{66E6EA02-0D5D-4427-A221-49C18F290D53}" type="presOf" srcId="{D41A36AF-5E44-4AC3-BB65-DB5E2C4F34E7}" destId="{8185DFC5-F728-445D-B24B-70D7A476E1D9}" srcOrd="0" destOrd="1" presId="urn:microsoft.com/office/officeart/2005/8/layout/process3"/>
    <dgm:cxn modelId="{DA71E57A-6E71-4EBB-BDB3-12A6BE615AF2}" srcId="{00C16E85-4A1D-415F-8C36-816F01A52F44}" destId="{170A2DE0-17C1-4D2A-8543-68E4E4E30490}" srcOrd="2" destOrd="0" parTransId="{4F5D6C10-0150-47FD-84AF-5BA419FB58AD}" sibTransId="{DE04A4CA-D38F-47F7-B73C-6A76A6090480}"/>
    <dgm:cxn modelId="{5FD9666E-5FD9-4D5A-8BF4-773E2532A881}" srcId="{F2E98537-9CDE-40ED-A0FD-D49107F921A1}" destId="{00C16E85-4A1D-415F-8C36-816F01A52F44}" srcOrd="1" destOrd="0" parTransId="{CAE1213E-788D-4C76-B7DE-15B48E15321B}" sibTransId="{DA2AEEA0-5D30-49D7-93CE-61DC3AF70803}"/>
    <dgm:cxn modelId="{AD841B4C-439D-4A43-8B23-922E011E6245}" srcId="{49B1E405-733D-4D54-975E-5894DBFC2345}" destId="{60A14629-A354-4A0D-B03F-D14111B87082}" srcOrd="8" destOrd="0" parTransId="{0B4891B3-819B-429F-8955-DEB461AEF90B}" sibTransId="{D192D23E-C338-4750-B9A4-4E7C419A57B3}"/>
    <dgm:cxn modelId="{86259EA0-2A2D-4031-8A16-1C75D5EE7D54}" type="presOf" srcId="{560AC3C8-8525-431F-AC9D-DF9CF7F8751C}" destId="{8185DFC5-F728-445D-B24B-70D7A476E1D9}" srcOrd="0" destOrd="4" presId="urn:microsoft.com/office/officeart/2005/8/layout/process3"/>
    <dgm:cxn modelId="{557E8F21-FD2F-4AD3-A548-8FC63F11A14B}" type="presOf" srcId="{00C16E85-4A1D-415F-8C36-816F01A52F44}" destId="{8D2C83DA-7B30-4CD7-827B-3EBFF0C1EDE4}" srcOrd="1" destOrd="0" presId="urn:microsoft.com/office/officeart/2005/8/layout/process3"/>
    <dgm:cxn modelId="{0AE98F10-CDD2-49B9-8398-F59467C7230B}" srcId="{00C16E85-4A1D-415F-8C36-816F01A52F44}" destId="{F3D820BF-6EEE-4DE2-9E00-96195607D37E}" srcOrd="5" destOrd="0" parTransId="{69C0D647-6199-418A-8ECA-C398F02F7F5D}" sibTransId="{4E0AB232-DAAE-420D-8558-D5CEA7856CCD}"/>
    <dgm:cxn modelId="{00EA4EF8-7E3F-433E-9574-C6DCF41F67A8}" type="presOf" srcId="{60A14629-A354-4A0D-B03F-D14111B87082}" destId="{F35069AB-1776-4B5C-9013-8F853E16214B}" srcOrd="0" destOrd="8" presId="urn:microsoft.com/office/officeart/2005/8/layout/process3"/>
    <dgm:cxn modelId="{579175A0-9D23-4CD0-8A28-837A1C301F47}" type="presOf" srcId="{6356AAD2-F1F0-434C-BB8F-962EB28D0BF6}" destId="{11B3F74E-ED39-4BF2-9D68-F9A920FEAAA6}" srcOrd="0" destOrd="8" presId="urn:microsoft.com/office/officeart/2005/8/layout/process3"/>
    <dgm:cxn modelId="{CD30B066-DA73-4452-9D5A-CD34BF430521}" type="presOf" srcId="{1421F6DA-52C5-4EE4-BF16-CF80EEBB2699}" destId="{11B3F74E-ED39-4BF2-9D68-F9A920FEAAA6}" srcOrd="0" destOrd="2" presId="urn:microsoft.com/office/officeart/2005/8/layout/process3"/>
    <dgm:cxn modelId="{E75651E0-7E9D-4C06-9F81-DADC669DF02D}" type="presOf" srcId="{49B1E405-733D-4D54-975E-5894DBFC2345}" destId="{A02EC75C-4257-4918-A327-007DD5C6D727}" srcOrd="1" destOrd="0" presId="urn:microsoft.com/office/officeart/2005/8/layout/process3"/>
    <dgm:cxn modelId="{D57073A3-44D3-4746-851B-DA6F94014108}" type="presOf" srcId="{F1A40C4C-E97D-49EB-816E-BAC6077E8B2B}" destId="{8185DFC5-F728-445D-B24B-70D7A476E1D9}" srcOrd="0" destOrd="10" presId="urn:microsoft.com/office/officeart/2005/8/layout/process3"/>
    <dgm:cxn modelId="{F0AE4593-1431-40E9-8C42-DD7CA07778A8}" type="presOf" srcId="{DA2AEEA0-5D30-49D7-93CE-61DC3AF70803}" destId="{96FD15D8-F0AE-42E0-9957-AAB725493ECA}" srcOrd="1" destOrd="0" presId="urn:microsoft.com/office/officeart/2005/8/layout/process3"/>
    <dgm:cxn modelId="{A8C869ED-8D87-469F-BA2C-5B9D643ECC8A}" type="presOf" srcId="{72D90585-CA79-4BA2-8E66-E2F98F3FFD7D}" destId="{11B3F74E-ED39-4BF2-9D68-F9A920FEAAA6}" srcOrd="0" destOrd="7" presId="urn:microsoft.com/office/officeart/2005/8/layout/process3"/>
    <dgm:cxn modelId="{EDF132A3-7FB4-4338-9E05-1AAE2DEF4A4E}" type="presOf" srcId="{00C16E85-4A1D-415F-8C36-816F01A52F44}" destId="{D436CCC6-EFBD-47FD-8124-0BA81F836483}" srcOrd="0" destOrd="0" presId="urn:microsoft.com/office/officeart/2005/8/layout/process3"/>
    <dgm:cxn modelId="{4D66A5BA-9D60-44EB-8D83-009B8C4F5C00}" srcId="{49B1E405-733D-4D54-975E-5894DBFC2345}" destId="{40FA41F6-EB11-4F28-8708-11F12A0B01A3}" srcOrd="4" destOrd="0" parTransId="{D1011682-2CF0-4519-BA28-D3637C8C1F25}" sibTransId="{FE56AE9A-356C-4EDE-BED6-53D126C4EB95}"/>
    <dgm:cxn modelId="{A3BAA2BA-E289-4521-9A30-0FC861342604}" srcId="{49B1E405-733D-4D54-975E-5894DBFC2345}" destId="{729D537D-9461-4282-90CE-7B8F0969A633}" srcOrd="2" destOrd="0" parTransId="{63ED4EFA-4585-48BF-8F6C-1BEC324C9884}" sibTransId="{26234B55-696B-437F-A064-7D8EAECF26F3}"/>
    <dgm:cxn modelId="{44B2E1D2-EBE8-4C33-B725-F2A212EED573}" type="presOf" srcId="{4AD4FE86-D775-4487-A76F-E59D7B308B54}" destId="{F35069AB-1776-4B5C-9013-8F853E16214B}" srcOrd="0" destOrd="5" presId="urn:microsoft.com/office/officeart/2005/8/layout/process3"/>
    <dgm:cxn modelId="{2E267ECD-1B3A-4A75-968F-4F58B7CCD718}" srcId="{00C16E85-4A1D-415F-8C36-816F01A52F44}" destId="{FB28AF25-7CE9-4FF2-B405-B3E6528D3438}" srcOrd="3" destOrd="0" parTransId="{1C2BC88A-8F09-4184-828B-854656FD2134}" sibTransId="{B18CA14D-D920-4954-A17F-145F99125748}"/>
    <dgm:cxn modelId="{27E13B1B-26E7-4676-9084-69E8E694FD59}" srcId="{49B1E405-733D-4D54-975E-5894DBFC2345}" destId="{912207B5-FB6C-412D-B906-8A01FB75C61A}" srcOrd="7" destOrd="0" parTransId="{35647764-1601-46F4-B23D-6440A39916D1}" sibTransId="{BBB6380D-8825-470B-8B23-43AE8FED7859}"/>
    <dgm:cxn modelId="{2F9BF856-72C0-4E63-B95E-2DAB23990C0B}" srcId="{F2E98537-9CDE-40ED-A0FD-D49107F921A1}" destId="{49B1E405-733D-4D54-975E-5894DBFC2345}" srcOrd="0" destOrd="0" parTransId="{28025EFC-48F7-400A-AF85-99D35FB57168}" sibTransId="{97B836AD-DC04-4847-9187-A3E0A680F5EE}"/>
    <dgm:cxn modelId="{7AC639DA-53CF-42EC-AC1E-C03453A645EA}" type="presOf" srcId="{D7CECC1D-8712-417D-A383-5A93C5BF244F}" destId="{8185DFC5-F728-445D-B24B-70D7A476E1D9}" srcOrd="0" destOrd="0" presId="urn:microsoft.com/office/officeart/2005/8/layout/process3"/>
    <dgm:cxn modelId="{DB942375-892A-44CB-80AE-96E4CCAF18A8}" type="presOf" srcId="{170A2DE0-17C1-4D2A-8543-68E4E4E30490}" destId="{8185DFC5-F728-445D-B24B-70D7A476E1D9}" srcOrd="0" destOrd="2" presId="urn:microsoft.com/office/officeart/2005/8/layout/process3"/>
    <dgm:cxn modelId="{FC307928-A37E-4346-96B8-EEFED0FF79C4}" type="presOf" srcId="{6F0E46A7-DDE7-4D6F-AFEE-DCE9E3F870A4}" destId="{F35069AB-1776-4B5C-9013-8F853E16214B}" srcOrd="0" destOrd="1" presId="urn:microsoft.com/office/officeart/2005/8/layout/process3"/>
    <dgm:cxn modelId="{FC2F90C5-E9B9-4DAE-BA47-BC0E1F959559}" type="presOf" srcId="{DA2AEEA0-5D30-49D7-93CE-61DC3AF70803}" destId="{2E7720B9-24AB-4841-9977-2C6417758256}" srcOrd="0" destOrd="0" presId="urn:microsoft.com/office/officeart/2005/8/layout/process3"/>
    <dgm:cxn modelId="{6A88E5F3-AE9A-4888-A887-F27F2AFEADD8}" type="presOf" srcId="{7FD75CF1-B0FE-45D4-8E26-95950C24BD7A}" destId="{8185DFC5-F728-445D-B24B-70D7A476E1D9}" srcOrd="0" destOrd="8" presId="urn:microsoft.com/office/officeart/2005/8/layout/process3"/>
    <dgm:cxn modelId="{3991D66D-457B-4E0B-A3CB-E3F174027881}" srcId="{49B1E405-733D-4D54-975E-5894DBFC2345}" destId="{36CFAA16-1FEB-4D2F-BE92-8484AAE81BC6}" srcOrd="12" destOrd="0" parTransId="{4F797045-8F47-47E3-ABDE-059B2D0C01DF}" sibTransId="{9A54497C-2B50-44C2-9B1F-B78C4D99F8AD}"/>
    <dgm:cxn modelId="{BE602115-E05F-4824-9ECB-88D00C893770}" srcId="{49B1E405-733D-4D54-975E-5894DBFC2345}" destId="{79E341D3-950B-471A-B824-2211FE072ABE}" srcOrd="3" destOrd="0" parTransId="{1031F5E5-A113-4E52-979C-9E953D8BFBBE}" sibTransId="{B92A7802-B3BB-4C44-A54D-E749CF274123}"/>
    <dgm:cxn modelId="{435E5A29-63D7-485B-B989-4BB2FC5798EC}" type="presOf" srcId="{40FA41F6-EB11-4F28-8708-11F12A0B01A3}" destId="{F35069AB-1776-4B5C-9013-8F853E16214B}" srcOrd="0" destOrd="4" presId="urn:microsoft.com/office/officeart/2005/8/layout/process3"/>
    <dgm:cxn modelId="{36565EDC-ED5C-4B65-9AB6-388979E34531}" srcId="{49B1E405-733D-4D54-975E-5894DBFC2345}" destId="{CAA25A11-52A4-413B-BC55-0CADB86DD2A8}" srcOrd="0" destOrd="0" parTransId="{7E2C1835-0DE3-49DA-9E6B-2A2F52BFEC02}" sibTransId="{431A677A-744B-4FE3-A529-535E4F20BF72}"/>
    <dgm:cxn modelId="{712ECE1E-90A4-42EE-8A26-C130595414BD}" type="presOf" srcId="{F3D820BF-6EEE-4DE2-9E00-96195607D37E}" destId="{8185DFC5-F728-445D-B24B-70D7A476E1D9}" srcOrd="0" destOrd="5" presId="urn:microsoft.com/office/officeart/2005/8/layout/process3"/>
    <dgm:cxn modelId="{936378F8-6266-4001-9BA2-ECB33453043F}" srcId="{32503CAF-A0CA-4427-BDC3-01F13CC7A288}" destId="{5670B505-A008-45DE-A649-7BA3888B18A4}" srcOrd="3" destOrd="0" parTransId="{FC8F8A2C-214E-406E-BA83-D9A22E3546D4}" sibTransId="{C5D5474C-1973-4C64-88F0-E418EF962430}"/>
    <dgm:cxn modelId="{F2F9C175-FBC6-498B-91EA-9D95F9D1E655}" type="presParOf" srcId="{CF39F9DF-07F8-44DC-9483-B205467ADDF3}" destId="{F69707F8-50F6-4568-9429-6FADDACEAB95}" srcOrd="0" destOrd="0" presId="urn:microsoft.com/office/officeart/2005/8/layout/process3"/>
    <dgm:cxn modelId="{F4FABBD0-ABCC-42E1-AD5B-8A3BACAC6249}" type="presParOf" srcId="{F69707F8-50F6-4568-9429-6FADDACEAB95}" destId="{4E7ADE96-3739-4D69-A174-34F20360D15E}" srcOrd="0" destOrd="0" presId="urn:microsoft.com/office/officeart/2005/8/layout/process3"/>
    <dgm:cxn modelId="{7DC1945B-E979-48DE-9E58-CC22434FF76B}" type="presParOf" srcId="{F69707F8-50F6-4568-9429-6FADDACEAB95}" destId="{A02EC75C-4257-4918-A327-007DD5C6D727}" srcOrd="1" destOrd="0" presId="urn:microsoft.com/office/officeart/2005/8/layout/process3"/>
    <dgm:cxn modelId="{B6CB45B2-48CF-4D1B-A6F8-725FBECA3EA3}" type="presParOf" srcId="{F69707F8-50F6-4568-9429-6FADDACEAB95}" destId="{F35069AB-1776-4B5C-9013-8F853E16214B}" srcOrd="2" destOrd="0" presId="urn:microsoft.com/office/officeart/2005/8/layout/process3"/>
    <dgm:cxn modelId="{FC7AFC4D-32BB-4B42-AB94-EB5328A86984}" type="presParOf" srcId="{CF39F9DF-07F8-44DC-9483-B205467ADDF3}" destId="{20688B1F-4D8E-4CC5-A557-6F5D04A1B41C}" srcOrd="1" destOrd="0" presId="urn:microsoft.com/office/officeart/2005/8/layout/process3"/>
    <dgm:cxn modelId="{18A75C25-F16D-4204-B279-551DAC053C8A}" type="presParOf" srcId="{20688B1F-4D8E-4CC5-A557-6F5D04A1B41C}" destId="{407F8FCC-22D4-4523-8DEA-B55FC7F588E5}" srcOrd="0" destOrd="0" presId="urn:microsoft.com/office/officeart/2005/8/layout/process3"/>
    <dgm:cxn modelId="{DBDDC1A3-7283-47EA-9CDA-4464BD8379C4}" type="presParOf" srcId="{CF39F9DF-07F8-44DC-9483-B205467ADDF3}" destId="{989B0A05-AE5A-4302-A3FE-200FD87ABE7A}" srcOrd="2" destOrd="0" presId="urn:microsoft.com/office/officeart/2005/8/layout/process3"/>
    <dgm:cxn modelId="{52AFAEB6-C5FB-4E80-BA43-0A07922D9CEC}" type="presParOf" srcId="{989B0A05-AE5A-4302-A3FE-200FD87ABE7A}" destId="{D436CCC6-EFBD-47FD-8124-0BA81F836483}" srcOrd="0" destOrd="0" presId="urn:microsoft.com/office/officeart/2005/8/layout/process3"/>
    <dgm:cxn modelId="{16204A74-4CE6-46DD-9903-8FC143A59332}" type="presParOf" srcId="{989B0A05-AE5A-4302-A3FE-200FD87ABE7A}" destId="{8D2C83DA-7B30-4CD7-827B-3EBFF0C1EDE4}" srcOrd="1" destOrd="0" presId="urn:microsoft.com/office/officeart/2005/8/layout/process3"/>
    <dgm:cxn modelId="{1E82193F-D80E-4F0E-9849-126036E6B6AD}" type="presParOf" srcId="{989B0A05-AE5A-4302-A3FE-200FD87ABE7A}" destId="{8185DFC5-F728-445D-B24B-70D7A476E1D9}" srcOrd="2" destOrd="0" presId="urn:microsoft.com/office/officeart/2005/8/layout/process3"/>
    <dgm:cxn modelId="{46385AAC-38EC-45A9-B07B-CDF23BBE3D36}" type="presParOf" srcId="{CF39F9DF-07F8-44DC-9483-B205467ADDF3}" destId="{2E7720B9-24AB-4841-9977-2C6417758256}" srcOrd="3" destOrd="0" presId="urn:microsoft.com/office/officeart/2005/8/layout/process3"/>
    <dgm:cxn modelId="{6D973B52-A13F-4819-A5F4-37DBE81EB658}" type="presParOf" srcId="{2E7720B9-24AB-4841-9977-2C6417758256}" destId="{96FD15D8-F0AE-42E0-9957-AAB725493ECA}" srcOrd="0" destOrd="0" presId="urn:microsoft.com/office/officeart/2005/8/layout/process3"/>
    <dgm:cxn modelId="{FD162E2F-2AEA-4723-84E2-124DFEC42C71}" type="presParOf" srcId="{CF39F9DF-07F8-44DC-9483-B205467ADDF3}" destId="{458E1FB4-D93C-4DFB-939A-AEB0C0C5478D}" srcOrd="4" destOrd="0" presId="urn:microsoft.com/office/officeart/2005/8/layout/process3"/>
    <dgm:cxn modelId="{B11AAFA7-CA3D-49B8-9FB7-3036F7CB412B}" type="presParOf" srcId="{458E1FB4-D93C-4DFB-939A-AEB0C0C5478D}" destId="{49C221E0-494F-49B0-A1EB-913341D04379}" srcOrd="0" destOrd="0" presId="urn:microsoft.com/office/officeart/2005/8/layout/process3"/>
    <dgm:cxn modelId="{6DA2EA35-6BD1-479F-97B0-9C966078939A}" type="presParOf" srcId="{458E1FB4-D93C-4DFB-939A-AEB0C0C5478D}" destId="{7DB86DF2-4C6C-4F9B-A8E2-35F68D4FD1EC}" srcOrd="1" destOrd="0" presId="urn:microsoft.com/office/officeart/2005/8/layout/process3"/>
    <dgm:cxn modelId="{B178D745-CC7D-4FD1-8B26-BDD79B796B98}" type="presParOf" srcId="{458E1FB4-D93C-4DFB-939A-AEB0C0C5478D}" destId="{11B3F74E-ED39-4BF2-9D68-F9A920FEAAA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E98537-9CDE-40ED-A0FD-D49107F921A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49B1E405-733D-4D54-975E-5894DBFC2345}">
      <dgm:prSet phldrT="[Text]"/>
      <dgm:spPr/>
      <dgm:t>
        <a:bodyPr/>
        <a:lstStyle/>
        <a:p>
          <a:r>
            <a:rPr lang="en-US" dirty="0" smtClean="0"/>
            <a:t>Shared Cache</a:t>
          </a:r>
          <a:endParaRPr lang="en-US" dirty="0"/>
        </a:p>
      </dgm:t>
    </dgm:pt>
    <dgm:pt modelId="{28025EFC-48F7-400A-AF85-99D35FB57168}" type="parTrans" cxnId="{2F9BF856-72C0-4E63-B95E-2DAB23990C0B}">
      <dgm:prSet/>
      <dgm:spPr/>
      <dgm:t>
        <a:bodyPr/>
        <a:lstStyle/>
        <a:p>
          <a:endParaRPr lang="en-US"/>
        </a:p>
      </dgm:t>
    </dgm:pt>
    <dgm:pt modelId="{97B836AD-DC04-4847-9187-A3E0A680F5EE}" type="sibTrans" cxnId="{2F9BF856-72C0-4E63-B95E-2DAB23990C0B}">
      <dgm:prSet/>
      <dgm:spPr/>
      <dgm:t>
        <a:bodyPr/>
        <a:lstStyle/>
        <a:p>
          <a:endParaRPr lang="en-US"/>
        </a:p>
      </dgm:t>
    </dgm:pt>
    <dgm:pt modelId="{CAA25A11-52A4-413B-BC55-0CADB86DD2A8}">
      <dgm:prSet phldrT="[Text]"/>
      <dgm:spPr/>
      <dgm:t>
        <a:bodyPr/>
        <a:lstStyle/>
        <a:p>
          <a:r>
            <a:rPr lang="en-US" dirty="0" smtClean="0"/>
            <a:t>Cloud Services</a:t>
          </a:r>
          <a:endParaRPr lang="en-US" dirty="0"/>
        </a:p>
      </dgm:t>
    </dgm:pt>
    <dgm:pt modelId="{7E2C1835-0DE3-49DA-9E6B-2A2F52BFEC02}" type="parTrans" cxnId="{36565EDC-ED5C-4B65-9AB6-388979E34531}">
      <dgm:prSet/>
      <dgm:spPr/>
      <dgm:t>
        <a:bodyPr/>
        <a:lstStyle/>
        <a:p>
          <a:endParaRPr lang="en-US"/>
        </a:p>
      </dgm:t>
    </dgm:pt>
    <dgm:pt modelId="{431A677A-744B-4FE3-A529-535E4F20BF72}" type="sibTrans" cxnId="{36565EDC-ED5C-4B65-9AB6-388979E34531}">
      <dgm:prSet/>
      <dgm:spPr/>
      <dgm:t>
        <a:bodyPr/>
        <a:lstStyle/>
        <a:p>
          <a:endParaRPr lang="en-US"/>
        </a:p>
      </dgm:t>
    </dgm:pt>
    <dgm:pt modelId="{32503CAF-A0CA-4427-BDC3-01F13CC7A288}">
      <dgm:prSet phldrT="[Text]"/>
      <dgm:spPr/>
      <dgm:t>
        <a:bodyPr/>
        <a:lstStyle/>
        <a:p>
          <a:r>
            <a:rPr lang="en-US" dirty="0" smtClean="0"/>
            <a:t>Cache Service</a:t>
          </a:r>
          <a:endParaRPr lang="en-US" dirty="0"/>
        </a:p>
      </dgm:t>
    </dgm:pt>
    <dgm:pt modelId="{142402A9-C54B-406B-9E34-E08634CA23BA}" type="parTrans" cxnId="{8F268ABD-749A-4812-9389-C0CED2AFB72F}">
      <dgm:prSet/>
      <dgm:spPr/>
      <dgm:t>
        <a:bodyPr/>
        <a:lstStyle/>
        <a:p>
          <a:endParaRPr lang="en-US"/>
        </a:p>
      </dgm:t>
    </dgm:pt>
    <dgm:pt modelId="{84B2CB75-4F99-4E93-8E21-B5675AA8D8D0}" type="sibTrans" cxnId="{8F268ABD-749A-4812-9389-C0CED2AFB72F}">
      <dgm:prSet/>
      <dgm:spPr/>
      <dgm:t>
        <a:bodyPr/>
        <a:lstStyle/>
        <a:p>
          <a:endParaRPr lang="en-US"/>
        </a:p>
      </dgm:t>
    </dgm:pt>
    <dgm:pt modelId="{CF43C85A-193E-4A56-8EC8-8D68B8BF85FD}">
      <dgm:prSet phldrT="[Text]"/>
      <dgm:spPr/>
      <dgm:t>
        <a:bodyPr/>
        <a:lstStyle/>
        <a:p>
          <a:r>
            <a:rPr lang="en-US" dirty="0" smtClean="0"/>
            <a:t>Cloud Services, Web Sites, or VMs</a:t>
          </a:r>
          <a:endParaRPr lang="en-US" dirty="0"/>
        </a:p>
      </dgm:t>
    </dgm:pt>
    <dgm:pt modelId="{820547CB-0960-49ED-A24B-936D968DD0A1}" type="parTrans" cxnId="{62246E09-2EFC-4CEB-B0E1-71D79E73EDC3}">
      <dgm:prSet/>
      <dgm:spPr/>
      <dgm:t>
        <a:bodyPr/>
        <a:lstStyle/>
        <a:p>
          <a:endParaRPr lang="en-US"/>
        </a:p>
      </dgm:t>
    </dgm:pt>
    <dgm:pt modelId="{971F7B6C-F87A-4159-8042-0B8F36FFE08E}" type="sibTrans" cxnId="{62246E09-2EFC-4CEB-B0E1-71D79E73EDC3}">
      <dgm:prSet/>
      <dgm:spPr/>
      <dgm:t>
        <a:bodyPr/>
        <a:lstStyle/>
        <a:p>
          <a:endParaRPr lang="en-US"/>
        </a:p>
      </dgm:t>
    </dgm:pt>
    <dgm:pt modelId="{729D537D-9461-4282-90CE-7B8F0969A633}">
      <dgm:prSet phldrT="[Text]"/>
      <dgm:spPr/>
      <dgm:t>
        <a:bodyPr/>
        <a:lstStyle/>
        <a:p>
          <a:r>
            <a:rPr lang="en-US" dirty="0" smtClean="0"/>
            <a:t>Shared – quotas</a:t>
          </a:r>
          <a:endParaRPr lang="en-US" dirty="0"/>
        </a:p>
      </dgm:t>
    </dgm:pt>
    <dgm:pt modelId="{63ED4EFA-4585-48BF-8F6C-1BEC324C9884}" type="parTrans" cxnId="{A3BAA2BA-E289-4521-9A30-0FC861342604}">
      <dgm:prSet/>
      <dgm:spPr/>
      <dgm:t>
        <a:bodyPr/>
        <a:lstStyle/>
        <a:p>
          <a:endParaRPr lang="en-US"/>
        </a:p>
      </dgm:t>
    </dgm:pt>
    <dgm:pt modelId="{26234B55-696B-437F-A064-7D8EAECF26F3}" type="sibTrans" cxnId="{A3BAA2BA-E289-4521-9A30-0FC861342604}">
      <dgm:prSet/>
      <dgm:spPr/>
      <dgm:t>
        <a:bodyPr/>
        <a:lstStyle/>
        <a:p>
          <a:endParaRPr lang="en-US"/>
        </a:p>
      </dgm:t>
    </dgm:pt>
    <dgm:pt modelId="{40FA41F6-EB11-4F28-8708-11F12A0B01A3}">
      <dgm:prSet phldrT="[Text]"/>
      <dgm:spPr/>
      <dgm:t>
        <a:bodyPr/>
        <a:lstStyle/>
        <a:p>
          <a:r>
            <a:rPr lang="en-US" dirty="0" smtClean="0"/>
            <a:t>Lacked feature parity</a:t>
          </a:r>
          <a:endParaRPr lang="en-US" dirty="0"/>
        </a:p>
      </dgm:t>
    </dgm:pt>
    <dgm:pt modelId="{D1011682-2CF0-4519-BA28-D3637C8C1F25}" type="parTrans" cxnId="{4D66A5BA-9D60-44EB-8D83-009B8C4F5C00}">
      <dgm:prSet/>
      <dgm:spPr/>
      <dgm:t>
        <a:bodyPr/>
        <a:lstStyle/>
        <a:p>
          <a:endParaRPr lang="en-US"/>
        </a:p>
      </dgm:t>
    </dgm:pt>
    <dgm:pt modelId="{FE56AE9A-356C-4EDE-BED6-53D126C4EB95}" type="sibTrans" cxnId="{4D66A5BA-9D60-44EB-8D83-009B8C4F5C00}">
      <dgm:prSet/>
      <dgm:spPr/>
      <dgm:t>
        <a:bodyPr/>
        <a:lstStyle/>
        <a:p>
          <a:endParaRPr lang="en-US"/>
        </a:p>
      </dgm:t>
    </dgm:pt>
    <dgm:pt modelId="{8200A01A-C432-4A87-956D-573DD22B8C6A}">
      <dgm:prSet phldrT="[Text]"/>
      <dgm:spPr/>
      <dgm:t>
        <a:bodyPr/>
        <a:lstStyle/>
        <a:p>
          <a:r>
            <a:rPr lang="en-US" dirty="0" smtClean="0"/>
            <a:t>Multiple size options</a:t>
          </a:r>
          <a:endParaRPr lang="en-US" dirty="0"/>
        </a:p>
      </dgm:t>
    </dgm:pt>
    <dgm:pt modelId="{D63D80E9-E20E-44BE-86C0-EE9419B2B5E9}" type="parTrans" cxnId="{9E64D428-2EA7-4401-8302-F895BBB66A49}">
      <dgm:prSet/>
      <dgm:spPr/>
      <dgm:t>
        <a:bodyPr/>
        <a:lstStyle/>
        <a:p>
          <a:endParaRPr lang="en-US"/>
        </a:p>
      </dgm:t>
    </dgm:pt>
    <dgm:pt modelId="{512832DB-C89B-405E-9B99-ABD1B379B94A}" type="sibTrans" cxnId="{9E64D428-2EA7-4401-8302-F895BBB66A49}">
      <dgm:prSet/>
      <dgm:spPr/>
      <dgm:t>
        <a:bodyPr/>
        <a:lstStyle/>
        <a:p>
          <a:endParaRPr lang="en-US"/>
        </a:p>
      </dgm:t>
    </dgm:pt>
    <dgm:pt modelId="{60A14629-A354-4A0D-B03F-D14111B87082}">
      <dgm:prSet phldrT="[Text]"/>
      <dgm:spPr/>
      <dgm:t>
        <a:bodyPr/>
        <a:lstStyle/>
        <a:p>
          <a:r>
            <a:rPr lang="en-US" dirty="0" smtClean="0"/>
            <a:t>Expensive</a:t>
          </a:r>
          <a:endParaRPr lang="en-US" dirty="0"/>
        </a:p>
      </dgm:t>
    </dgm:pt>
    <dgm:pt modelId="{0B4891B3-819B-429F-8955-DEB461AEF90B}" type="parTrans" cxnId="{AD841B4C-439D-4A43-8B23-922E011E6245}">
      <dgm:prSet/>
      <dgm:spPr/>
      <dgm:t>
        <a:bodyPr/>
        <a:lstStyle/>
        <a:p>
          <a:endParaRPr lang="en-US"/>
        </a:p>
      </dgm:t>
    </dgm:pt>
    <dgm:pt modelId="{D192D23E-C338-4750-B9A4-4E7C419A57B3}" type="sibTrans" cxnId="{AD841B4C-439D-4A43-8B23-922E011E6245}">
      <dgm:prSet/>
      <dgm:spPr/>
      <dgm:t>
        <a:bodyPr/>
        <a:lstStyle/>
        <a:p>
          <a:endParaRPr lang="en-US"/>
        </a:p>
      </dgm:t>
    </dgm:pt>
    <dgm:pt modelId="{1421F6DA-52C5-4EE4-BF16-CF80EEBB2699}">
      <dgm:prSet phldrT="[Text]"/>
      <dgm:spPr/>
      <dgm:t>
        <a:bodyPr/>
        <a:lstStyle/>
        <a:p>
          <a:r>
            <a:rPr lang="en-US" dirty="0" smtClean="0"/>
            <a:t>Feature parity</a:t>
          </a:r>
          <a:endParaRPr lang="en-US" dirty="0"/>
        </a:p>
      </dgm:t>
    </dgm:pt>
    <dgm:pt modelId="{953BF11B-B000-44C5-B5CF-07AAE9CDFD93}" type="parTrans" cxnId="{2202F5EF-DFEE-4320-A043-D825513330AA}">
      <dgm:prSet/>
      <dgm:spPr/>
      <dgm:t>
        <a:bodyPr/>
        <a:lstStyle/>
        <a:p>
          <a:endParaRPr lang="en-US"/>
        </a:p>
      </dgm:t>
    </dgm:pt>
    <dgm:pt modelId="{12CD9626-767A-43AC-B3E9-36A7A490DD8F}" type="sibTrans" cxnId="{2202F5EF-DFEE-4320-A043-D825513330AA}">
      <dgm:prSet/>
      <dgm:spPr/>
      <dgm:t>
        <a:bodyPr/>
        <a:lstStyle/>
        <a:p>
          <a:endParaRPr lang="en-US"/>
        </a:p>
      </dgm:t>
    </dgm:pt>
    <dgm:pt modelId="{1D76B0D4-9E4E-4B15-ADC3-ACBF70916B48}">
      <dgm:prSet phldrT="[Text]"/>
      <dgm:spPr/>
      <dgm:t>
        <a:bodyPr/>
        <a:lstStyle/>
        <a:p>
          <a:r>
            <a:rPr lang="en-US" dirty="0" smtClean="0"/>
            <a:t>Managed infrastructure</a:t>
          </a:r>
          <a:endParaRPr lang="en-US" dirty="0"/>
        </a:p>
      </dgm:t>
    </dgm:pt>
    <dgm:pt modelId="{63540303-B130-423C-B28A-691316E2385F}" type="parTrans" cxnId="{4B698D60-80FB-4046-A67E-DF957154D425}">
      <dgm:prSet/>
      <dgm:spPr/>
      <dgm:t>
        <a:bodyPr/>
        <a:lstStyle/>
        <a:p>
          <a:endParaRPr lang="en-US"/>
        </a:p>
      </dgm:t>
    </dgm:pt>
    <dgm:pt modelId="{BF76A56F-B3D8-44F3-A871-20DA0E17CE8D}" type="sibTrans" cxnId="{4B698D60-80FB-4046-A67E-DF957154D425}">
      <dgm:prSet/>
      <dgm:spPr/>
      <dgm:t>
        <a:bodyPr/>
        <a:lstStyle/>
        <a:p>
          <a:endParaRPr lang="en-US"/>
        </a:p>
      </dgm:t>
    </dgm:pt>
    <dgm:pt modelId="{137D61A5-19A1-484B-AA73-98C1156950F5}">
      <dgm:prSet phldrT="[Text]"/>
      <dgm:spPr/>
      <dgm:t>
        <a:bodyPr/>
        <a:lstStyle/>
        <a:p>
          <a:r>
            <a:rPr lang="en-US" dirty="0" smtClean="0"/>
            <a:t>Price/capacity tiers</a:t>
          </a:r>
          <a:endParaRPr lang="en-US" dirty="0"/>
        </a:p>
      </dgm:t>
    </dgm:pt>
    <dgm:pt modelId="{05F4EE31-DA46-46CC-8ECC-1D2A7BA4DE4D}" type="parTrans" cxnId="{284A7C8C-1F6B-4876-8537-B7F35B796885}">
      <dgm:prSet/>
      <dgm:spPr/>
      <dgm:t>
        <a:bodyPr/>
        <a:lstStyle/>
        <a:p>
          <a:endParaRPr lang="en-US"/>
        </a:p>
      </dgm:t>
    </dgm:pt>
    <dgm:pt modelId="{5603F552-3E22-43F7-8FEF-89CBCD4D6911}" type="sibTrans" cxnId="{284A7C8C-1F6B-4876-8537-B7F35B796885}">
      <dgm:prSet/>
      <dgm:spPr/>
      <dgm:t>
        <a:bodyPr/>
        <a:lstStyle/>
        <a:p>
          <a:endParaRPr lang="en-US"/>
        </a:p>
      </dgm:t>
    </dgm:pt>
    <dgm:pt modelId="{6356AAD2-F1F0-434C-BB8F-962EB28D0BF6}">
      <dgm:prSet phldrT="[Text]"/>
      <dgm:spPr/>
      <dgm:t>
        <a:bodyPr/>
        <a:lstStyle/>
        <a:p>
          <a:r>
            <a:rPr lang="en-US" dirty="0" smtClean="0"/>
            <a:t>Good performance (1ms read)</a:t>
          </a:r>
          <a:endParaRPr lang="en-US" dirty="0"/>
        </a:p>
      </dgm:t>
    </dgm:pt>
    <dgm:pt modelId="{16565DCE-2990-49EB-8651-33D6227BB6B0}" type="parTrans" cxnId="{FAF08ACD-8D2A-4178-ABAE-3AE99149D9E4}">
      <dgm:prSet/>
      <dgm:spPr/>
      <dgm:t>
        <a:bodyPr/>
        <a:lstStyle/>
        <a:p>
          <a:endParaRPr lang="en-US"/>
        </a:p>
      </dgm:t>
    </dgm:pt>
    <dgm:pt modelId="{C1C8711C-490A-4902-BA82-2785A65ABD16}" type="sibTrans" cxnId="{FAF08ACD-8D2A-4178-ABAE-3AE99149D9E4}">
      <dgm:prSet/>
      <dgm:spPr/>
      <dgm:t>
        <a:bodyPr/>
        <a:lstStyle/>
        <a:p>
          <a:endParaRPr lang="en-US"/>
        </a:p>
      </dgm:t>
    </dgm:pt>
    <dgm:pt modelId="{6F0E46A7-DDE7-4D6F-AFEE-DCE9E3F870A4}">
      <dgm:prSet phldrT="[Text]"/>
      <dgm:spPr/>
      <dgm:t>
        <a:bodyPr/>
        <a:lstStyle/>
        <a:p>
          <a:endParaRPr lang="en-US" dirty="0"/>
        </a:p>
      </dgm:t>
    </dgm:pt>
    <dgm:pt modelId="{F4A51851-7510-4AE6-B893-ED3E2399A306}" type="parTrans" cxnId="{864C3B87-25B5-4188-BEA0-8FC740D1D5C7}">
      <dgm:prSet/>
      <dgm:spPr/>
      <dgm:t>
        <a:bodyPr/>
        <a:lstStyle/>
        <a:p>
          <a:endParaRPr lang="en-US"/>
        </a:p>
      </dgm:t>
    </dgm:pt>
    <dgm:pt modelId="{B74CF95E-7412-494D-85DA-FA5ED715475C}" type="sibTrans" cxnId="{864C3B87-25B5-4188-BEA0-8FC740D1D5C7}">
      <dgm:prSet/>
      <dgm:spPr/>
      <dgm:t>
        <a:bodyPr/>
        <a:lstStyle/>
        <a:p>
          <a:endParaRPr lang="en-US"/>
        </a:p>
      </dgm:t>
    </dgm:pt>
    <dgm:pt modelId="{79E341D3-950B-471A-B824-2211FE072ABE}">
      <dgm:prSet phldrT="[Text]"/>
      <dgm:spPr/>
      <dgm:t>
        <a:bodyPr/>
        <a:lstStyle/>
        <a:p>
          <a:endParaRPr lang="en-US" dirty="0"/>
        </a:p>
      </dgm:t>
    </dgm:pt>
    <dgm:pt modelId="{1031F5E5-A113-4E52-979C-9E953D8BFBBE}" type="parTrans" cxnId="{BE602115-E05F-4824-9ECB-88D00C893770}">
      <dgm:prSet/>
      <dgm:spPr/>
      <dgm:t>
        <a:bodyPr/>
        <a:lstStyle/>
        <a:p>
          <a:endParaRPr lang="en-US"/>
        </a:p>
      </dgm:t>
    </dgm:pt>
    <dgm:pt modelId="{B92A7802-B3BB-4C44-A54D-E749CF274123}" type="sibTrans" cxnId="{BE602115-E05F-4824-9ECB-88D00C893770}">
      <dgm:prSet/>
      <dgm:spPr/>
      <dgm:t>
        <a:bodyPr/>
        <a:lstStyle/>
        <a:p>
          <a:endParaRPr lang="en-US"/>
        </a:p>
      </dgm:t>
    </dgm:pt>
    <dgm:pt modelId="{4AD4FE86-D775-4487-A76F-E59D7B308B54}">
      <dgm:prSet phldrT="[Text]"/>
      <dgm:spPr/>
      <dgm:t>
        <a:bodyPr/>
        <a:lstStyle/>
        <a:p>
          <a:endParaRPr lang="en-US" dirty="0"/>
        </a:p>
      </dgm:t>
    </dgm:pt>
    <dgm:pt modelId="{1DA8138A-AF61-4C8E-B9F3-6278CED8345C}" type="parTrans" cxnId="{16B28407-42B9-4086-96DD-BBAC40FD7845}">
      <dgm:prSet/>
      <dgm:spPr/>
      <dgm:t>
        <a:bodyPr/>
        <a:lstStyle/>
        <a:p>
          <a:endParaRPr lang="en-US"/>
        </a:p>
      </dgm:t>
    </dgm:pt>
    <dgm:pt modelId="{74E9749F-3AB2-4606-B395-B63A09C0864A}" type="sibTrans" cxnId="{16B28407-42B9-4086-96DD-BBAC40FD7845}">
      <dgm:prSet/>
      <dgm:spPr/>
      <dgm:t>
        <a:bodyPr/>
        <a:lstStyle/>
        <a:p>
          <a:endParaRPr lang="en-US"/>
        </a:p>
      </dgm:t>
    </dgm:pt>
    <dgm:pt modelId="{912207B5-FB6C-412D-B906-8A01FB75C61A}">
      <dgm:prSet phldrT="[Text]"/>
      <dgm:spPr/>
      <dgm:t>
        <a:bodyPr/>
        <a:lstStyle/>
        <a:p>
          <a:endParaRPr lang="en-US" dirty="0"/>
        </a:p>
      </dgm:t>
    </dgm:pt>
    <dgm:pt modelId="{35647764-1601-46F4-B23D-6440A39916D1}" type="parTrans" cxnId="{27E13B1B-26E7-4676-9084-69E8E694FD59}">
      <dgm:prSet/>
      <dgm:spPr/>
      <dgm:t>
        <a:bodyPr/>
        <a:lstStyle/>
        <a:p>
          <a:endParaRPr lang="en-US"/>
        </a:p>
      </dgm:t>
    </dgm:pt>
    <dgm:pt modelId="{BBB6380D-8825-470B-8B23-43AE8FED7859}" type="sibTrans" cxnId="{27E13B1B-26E7-4676-9084-69E8E694FD59}">
      <dgm:prSet/>
      <dgm:spPr/>
      <dgm:t>
        <a:bodyPr/>
        <a:lstStyle/>
        <a:p>
          <a:endParaRPr lang="en-US"/>
        </a:p>
      </dgm:t>
    </dgm:pt>
    <dgm:pt modelId="{5E62F598-5C36-408B-945A-55D0AA2F5566}">
      <dgm:prSet phldrT="[Text]"/>
      <dgm:spPr/>
      <dgm:t>
        <a:bodyPr/>
        <a:lstStyle/>
        <a:p>
          <a:endParaRPr lang="en-US" dirty="0"/>
        </a:p>
      </dgm:t>
    </dgm:pt>
    <dgm:pt modelId="{371508F0-D495-45FC-8EE9-526D4C7B69C2}" type="parTrans" cxnId="{FE46CC36-2BE3-453C-84E2-BF3250BF1BD8}">
      <dgm:prSet/>
      <dgm:spPr/>
      <dgm:t>
        <a:bodyPr/>
        <a:lstStyle/>
        <a:p>
          <a:endParaRPr lang="en-US"/>
        </a:p>
      </dgm:t>
    </dgm:pt>
    <dgm:pt modelId="{7E9653B9-A6DD-4FAD-9892-3E2F23C2FD35}" type="sibTrans" cxnId="{FE46CC36-2BE3-453C-84E2-BF3250BF1BD8}">
      <dgm:prSet/>
      <dgm:spPr/>
      <dgm:t>
        <a:bodyPr/>
        <a:lstStyle/>
        <a:p>
          <a:endParaRPr lang="en-US"/>
        </a:p>
      </dgm:t>
    </dgm:pt>
    <dgm:pt modelId="{5670B505-A008-45DE-A649-7BA3888B18A4}">
      <dgm:prSet phldrT="[Text]"/>
      <dgm:spPr/>
      <dgm:t>
        <a:bodyPr/>
        <a:lstStyle/>
        <a:p>
          <a:endParaRPr lang="en-US" dirty="0"/>
        </a:p>
      </dgm:t>
    </dgm:pt>
    <dgm:pt modelId="{FC8F8A2C-214E-406E-BA83-D9A22E3546D4}" type="parTrans" cxnId="{936378F8-6266-4001-9BA2-ECB33453043F}">
      <dgm:prSet/>
      <dgm:spPr/>
      <dgm:t>
        <a:bodyPr/>
        <a:lstStyle/>
        <a:p>
          <a:endParaRPr lang="en-US"/>
        </a:p>
      </dgm:t>
    </dgm:pt>
    <dgm:pt modelId="{C5D5474C-1973-4C64-88F0-E418EF962430}" type="sibTrans" cxnId="{936378F8-6266-4001-9BA2-ECB33453043F}">
      <dgm:prSet/>
      <dgm:spPr/>
      <dgm:t>
        <a:bodyPr/>
        <a:lstStyle/>
        <a:p>
          <a:endParaRPr lang="en-US"/>
        </a:p>
      </dgm:t>
    </dgm:pt>
    <dgm:pt modelId="{CF4F01E4-6841-45D2-99E7-81CC7E1C0A6D}">
      <dgm:prSet phldrT="[Text]"/>
      <dgm:spPr/>
      <dgm:t>
        <a:bodyPr/>
        <a:lstStyle/>
        <a:p>
          <a:endParaRPr lang="en-US" dirty="0"/>
        </a:p>
      </dgm:t>
    </dgm:pt>
    <dgm:pt modelId="{F8E1768D-EC3C-4DAC-B968-3F5F99EF172C}" type="parTrans" cxnId="{83EC7355-E75F-4760-8014-EC6E4E472FCA}">
      <dgm:prSet/>
      <dgm:spPr/>
      <dgm:t>
        <a:bodyPr/>
        <a:lstStyle/>
        <a:p>
          <a:endParaRPr lang="en-US"/>
        </a:p>
      </dgm:t>
    </dgm:pt>
    <dgm:pt modelId="{111CF836-F653-42D4-898A-0A8CB29F56CA}" type="sibTrans" cxnId="{83EC7355-E75F-4760-8014-EC6E4E472FCA}">
      <dgm:prSet/>
      <dgm:spPr/>
      <dgm:t>
        <a:bodyPr/>
        <a:lstStyle/>
        <a:p>
          <a:endParaRPr lang="en-US"/>
        </a:p>
      </dgm:t>
    </dgm:pt>
    <dgm:pt modelId="{72D90585-CA79-4BA2-8E66-E2F98F3FFD7D}">
      <dgm:prSet phldrT="[Text]"/>
      <dgm:spPr/>
      <dgm:t>
        <a:bodyPr/>
        <a:lstStyle/>
        <a:p>
          <a:endParaRPr lang="en-US" dirty="0"/>
        </a:p>
      </dgm:t>
    </dgm:pt>
    <dgm:pt modelId="{69191E5E-3FAB-430E-B6D3-D960C8AE1B75}" type="parTrans" cxnId="{1D6C3929-FB85-4E03-A83D-4A15A67111E9}">
      <dgm:prSet/>
      <dgm:spPr/>
      <dgm:t>
        <a:bodyPr/>
        <a:lstStyle/>
        <a:p>
          <a:endParaRPr lang="en-US"/>
        </a:p>
      </dgm:t>
    </dgm:pt>
    <dgm:pt modelId="{8BED489D-CDCF-4A9B-A963-40C27C292225}" type="sibTrans" cxnId="{1D6C3929-FB85-4E03-A83D-4A15A67111E9}">
      <dgm:prSet/>
      <dgm:spPr/>
      <dgm:t>
        <a:bodyPr/>
        <a:lstStyle/>
        <a:p>
          <a:endParaRPr lang="en-US"/>
        </a:p>
      </dgm:t>
    </dgm:pt>
    <dgm:pt modelId="{36CFAA16-1FEB-4D2F-BE92-8484AAE81BC6}">
      <dgm:prSet phldrT="[Text]"/>
      <dgm:spPr/>
      <dgm:t>
        <a:bodyPr/>
        <a:lstStyle/>
        <a:p>
          <a:r>
            <a:rPr lang="en-US" dirty="0" smtClean="0"/>
            <a:t>Deprecated August 2014</a:t>
          </a:r>
          <a:endParaRPr lang="en-US" dirty="0"/>
        </a:p>
      </dgm:t>
    </dgm:pt>
    <dgm:pt modelId="{4F797045-8F47-47E3-ABDE-059B2D0C01DF}" type="parTrans" cxnId="{3991D66D-457B-4E0B-A3CB-E3F174027881}">
      <dgm:prSet/>
      <dgm:spPr/>
      <dgm:t>
        <a:bodyPr/>
        <a:lstStyle/>
        <a:p>
          <a:endParaRPr lang="en-US"/>
        </a:p>
      </dgm:t>
    </dgm:pt>
    <dgm:pt modelId="{9A54497C-2B50-44C2-9B1F-B78C4D99F8AD}" type="sibTrans" cxnId="{3991D66D-457B-4E0B-A3CB-E3F174027881}">
      <dgm:prSet/>
      <dgm:spPr/>
      <dgm:t>
        <a:bodyPr/>
        <a:lstStyle/>
        <a:p>
          <a:endParaRPr lang="en-US"/>
        </a:p>
      </dgm:t>
    </dgm:pt>
    <dgm:pt modelId="{6BA811C1-EA55-4AAB-AFB0-55A3FB7EB351}">
      <dgm:prSet phldrT="[Text]"/>
      <dgm:spPr/>
      <dgm:t>
        <a:bodyPr/>
        <a:lstStyle/>
        <a:p>
          <a:endParaRPr lang="en-US" dirty="0"/>
        </a:p>
      </dgm:t>
    </dgm:pt>
    <dgm:pt modelId="{BAECD9AB-460A-4A3C-839C-9A98C75A7B6F}" type="parTrans" cxnId="{CFA43A3D-F6DE-42F2-A1F6-E1D5141EBF89}">
      <dgm:prSet/>
      <dgm:spPr/>
      <dgm:t>
        <a:bodyPr/>
        <a:lstStyle/>
        <a:p>
          <a:endParaRPr lang="en-US"/>
        </a:p>
      </dgm:t>
    </dgm:pt>
    <dgm:pt modelId="{8A1C8744-BFF4-4FC7-8DB1-175FBFB95CFE}" type="sibTrans" cxnId="{CFA43A3D-F6DE-42F2-A1F6-E1D5141EBF89}">
      <dgm:prSet/>
      <dgm:spPr/>
      <dgm:t>
        <a:bodyPr/>
        <a:lstStyle/>
        <a:p>
          <a:endParaRPr lang="en-US"/>
        </a:p>
      </dgm:t>
    </dgm:pt>
    <dgm:pt modelId="{F1A40C4C-E97D-49EB-816E-BAC6077E8B2B}">
      <dgm:prSet phldrT="[Text]"/>
      <dgm:spPr/>
      <dgm:t>
        <a:bodyPr/>
        <a:lstStyle/>
        <a:p>
          <a:r>
            <a:rPr lang="en-US" dirty="0" smtClean="0"/>
            <a:t>Not multi-tenant</a:t>
          </a:r>
          <a:endParaRPr lang="en-US" dirty="0"/>
        </a:p>
      </dgm:t>
    </dgm:pt>
    <dgm:pt modelId="{E173DCFA-A434-4819-878B-2E6312E00B60}">
      <dgm:prSet phldrT="[Text]"/>
      <dgm:spPr/>
      <dgm:t>
        <a:bodyPr/>
        <a:lstStyle/>
        <a:p>
          <a:endParaRPr lang="en-US" dirty="0"/>
        </a:p>
      </dgm:t>
    </dgm:pt>
    <dgm:pt modelId="{7FD75CF1-B0FE-45D4-8E26-95950C24BD7A}">
      <dgm:prSet phldrT="[Text]"/>
      <dgm:spPr/>
      <dgm:t>
        <a:bodyPr/>
        <a:lstStyle/>
        <a:p>
          <a:r>
            <a:rPr lang="en-US" dirty="0" smtClean="0"/>
            <a:t>Good performance</a:t>
          </a:r>
          <a:endParaRPr lang="en-US" dirty="0"/>
        </a:p>
      </dgm:t>
    </dgm:pt>
    <dgm:pt modelId="{ABB5B2C4-451C-4C12-8918-723495D7E047}">
      <dgm:prSet phldrT="[Text]"/>
      <dgm:spPr/>
      <dgm:t>
        <a:bodyPr/>
        <a:lstStyle/>
        <a:p>
          <a:endParaRPr lang="en-US" dirty="0"/>
        </a:p>
      </dgm:t>
    </dgm:pt>
    <dgm:pt modelId="{0AA9CFAA-13C5-4F72-9928-0E74C773AB49}">
      <dgm:prSet phldrT="[Text]"/>
      <dgm:spPr/>
      <dgm:t>
        <a:bodyPr/>
        <a:lstStyle/>
        <a:p>
          <a:r>
            <a:rPr lang="en-US" dirty="0" smtClean="0"/>
            <a:t>Feature parity</a:t>
          </a:r>
          <a:endParaRPr lang="en-US" dirty="0"/>
        </a:p>
      </dgm:t>
    </dgm:pt>
    <dgm:pt modelId="{F3D820BF-6EEE-4DE2-9E00-96195607D37E}">
      <dgm:prSet phldrT="[Text]"/>
      <dgm:spPr/>
      <dgm:t>
        <a:bodyPr/>
        <a:lstStyle/>
        <a:p>
          <a:endParaRPr lang="en-US" dirty="0"/>
        </a:p>
      </dgm:t>
    </dgm:pt>
    <dgm:pt modelId="{560AC3C8-8525-431F-AC9D-DF9CF7F8751C}">
      <dgm:prSet phldrT="[Text]"/>
      <dgm:spPr/>
      <dgm:t>
        <a:bodyPr/>
        <a:lstStyle/>
        <a:p>
          <a:r>
            <a:rPr lang="en-US" dirty="0" smtClean="0"/>
            <a:t>Dedicated ($$)</a:t>
          </a:r>
          <a:endParaRPr lang="en-US" dirty="0"/>
        </a:p>
      </dgm:t>
    </dgm:pt>
    <dgm:pt modelId="{FB28AF25-7CE9-4FF2-B405-B3E6528D3438}">
      <dgm:prSet phldrT="[Text]"/>
      <dgm:spPr/>
      <dgm:t>
        <a:bodyPr/>
        <a:lstStyle/>
        <a:p>
          <a:endParaRPr lang="en-US" dirty="0"/>
        </a:p>
      </dgm:t>
    </dgm:pt>
    <dgm:pt modelId="{170A2DE0-17C1-4D2A-8543-68E4E4E30490}">
      <dgm:prSet phldrT="[Text]"/>
      <dgm:spPr/>
      <dgm:t>
        <a:bodyPr/>
        <a:lstStyle/>
        <a:p>
          <a:r>
            <a:rPr lang="en-US" dirty="0" smtClean="0"/>
            <a:t>Co-located (free)</a:t>
          </a:r>
          <a:endParaRPr lang="en-US" dirty="0"/>
        </a:p>
      </dgm:t>
    </dgm:pt>
    <dgm:pt modelId="{D41A36AF-5E44-4AC3-BB65-DB5E2C4F34E7}">
      <dgm:prSet phldrT="[Text]"/>
      <dgm:spPr/>
      <dgm:t>
        <a:bodyPr/>
        <a:lstStyle/>
        <a:p>
          <a:endParaRPr lang="en-US" dirty="0"/>
        </a:p>
      </dgm:t>
    </dgm:pt>
    <dgm:pt modelId="{D7CECC1D-8712-417D-A383-5A93C5BF244F}">
      <dgm:prSet phldrT="[Text]"/>
      <dgm:spPr/>
      <dgm:t>
        <a:bodyPr/>
        <a:lstStyle/>
        <a:p>
          <a:r>
            <a:rPr lang="en-US" dirty="0" smtClean="0"/>
            <a:t>Cloud Services</a:t>
          </a:r>
          <a:endParaRPr lang="en-US" dirty="0"/>
        </a:p>
      </dgm:t>
    </dgm:pt>
    <dgm:pt modelId="{00C16E85-4A1D-415F-8C36-816F01A52F44}">
      <dgm:prSet phldrT="[Text]"/>
      <dgm:spPr/>
      <dgm:t>
        <a:bodyPr/>
        <a:lstStyle/>
        <a:p>
          <a:r>
            <a:rPr lang="en-US" dirty="0" smtClean="0"/>
            <a:t>In-Role Cache</a:t>
          </a:r>
          <a:endParaRPr lang="en-US" dirty="0"/>
        </a:p>
      </dgm:t>
    </dgm:pt>
    <dgm:pt modelId="{DA2AEEA0-5D30-49D7-93CE-61DC3AF70803}" type="sibTrans" cxnId="{5FD9666E-5FD9-4D5A-8BF4-773E2532A881}">
      <dgm:prSet/>
      <dgm:spPr/>
      <dgm:t>
        <a:bodyPr/>
        <a:lstStyle/>
        <a:p>
          <a:endParaRPr lang="en-US"/>
        </a:p>
      </dgm:t>
    </dgm:pt>
    <dgm:pt modelId="{CAE1213E-788D-4C76-B7DE-15B48E15321B}" type="parTrans" cxnId="{5FD9666E-5FD9-4D5A-8BF4-773E2532A881}">
      <dgm:prSet/>
      <dgm:spPr/>
      <dgm:t>
        <a:bodyPr/>
        <a:lstStyle/>
        <a:p>
          <a:endParaRPr lang="en-US"/>
        </a:p>
      </dgm:t>
    </dgm:pt>
    <dgm:pt modelId="{F9798FFD-31EE-4830-9E6B-E39455BF9AE1}" type="sibTrans" cxnId="{AD3CD6CA-94AE-4560-B940-20FCCE58D797}">
      <dgm:prSet/>
      <dgm:spPr/>
      <dgm:t>
        <a:bodyPr/>
        <a:lstStyle/>
        <a:p>
          <a:endParaRPr lang="en-US"/>
        </a:p>
      </dgm:t>
    </dgm:pt>
    <dgm:pt modelId="{E3046423-ED13-48FA-8E0C-AE901D7EDEAA}" type="parTrans" cxnId="{AD3CD6CA-94AE-4560-B940-20FCCE58D797}">
      <dgm:prSet/>
      <dgm:spPr/>
      <dgm:t>
        <a:bodyPr/>
        <a:lstStyle/>
        <a:p>
          <a:endParaRPr lang="en-US"/>
        </a:p>
      </dgm:t>
    </dgm:pt>
    <dgm:pt modelId="{EA0EA39A-CDAB-442A-993E-B251C7C66CB9}" type="sibTrans" cxnId="{9DF64657-014E-41D9-B27A-A17556BC335E}">
      <dgm:prSet/>
      <dgm:spPr/>
      <dgm:t>
        <a:bodyPr/>
        <a:lstStyle/>
        <a:p>
          <a:endParaRPr lang="en-US"/>
        </a:p>
      </dgm:t>
    </dgm:pt>
    <dgm:pt modelId="{25BC2CF4-D9CA-4DAA-A32B-07D1314530E6}" type="parTrans" cxnId="{9DF64657-014E-41D9-B27A-A17556BC335E}">
      <dgm:prSet/>
      <dgm:spPr/>
      <dgm:t>
        <a:bodyPr/>
        <a:lstStyle/>
        <a:p>
          <a:endParaRPr lang="en-US"/>
        </a:p>
      </dgm:t>
    </dgm:pt>
    <dgm:pt modelId="{7F66D579-CB66-427B-A44F-6C145478B400}" type="sibTrans" cxnId="{D3A3FDEF-5CCD-4B09-9DDC-04964DE96E98}">
      <dgm:prSet/>
      <dgm:spPr/>
      <dgm:t>
        <a:bodyPr/>
        <a:lstStyle/>
        <a:p>
          <a:endParaRPr lang="en-US"/>
        </a:p>
      </dgm:t>
    </dgm:pt>
    <dgm:pt modelId="{A18347E9-D135-404C-B0D8-CEDBED40D915}" type="parTrans" cxnId="{D3A3FDEF-5CCD-4B09-9DDC-04964DE96E98}">
      <dgm:prSet/>
      <dgm:spPr/>
      <dgm:t>
        <a:bodyPr/>
        <a:lstStyle/>
        <a:p>
          <a:endParaRPr lang="en-US"/>
        </a:p>
      </dgm:t>
    </dgm:pt>
    <dgm:pt modelId="{F9057354-57AA-43B4-BD7A-8955FA75564D}" type="sibTrans" cxnId="{4FC915AD-F23E-4A03-9FEE-B7BCD2B10D25}">
      <dgm:prSet/>
      <dgm:spPr/>
      <dgm:t>
        <a:bodyPr/>
        <a:lstStyle/>
        <a:p>
          <a:endParaRPr lang="en-US"/>
        </a:p>
      </dgm:t>
    </dgm:pt>
    <dgm:pt modelId="{4FD6C52D-F349-4CD1-8D85-FE39095BE7C0}" type="parTrans" cxnId="{4FC915AD-F23E-4A03-9FEE-B7BCD2B10D25}">
      <dgm:prSet/>
      <dgm:spPr/>
      <dgm:t>
        <a:bodyPr/>
        <a:lstStyle/>
        <a:p>
          <a:endParaRPr lang="en-US"/>
        </a:p>
      </dgm:t>
    </dgm:pt>
    <dgm:pt modelId="{07238A82-D1AC-4F95-8685-F09BB345A6D6}" type="sibTrans" cxnId="{BF48108F-42A0-4A95-AC4E-7D8ADD9EB0AA}">
      <dgm:prSet/>
      <dgm:spPr/>
      <dgm:t>
        <a:bodyPr/>
        <a:lstStyle/>
        <a:p>
          <a:endParaRPr lang="en-US"/>
        </a:p>
      </dgm:t>
    </dgm:pt>
    <dgm:pt modelId="{4047F044-323D-4E66-9DAC-B4B8F22A51FE}" type="parTrans" cxnId="{BF48108F-42A0-4A95-AC4E-7D8ADD9EB0AA}">
      <dgm:prSet/>
      <dgm:spPr/>
      <dgm:t>
        <a:bodyPr/>
        <a:lstStyle/>
        <a:p>
          <a:endParaRPr lang="en-US"/>
        </a:p>
      </dgm:t>
    </dgm:pt>
    <dgm:pt modelId="{4E0AB232-DAAE-420D-8558-D5CEA7856CCD}" type="sibTrans" cxnId="{0AE98F10-CDD2-49B9-8398-F59467C7230B}">
      <dgm:prSet/>
      <dgm:spPr/>
      <dgm:t>
        <a:bodyPr/>
        <a:lstStyle/>
        <a:p>
          <a:endParaRPr lang="en-US"/>
        </a:p>
      </dgm:t>
    </dgm:pt>
    <dgm:pt modelId="{69C0D647-6199-418A-8ECA-C398F02F7F5D}" type="parTrans" cxnId="{0AE98F10-CDD2-49B9-8398-F59467C7230B}">
      <dgm:prSet/>
      <dgm:spPr/>
      <dgm:t>
        <a:bodyPr/>
        <a:lstStyle/>
        <a:p>
          <a:endParaRPr lang="en-US"/>
        </a:p>
      </dgm:t>
    </dgm:pt>
    <dgm:pt modelId="{20DCFAB8-BF7D-4C11-B30C-F4D1131416C5}" type="sibTrans" cxnId="{C60CF9A8-37A1-4F5B-B5E0-2F338FD8882D}">
      <dgm:prSet/>
      <dgm:spPr/>
      <dgm:t>
        <a:bodyPr/>
        <a:lstStyle/>
        <a:p>
          <a:endParaRPr lang="en-US"/>
        </a:p>
      </dgm:t>
    </dgm:pt>
    <dgm:pt modelId="{FABA4E0C-927F-45EC-8484-1A444C055910}" type="parTrans" cxnId="{C60CF9A8-37A1-4F5B-B5E0-2F338FD8882D}">
      <dgm:prSet/>
      <dgm:spPr/>
      <dgm:t>
        <a:bodyPr/>
        <a:lstStyle/>
        <a:p>
          <a:endParaRPr lang="en-US"/>
        </a:p>
      </dgm:t>
    </dgm:pt>
    <dgm:pt modelId="{B18CA14D-D920-4954-A17F-145F99125748}" type="sibTrans" cxnId="{2E267ECD-1B3A-4A75-968F-4F58B7CCD718}">
      <dgm:prSet/>
      <dgm:spPr/>
      <dgm:t>
        <a:bodyPr/>
        <a:lstStyle/>
        <a:p>
          <a:endParaRPr lang="en-US"/>
        </a:p>
      </dgm:t>
    </dgm:pt>
    <dgm:pt modelId="{1C2BC88A-8F09-4184-828B-854656FD2134}" type="parTrans" cxnId="{2E267ECD-1B3A-4A75-968F-4F58B7CCD718}">
      <dgm:prSet/>
      <dgm:spPr/>
      <dgm:t>
        <a:bodyPr/>
        <a:lstStyle/>
        <a:p>
          <a:endParaRPr lang="en-US"/>
        </a:p>
      </dgm:t>
    </dgm:pt>
    <dgm:pt modelId="{DE04A4CA-D38F-47F7-B73C-6A76A6090480}" type="sibTrans" cxnId="{DA71E57A-6E71-4EBB-BDB3-12A6BE615AF2}">
      <dgm:prSet/>
      <dgm:spPr/>
      <dgm:t>
        <a:bodyPr/>
        <a:lstStyle/>
        <a:p>
          <a:endParaRPr lang="en-US"/>
        </a:p>
      </dgm:t>
    </dgm:pt>
    <dgm:pt modelId="{4F5D6C10-0150-47FD-84AF-5BA419FB58AD}" type="parTrans" cxnId="{DA71E57A-6E71-4EBB-BDB3-12A6BE615AF2}">
      <dgm:prSet/>
      <dgm:spPr/>
      <dgm:t>
        <a:bodyPr/>
        <a:lstStyle/>
        <a:p>
          <a:endParaRPr lang="en-US"/>
        </a:p>
      </dgm:t>
    </dgm:pt>
    <dgm:pt modelId="{0EB2AC44-E37D-401C-A451-E22A38574CBC}" type="sibTrans" cxnId="{1BEFAFDE-D2F0-45FE-AA11-FF5E27631C0A}">
      <dgm:prSet/>
      <dgm:spPr/>
      <dgm:t>
        <a:bodyPr/>
        <a:lstStyle/>
        <a:p>
          <a:endParaRPr lang="en-US"/>
        </a:p>
      </dgm:t>
    </dgm:pt>
    <dgm:pt modelId="{2B578131-7761-4D2A-B640-6C4498C8C46A}" type="parTrans" cxnId="{1BEFAFDE-D2F0-45FE-AA11-FF5E27631C0A}">
      <dgm:prSet/>
      <dgm:spPr/>
      <dgm:t>
        <a:bodyPr/>
        <a:lstStyle/>
        <a:p>
          <a:endParaRPr lang="en-US"/>
        </a:p>
      </dgm:t>
    </dgm:pt>
    <dgm:pt modelId="{A45D32A1-F125-43D6-9D77-0EF994F4A440}" type="sibTrans" cxnId="{E78AD4E7-6AE3-4EA3-89E7-F60911162BBB}">
      <dgm:prSet/>
      <dgm:spPr/>
      <dgm:t>
        <a:bodyPr/>
        <a:lstStyle/>
        <a:p>
          <a:endParaRPr lang="en-US"/>
        </a:p>
      </dgm:t>
    </dgm:pt>
    <dgm:pt modelId="{D36BE83F-9009-4B8A-802B-BBB9D9913B14}" type="parTrans" cxnId="{E78AD4E7-6AE3-4EA3-89E7-F60911162BBB}">
      <dgm:prSet/>
      <dgm:spPr/>
      <dgm:t>
        <a:bodyPr/>
        <a:lstStyle/>
        <a:p>
          <a:endParaRPr lang="en-US"/>
        </a:p>
      </dgm:t>
    </dgm:pt>
    <dgm:pt modelId="{B4538509-2B4F-4CA4-9387-505C2F85C034}">
      <dgm:prSet phldrT="[Text]"/>
      <dgm:spPr/>
      <dgm:t>
        <a:bodyPr/>
        <a:lstStyle/>
        <a:p>
          <a:r>
            <a:rPr lang="en-US" dirty="0" smtClean="0"/>
            <a:t>Performance challenged</a:t>
          </a:r>
          <a:endParaRPr lang="en-US" dirty="0"/>
        </a:p>
      </dgm:t>
    </dgm:pt>
    <dgm:pt modelId="{8E334508-2257-4FF6-B816-D25C53670234}" type="parTrans" cxnId="{1A0FA9C1-54AE-4D78-9A18-E2DF6D3DF967}">
      <dgm:prSet/>
      <dgm:spPr/>
      <dgm:t>
        <a:bodyPr/>
        <a:lstStyle/>
        <a:p>
          <a:endParaRPr lang="en-US"/>
        </a:p>
      </dgm:t>
    </dgm:pt>
    <dgm:pt modelId="{647A835E-D335-46F9-B691-804871BC56AF}" type="sibTrans" cxnId="{1A0FA9C1-54AE-4D78-9A18-E2DF6D3DF967}">
      <dgm:prSet/>
      <dgm:spPr/>
      <dgm:t>
        <a:bodyPr/>
        <a:lstStyle/>
        <a:p>
          <a:endParaRPr lang="en-US"/>
        </a:p>
      </dgm:t>
    </dgm:pt>
    <dgm:pt modelId="{628DA4D8-90FB-400A-AC6A-FC02E33C7157}">
      <dgm:prSet phldrT="[Text]"/>
      <dgm:spPr/>
      <dgm:t>
        <a:bodyPr/>
        <a:lstStyle/>
        <a:p>
          <a:r>
            <a:rPr lang="en-US" dirty="0" smtClean="0"/>
            <a:t>Throttling</a:t>
          </a:r>
          <a:endParaRPr lang="en-US" dirty="0"/>
        </a:p>
      </dgm:t>
    </dgm:pt>
    <dgm:pt modelId="{E493F9BD-6B58-4773-85D9-F20D88589523}" type="parTrans" cxnId="{CC934764-7E87-4E53-8120-AB6A98488098}">
      <dgm:prSet/>
      <dgm:spPr/>
      <dgm:t>
        <a:bodyPr/>
        <a:lstStyle/>
        <a:p>
          <a:endParaRPr lang="en-US"/>
        </a:p>
      </dgm:t>
    </dgm:pt>
    <dgm:pt modelId="{98694A7F-05ED-4AD7-AC56-71A92825A146}" type="sibTrans" cxnId="{CC934764-7E87-4E53-8120-AB6A98488098}">
      <dgm:prSet/>
      <dgm:spPr/>
      <dgm:t>
        <a:bodyPr/>
        <a:lstStyle/>
        <a:p>
          <a:endParaRPr lang="en-US"/>
        </a:p>
      </dgm:t>
    </dgm:pt>
    <dgm:pt modelId="{CF39F9DF-07F8-44DC-9483-B205467ADDF3}" type="pres">
      <dgm:prSet presAssocID="{F2E98537-9CDE-40ED-A0FD-D49107F921A1}" presName="linearFlow" presStyleCnt="0">
        <dgm:presLayoutVars>
          <dgm:dir/>
          <dgm:animLvl val="lvl"/>
          <dgm:resizeHandles val="exact"/>
        </dgm:presLayoutVars>
      </dgm:prSet>
      <dgm:spPr/>
      <dgm:t>
        <a:bodyPr/>
        <a:lstStyle/>
        <a:p>
          <a:endParaRPr lang="en-US"/>
        </a:p>
      </dgm:t>
    </dgm:pt>
    <dgm:pt modelId="{F69707F8-50F6-4568-9429-6FADDACEAB95}" type="pres">
      <dgm:prSet presAssocID="{49B1E405-733D-4D54-975E-5894DBFC2345}" presName="composite" presStyleCnt="0"/>
      <dgm:spPr/>
    </dgm:pt>
    <dgm:pt modelId="{4E7ADE96-3739-4D69-A174-34F20360D15E}" type="pres">
      <dgm:prSet presAssocID="{49B1E405-733D-4D54-975E-5894DBFC2345}" presName="parTx" presStyleLbl="node1" presStyleIdx="0" presStyleCnt="3">
        <dgm:presLayoutVars>
          <dgm:chMax val="0"/>
          <dgm:chPref val="0"/>
          <dgm:bulletEnabled val="1"/>
        </dgm:presLayoutVars>
      </dgm:prSet>
      <dgm:spPr/>
      <dgm:t>
        <a:bodyPr/>
        <a:lstStyle/>
        <a:p>
          <a:endParaRPr lang="en-US"/>
        </a:p>
      </dgm:t>
    </dgm:pt>
    <dgm:pt modelId="{A02EC75C-4257-4918-A327-007DD5C6D727}" type="pres">
      <dgm:prSet presAssocID="{49B1E405-733D-4D54-975E-5894DBFC2345}" presName="parSh" presStyleLbl="node1" presStyleIdx="0" presStyleCnt="3"/>
      <dgm:spPr/>
      <dgm:t>
        <a:bodyPr/>
        <a:lstStyle/>
        <a:p>
          <a:endParaRPr lang="en-US"/>
        </a:p>
      </dgm:t>
    </dgm:pt>
    <dgm:pt modelId="{F35069AB-1776-4B5C-9013-8F853E16214B}" type="pres">
      <dgm:prSet presAssocID="{49B1E405-733D-4D54-975E-5894DBFC2345}" presName="desTx" presStyleLbl="fgAcc1" presStyleIdx="0" presStyleCnt="3" custScaleX="138792">
        <dgm:presLayoutVars>
          <dgm:bulletEnabled val="1"/>
        </dgm:presLayoutVars>
      </dgm:prSet>
      <dgm:spPr/>
      <dgm:t>
        <a:bodyPr/>
        <a:lstStyle/>
        <a:p>
          <a:endParaRPr lang="en-US"/>
        </a:p>
      </dgm:t>
    </dgm:pt>
    <dgm:pt modelId="{20688B1F-4D8E-4CC5-A557-6F5D04A1B41C}" type="pres">
      <dgm:prSet presAssocID="{97B836AD-DC04-4847-9187-A3E0A680F5EE}" presName="sibTrans" presStyleLbl="sibTrans2D1" presStyleIdx="0" presStyleCnt="2"/>
      <dgm:spPr/>
      <dgm:t>
        <a:bodyPr/>
        <a:lstStyle/>
        <a:p>
          <a:endParaRPr lang="en-US"/>
        </a:p>
      </dgm:t>
    </dgm:pt>
    <dgm:pt modelId="{407F8FCC-22D4-4523-8DEA-B55FC7F588E5}" type="pres">
      <dgm:prSet presAssocID="{97B836AD-DC04-4847-9187-A3E0A680F5EE}" presName="connTx" presStyleLbl="sibTrans2D1" presStyleIdx="0" presStyleCnt="2"/>
      <dgm:spPr/>
      <dgm:t>
        <a:bodyPr/>
        <a:lstStyle/>
        <a:p>
          <a:endParaRPr lang="en-US"/>
        </a:p>
      </dgm:t>
    </dgm:pt>
    <dgm:pt modelId="{989B0A05-AE5A-4302-A3FE-200FD87ABE7A}" type="pres">
      <dgm:prSet presAssocID="{00C16E85-4A1D-415F-8C36-816F01A52F44}" presName="composite" presStyleCnt="0"/>
      <dgm:spPr/>
    </dgm:pt>
    <dgm:pt modelId="{D436CCC6-EFBD-47FD-8124-0BA81F836483}" type="pres">
      <dgm:prSet presAssocID="{00C16E85-4A1D-415F-8C36-816F01A52F44}" presName="parTx" presStyleLbl="node1" presStyleIdx="0" presStyleCnt="3">
        <dgm:presLayoutVars>
          <dgm:chMax val="0"/>
          <dgm:chPref val="0"/>
          <dgm:bulletEnabled val="1"/>
        </dgm:presLayoutVars>
      </dgm:prSet>
      <dgm:spPr/>
      <dgm:t>
        <a:bodyPr/>
        <a:lstStyle/>
        <a:p>
          <a:endParaRPr lang="en-US"/>
        </a:p>
      </dgm:t>
    </dgm:pt>
    <dgm:pt modelId="{8D2C83DA-7B30-4CD7-827B-3EBFF0C1EDE4}" type="pres">
      <dgm:prSet presAssocID="{00C16E85-4A1D-415F-8C36-816F01A52F44}" presName="parSh" presStyleLbl="node1" presStyleIdx="1" presStyleCnt="3"/>
      <dgm:spPr/>
      <dgm:t>
        <a:bodyPr/>
        <a:lstStyle/>
        <a:p>
          <a:endParaRPr lang="en-US"/>
        </a:p>
      </dgm:t>
    </dgm:pt>
    <dgm:pt modelId="{8185DFC5-F728-445D-B24B-70D7A476E1D9}" type="pres">
      <dgm:prSet presAssocID="{00C16E85-4A1D-415F-8C36-816F01A52F44}" presName="desTx" presStyleLbl="fgAcc1" presStyleIdx="1" presStyleCnt="3" custScaleX="138792">
        <dgm:presLayoutVars>
          <dgm:bulletEnabled val="1"/>
        </dgm:presLayoutVars>
      </dgm:prSet>
      <dgm:spPr/>
      <dgm:t>
        <a:bodyPr/>
        <a:lstStyle/>
        <a:p>
          <a:endParaRPr lang="en-US"/>
        </a:p>
      </dgm:t>
    </dgm:pt>
    <dgm:pt modelId="{2E7720B9-24AB-4841-9977-2C6417758256}" type="pres">
      <dgm:prSet presAssocID="{DA2AEEA0-5D30-49D7-93CE-61DC3AF70803}" presName="sibTrans" presStyleLbl="sibTrans2D1" presStyleIdx="1" presStyleCnt="2"/>
      <dgm:spPr/>
      <dgm:t>
        <a:bodyPr/>
        <a:lstStyle/>
        <a:p>
          <a:endParaRPr lang="en-US"/>
        </a:p>
      </dgm:t>
    </dgm:pt>
    <dgm:pt modelId="{96FD15D8-F0AE-42E0-9957-AAB725493ECA}" type="pres">
      <dgm:prSet presAssocID="{DA2AEEA0-5D30-49D7-93CE-61DC3AF70803}" presName="connTx" presStyleLbl="sibTrans2D1" presStyleIdx="1" presStyleCnt="2"/>
      <dgm:spPr/>
      <dgm:t>
        <a:bodyPr/>
        <a:lstStyle/>
        <a:p>
          <a:endParaRPr lang="en-US"/>
        </a:p>
      </dgm:t>
    </dgm:pt>
    <dgm:pt modelId="{458E1FB4-D93C-4DFB-939A-AEB0C0C5478D}" type="pres">
      <dgm:prSet presAssocID="{32503CAF-A0CA-4427-BDC3-01F13CC7A288}" presName="composite" presStyleCnt="0"/>
      <dgm:spPr/>
    </dgm:pt>
    <dgm:pt modelId="{49C221E0-494F-49B0-A1EB-913341D04379}" type="pres">
      <dgm:prSet presAssocID="{32503CAF-A0CA-4427-BDC3-01F13CC7A288}" presName="parTx" presStyleLbl="node1" presStyleIdx="1" presStyleCnt="3">
        <dgm:presLayoutVars>
          <dgm:chMax val="0"/>
          <dgm:chPref val="0"/>
          <dgm:bulletEnabled val="1"/>
        </dgm:presLayoutVars>
      </dgm:prSet>
      <dgm:spPr/>
      <dgm:t>
        <a:bodyPr/>
        <a:lstStyle/>
        <a:p>
          <a:endParaRPr lang="en-US"/>
        </a:p>
      </dgm:t>
    </dgm:pt>
    <dgm:pt modelId="{7DB86DF2-4C6C-4F9B-A8E2-35F68D4FD1EC}" type="pres">
      <dgm:prSet presAssocID="{32503CAF-A0CA-4427-BDC3-01F13CC7A288}" presName="parSh" presStyleLbl="node1" presStyleIdx="2" presStyleCnt="3"/>
      <dgm:spPr/>
      <dgm:t>
        <a:bodyPr/>
        <a:lstStyle/>
        <a:p>
          <a:endParaRPr lang="en-US"/>
        </a:p>
      </dgm:t>
    </dgm:pt>
    <dgm:pt modelId="{11B3F74E-ED39-4BF2-9D68-F9A920FEAAA6}" type="pres">
      <dgm:prSet presAssocID="{32503CAF-A0CA-4427-BDC3-01F13CC7A288}" presName="desTx" presStyleLbl="fgAcc1" presStyleIdx="2" presStyleCnt="3" custScaleX="138792">
        <dgm:presLayoutVars>
          <dgm:bulletEnabled val="1"/>
        </dgm:presLayoutVars>
      </dgm:prSet>
      <dgm:spPr/>
      <dgm:t>
        <a:bodyPr/>
        <a:lstStyle/>
        <a:p>
          <a:endParaRPr lang="en-US"/>
        </a:p>
      </dgm:t>
    </dgm:pt>
  </dgm:ptLst>
  <dgm:cxnLst>
    <dgm:cxn modelId="{1BEFAFDE-D2F0-45FE-AA11-FF5E27631C0A}" srcId="{00C16E85-4A1D-415F-8C36-816F01A52F44}" destId="{D41A36AF-5E44-4AC3-BB65-DB5E2C4F34E7}" srcOrd="1" destOrd="0" parTransId="{2B578131-7761-4D2A-B640-6C4498C8C46A}" sibTransId="{0EB2AC44-E37D-401C-A451-E22A38574CBC}"/>
    <dgm:cxn modelId="{4FC915AD-F23E-4A03-9FEE-B7BCD2B10D25}" srcId="{00C16E85-4A1D-415F-8C36-816F01A52F44}" destId="{ABB5B2C4-451C-4C12-8918-723495D7E047}" srcOrd="7" destOrd="0" parTransId="{4FD6C52D-F349-4CD1-8D85-FE39095BE7C0}" sibTransId="{F9057354-57AA-43B4-BD7A-8955FA75564D}"/>
    <dgm:cxn modelId="{6524AF8E-6E93-4F90-B429-C84A1B43F433}" type="presOf" srcId="{E173DCFA-A434-4819-878B-2E6312E00B60}" destId="{8185DFC5-F728-445D-B24B-70D7A476E1D9}" srcOrd="0" destOrd="9" presId="urn:microsoft.com/office/officeart/2005/8/layout/process3"/>
    <dgm:cxn modelId="{FE46CC36-2BE3-453C-84E2-BF3250BF1BD8}" srcId="{32503CAF-A0CA-4427-BDC3-01F13CC7A288}" destId="{5E62F598-5C36-408B-945A-55D0AA2F5566}" srcOrd="1" destOrd="0" parTransId="{371508F0-D495-45FC-8EE9-526D4C7B69C2}" sibTransId="{7E9653B9-A6DD-4FAD-9892-3E2F23C2FD35}"/>
    <dgm:cxn modelId="{62246E09-2EFC-4CEB-B0E1-71D79E73EDC3}" srcId="{32503CAF-A0CA-4427-BDC3-01F13CC7A288}" destId="{CF43C85A-193E-4A56-8EC8-8D68B8BF85FD}" srcOrd="0" destOrd="0" parTransId="{820547CB-0960-49ED-A24B-936D968DD0A1}" sibTransId="{971F7B6C-F87A-4159-8042-0B8F36FFE08E}"/>
    <dgm:cxn modelId="{6B0C52DF-230B-41D5-96FD-531DAA548C94}" type="presOf" srcId="{49B1E405-733D-4D54-975E-5894DBFC2345}" destId="{4E7ADE96-3739-4D69-A174-34F20360D15E}" srcOrd="0" destOrd="0" presId="urn:microsoft.com/office/officeart/2005/8/layout/process3"/>
    <dgm:cxn modelId="{4B698D60-80FB-4046-A67E-DF957154D425}" srcId="{32503CAF-A0CA-4427-BDC3-01F13CC7A288}" destId="{1D76B0D4-9E4E-4B15-ADC3-ACBF70916B48}" srcOrd="4" destOrd="0" parTransId="{63540303-B130-423C-B28A-691316E2385F}" sibTransId="{BF76A56F-B3D8-44F3-A871-20DA0E17CE8D}"/>
    <dgm:cxn modelId="{8892CAD1-FD7A-4914-865D-59E57A9387B9}" type="presOf" srcId="{72D90585-CA79-4BA2-8E66-E2F98F3FFD7D}" destId="{11B3F74E-ED39-4BF2-9D68-F9A920FEAAA6}" srcOrd="0" destOrd="7" presId="urn:microsoft.com/office/officeart/2005/8/layout/process3"/>
    <dgm:cxn modelId="{1A0FA9C1-54AE-4D78-9A18-E2DF6D3DF967}" srcId="{49B1E405-733D-4D54-975E-5894DBFC2345}" destId="{B4538509-2B4F-4CA4-9387-505C2F85C034}" srcOrd="9" destOrd="0" parTransId="{8E334508-2257-4FF6-B816-D25C53670234}" sibTransId="{647A835E-D335-46F9-B691-804871BC56AF}"/>
    <dgm:cxn modelId="{CC934764-7E87-4E53-8120-AB6A98488098}" srcId="{49B1E405-733D-4D54-975E-5894DBFC2345}" destId="{628DA4D8-90FB-400A-AC6A-FC02E33C7157}" srcOrd="10" destOrd="0" parTransId="{E493F9BD-6B58-4773-85D9-F20D88589523}" sibTransId="{98694A7F-05ED-4AD7-AC56-71A92825A146}"/>
    <dgm:cxn modelId="{BF48108F-42A0-4A95-AC4E-7D8ADD9EB0AA}" srcId="{00C16E85-4A1D-415F-8C36-816F01A52F44}" destId="{0AA9CFAA-13C5-4F72-9928-0E74C773AB49}" srcOrd="6" destOrd="0" parTransId="{4047F044-323D-4E66-9DAC-B4B8F22A51FE}" sibTransId="{07238A82-D1AC-4F95-8685-F09BB345A6D6}"/>
    <dgm:cxn modelId="{3AB1D39C-2989-4BBE-9255-7505000DD39A}" type="presOf" srcId="{60A14629-A354-4A0D-B03F-D14111B87082}" destId="{F35069AB-1776-4B5C-9013-8F853E16214B}" srcOrd="0" destOrd="8" presId="urn:microsoft.com/office/officeart/2005/8/layout/process3"/>
    <dgm:cxn modelId="{CFA43A3D-F6DE-42F2-A1F6-E1D5141EBF89}" srcId="{49B1E405-733D-4D54-975E-5894DBFC2345}" destId="{6BA811C1-EA55-4AAB-AFB0-55A3FB7EB351}" srcOrd="11" destOrd="0" parTransId="{BAECD9AB-460A-4A3C-839C-9A98C75A7B6F}" sibTransId="{8A1C8744-BFF4-4FC7-8DB1-175FBFB95CFE}"/>
    <dgm:cxn modelId="{9E64D428-2EA7-4401-8302-F895BBB66A49}" srcId="{49B1E405-733D-4D54-975E-5894DBFC2345}" destId="{8200A01A-C432-4A87-956D-573DD22B8C6A}" srcOrd="6" destOrd="0" parTransId="{D63D80E9-E20E-44BE-86C0-EE9419B2B5E9}" sibTransId="{512832DB-C89B-405E-9B99-ABD1B379B94A}"/>
    <dgm:cxn modelId="{1D6C3929-FB85-4E03-A83D-4A15A67111E9}" srcId="{32503CAF-A0CA-4427-BDC3-01F13CC7A288}" destId="{72D90585-CA79-4BA2-8E66-E2F98F3FFD7D}" srcOrd="7" destOrd="0" parTransId="{69191E5E-3FAB-430E-B6D3-D960C8AE1B75}" sibTransId="{8BED489D-CDCF-4A9B-A963-40C27C292225}"/>
    <dgm:cxn modelId="{AD3CD6CA-94AE-4560-B940-20FCCE58D797}" srcId="{00C16E85-4A1D-415F-8C36-816F01A52F44}" destId="{F1A40C4C-E97D-49EB-816E-BAC6077E8B2B}" srcOrd="10" destOrd="0" parTransId="{E3046423-ED13-48FA-8E0C-AE901D7EDEAA}" sibTransId="{F9798FFD-31EE-4830-9E6B-E39455BF9AE1}"/>
    <dgm:cxn modelId="{8F268ABD-749A-4812-9389-C0CED2AFB72F}" srcId="{F2E98537-9CDE-40ED-A0FD-D49107F921A1}" destId="{32503CAF-A0CA-4427-BDC3-01F13CC7A288}" srcOrd="2" destOrd="0" parTransId="{142402A9-C54B-406B-9E34-E08634CA23BA}" sibTransId="{84B2CB75-4F99-4E93-8E21-B5675AA8D8D0}"/>
    <dgm:cxn modelId="{289430D9-EC67-400F-A7BE-E55925AE9B43}" type="presOf" srcId="{32503CAF-A0CA-4427-BDC3-01F13CC7A288}" destId="{49C221E0-494F-49B0-A1EB-913341D04379}" srcOrd="0" destOrd="0" presId="urn:microsoft.com/office/officeart/2005/8/layout/process3"/>
    <dgm:cxn modelId="{067B8419-CCF5-47F5-9DFE-FADC76C6DF3E}" type="presOf" srcId="{F1A40C4C-E97D-49EB-816E-BAC6077E8B2B}" destId="{8185DFC5-F728-445D-B24B-70D7A476E1D9}" srcOrd="0" destOrd="10" presId="urn:microsoft.com/office/officeart/2005/8/layout/process3"/>
    <dgm:cxn modelId="{48C544F1-F19F-4B2A-A6FC-E6D736E3854F}" type="presOf" srcId="{170A2DE0-17C1-4D2A-8543-68E4E4E30490}" destId="{8185DFC5-F728-445D-B24B-70D7A476E1D9}" srcOrd="0" destOrd="2" presId="urn:microsoft.com/office/officeart/2005/8/layout/process3"/>
    <dgm:cxn modelId="{3EE78954-B32F-420F-BB8A-5EEB5F9C4E29}" type="presOf" srcId="{912207B5-FB6C-412D-B906-8A01FB75C61A}" destId="{F35069AB-1776-4B5C-9013-8F853E16214B}" srcOrd="0" destOrd="7" presId="urn:microsoft.com/office/officeart/2005/8/layout/process3"/>
    <dgm:cxn modelId="{2FE5EB34-9B5A-4BC7-9D20-3234466D7BEF}" type="presOf" srcId="{7FD75CF1-B0FE-45D4-8E26-95950C24BD7A}" destId="{8185DFC5-F728-445D-B24B-70D7A476E1D9}" srcOrd="0" destOrd="8" presId="urn:microsoft.com/office/officeart/2005/8/layout/process3"/>
    <dgm:cxn modelId="{383470DF-5768-462F-9CF8-04FC2AE5DBD2}" type="presOf" srcId="{1D76B0D4-9E4E-4B15-ADC3-ACBF70916B48}" destId="{11B3F74E-ED39-4BF2-9D68-F9A920FEAAA6}" srcOrd="0" destOrd="4" presId="urn:microsoft.com/office/officeart/2005/8/layout/process3"/>
    <dgm:cxn modelId="{F60255C6-5245-4EA2-A2E1-5161750AA7C6}" type="presOf" srcId="{D41A36AF-5E44-4AC3-BB65-DB5E2C4F34E7}" destId="{8185DFC5-F728-445D-B24B-70D7A476E1D9}" srcOrd="0" destOrd="1" presId="urn:microsoft.com/office/officeart/2005/8/layout/process3"/>
    <dgm:cxn modelId="{2202F5EF-DFEE-4320-A043-D825513330AA}" srcId="{32503CAF-A0CA-4427-BDC3-01F13CC7A288}" destId="{1421F6DA-52C5-4EE4-BF16-CF80EEBB2699}" srcOrd="2" destOrd="0" parTransId="{953BF11B-B000-44C5-B5CF-07AAE9CDFD93}" sibTransId="{12CD9626-767A-43AC-B3E9-36A7A490DD8F}"/>
    <dgm:cxn modelId="{2F60F72D-41E8-458E-9E9E-F42074B3A731}" type="presOf" srcId="{36CFAA16-1FEB-4D2F-BE92-8484AAE81BC6}" destId="{F35069AB-1776-4B5C-9013-8F853E16214B}" srcOrd="0" destOrd="12" presId="urn:microsoft.com/office/officeart/2005/8/layout/process3"/>
    <dgm:cxn modelId="{BF95D0BD-66EA-4D81-8716-74459FC77FCA}" type="presOf" srcId="{6356AAD2-F1F0-434C-BB8F-962EB28D0BF6}" destId="{11B3F74E-ED39-4BF2-9D68-F9A920FEAAA6}" srcOrd="0" destOrd="8" presId="urn:microsoft.com/office/officeart/2005/8/layout/process3"/>
    <dgm:cxn modelId="{284A7C8C-1F6B-4876-8537-B7F35B796885}" srcId="{32503CAF-A0CA-4427-BDC3-01F13CC7A288}" destId="{137D61A5-19A1-484B-AA73-98C1156950F5}" srcOrd="6" destOrd="0" parTransId="{05F4EE31-DA46-46CC-8ECC-1D2A7BA4DE4D}" sibTransId="{5603F552-3E22-43F7-8FEF-89CBCD4D6911}"/>
    <dgm:cxn modelId="{9DF64657-014E-41D9-B27A-A17556BC335E}" srcId="{00C16E85-4A1D-415F-8C36-816F01A52F44}" destId="{E173DCFA-A434-4819-878B-2E6312E00B60}" srcOrd="9" destOrd="0" parTransId="{25BC2CF4-D9CA-4DAA-A32B-07D1314530E6}" sibTransId="{EA0EA39A-CDAB-442A-993E-B251C7C66CB9}"/>
    <dgm:cxn modelId="{5EF29976-E0D6-4654-B1E1-B1EB0B455BEC}" type="presOf" srcId="{F3D820BF-6EEE-4DE2-9E00-96195607D37E}" destId="{8185DFC5-F728-445D-B24B-70D7A476E1D9}" srcOrd="0" destOrd="5" presId="urn:microsoft.com/office/officeart/2005/8/layout/process3"/>
    <dgm:cxn modelId="{E78AD4E7-6AE3-4EA3-89E7-F60911162BBB}" srcId="{00C16E85-4A1D-415F-8C36-816F01A52F44}" destId="{D7CECC1D-8712-417D-A383-5A93C5BF244F}" srcOrd="0" destOrd="0" parTransId="{D36BE83F-9009-4B8A-802B-BBB9D9913B14}" sibTransId="{A45D32A1-F125-43D6-9D77-0EF994F4A440}"/>
    <dgm:cxn modelId="{16B28407-42B9-4086-96DD-BBAC40FD7845}" srcId="{49B1E405-733D-4D54-975E-5894DBFC2345}" destId="{4AD4FE86-D775-4487-A76F-E59D7B308B54}" srcOrd="5" destOrd="0" parTransId="{1DA8138A-AF61-4C8E-B9F3-6278CED8345C}" sibTransId="{74E9749F-3AB2-4606-B395-B63A09C0864A}"/>
    <dgm:cxn modelId="{864C3B87-25B5-4188-BEA0-8FC740D1D5C7}" srcId="{49B1E405-733D-4D54-975E-5894DBFC2345}" destId="{6F0E46A7-DDE7-4D6F-AFEE-DCE9E3F870A4}" srcOrd="1" destOrd="0" parTransId="{F4A51851-7510-4AE6-B893-ED3E2399A306}" sibTransId="{B74CF95E-7412-494D-85DA-FA5ED715475C}"/>
    <dgm:cxn modelId="{D76ECBCE-B3F7-47D3-9FD6-6A94DE9B3F9F}" type="presOf" srcId="{8200A01A-C432-4A87-956D-573DD22B8C6A}" destId="{F35069AB-1776-4B5C-9013-8F853E16214B}" srcOrd="0" destOrd="6" presId="urn:microsoft.com/office/officeart/2005/8/layout/process3"/>
    <dgm:cxn modelId="{AA9D0D7D-43D3-4081-8B23-D731D491A399}" type="presOf" srcId="{B4538509-2B4F-4CA4-9387-505C2F85C034}" destId="{F35069AB-1776-4B5C-9013-8F853E16214B}" srcOrd="0" destOrd="9" presId="urn:microsoft.com/office/officeart/2005/8/layout/process3"/>
    <dgm:cxn modelId="{2B2CEBEA-2837-459E-89AF-DDF4B91ECDAD}" type="presOf" srcId="{DA2AEEA0-5D30-49D7-93CE-61DC3AF70803}" destId="{2E7720B9-24AB-4841-9977-2C6417758256}" srcOrd="0" destOrd="0" presId="urn:microsoft.com/office/officeart/2005/8/layout/process3"/>
    <dgm:cxn modelId="{A62F4521-2C3C-45E3-8E5C-AAF709A57737}" type="presOf" srcId="{628DA4D8-90FB-400A-AC6A-FC02E33C7157}" destId="{F35069AB-1776-4B5C-9013-8F853E16214B}" srcOrd="0" destOrd="10" presId="urn:microsoft.com/office/officeart/2005/8/layout/process3"/>
    <dgm:cxn modelId="{83EC7355-E75F-4760-8014-EC6E4E472FCA}" srcId="{32503CAF-A0CA-4427-BDC3-01F13CC7A288}" destId="{CF4F01E4-6841-45D2-99E7-81CC7E1C0A6D}" srcOrd="5" destOrd="0" parTransId="{F8E1768D-EC3C-4DAC-B968-3F5F99EF172C}" sibTransId="{111CF836-F653-42D4-898A-0A8CB29F56CA}"/>
    <dgm:cxn modelId="{5479C417-80F4-4E29-808F-D54321B097FB}" type="presOf" srcId="{5E62F598-5C36-408B-945A-55D0AA2F5566}" destId="{11B3F74E-ED39-4BF2-9D68-F9A920FEAAA6}" srcOrd="0" destOrd="1" presId="urn:microsoft.com/office/officeart/2005/8/layout/process3"/>
    <dgm:cxn modelId="{05063FC1-ABE6-49AB-ABDA-A9FCF713C3E0}" type="presOf" srcId="{32503CAF-A0CA-4427-BDC3-01F13CC7A288}" destId="{7DB86DF2-4C6C-4F9B-A8E2-35F68D4FD1EC}" srcOrd="1" destOrd="0" presId="urn:microsoft.com/office/officeart/2005/8/layout/process3"/>
    <dgm:cxn modelId="{F51745A1-F948-4237-AEF0-EA448FE6ACC4}" type="presOf" srcId="{00C16E85-4A1D-415F-8C36-816F01A52F44}" destId="{8D2C83DA-7B30-4CD7-827B-3EBFF0C1EDE4}" srcOrd="1" destOrd="0" presId="urn:microsoft.com/office/officeart/2005/8/layout/process3"/>
    <dgm:cxn modelId="{82D1E112-8D64-451E-97BF-1C6540CB80AF}" type="presOf" srcId="{1421F6DA-52C5-4EE4-BF16-CF80EEBB2699}" destId="{11B3F74E-ED39-4BF2-9D68-F9A920FEAAA6}" srcOrd="0" destOrd="2" presId="urn:microsoft.com/office/officeart/2005/8/layout/process3"/>
    <dgm:cxn modelId="{DB595C0A-7B47-4FA2-A97B-DDD14D2BED39}" type="presOf" srcId="{729D537D-9461-4282-90CE-7B8F0969A633}" destId="{F35069AB-1776-4B5C-9013-8F853E16214B}" srcOrd="0" destOrd="2" presId="urn:microsoft.com/office/officeart/2005/8/layout/process3"/>
    <dgm:cxn modelId="{294AD0DC-3CED-48CE-9544-2EC46F74F999}" type="presOf" srcId="{CF43C85A-193E-4A56-8EC8-8D68B8BF85FD}" destId="{11B3F74E-ED39-4BF2-9D68-F9A920FEAAA6}" srcOrd="0" destOrd="0" presId="urn:microsoft.com/office/officeart/2005/8/layout/process3"/>
    <dgm:cxn modelId="{D3A3FDEF-5CCD-4B09-9DDC-04964DE96E98}" srcId="{00C16E85-4A1D-415F-8C36-816F01A52F44}" destId="{7FD75CF1-B0FE-45D4-8E26-95950C24BD7A}" srcOrd="8" destOrd="0" parTransId="{A18347E9-D135-404C-B0D8-CEDBED40D915}" sibTransId="{7F66D579-CB66-427B-A44F-6C145478B400}"/>
    <dgm:cxn modelId="{FAF08ACD-8D2A-4178-ABAE-3AE99149D9E4}" srcId="{32503CAF-A0CA-4427-BDC3-01F13CC7A288}" destId="{6356AAD2-F1F0-434C-BB8F-962EB28D0BF6}" srcOrd="8" destOrd="0" parTransId="{16565DCE-2990-49EB-8651-33D6227BB6B0}" sibTransId="{C1C8711C-490A-4902-BA82-2785A65ABD16}"/>
    <dgm:cxn modelId="{37330801-C494-4FD2-AF69-6AD7D9B4BC60}" type="presOf" srcId="{F2E98537-9CDE-40ED-A0FD-D49107F921A1}" destId="{CF39F9DF-07F8-44DC-9483-B205467ADDF3}" srcOrd="0" destOrd="0" presId="urn:microsoft.com/office/officeart/2005/8/layout/process3"/>
    <dgm:cxn modelId="{C60CF9A8-37A1-4F5B-B5E0-2F338FD8882D}" srcId="{00C16E85-4A1D-415F-8C36-816F01A52F44}" destId="{560AC3C8-8525-431F-AC9D-DF9CF7F8751C}" srcOrd="4" destOrd="0" parTransId="{FABA4E0C-927F-45EC-8484-1A444C055910}" sibTransId="{20DCFAB8-BF7D-4C11-B30C-F4D1131416C5}"/>
    <dgm:cxn modelId="{D86ABFF3-76D8-413E-A5BF-6B20BB7B0041}" type="presOf" srcId="{79E341D3-950B-471A-B824-2211FE072ABE}" destId="{F35069AB-1776-4B5C-9013-8F853E16214B}" srcOrd="0" destOrd="3" presId="urn:microsoft.com/office/officeart/2005/8/layout/process3"/>
    <dgm:cxn modelId="{5B5FDCAF-4C5D-4390-ACE4-D8BF21FE4032}" type="presOf" srcId="{560AC3C8-8525-431F-AC9D-DF9CF7F8751C}" destId="{8185DFC5-F728-445D-B24B-70D7A476E1D9}" srcOrd="0" destOrd="4" presId="urn:microsoft.com/office/officeart/2005/8/layout/process3"/>
    <dgm:cxn modelId="{5FD9666E-5FD9-4D5A-8BF4-773E2532A881}" srcId="{F2E98537-9CDE-40ED-A0FD-D49107F921A1}" destId="{00C16E85-4A1D-415F-8C36-816F01A52F44}" srcOrd="1" destOrd="0" parTransId="{CAE1213E-788D-4C76-B7DE-15B48E15321B}" sibTransId="{DA2AEEA0-5D30-49D7-93CE-61DC3AF70803}"/>
    <dgm:cxn modelId="{DA71E57A-6E71-4EBB-BDB3-12A6BE615AF2}" srcId="{00C16E85-4A1D-415F-8C36-816F01A52F44}" destId="{170A2DE0-17C1-4D2A-8543-68E4E4E30490}" srcOrd="2" destOrd="0" parTransId="{4F5D6C10-0150-47FD-84AF-5BA419FB58AD}" sibTransId="{DE04A4CA-D38F-47F7-B73C-6A76A6090480}"/>
    <dgm:cxn modelId="{AD841B4C-439D-4A43-8B23-922E011E6245}" srcId="{49B1E405-733D-4D54-975E-5894DBFC2345}" destId="{60A14629-A354-4A0D-B03F-D14111B87082}" srcOrd="8" destOrd="0" parTransId="{0B4891B3-819B-429F-8955-DEB461AEF90B}" sibTransId="{D192D23E-C338-4750-B9A4-4E7C419A57B3}"/>
    <dgm:cxn modelId="{B9F0BC76-2E1B-42F9-9F42-750C33E65130}" type="presOf" srcId="{D7CECC1D-8712-417D-A383-5A93C5BF244F}" destId="{8185DFC5-F728-445D-B24B-70D7A476E1D9}" srcOrd="0" destOrd="0" presId="urn:microsoft.com/office/officeart/2005/8/layout/process3"/>
    <dgm:cxn modelId="{6B8F08D4-5A64-493F-8B7E-10AAB1CCBC01}" type="presOf" srcId="{FB28AF25-7CE9-4FF2-B405-B3E6528D3438}" destId="{8185DFC5-F728-445D-B24B-70D7A476E1D9}" srcOrd="0" destOrd="3" presId="urn:microsoft.com/office/officeart/2005/8/layout/process3"/>
    <dgm:cxn modelId="{2BF3EA6A-BCFC-464D-9555-EB12C41D02CA}" type="presOf" srcId="{DA2AEEA0-5D30-49D7-93CE-61DC3AF70803}" destId="{96FD15D8-F0AE-42E0-9957-AAB725493ECA}" srcOrd="1" destOrd="0" presId="urn:microsoft.com/office/officeart/2005/8/layout/process3"/>
    <dgm:cxn modelId="{0AE98F10-CDD2-49B9-8398-F59467C7230B}" srcId="{00C16E85-4A1D-415F-8C36-816F01A52F44}" destId="{F3D820BF-6EEE-4DE2-9E00-96195607D37E}" srcOrd="5" destOrd="0" parTransId="{69C0D647-6199-418A-8ECA-C398F02F7F5D}" sibTransId="{4E0AB232-DAAE-420D-8558-D5CEA7856CCD}"/>
    <dgm:cxn modelId="{BD765657-3D1E-478D-A2D1-EB2D56A7A95A}" type="presOf" srcId="{CAA25A11-52A4-413B-BC55-0CADB86DD2A8}" destId="{F35069AB-1776-4B5C-9013-8F853E16214B}" srcOrd="0" destOrd="0" presId="urn:microsoft.com/office/officeart/2005/8/layout/process3"/>
    <dgm:cxn modelId="{16098502-9CD6-4496-9423-67DD01D353AA}" type="presOf" srcId="{49B1E405-733D-4D54-975E-5894DBFC2345}" destId="{A02EC75C-4257-4918-A327-007DD5C6D727}" srcOrd="1" destOrd="0" presId="urn:microsoft.com/office/officeart/2005/8/layout/process3"/>
    <dgm:cxn modelId="{F5091CA6-2B9A-412C-A64A-B6AF638222C0}" type="presOf" srcId="{97B836AD-DC04-4847-9187-A3E0A680F5EE}" destId="{407F8FCC-22D4-4523-8DEA-B55FC7F588E5}" srcOrd="1" destOrd="0" presId="urn:microsoft.com/office/officeart/2005/8/layout/process3"/>
    <dgm:cxn modelId="{4D66A5BA-9D60-44EB-8D83-009B8C4F5C00}" srcId="{49B1E405-733D-4D54-975E-5894DBFC2345}" destId="{40FA41F6-EB11-4F28-8708-11F12A0B01A3}" srcOrd="4" destOrd="0" parTransId="{D1011682-2CF0-4519-BA28-D3637C8C1F25}" sibTransId="{FE56AE9A-356C-4EDE-BED6-53D126C4EB95}"/>
    <dgm:cxn modelId="{A3BAA2BA-E289-4521-9A30-0FC861342604}" srcId="{49B1E405-733D-4D54-975E-5894DBFC2345}" destId="{729D537D-9461-4282-90CE-7B8F0969A633}" srcOrd="2" destOrd="0" parTransId="{63ED4EFA-4585-48BF-8F6C-1BEC324C9884}" sibTransId="{26234B55-696B-437F-A064-7D8EAECF26F3}"/>
    <dgm:cxn modelId="{2E267ECD-1B3A-4A75-968F-4F58B7CCD718}" srcId="{00C16E85-4A1D-415F-8C36-816F01A52F44}" destId="{FB28AF25-7CE9-4FF2-B405-B3E6528D3438}" srcOrd="3" destOrd="0" parTransId="{1C2BC88A-8F09-4184-828B-854656FD2134}" sibTransId="{B18CA14D-D920-4954-A17F-145F99125748}"/>
    <dgm:cxn modelId="{5CC3B9A5-A256-499A-AEB0-F6361C468004}" type="presOf" srcId="{0AA9CFAA-13C5-4F72-9928-0E74C773AB49}" destId="{8185DFC5-F728-445D-B24B-70D7A476E1D9}" srcOrd="0" destOrd="6" presId="urn:microsoft.com/office/officeart/2005/8/layout/process3"/>
    <dgm:cxn modelId="{3AA010CA-FAB9-4757-AC7F-52A975092792}" type="presOf" srcId="{00C16E85-4A1D-415F-8C36-816F01A52F44}" destId="{D436CCC6-EFBD-47FD-8124-0BA81F836483}" srcOrd="0" destOrd="0" presId="urn:microsoft.com/office/officeart/2005/8/layout/process3"/>
    <dgm:cxn modelId="{1697CFE1-76C3-41D6-8E63-B215F752DAA5}" type="presOf" srcId="{137D61A5-19A1-484B-AA73-98C1156950F5}" destId="{11B3F74E-ED39-4BF2-9D68-F9A920FEAAA6}" srcOrd="0" destOrd="6" presId="urn:microsoft.com/office/officeart/2005/8/layout/process3"/>
    <dgm:cxn modelId="{27E13B1B-26E7-4676-9084-69E8E694FD59}" srcId="{49B1E405-733D-4D54-975E-5894DBFC2345}" destId="{912207B5-FB6C-412D-B906-8A01FB75C61A}" srcOrd="7" destOrd="0" parTransId="{35647764-1601-46F4-B23D-6440A39916D1}" sibTransId="{BBB6380D-8825-470B-8B23-43AE8FED7859}"/>
    <dgm:cxn modelId="{5E913130-D308-4C01-A890-9DC2BB04B2E9}" type="presOf" srcId="{6F0E46A7-DDE7-4D6F-AFEE-DCE9E3F870A4}" destId="{F35069AB-1776-4B5C-9013-8F853E16214B}" srcOrd="0" destOrd="1" presId="urn:microsoft.com/office/officeart/2005/8/layout/process3"/>
    <dgm:cxn modelId="{6C9CF52C-DEF9-4334-8450-0E79744A4C66}" type="presOf" srcId="{40FA41F6-EB11-4F28-8708-11F12A0B01A3}" destId="{F35069AB-1776-4B5C-9013-8F853E16214B}" srcOrd="0" destOrd="4" presId="urn:microsoft.com/office/officeart/2005/8/layout/process3"/>
    <dgm:cxn modelId="{2F9BF856-72C0-4E63-B95E-2DAB23990C0B}" srcId="{F2E98537-9CDE-40ED-A0FD-D49107F921A1}" destId="{49B1E405-733D-4D54-975E-5894DBFC2345}" srcOrd="0" destOrd="0" parTransId="{28025EFC-48F7-400A-AF85-99D35FB57168}" sibTransId="{97B836AD-DC04-4847-9187-A3E0A680F5EE}"/>
    <dgm:cxn modelId="{A4332CF8-4440-423B-9543-C081FD8EB19C}" type="presOf" srcId="{CF4F01E4-6841-45D2-99E7-81CC7E1C0A6D}" destId="{11B3F74E-ED39-4BF2-9D68-F9A920FEAAA6}" srcOrd="0" destOrd="5" presId="urn:microsoft.com/office/officeart/2005/8/layout/process3"/>
    <dgm:cxn modelId="{2A759871-5C22-42D5-9110-2F1164A51483}" type="presOf" srcId="{ABB5B2C4-451C-4C12-8918-723495D7E047}" destId="{8185DFC5-F728-445D-B24B-70D7A476E1D9}" srcOrd="0" destOrd="7" presId="urn:microsoft.com/office/officeart/2005/8/layout/process3"/>
    <dgm:cxn modelId="{F7FF1A12-DAFE-49F0-A517-E9D4DCAB06D2}" type="presOf" srcId="{6BA811C1-EA55-4AAB-AFB0-55A3FB7EB351}" destId="{F35069AB-1776-4B5C-9013-8F853E16214B}" srcOrd="0" destOrd="11" presId="urn:microsoft.com/office/officeart/2005/8/layout/process3"/>
    <dgm:cxn modelId="{1E23A414-96F9-4919-B0D0-6D0AD56AE2F1}" type="presOf" srcId="{5670B505-A008-45DE-A649-7BA3888B18A4}" destId="{11B3F74E-ED39-4BF2-9D68-F9A920FEAAA6}" srcOrd="0" destOrd="3" presId="urn:microsoft.com/office/officeart/2005/8/layout/process3"/>
    <dgm:cxn modelId="{B7C6BB6F-64FA-4BFF-B5A6-CC36B00FD4CF}" type="presOf" srcId="{4AD4FE86-D775-4487-A76F-E59D7B308B54}" destId="{F35069AB-1776-4B5C-9013-8F853E16214B}" srcOrd="0" destOrd="5" presId="urn:microsoft.com/office/officeart/2005/8/layout/process3"/>
    <dgm:cxn modelId="{3991D66D-457B-4E0B-A3CB-E3F174027881}" srcId="{49B1E405-733D-4D54-975E-5894DBFC2345}" destId="{36CFAA16-1FEB-4D2F-BE92-8484AAE81BC6}" srcOrd="12" destOrd="0" parTransId="{4F797045-8F47-47E3-ABDE-059B2D0C01DF}" sibTransId="{9A54497C-2B50-44C2-9B1F-B78C4D99F8AD}"/>
    <dgm:cxn modelId="{BE602115-E05F-4824-9ECB-88D00C893770}" srcId="{49B1E405-733D-4D54-975E-5894DBFC2345}" destId="{79E341D3-950B-471A-B824-2211FE072ABE}" srcOrd="3" destOrd="0" parTransId="{1031F5E5-A113-4E52-979C-9E953D8BFBBE}" sibTransId="{B92A7802-B3BB-4C44-A54D-E749CF274123}"/>
    <dgm:cxn modelId="{36565EDC-ED5C-4B65-9AB6-388979E34531}" srcId="{49B1E405-733D-4D54-975E-5894DBFC2345}" destId="{CAA25A11-52A4-413B-BC55-0CADB86DD2A8}" srcOrd="0" destOrd="0" parTransId="{7E2C1835-0DE3-49DA-9E6B-2A2F52BFEC02}" sibTransId="{431A677A-744B-4FE3-A529-535E4F20BF72}"/>
    <dgm:cxn modelId="{85503E07-9B56-4B0E-807A-94195ED0FC25}" type="presOf" srcId="{97B836AD-DC04-4847-9187-A3E0A680F5EE}" destId="{20688B1F-4D8E-4CC5-A557-6F5D04A1B41C}" srcOrd="0" destOrd="0" presId="urn:microsoft.com/office/officeart/2005/8/layout/process3"/>
    <dgm:cxn modelId="{936378F8-6266-4001-9BA2-ECB33453043F}" srcId="{32503CAF-A0CA-4427-BDC3-01F13CC7A288}" destId="{5670B505-A008-45DE-A649-7BA3888B18A4}" srcOrd="3" destOrd="0" parTransId="{FC8F8A2C-214E-406E-BA83-D9A22E3546D4}" sibTransId="{C5D5474C-1973-4C64-88F0-E418EF962430}"/>
    <dgm:cxn modelId="{F85617B6-AD5E-4C18-B37B-E36FAA4FBA25}" type="presParOf" srcId="{CF39F9DF-07F8-44DC-9483-B205467ADDF3}" destId="{F69707F8-50F6-4568-9429-6FADDACEAB95}" srcOrd="0" destOrd="0" presId="urn:microsoft.com/office/officeart/2005/8/layout/process3"/>
    <dgm:cxn modelId="{7B15F0C3-D581-4FEE-BD1B-107062F7AFEA}" type="presParOf" srcId="{F69707F8-50F6-4568-9429-6FADDACEAB95}" destId="{4E7ADE96-3739-4D69-A174-34F20360D15E}" srcOrd="0" destOrd="0" presId="urn:microsoft.com/office/officeart/2005/8/layout/process3"/>
    <dgm:cxn modelId="{FE112879-EF97-4D63-8432-76CB8039897B}" type="presParOf" srcId="{F69707F8-50F6-4568-9429-6FADDACEAB95}" destId="{A02EC75C-4257-4918-A327-007DD5C6D727}" srcOrd="1" destOrd="0" presId="urn:microsoft.com/office/officeart/2005/8/layout/process3"/>
    <dgm:cxn modelId="{F77D46D9-4F08-4183-AE65-2F1082AAE5DE}" type="presParOf" srcId="{F69707F8-50F6-4568-9429-6FADDACEAB95}" destId="{F35069AB-1776-4B5C-9013-8F853E16214B}" srcOrd="2" destOrd="0" presId="urn:microsoft.com/office/officeart/2005/8/layout/process3"/>
    <dgm:cxn modelId="{B80C7605-9F0C-4D68-9C9A-B6D26A60765E}" type="presParOf" srcId="{CF39F9DF-07F8-44DC-9483-B205467ADDF3}" destId="{20688B1F-4D8E-4CC5-A557-6F5D04A1B41C}" srcOrd="1" destOrd="0" presId="urn:microsoft.com/office/officeart/2005/8/layout/process3"/>
    <dgm:cxn modelId="{F5965E07-80C5-43C1-A8EA-62678592D40B}" type="presParOf" srcId="{20688B1F-4D8E-4CC5-A557-6F5D04A1B41C}" destId="{407F8FCC-22D4-4523-8DEA-B55FC7F588E5}" srcOrd="0" destOrd="0" presId="urn:microsoft.com/office/officeart/2005/8/layout/process3"/>
    <dgm:cxn modelId="{CEFC8E2F-0380-4A99-AD49-4D643F6F3BCC}" type="presParOf" srcId="{CF39F9DF-07F8-44DC-9483-B205467ADDF3}" destId="{989B0A05-AE5A-4302-A3FE-200FD87ABE7A}" srcOrd="2" destOrd="0" presId="urn:microsoft.com/office/officeart/2005/8/layout/process3"/>
    <dgm:cxn modelId="{14A58914-0391-41B0-8A4F-FD1CD91B12BF}" type="presParOf" srcId="{989B0A05-AE5A-4302-A3FE-200FD87ABE7A}" destId="{D436CCC6-EFBD-47FD-8124-0BA81F836483}" srcOrd="0" destOrd="0" presId="urn:microsoft.com/office/officeart/2005/8/layout/process3"/>
    <dgm:cxn modelId="{6B18193E-6146-4DA5-92CF-A7D38C394CA3}" type="presParOf" srcId="{989B0A05-AE5A-4302-A3FE-200FD87ABE7A}" destId="{8D2C83DA-7B30-4CD7-827B-3EBFF0C1EDE4}" srcOrd="1" destOrd="0" presId="urn:microsoft.com/office/officeart/2005/8/layout/process3"/>
    <dgm:cxn modelId="{4C399335-7925-4D35-B71A-2641343740E8}" type="presParOf" srcId="{989B0A05-AE5A-4302-A3FE-200FD87ABE7A}" destId="{8185DFC5-F728-445D-B24B-70D7A476E1D9}" srcOrd="2" destOrd="0" presId="urn:microsoft.com/office/officeart/2005/8/layout/process3"/>
    <dgm:cxn modelId="{E8B31EB3-5418-4D81-A56B-D6C4780CCAA7}" type="presParOf" srcId="{CF39F9DF-07F8-44DC-9483-B205467ADDF3}" destId="{2E7720B9-24AB-4841-9977-2C6417758256}" srcOrd="3" destOrd="0" presId="urn:microsoft.com/office/officeart/2005/8/layout/process3"/>
    <dgm:cxn modelId="{626FD42E-2CC0-475F-9549-C13B0829789F}" type="presParOf" srcId="{2E7720B9-24AB-4841-9977-2C6417758256}" destId="{96FD15D8-F0AE-42E0-9957-AAB725493ECA}" srcOrd="0" destOrd="0" presId="urn:microsoft.com/office/officeart/2005/8/layout/process3"/>
    <dgm:cxn modelId="{C614AE42-D657-44C1-80F7-B65DC2749596}" type="presParOf" srcId="{CF39F9DF-07F8-44DC-9483-B205467ADDF3}" destId="{458E1FB4-D93C-4DFB-939A-AEB0C0C5478D}" srcOrd="4" destOrd="0" presId="urn:microsoft.com/office/officeart/2005/8/layout/process3"/>
    <dgm:cxn modelId="{EA9C8C63-409E-45C8-8B4E-59BB98285877}" type="presParOf" srcId="{458E1FB4-D93C-4DFB-939A-AEB0C0C5478D}" destId="{49C221E0-494F-49B0-A1EB-913341D04379}" srcOrd="0" destOrd="0" presId="urn:microsoft.com/office/officeart/2005/8/layout/process3"/>
    <dgm:cxn modelId="{835D7E0B-7A4C-4671-A6E6-FF2FC3F11ABA}" type="presParOf" srcId="{458E1FB4-D93C-4DFB-939A-AEB0C0C5478D}" destId="{7DB86DF2-4C6C-4F9B-A8E2-35F68D4FD1EC}" srcOrd="1" destOrd="0" presId="urn:microsoft.com/office/officeart/2005/8/layout/process3"/>
    <dgm:cxn modelId="{652CE072-8FCA-4358-B3C0-694FACBDE81E}" type="presParOf" srcId="{458E1FB4-D93C-4DFB-939A-AEB0C0C5478D}" destId="{11B3F74E-ED39-4BF2-9D68-F9A920FEAAA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E98537-9CDE-40ED-A0FD-D49107F921A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49B1E405-733D-4D54-975E-5894DBFC2345}">
      <dgm:prSet phldrT="[Text]"/>
      <dgm:spPr/>
      <dgm:t>
        <a:bodyPr/>
        <a:lstStyle/>
        <a:p>
          <a:r>
            <a:rPr lang="en-US" dirty="0" smtClean="0"/>
            <a:t>Shared Cache</a:t>
          </a:r>
          <a:endParaRPr lang="en-US" dirty="0"/>
        </a:p>
      </dgm:t>
    </dgm:pt>
    <dgm:pt modelId="{28025EFC-48F7-400A-AF85-99D35FB57168}" type="parTrans" cxnId="{2F9BF856-72C0-4E63-B95E-2DAB23990C0B}">
      <dgm:prSet/>
      <dgm:spPr/>
      <dgm:t>
        <a:bodyPr/>
        <a:lstStyle/>
        <a:p>
          <a:endParaRPr lang="en-US"/>
        </a:p>
      </dgm:t>
    </dgm:pt>
    <dgm:pt modelId="{97B836AD-DC04-4847-9187-A3E0A680F5EE}" type="sibTrans" cxnId="{2F9BF856-72C0-4E63-B95E-2DAB23990C0B}">
      <dgm:prSet/>
      <dgm:spPr/>
      <dgm:t>
        <a:bodyPr/>
        <a:lstStyle/>
        <a:p>
          <a:endParaRPr lang="en-US"/>
        </a:p>
      </dgm:t>
    </dgm:pt>
    <dgm:pt modelId="{CAA25A11-52A4-413B-BC55-0CADB86DD2A8}">
      <dgm:prSet phldrT="[Text]"/>
      <dgm:spPr/>
      <dgm:t>
        <a:bodyPr/>
        <a:lstStyle/>
        <a:p>
          <a:r>
            <a:rPr lang="en-US" dirty="0" smtClean="0"/>
            <a:t>Cloud Services</a:t>
          </a:r>
          <a:endParaRPr lang="en-US" dirty="0"/>
        </a:p>
      </dgm:t>
    </dgm:pt>
    <dgm:pt modelId="{7E2C1835-0DE3-49DA-9E6B-2A2F52BFEC02}" type="parTrans" cxnId="{36565EDC-ED5C-4B65-9AB6-388979E34531}">
      <dgm:prSet/>
      <dgm:spPr/>
      <dgm:t>
        <a:bodyPr/>
        <a:lstStyle/>
        <a:p>
          <a:endParaRPr lang="en-US"/>
        </a:p>
      </dgm:t>
    </dgm:pt>
    <dgm:pt modelId="{431A677A-744B-4FE3-A529-535E4F20BF72}" type="sibTrans" cxnId="{36565EDC-ED5C-4B65-9AB6-388979E34531}">
      <dgm:prSet/>
      <dgm:spPr/>
      <dgm:t>
        <a:bodyPr/>
        <a:lstStyle/>
        <a:p>
          <a:endParaRPr lang="en-US"/>
        </a:p>
      </dgm:t>
    </dgm:pt>
    <dgm:pt modelId="{32503CAF-A0CA-4427-BDC3-01F13CC7A288}">
      <dgm:prSet phldrT="[Text]"/>
      <dgm:spPr/>
      <dgm:t>
        <a:bodyPr/>
        <a:lstStyle/>
        <a:p>
          <a:r>
            <a:rPr lang="en-US" dirty="0" smtClean="0"/>
            <a:t>Cache Service</a:t>
          </a:r>
          <a:endParaRPr lang="en-US" dirty="0"/>
        </a:p>
      </dgm:t>
    </dgm:pt>
    <dgm:pt modelId="{142402A9-C54B-406B-9E34-E08634CA23BA}" type="parTrans" cxnId="{8F268ABD-749A-4812-9389-C0CED2AFB72F}">
      <dgm:prSet/>
      <dgm:spPr/>
      <dgm:t>
        <a:bodyPr/>
        <a:lstStyle/>
        <a:p>
          <a:endParaRPr lang="en-US"/>
        </a:p>
      </dgm:t>
    </dgm:pt>
    <dgm:pt modelId="{84B2CB75-4F99-4E93-8E21-B5675AA8D8D0}" type="sibTrans" cxnId="{8F268ABD-749A-4812-9389-C0CED2AFB72F}">
      <dgm:prSet/>
      <dgm:spPr/>
      <dgm:t>
        <a:bodyPr/>
        <a:lstStyle/>
        <a:p>
          <a:endParaRPr lang="en-US"/>
        </a:p>
      </dgm:t>
    </dgm:pt>
    <dgm:pt modelId="{CF43C85A-193E-4A56-8EC8-8D68B8BF85FD}">
      <dgm:prSet phldrT="[Text]"/>
      <dgm:spPr/>
      <dgm:t>
        <a:bodyPr/>
        <a:lstStyle/>
        <a:p>
          <a:r>
            <a:rPr lang="en-US" dirty="0" smtClean="0"/>
            <a:t>Cloud Services, Web Sites, or VMs</a:t>
          </a:r>
          <a:endParaRPr lang="en-US" dirty="0"/>
        </a:p>
      </dgm:t>
    </dgm:pt>
    <dgm:pt modelId="{820547CB-0960-49ED-A24B-936D968DD0A1}" type="parTrans" cxnId="{62246E09-2EFC-4CEB-B0E1-71D79E73EDC3}">
      <dgm:prSet/>
      <dgm:spPr/>
      <dgm:t>
        <a:bodyPr/>
        <a:lstStyle/>
        <a:p>
          <a:endParaRPr lang="en-US"/>
        </a:p>
      </dgm:t>
    </dgm:pt>
    <dgm:pt modelId="{971F7B6C-F87A-4159-8042-0B8F36FFE08E}" type="sibTrans" cxnId="{62246E09-2EFC-4CEB-B0E1-71D79E73EDC3}">
      <dgm:prSet/>
      <dgm:spPr/>
      <dgm:t>
        <a:bodyPr/>
        <a:lstStyle/>
        <a:p>
          <a:endParaRPr lang="en-US"/>
        </a:p>
      </dgm:t>
    </dgm:pt>
    <dgm:pt modelId="{729D537D-9461-4282-90CE-7B8F0969A633}">
      <dgm:prSet phldrT="[Text]"/>
      <dgm:spPr/>
      <dgm:t>
        <a:bodyPr/>
        <a:lstStyle/>
        <a:p>
          <a:r>
            <a:rPr lang="en-US" dirty="0" smtClean="0"/>
            <a:t>Shared – quotas</a:t>
          </a:r>
          <a:endParaRPr lang="en-US" dirty="0"/>
        </a:p>
      </dgm:t>
    </dgm:pt>
    <dgm:pt modelId="{63ED4EFA-4585-48BF-8F6C-1BEC324C9884}" type="parTrans" cxnId="{A3BAA2BA-E289-4521-9A30-0FC861342604}">
      <dgm:prSet/>
      <dgm:spPr/>
      <dgm:t>
        <a:bodyPr/>
        <a:lstStyle/>
        <a:p>
          <a:endParaRPr lang="en-US"/>
        </a:p>
      </dgm:t>
    </dgm:pt>
    <dgm:pt modelId="{26234B55-696B-437F-A064-7D8EAECF26F3}" type="sibTrans" cxnId="{A3BAA2BA-E289-4521-9A30-0FC861342604}">
      <dgm:prSet/>
      <dgm:spPr/>
      <dgm:t>
        <a:bodyPr/>
        <a:lstStyle/>
        <a:p>
          <a:endParaRPr lang="en-US"/>
        </a:p>
      </dgm:t>
    </dgm:pt>
    <dgm:pt modelId="{40FA41F6-EB11-4F28-8708-11F12A0B01A3}">
      <dgm:prSet phldrT="[Text]"/>
      <dgm:spPr/>
      <dgm:t>
        <a:bodyPr/>
        <a:lstStyle/>
        <a:p>
          <a:r>
            <a:rPr lang="en-US" dirty="0" smtClean="0"/>
            <a:t>Lacked feature parity</a:t>
          </a:r>
          <a:endParaRPr lang="en-US" dirty="0"/>
        </a:p>
      </dgm:t>
    </dgm:pt>
    <dgm:pt modelId="{D1011682-2CF0-4519-BA28-D3637C8C1F25}" type="parTrans" cxnId="{4D66A5BA-9D60-44EB-8D83-009B8C4F5C00}">
      <dgm:prSet/>
      <dgm:spPr/>
      <dgm:t>
        <a:bodyPr/>
        <a:lstStyle/>
        <a:p>
          <a:endParaRPr lang="en-US"/>
        </a:p>
      </dgm:t>
    </dgm:pt>
    <dgm:pt modelId="{FE56AE9A-356C-4EDE-BED6-53D126C4EB95}" type="sibTrans" cxnId="{4D66A5BA-9D60-44EB-8D83-009B8C4F5C00}">
      <dgm:prSet/>
      <dgm:spPr/>
      <dgm:t>
        <a:bodyPr/>
        <a:lstStyle/>
        <a:p>
          <a:endParaRPr lang="en-US"/>
        </a:p>
      </dgm:t>
    </dgm:pt>
    <dgm:pt modelId="{8200A01A-C432-4A87-956D-573DD22B8C6A}">
      <dgm:prSet phldrT="[Text]"/>
      <dgm:spPr/>
      <dgm:t>
        <a:bodyPr/>
        <a:lstStyle/>
        <a:p>
          <a:r>
            <a:rPr lang="en-US" dirty="0" smtClean="0"/>
            <a:t>Multiple size options</a:t>
          </a:r>
          <a:endParaRPr lang="en-US" dirty="0"/>
        </a:p>
      </dgm:t>
    </dgm:pt>
    <dgm:pt modelId="{D63D80E9-E20E-44BE-86C0-EE9419B2B5E9}" type="parTrans" cxnId="{9E64D428-2EA7-4401-8302-F895BBB66A49}">
      <dgm:prSet/>
      <dgm:spPr/>
      <dgm:t>
        <a:bodyPr/>
        <a:lstStyle/>
        <a:p>
          <a:endParaRPr lang="en-US"/>
        </a:p>
      </dgm:t>
    </dgm:pt>
    <dgm:pt modelId="{512832DB-C89B-405E-9B99-ABD1B379B94A}" type="sibTrans" cxnId="{9E64D428-2EA7-4401-8302-F895BBB66A49}">
      <dgm:prSet/>
      <dgm:spPr/>
      <dgm:t>
        <a:bodyPr/>
        <a:lstStyle/>
        <a:p>
          <a:endParaRPr lang="en-US"/>
        </a:p>
      </dgm:t>
    </dgm:pt>
    <dgm:pt modelId="{60A14629-A354-4A0D-B03F-D14111B87082}">
      <dgm:prSet phldrT="[Text]"/>
      <dgm:spPr/>
      <dgm:t>
        <a:bodyPr/>
        <a:lstStyle/>
        <a:p>
          <a:r>
            <a:rPr lang="en-US" dirty="0" smtClean="0"/>
            <a:t>Expensive</a:t>
          </a:r>
          <a:endParaRPr lang="en-US" dirty="0"/>
        </a:p>
      </dgm:t>
    </dgm:pt>
    <dgm:pt modelId="{0B4891B3-819B-429F-8955-DEB461AEF90B}" type="parTrans" cxnId="{AD841B4C-439D-4A43-8B23-922E011E6245}">
      <dgm:prSet/>
      <dgm:spPr/>
      <dgm:t>
        <a:bodyPr/>
        <a:lstStyle/>
        <a:p>
          <a:endParaRPr lang="en-US"/>
        </a:p>
      </dgm:t>
    </dgm:pt>
    <dgm:pt modelId="{D192D23E-C338-4750-B9A4-4E7C419A57B3}" type="sibTrans" cxnId="{AD841B4C-439D-4A43-8B23-922E011E6245}">
      <dgm:prSet/>
      <dgm:spPr/>
      <dgm:t>
        <a:bodyPr/>
        <a:lstStyle/>
        <a:p>
          <a:endParaRPr lang="en-US"/>
        </a:p>
      </dgm:t>
    </dgm:pt>
    <dgm:pt modelId="{1421F6DA-52C5-4EE4-BF16-CF80EEBB2699}">
      <dgm:prSet phldrT="[Text]"/>
      <dgm:spPr/>
      <dgm:t>
        <a:bodyPr/>
        <a:lstStyle/>
        <a:p>
          <a:r>
            <a:rPr lang="en-US" dirty="0" smtClean="0"/>
            <a:t>Feature parity</a:t>
          </a:r>
          <a:endParaRPr lang="en-US" dirty="0"/>
        </a:p>
      </dgm:t>
    </dgm:pt>
    <dgm:pt modelId="{953BF11B-B000-44C5-B5CF-07AAE9CDFD93}" type="parTrans" cxnId="{2202F5EF-DFEE-4320-A043-D825513330AA}">
      <dgm:prSet/>
      <dgm:spPr/>
      <dgm:t>
        <a:bodyPr/>
        <a:lstStyle/>
        <a:p>
          <a:endParaRPr lang="en-US"/>
        </a:p>
      </dgm:t>
    </dgm:pt>
    <dgm:pt modelId="{12CD9626-767A-43AC-B3E9-36A7A490DD8F}" type="sibTrans" cxnId="{2202F5EF-DFEE-4320-A043-D825513330AA}">
      <dgm:prSet/>
      <dgm:spPr/>
      <dgm:t>
        <a:bodyPr/>
        <a:lstStyle/>
        <a:p>
          <a:endParaRPr lang="en-US"/>
        </a:p>
      </dgm:t>
    </dgm:pt>
    <dgm:pt modelId="{1D76B0D4-9E4E-4B15-ADC3-ACBF70916B48}">
      <dgm:prSet phldrT="[Text]"/>
      <dgm:spPr/>
      <dgm:t>
        <a:bodyPr/>
        <a:lstStyle/>
        <a:p>
          <a:r>
            <a:rPr lang="en-US" dirty="0" smtClean="0"/>
            <a:t>Managed infrastructure</a:t>
          </a:r>
          <a:endParaRPr lang="en-US" dirty="0"/>
        </a:p>
      </dgm:t>
    </dgm:pt>
    <dgm:pt modelId="{63540303-B130-423C-B28A-691316E2385F}" type="parTrans" cxnId="{4B698D60-80FB-4046-A67E-DF957154D425}">
      <dgm:prSet/>
      <dgm:spPr/>
      <dgm:t>
        <a:bodyPr/>
        <a:lstStyle/>
        <a:p>
          <a:endParaRPr lang="en-US"/>
        </a:p>
      </dgm:t>
    </dgm:pt>
    <dgm:pt modelId="{BF76A56F-B3D8-44F3-A871-20DA0E17CE8D}" type="sibTrans" cxnId="{4B698D60-80FB-4046-A67E-DF957154D425}">
      <dgm:prSet/>
      <dgm:spPr/>
      <dgm:t>
        <a:bodyPr/>
        <a:lstStyle/>
        <a:p>
          <a:endParaRPr lang="en-US"/>
        </a:p>
      </dgm:t>
    </dgm:pt>
    <dgm:pt modelId="{137D61A5-19A1-484B-AA73-98C1156950F5}">
      <dgm:prSet phldrT="[Text]"/>
      <dgm:spPr/>
      <dgm:t>
        <a:bodyPr/>
        <a:lstStyle/>
        <a:p>
          <a:r>
            <a:rPr lang="en-US" dirty="0" smtClean="0"/>
            <a:t>Price/capacity tiers</a:t>
          </a:r>
          <a:endParaRPr lang="en-US" dirty="0"/>
        </a:p>
      </dgm:t>
    </dgm:pt>
    <dgm:pt modelId="{05F4EE31-DA46-46CC-8ECC-1D2A7BA4DE4D}" type="parTrans" cxnId="{284A7C8C-1F6B-4876-8537-B7F35B796885}">
      <dgm:prSet/>
      <dgm:spPr/>
      <dgm:t>
        <a:bodyPr/>
        <a:lstStyle/>
        <a:p>
          <a:endParaRPr lang="en-US"/>
        </a:p>
      </dgm:t>
    </dgm:pt>
    <dgm:pt modelId="{5603F552-3E22-43F7-8FEF-89CBCD4D6911}" type="sibTrans" cxnId="{284A7C8C-1F6B-4876-8537-B7F35B796885}">
      <dgm:prSet/>
      <dgm:spPr/>
      <dgm:t>
        <a:bodyPr/>
        <a:lstStyle/>
        <a:p>
          <a:endParaRPr lang="en-US"/>
        </a:p>
      </dgm:t>
    </dgm:pt>
    <dgm:pt modelId="{6356AAD2-F1F0-434C-BB8F-962EB28D0BF6}">
      <dgm:prSet phldrT="[Text]"/>
      <dgm:spPr/>
      <dgm:t>
        <a:bodyPr/>
        <a:lstStyle/>
        <a:p>
          <a:r>
            <a:rPr lang="en-US" dirty="0" smtClean="0"/>
            <a:t>Good performance (1ms read)</a:t>
          </a:r>
          <a:endParaRPr lang="en-US" dirty="0"/>
        </a:p>
      </dgm:t>
    </dgm:pt>
    <dgm:pt modelId="{16565DCE-2990-49EB-8651-33D6227BB6B0}" type="parTrans" cxnId="{FAF08ACD-8D2A-4178-ABAE-3AE99149D9E4}">
      <dgm:prSet/>
      <dgm:spPr/>
      <dgm:t>
        <a:bodyPr/>
        <a:lstStyle/>
        <a:p>
          <a:endParaRPr lang="en-US"/>
        </a:p>
      </dgm:t>
    </dgm:pt>
    <dgm:pt modelId="{C1C8711C-490A-4902-BA82-2785A65ABD16}" type="sibTrans" cxnId="{FAF08ACD-8D2A-4178-ABAE-3AE99149D9E4}">
      <dgm:prSet/>
      <dgm:spPr/>
      <dgm:t>
        <a:bodyPr/>
        <a:lstStyle/>
        <a:p>
          <a:endParaRPr lang="en-US"/>
        </a:p>
      </dgm:t>
    </dgm:pt>
    <dgm:pt modelId="{6F0E46A7-DDE7-4D6F-AFEE-DCE9E3F870A4}">
      <dgm:prSet phldrT="[Text]"/>
      <dgm:spPr/>
      <dgm:t>
        <a:bodyPr/>
        <a:lstStyle/>
        <a:p>
          <a:endParaRPr lang="en-US" dirty="0"/>
        </a:p>
      </dgm:t>
    </dgm:pt>
    <dgm:pt modelId="{F4A51851-7510-4AE6-B893-ED3E2399A306}" type="parTrans" cxnId="{864C3B87-25B5-4188-BEA0-8FC740D1D5C7}">
      <dgm:prSet/>
      <dgm:spPr/>
      <dgm:t>
        <a:bodyPr/>
        <a:lstStyle/>
        <a:p>
          <a:endParaRPr lang="en-US"/>
        </a:p>
      </dgm:t>
    </dgm:pt>
    <dgm:pt modelId="{B74CF95E-7412-494D-85DA-FA5ED715475C}" type="sibTrans" cxnId="{864C3B87-25B5-4188-BEA0-8FC740D1D5C7}">
      <dgm:prSet/>
      <dgm:spPr/>
      <dgm:t>
        <a:bodyPr/>
        <a:lstStyle/>
        <a:p>
          <a:endParaRPr lang="en-US"/>
        </a:p>
      </dgm:t>
    </dgm:pt>
    <dgm:pt modelId="{79E341D3-950B-471A-B824-2211FE072ABE}">
      <dgm:prSet phldrT="[Text]"/>
      <dgm:spPr/>
      <dgm:t>
        <a:bodyPr/>
        <a:lstStyle/>
        <a:p>
          <a:endParaRPr lang="en-US" dirty="0"/>
        </a:p>
      </dgm:t>
    </dgm:pt>
    <dgm:pt modelId="{1031F5E5-A113-4E52-979C-9E953D8BFBBE}" type="parTrans" cxnId="{BE602115-E05F-4824-9ECB-88D00C893770}">
      <dgm:prSet/>
      <dgm:spPr/>
      <dgm:t>
        <a:bodyPr/>
        <a:lstStyle/>
        <a:p>
          <a:endParaRPr lang="en-US"/>
        </a:p>
      </dgm:t>
    </dgm:pt>
    <dgm:pt modelId="{B92A7802-B3BB-4C44-A54D-E749CF274123}" type="sibTrans" cxnId="{BE602115-E05F-4824-9ECB-88D00C893770}">
      <dgm:prSet/>
      <dgm:spPr/>
      <dgm:t>
        <a:bodyPr/>
        <a:lstStyle/>
        <a:p>
          <a:endParaRPr lang="en-US"/>
        </a:p>
      </dgm:t>
    </dgm:pt>
    <dgm:pt modelId="{4AD4FE86-D775-4487-A76F-E59D7B308B54}">
      <dgm:prSet phldrT="[Text]"/>
      <dgm:spPr/>
      <dgm:t>
        <a:bodyPr/>
        <a:lstStyle/>
        <a:p>
          <a:endParaRPr lang="en-US" dirty="0"/>
        </a:p>
      </dgm:t>
    </dgm:pt>
    <dgm:pt modelId="{1DA8138A-AF61-4C8E-B9F3-6278CED8345C}" type="parTrans" cxnId="{16B28407-42B9-4086-96DD-BBAC40FD7845}">
      <dgm:prSet/>
      <dgm:spPr/>
      <dgm:t>
        <a:bodyPr/>
        <a:lstStyle/>
        <a:p>
          <a:endParaRPr lang="en-US"/>
        </a:p>
      </dgm:t>
    </dgm:pt>
    <dgm:pt modelId="{74E9749F-3AB2-4606-B395-B63A09C0864A}" type="sibTrans" cxnId="{16B28407-42B9-4086-96DD-BBAC40FD7845}">
      <dgm:prSet/>
      <dgm:spPr/>
      <dgm:t>
        <a:bodyPr/>
        <a:lstStyle/>
        <a:p>
          <a:endParaRPr lang="en-US"/>
        </a:p>
      </dgm:t>
    </dgm:pt>
    <dgm:pt modelId="{912207B5-FB6C-412D-B906-8A01FB75C61A}">
      <dgm:prSet phldrT="[Text]"/>
      <dgm:spPr/>
      <dgm:t>
        <a:bodyPr/>
        <a:lstStyle/>
        <a:p>
          <a:endParaRPr lang="en-US" dirty="0"/>
        </a:p>
      </dgm:t>
    </dgm:pt>
    <dgm:pt modelId="{35647764-1601-46F4-B23D-6440A39916D1}" type="parTrans" cxnId="{27E13B1B-26E7-4676-9084-69E8E694FD59}">
      <dgm:prSet/>
      <dgm:spPr/>
      <dgm:t>
        <a:bodyPr/>
        <a:lstStyle/>
        <a:p>
          <a:endParaRPr lang="en-US"/>
        </a:p>
      </dgm:t>
    </dgm:pt>
    <dgm:pt modelId="{BBB6380D-8825-470B-8B23-43AE8FED7859}" type="sibTrans" cxnId="{27E13B1B-26E7-4676-9084-69E8E694FD59}">
      <dgm:prSet/>
      <dgm:spPr/>
      <dgm:t>
        <a:bodyPr/>
        <a:lstStyle/>
        <a:p>
          <a:endParaRPr lang="en-US"/>
        </a:p>
      </dgm:t>
    </dgm:pt>
    <dgm:pt modelId="{5E62F598-5C36-408B-945A-55D0AA2F5566}">
      <dgm:prSet phldrT="[Text]"/>
      <dgm:spPr/>
      <dgm:t>
        <a:bodyPr/>
        <a:lstStyle/>
        <a:p>
          <a:endParaRPr lang="en-US" dirty="0"/>
        </a:p>
      </dgm:t>
    </dgm:pt>
    <dgm:pt modelId="{371508F0-D495-45FC-8EE9-526D4C7B69C2}" type="parTrans" cxnId="{FE46CC36-2BE3-453C-84E2-BF3250BF1BD8}">
      <dgm:prSet/>
      <dgm:spPr/>
      <dgm:t>
        <a:bodyPr/>
        <a:lstStyle/>
        <a:p>
          <a:endParaRPr lang="en-US"/>
        </a:p>
      </dgm:t>
    </dgm:pt>
    <dgm:pt modelId="{7E9653B9-A6DD-4FAD-9892-3E2F23C2FD35}" type="sibTrans" cxnId="{FE46CC36-2BE3-453C-84E2-BF3250BF1BD8}">
      <dgm:prSet/>
      <dgm:spPr/>
      <dgm:t>
        <a:bodyPr/>
        <a:lstStyle/>
        <a:p>
          <a:endParaRPr lang="en-US"/>
        </a:p>
      </dgm:t>
    </dgm:pt>
    <dgm:pt modelId="{5670B505-A008-45DE-A649-7BA3888B18A4}">
      <dgm:prSet phldrT="[Text]"/>
      <dgm:spPr/>
      <dgm:t>
        <a:bodyPr/>
        <a:lstStyle/>
        <a:p>
          <a:endParaRPr lang="en-US" dirty="0"/>
        </a:p>
      </dgm:t>
    </dgm:pt>
    <dgm:pt modelId="{FC8F8A2C-214E-406E-BA83-D9A22E3546D4}" type="parTrans" cxnId="{936378F8-6266-4001-9BA2-ECB33453043F}">
      <dgm:prSet/>
      <dgm:spPr/>
      <dgm:t>
        <a:bodyPr/>
        <a:lstStyle/>
        <a:p>
          <a:endParaRPr lang="en-US"/>
        </a:p>
      </dgm:t>
    </dgm:pt>
    <dgm:pt modelId="{C5D5474C-1973-4C64-88F0-E418EF962430}" type="sibTrans" cxnId="{936378F8-6266-4001-9BA2-ECB33453043F}">
      <dgm:prSet/>
      <dgm:spPr/>
      <dgm:t>
        <a:bodyPr/>
        <a:lstStyle/>
        <a:p>
          <a:endParaRPr lang="en-US"/>
        </a:p>
      </dgm:t>
    </dgm:pt>
    <dgm:pt modelId="{CF4F01E4-6841-45D2-99E7-81CC7E1C0A6D}">
      <dgm:prSet phldrT="[Text]"/>
      <dgm:spPr/>
      <dgm:t>
        <a:bodyPr/>
        <a:lstStyle/>
        <a:p>
          <a:endParaRPr lang="en-US" dirty="0"/>
        </a:p>
      </dgm:t>
    </dgm:pt>
    <dgm:pt modelId="{F8E1768D-EC3C-4DAC-B968-3F5F99EF172C}" type="parTrans" cxnId="{83EC7355-E75F-4760-8014-EC6E4E472FCA}">
      <dgm:prSet/>
      <dgm:spPr/>
      <dgm:t>
        <a:bodyPr/>
        <a:lstStyle/>
        <a:p>
          <a:endParaRPr lang="en-US"/>
        </a:p>
      </dgm:t>
    </dgm:pt>
    <dgm:pt modelId="{111CF836-F653-42D4-898A-0A8CB29F56CA}" type="sibTrans" cxnId="{83EC7355-E75F-4760-8014-EC6E4E472FCA}">
      <dgm:prSet/>
      <dgm:spPr/>
      <dgm:t>
        <a:bodyPr/>
        <a:lstStyle/>
        <a:p>
          <a:endParaRPr lang="en-US"/>
        </a:p>
      </dgm:t>
    </dgm:pt>
    <dgm:pt modelId="{72D90585-CA79-4BA2-8E66-E2F98F3FFD7D}">
      <dgm:prSet phldrT="[Text]"/>
      <dgm:spPr/>
      <dgm:t>
        <a:bodyPr/>
        <a:lstStyle/>
        <a:p>
          <a:endParaRPr lang="en-US" dirty="0"/>
        </a:p>
      </dgm:t>
    </dgm:pt>
    <dgm:pt modelId="{69191E5E-3FAB-430E-B6D3-D960C8AE1B75}" type="parTrans" cxnId="{1D6C3929-FB85-4E03-A83D-4A15A67111E9}">
      <dgm:prSet/>
      <dgm:spPr/>
      <dgm:t>
        <a:bodyPr/>
        <a:lstStyle/>
        <a:p>
          <a:endParaRPr lang="en-US"/>
        </a:p>
      </dgm:t>
    </dgm:pt>
    <dgm:pt modelId="{8BED489D-CDCF-4A9B-A963-40C27C292225}" type="sibTrans" cxnId="{1D6C3929-FB85-4E03-A83D-4A15A67111E9}">
      <dgm:prSet/>
      <dgm:spPr/>
      <dgm:t>
        <a:bodyPr/>
        <a:lstStyle/>
        <a:p>
          <a:endParaRPr lang="en-US"/>
        </a:p>
      </dgm:t>
    </dgm:pt>
    <dgm:pt modelId="{36CFAA16-1FEB-4D2F-BE92-8484AAE81BC6}">
      <dgm:prSet phldrT="[Text]"/>
      <dgm:spPr/>
      <dgm:t>
        <a:bodyPr/>
        <a:lstStyle/>
        <a:p>
          <a:r>
            <a:rPr lang="en-US" dirty="0" smtClean="0"/>
            <a:t>Deprecated August 2014</a:t>
          </a:r>
          <a:endParaRPr lang="en-US" dirty="0"/>
        </a:p>
      </dgm:t>
    </dgm:pt>
    <dgm:pt modelId="{4F797045-8F47-47E3-ABDE-059B2D0C01DF}" type="parTrans" cxnId="{3991D66D-457B-4E0B-A3CB-E3F174027881}">
      <dgm:prSet/>
      <dgm:spPr/>
      <dgm:t>
        <a:bodyPr/>
        <a:lstStyle/>
        <a:p>
          <a:endParaRPr lang="en-US"/>
        </a:p>
      </dgm:t>
    </dgm:pt>
    <dgm:pt modelId="{9A54497C-2B50-44C2-9B1F-B78C4D99F8AD}" type="sibTrans" cxnId="{3991D66D-457B-4E0B-A3CB-E3F174027881}">
      <dgm:prSet/>
      <dgm:spPr/>
      <dgm:t>
        <a:bodyPr/>
        <a:lstStyle/>
        <a:p>
          <a:endParaRPr lang="en-US"/>
        </a:p>
      </dgm:t>
    </dgm:pt>
    <dgm:pt modelId="{6BA811C1-EA55-4AAB-AFB0-55A3FB7EB351}">
      <dgm:prSet phldrT="[Text]"/>
      <dgm:spPr/>
      <dgm:t>
        <a:bodyPr/>
        <a:lstStyle/>
        <a:p>
          <a:endParaRPr lang="en-US" dirty="0"/>
        </a:p>
      </dgm:t>
    </dgm:pt>
    <dgm:pt modelId="{BAECD9AB-460A-4A3C-839C-9A98C75A7B6F}" type="parTrans" cxnId="{CFA43A3D-F6DE-42F2-A1F6-E1D5141EBF89}">
      <dgm:prSet/>
      <dgm:spPr/>
      <dgm:t>
        <a:bodyPr/>
        <a:lstStyle/>
        <a:p>
          <a:endParaRPr lang="en-US"/>
        </a:p>
      </dgm:t>
    </dgm:pt>
    <dgm:pt modelId="{8A1C8744-BFF4-4FC7-8DB1-175FBFB95CFE}" type="sibTrans" cxnId="{CFA43A3D-F6DE-42F2-A1F6-E1D5141EBF89}">
      <dgm:prSet/>
      <dgm:spPr/>
      <dgm:t>
        <a:bodyPr/>
        <a:lstStyle/>
        <a:p>
          <a:endParaRPr lang="en-US"/>
        </a:p>
      </dgm:t>
    </dgm:pt>
    <dgm:pt modelId="{F1A40C4C-E97D-49EB-816E-BAC6077E8B2B}">
      <dgm:prSet phldrT="[Text]"/>
      <dgm:spPr/>
      <dgm:t>
        <a:bodyPr/>
        <a:lstStyle/>
        <a:p>
          <a:r>
            <a:rPr lang="en-US" dirty="0" smtClean="0"/>
            <a:t>Not multi-tenant</a:t>
          </a:r>
          <a:endParaRPr lang="en-US" dirty="0"/>
        </a:p>
      </dgm:t>
    </dgm:pt>
    <dgm:pt modelId="{E173DCFA-A434-4819-878B-2E6312E00B60}">
      <dgm:prSet phldrT="[Text]"/>
      <dgm:spPr/>
      <dgm:t>
        <a:bodyPr/>
        <a:lstStyle/>
        <a:p>
          <a:endParaRPr lang="en-US" dirty="0"/>
        </a:p>
      </dgm:t>
    </dgm:pt>
    <dgm:pt modelId="{7FD75CF1-B0FE-45D4-8E26-95950C24BD7A}">
      <dgm:prSet phldrT="[Text]"/>
      <dgm:spPr/>
      <dgm:t>
        <a:bodyPr/>
        <a:lstStyle/>
        <a:p>
          <a:r>
            <a:rPr lang="en-US" dirty="0" smtClean="0"/>
            <a:t>Good performance</a:t>
          </a:r>
          <a:endParaRPr lang="en-US" dirty="0"/>
        </a:p>
      </dgm:t>
    </dgm:pt>
    <dgm:pt modelId="{ABB5B2C4-451C-4C12-8918-723495D7E047}">
      <dgm:prSet phldrT="[Text]"/>
      <dgm:spPr/>
      <dgm:t>
        <a:bodyPr/>
        <a:lstStyle/>
        <a:p>
          <a:endParaRPr lang="en-US" dirty="0"/>
        </a:p>
      </dgm:t>
    </dgm:pt>
    <dgm:pt modelId="{0AA9CFAA-13C5-4F72-9928-0E74C773AB49}">
      <dgm:prSet phldrT="[Text]"/>
      <dgm:spPr/>
      <dgm:t>
        <a:bodyPr/>
        <a:lstStyle/>
        <a:p>
          <a:r>
            <a:rPr lang="en-US" dirty="0" smtClean="0"/>
            <a:t>Feature parity</a:t>
          </a:r>
          <a:endParaRPr lang="en-US" dirty="0"/>
        </a:p>
      </dgm:t>
    </dgm:pt>
    <dgm:pt modelId="{F3D820BF-6EEE-4DE2-9E00-96195607D37E}">
      <dgm:prSet phldrT="[Text]"/>
      <dgm:spPr/>
      <dgm:t>
        <a:bodyPr/>
        <a:lstStyle/>
        <a:p>
          <a:endParaRPr lang="en-US" dirty="0"/>
        </a:p>
      </dgm:t>
    </dgm:pt>
    <dgm:pt modelId="{560AC3C8-8525-431F-AC9D-DF9CF7F8751C}">
      <dgm:prSet phldrT="[Text]"/>
      <dgm:spPr/>
      <dgm:t>
        <a:bodyPr/>
        <a:lstStyle/>
        <a:p>
          <a:r>
            <a:rPr lang="en-US" dirty="0" smtClean="0"/>
            <a:t>Dedicated ($$)</a:t>
          </a:r>
          <a:endParaRPr lang="en-US" dirty="0"/>
        </a:p>
      </dgm:t>
    </dgm:pt>
    <dgm:pt modelId="{FB28AF25-7CE9-4FF2-B405-B3E6528D3438}">
      <dgm:prSet phldrT="[Text]"/>
      <dgm:spPr/>
      <dgm:t>
        <a:bodyPr/>
        <a:lstStyle/>
        <a:p>
          <a:endParaRPr lang="en-US" dirty="0"/>
        </a:p>
      </dgm:t>
    </dgm:pt>
    <dgm:pt modelId="{170A2DE0-17C1-4D2A-8543-68E4E4E30490}">
      <dgm:prSet phldrT="[Text]"/>
      <dgm:spPr/>
      <dgm:t>
        <a:bodyPr/>
        <a:lstStyle/>
        <a:p>
          <a:r>
            <a:rPr lang="en-US" dirty="0" smtClean="0"/>
            <a:t>Co-located (free)</a:t>
          </a:r>
          <a:endParaRPr lang="en-US" dirty="0"/>
        </a:p>
      </dgm:t>
    </dgm:pt>
    <dgm:pt modelId="{D41A36AF-5E44-4AC3-BB65-DB5E2C4F34E7}">
      <dgm:prSet phldrT="[Text]"/>
      <dgm:spPr/>
      <dgm:t>
        <a:bodyPr/>
        <a:lstStyle/>
        <a:p>
          <a:endParaRPr lang="en-US" dirty="0"/>
        </a:p>
      </dgm:t>
    </dgm:pt>
    <dgm:pt modelId="{D7CECC1D-8712-417D-A383-5A93C5BF244F}">
      <dgm:prSet phldrT="[Text]"/>
      <dgm:spPr/>
      <dgm:t>
        <a:bodyPr/>
        <a:lstStyle/>
        <a:p>
          <a:r>
            <a:rPr lang="en-US" dirty="0" smtClean="0"/>
            <a:t>Cloud Services</a:t>
          </a:r>
          <a:endParaRPr lang="en-US" dirty="0"/>
        </a:p>
      </dgm:t>
    </dgm:pt>
    <dgm:pt modelId="{00C16E85-4A1D-415F-8C36-816F01A52F44}">
      <dgm:prSet phldrT="[Text]"/>
      <dgm:spPr/>
      <dgm:t>
        <a:bodyPr/>
        <a:lstStyle/>
        <a:p>
          <a:r>
            <a:rPr lang="en-US" dirty="0" smtClean="0"/>
            <a:t>In-Role Cache</a:t>
          </a:r>
          <a:endParaRPr lang="en-US" dirty="0"/>
        </a:p>
      </dgm:t>
    </dgm:pt>
    <dgm:pt modelId="{DA2AEEA0-5D30-49D7-93CE-61DC3AF70803}" type="sibTrans" cxnId="{5FD9666E-5FD9-4D5A-8BF4-773E2532A881}">
      <dgm:prSet/>
      <dgm:spPr/>
      <dgm:t>
        <a:bodyPr/>
        <a:lstStyle/>
        <a:p>
          <a:endParaRPr lang="en-US"/>
        </a:p>
      </dgm:t>
    </dgm:pt>
    <dgm:pt modelId="{CAE1213E-788D-4C76-B7DE-15B48E15321B}" type="parTrans" cxnId="{5FD9666E-5FD9-4D5A-8BF4-773E2532A881}">
      <dgm:prSet/>
      <dgm:spPr/>
      <dgm:t>
        <a:bodyPr/>
        <a:lstStyle/>
        <a:p>
          <a:endParaRPr lang="en-US"/>
        </a:p>
      </dgm:t>
    </dgm:pt>
    <dgm:pt modelId="{F9798FFD-31EE-4830-9E6B-E39455BF9AE1}" type="sibTrans" cxnId="{AD3CD6CA-94AE-4560-B940-20FCCE58D797}">
      <dgm:prSet/>
      <dgm:spPr/>
      <dgm:t>
        <a:bodyPr/>
        <a:lstStyle/>
        <a:p>
          <a:endParaRPr lang="en-US"/>
        </a:p>
      </dgm:t>
    </dgm:pt>
    <dgm:pt modelId="{E3046423-ED13-48FA-8E0C-AE901D7EDEAA}" type="parTrans" cxnId="{AD3CD6CA-94AE-4560-B940-20FCCE58D797}">
      <dgm:prSet/>
      <dgm:spPr/>
      <dgm:t>
        <a:bodyPr/>
        <a:lstStyle/>
        <a:p>
          <a:endParaRPr lang="en-US"/>
        </a:p>
      </dgm:t>
    </dgm:pt>
    <dgm:pt modelId="{EA0EA39A-CDAB-442A-993E-B251C7C66CB9}" type="sibTrans" cxnId="{9DF64657-014E-41D9-B27A-A17556BC335E}">
      <dgm:prSet/>
      <dgm:spPr/>
      <dgm:t>
        <a:bodyPr/>
        <a:lstStyle/>
        <a:p>
          <a:endParaRPr lang="en-US"/>
        </a:p>
      </dgm:t>
    </dgm:pt>
    <dgm:pt modelId="{25BC2CF4-D9CA-4DAA-A32B-07D1314530E6}" type="parTrans" cxnId="{9DF64657-014E-41D9-B27A-A17556BC335E}">
      <dgm:prSet/>
      <dgm:spPr/>
      <dgm:t>
        <a:bodyPr/>
        <a:lstStyle/>
        <a:p>
          <a:endParaRPr lang="en-US"/>
        </a:p>
      </dgm:t>
    </dgm:pt>
    <dgm:pt modelId="{7F66D579-CB66-427B-A44F-6C145478B400}" type="sibTrans" cxnId="{D3A3FDEF-5CCD-4B09-9DDC-04964DE96E98}">
      <dgm:prSet/>
      <dgm:spPr/>
      <dgm:t>
        <a:bodyPr/>
        <a:lstStyle/>
        <a:p>
          <a:endParaRPr lang="en-US"/>
        </a:p>
      </dgm:t>
    </dgm:pt>
    <dgm:pt modelId="{A18347E9-D135-404C-B0D8-CEDBED40D915}" type="parTrans" cxnId="{D3A3FDEF-5CCD-4B09-9DDC-04964DE96E98}">
      <dgm:prSet/>
      <dgm:spPr/>
      <dgm:t>
        <a:bodyPr/>
        <a:lstStyle/>
        <a:p>
          <a:endParaRPr lang="en-US"/>
        </a:p>
      </dgm:t>
    </dgm:pt>
    <dgm:pt modelId="{F9057354-57AA-43B4-BD7A-8955FA75564D}" type="sibTrans" cxnId="{4FC915AD-F23E-4A03-9FEE-B7BCD2B10D25}">
      <dgm:prSet/>
      <dgm:spPr/>
      <dgm:t>
        <a:bodyPr/>
        <a:lstStyle/>
        <a:p>
          <a:endParaRPr lang="en-US"/>
        </a:p>
      </dgm:t>
    </dgm:pt>
    <dgm:pt modelId="{4FD6C52D-F349-4CD1-8D85-FE39095BE7C0}" type="parTrans" cxnId="{4FC915AD-F23E-4A03-9FEE-B7BCD2B10D25}">
      <dgm:prSet/>
      <dgm:spPr/>
      <dgm:t>
        <a:bodyPr/>
        <a:lstStyle/>
        <a:p>
          <a:endParaRPr lang="en-US"/>
        </a:p>
      </dgm:t>
    </dgm:pt>
    <dgm:pt modelId="{07238A82-D1AC-4F95-8685-F09BB345A6D6}" type="sibTrans" cxnId="{BF48108F-42A0-4A95-AC4E-7D8ADD9EB0AA}">
      <dgm:prSet/>
      <dgm:spPr/>
      <dgm:t>
        <a:bodyPr/>
        <a:lstStyle/>
        <a:p>
          <a:endParaRPr lang="en-US"/>
        </a:p>
      </dgm:t>
    </dgm:pt>
    <dgm:pt modelId="{4047F044-323D-4E66-9DAC-B4B8F22A51FE}" type="parTrans" cxnId="{BF48108F-42A0-4A95-AC4E-7D8ADD9EB0AA}">
      <dgm:prSet/>
      <dgm:spPr/>
      <dgm:t>
        <a:bodyPr/>
        <a:lstStyle/>
        <a:p>
          <a:endParaRPr lang="en-US"/>
        </a:p>
      </dgm:t>
    </dgm:pt>
    <dgm:pt modelId="{4E0AB232-DAAE-420D-8558-D5CEA7856CCD}" type="sibTrans" cxnId="{0AE98F10-CDD2-49B9-8398-F59467C7230B}">
      <dgm:prSet/>
      <dgm:spPr/>
      <dgm:t>
        <a:bodyPr/>
        <a:lstStyle/>
        <a:p>
          <a:endParaRPr lang="en-US"/>
        </a:p>
      </dgm:t>
    </dgm:pt>
    <dgm:pt modelId="{69C0D647-6199-418A-8ECA-C398F02F7F5D}" type="parTrans" cxnId="{0AE98F10-CDD2-49B9-8398-F59467C7230B}">
      <dgm:prSet/>
      <dgm:spPr/>
      <dgm:t>
        <a:bodyPr/>
        <a:lstStyle/>
        <a:p>
          <a:endParaRPr lang="en-US"/>
        </a:p>
      </dgm:t>
    </dgm:pt>
    <dgm:pt modelId="{20DCFAB8-BF7D-4C11-B30C-F4D1131416C5}" type="sibTrans" cxnId="{C60CF9A8-37A1-4F5B-B5E0-2F338FD8882D}">
      <dgm:prSet/>
      <dgm:spPr/>
      <dgm:t>
        <a:bodyPr/>
        <a:lstStyle/>
        <a:p>
          <a:endParaRPr lang="en-US"/>
        </a:p>
      </dgm:t>
    </dgm:pt>
    <dgm:pt modelId="{FABA4E0C-927F-45EC-8484-1A444C055910}" type="parTrans" cxnId="{C60CF9A8-37A1-4F5B-B5E0-2F338FD8882D}">
      <dgm:prSet/>
      <dgm:spPr/>
      <dgm:t>
        <a:bodyPr/>
        <a:lstStyle/>
        <a:p>
          <a:endParaRPr lang="en-US"/>
        </a:p>
      </dgm:t>
    </dgm:pt>
    <dgm:pt modelId="{B18CA14D-D920-4954-A17F-145F99125748}" type="sibTrans" cxnId="{2E267ECD-1B3A-4A75-968F-4F58B7CCD718}">
      <dgm:prSet/>
      <dgm:spPr/>
      <dgm:t>
        <a:bodyPr/>
        <a:lstStyle/>
        <a:p>
          <a:endParaRPr lang="en-US"/>
        </a:p>
      </dgm:t>
    </dgm:pt>
    <dgm:pt modelId="{1C2BC88A-8F09-4184-828B-854656FD2134}" type="parTrans" cxnId="{2E267ECD-1B3A-4A75-968F-4F58B7CCD718}">
      <dgm:prSet/>
      <dgm:spPr/>
      <dgm:t>
        <a:bodyPr/>
        <a:lstStyle/>
        <a:p>
          <a:endParaRPr lang="en-US"/>
        </a:p>
      </dgm:t>
    </dgm:pt>
    <dgm:pt modelId="{DE04A4CA-D38F-47F7-B73C-6A76A6090480}" type="sibTrans" cxnId="{DA71E57A-6E71-4EBB-BDB3-12A6BE615AF2}">
      <dgm:prSet/>
      <dgm:spPr/>
      <dgm:t>
        <a:bodyPr/>
        <a:lstStyle/>
        <a:p>
          <a:endParaRPr lang="en-US"/>
        </a:p>
      </dgm:t>
    </dgm:pt>
    <dgm:pt modelId="{4F5D6C10-0150-47FD-84AF-5BA419FB58AD}" type="parTrans" cxnId="{DA71E57A-6E71-4EBB-BDB3-12A6BE615AF2}">
      <dgm:prSet/>
      <dgm:spPr/>
      <dgm:t>
        <a:bodyPr/>
        <a:lstStyle/>
        <a:p>
          <a:endParaRPr lang="en-US"/>
        </a:p>
      </dgm:t>
    </dgm:pt>
    <dgm:pt modelId="{0EB2AC44-E37D-401C-A451-E22A38574CBC}" type="sibTrans" cxnId="{1BEFAFDE-D2F0-45FE-AA11-FF5E27631C0A}">
      <dgm:prSet/>
      <dgm:spPr/>
      <dgm:t>
        <a:bodyPr/>
        <a:lstStyle/>
        <a:p>
          <a:endParaRPr lang="en-US"/>
        </a:p>
      </dgm:t>
    </dgm:pt>
    <dgm:pt modelId="{2B578131-7761-4D2A-B640-6C4498C8C46A}" type="parTrans" cxnId="{1BEFAFDE-D2F0-45FE-AA11-FF5E27631C0A}">
      <dgm:prSet/>
      <dgm:spPr/>
      <dgm:t>
        <a:bodyPr/>
        <a:lstStyle/>
        <a:p>
          <a:endParaRPr lang="en-US"/>
        </a:p>
      </dgm:t>
    </dgm:pt>
    <dgm:pt modelId="{A45D32A1-F125-43D6-9D77-0EF994F4A440}" type="sibTrans" cxnId="{E78AD4E7-6AE3-4EA3-89E7-F60911162BBB}">
      <dgm:prSet/>
      <dgm:spPr/>
      <dgm:t>
        <a:bodyPr/>
        <a:lstStyle/>
        <a:p>
          <a:endParaRPr lang="en-US"/>
        </a:p>
      </dgm:t>
    </dgm:pt>
    <dgm:pt modelId="{D36BE83F-9009-4B8A-802B-BBB9D9913B14}" type="parTrans" cxnId="{E78AD4E7-6AE3-4EA3-89E7-F60911162BBB}">
      <dgm:prSet/>
      <dgm:spPr/>
      <dgm:t>
        <a:bodyPr/>
        <a:lstStyle/>
        <a:p>
          <a:endParaRPr lang="en-US"/>
        </a:p>
      </dgm:t>
    </dgm:pt>
    <dgm:pt modelId="{B4538509-2B4F-4CA4-9387-505C2F85C034}">
      <dgm:prSet phldrT="[Text]"/>
      <dgm:spPr/>
      <dgm:t>
        <a:bodyPr/>
        <a:lstStyle/>
        <a:p>
          <a:r>
            <a:rPr lang="en-US" dirty="0" smtClean="0"/>
            <a:t>Performance challenged</a:t>
          </a:r>
          <a:endParaRPr lang="en-US" dirty="0"/>
        </a:p>
      </dgm:t>
    </dgm:pt>
    <dgm:pt modelId="{8E334508-2257-4FF6-B816-D25C53670234}" type="parTrans" cxnId="{1A0FA9C1-54AE-4D78-9A18-E2DF6D3DF967}">
      <dgm:prSet/>
      <dgm:spPr/>
      <dgm:t>
        <a:bodyPr/>
        <a:lstStyle/>
        <a:p>
          <a:endParaRPr lang="en-US"/>
        </a:p>
      </dgm:t>
    </dgm:pt>
    <dgm:pt modelId="{647A835E-D335-46F9-B691-804871BC56AF}" type="sibTrans" cxnId="{1A0FA9C1-54AE-4D78-9A18-E2DF6D3DF967}">
      <dgm:prSet/>
      <dgm:spPr/>
      <dgm:t>
        <a:bodyPr/>
        <a:lstStyle/>
        <a:p>
          <a:endParaRPr lang="en-US"/>
        </a:p>
      </dgm:t>
    </dgm:pt>
    <dgm:pt modelId="{628DA4D8-90FB-400A-AC6A-FC02E33C7157}">
      <dgm:prSet phldrT="[Text]"/>
      <dgm:spPr/>
      <dgm:t>
        <a:bodyPr/>
        <a:lstStyle/>
        <a:p>
          <a:r>
            <a:rPr lang="en-US" dirty="0" smtClean="0"/>
            <a:t>Throttling</a:t>
          </a:r>
          <a:endParaRPr lang="en-US" dirty="0"/>
        </a:p>
      </dgm:t>
    </dgm:pt>
    <dgm:pt modelId="{E493F9BD-6B58-4773-85D9-F20D88589523}" type="parTrans" cxnId="{CC934764-7E87-4E53-8120-AB6A98488098}">
      <dgm:prSet/>
      <dgm:spPr/>
      <dgm:t>
        <a:bodyPr/>
        <a:lstStyle/>
        <a:p>
          <a:endParaRPr lang="en-US"/>
        </a:p>
      </dgm:t>
    </dgm:pt>
    <dgm:pt modelId="{98694A7F-05ED-4AD7-AC56-71A92825A146}" type="sibTrans" cxnId="{CC934764-7E87-4E53-8120-AB6A98488098}">
      <dgm:prSet/>
      <dgm:spPr/>
      <dgm:t>
        <a:bodyPr/>
        <a:lstStyle/>
        <a:p>
          <a:endParaRPr lang="en-US"/>
        </a:p>
      </dgm:t>
    </dgm:pt>
    <dgm:pt modelId="{CF39F9DF-07F8-44DC-9483-B205467ADDF3}" type="pres">
      <dgm:prSet presAssocID="{F2E98537-9CDE-40ED-A0FD-D49107F921A1}" presName="linearFlow" presStyleCnt="0">
        <dgm:presLayoutVars>
          <dgm:dir/>
          <dgm:animLvl val="lvl"/>
          <dgm:resizeHandles val="exact"/>
        </dgm:presLayoutVars>
      </dgm:prSet>
      <dgm:spPr/>
      <dgm:t>
        <a:bodyPr/>
        <a:lstStyle/>
        <a:p>
          <a:endParaRPr lang="en-US"/>
        </a:p>
      </dgm:t>
    </dgm:pt>
    <dgm:pt modelId="{F69707F8-50F6-4568-9429-6FADDACEAB95}" type="pres">
      <dgm:prSet presAssocID="{49B1E405-733D-4D54-975E-5894DBFC2345}" presName="composite" presStyleCnt="0"/>
      <dgm:spPr/>
    </dgm:pt>
    <dgm:pt modelId="{4E7ADE96-3739-4D69-A174-34F20360D15E}" type="pres">
      <dgm:prSet presAssocID="{49B1E405-733D-4D54-975E-5894DBFC2345}" presName="parTx" presStyleLbl="node1" presStyleIdx="0" presStyleCnt="3">
        <dgm:presLayoutVars>
          <dgm:chMax val="0"/>
          <dgm:chPref val="0"/>
          <dgm:bulletEnabled val="1"/>
        </dgm:presLayoutVars>
      </dgm:prSet>
      <dgm:spPr/>
      <dgm:t>
        <a:bodyPr/>
        <a:lstStyle/>
        <a:p>
          <a:endParaRPr lang="en-US"/>
        </a:p>
      </dgm:t>
    </dgm:pt>
    <dgm:pt modelId="{A02EC75C-4257-4918-A327-007DD5C6D727}" type="pres">
      <dgm:prSet presAssocID="{49B1E405-733D-4D54-975E-5894DBFC2345}" presName="parSh" presStyleLbl="node1" presStyleIdx="0" presStyleCnt="3"/>
      <dgm:spPr/>
      <dgm:t>
        <a:bodyPr/>
        <a:lstStyle/>
        <a:p>
          <a:endParaRPr lang="en-US"/>
        </a:p>
      </dgm:t>
    </dgm:pt>
    <dgm:pt modelId="{F35069AB-1776-4B5C-9013-8F853E16214B}" type="pres">
      <dgm:prSet presAssocID="{49B1E405-733D-4D54-975E-5894DBFC2345}" presName="desTx" presStyleLbl="fgAcc1" presStyleIdx="0" presStyleCnt="3" custScaleX="138792">
        <dgm:presLayoutVars>
          <dgm:bulletEnabled val="1"/>
        </dgm:presLayoutVars>
      </dgm:prSet>
      <dgm:spPr/>
      <dgm:t>
        <a:bodyPr/>
        <a:lstStyle/>
        <a:p>
          <a:endParaRPr lang="en-US"/>
        </a:p>
      </dgm:t>
    </dgm:pt>
    <dgm:pt modelId="{20688B1F-4D8E-4CC5-A557-6F5D04A1B41C}" type="pres">
      <dgm:prSet presAssocID="{97B836AD-DC04-4847-9187-A3E0A680F5EE}" presName="sibTrans" presStyleLbl="sibTrans2D1" presStyleIdx="0" presStyleCnt="2"/>
      <dgm:spPr/>
      <dgm:t>
        <a:bodyPr/>
        <a:lstStyle/>
        <a:p>
          <a:endParaRPr lang="en-US"/>
        </a:p>
      </dgm:t>
    </dgm:pt>
    <dgm:pt modelId="{407F8FCC-22D4-4523-8DEA-B55FC7F588E5}" type="pres">
      <dgm:prSet presAssocID="{97B836AD-DC04-4847-9187-A3E0A680F5EE}" presName="connTx" presStyleLbl="sibTrans2D1" presStyleIdx="0" presStyleCnt="2"/>
      <dgm:spPr/>
      <dgm:t>
        <a:bodyPr/>
        <a:lstStyle/>
        <a:p>
          <a:endParaRPr lang="en-US"/>
        </a:p>
      </dgm:t>
    </dgm:pt>
    <dgm:pt modelId="{989B0A05-AE5A-4302-A3FE-200FD87ABE7A}" type="pres">
      <dgm:prSet presAssocID="{00C16E85-4A1D-415F-8C36-816F01A52F44}" presName="composite" presStyleCnt="0"/>
      <dgm:spPr/>
    </dgm:pt>
    <dgm:pt modelId="{D436CCC6-EFBD-47FD-8124-0BA81F836483}" type="pres">
      <dgm:prSet presAssocID="{00C16E85-4A1D-415F-8C36-816F01A52F44}" presName="parTx" presStyleLbl="node1" presStyleIdx="0" presStyleCnt="3">
        <dgm:presLayoutVars>
          <dgm:chMax val="0"/>
          <dgm:chPref val="0"/>
          <dgm:bulletEnabled val="1"/>
        </dgm:presLayoutVars>
      </dgm:prSet>
      <dgm:spPr/>
      <dgm:t>
        <a:bodyPr/>
        <a:lstStyle/>
        <a:p>
          <a:endParaRPr lang="en-US"/>
        </a:p>
      </dgm:t>
    </dgm:pt>
    <dgm:pt modelId="{8D2C83DA-7B30-4CD7-827B-3EBFF0C1EDE4}" type="pres">
      <dgm:prSet presAssocID="{00C16E85-4A1D-415F-8C36-816F01A52F44}" presName="parSh" presStyleLbl="node1" presStyleIdx="1" presStyleCnt="3"/>
      <dgm:spPr/>
      <dgm:t>
        <a:bodyPr/>
        <a:lstStyle/>
        <a:p>
          <a:endParaRPr lang="en-US"/>
        </a:p>
      </dgm:t>
    </dgm:pt>
    <dgm:pt modelId="{8185DFC5-F728-445D-B24B-70D7A476E1D9}" type="pres">
      <dgm:prSet presAssocID="{00C16E85-4A1D-415F-8C36-816F01A52F44}" presName="desTx" presStyleLbl="fgAcc1" presStyleIdx="1" presStyleCnt="3" custScaleX="138792">
        <dgm:presLayoutVars>
          <dgm:bulletEnabled val="1"/>
        </dgm:presLayoutVars>
      </dgm:prSet>
      <dgm:spPr/>
      <dgm:t>
        <a:bodyPr/>
        <a:lstStyle/>
        <a:p>
          <a:endParaRPr lang="en-US"/>
        </a:p>
      </dgm:t>
    </dgm:pt>
    <dgm:pt modelId="{2E7720B9-24AB-4841-9977-2C6417758256}" type="pres">
      <dgm:prSet presAssocID="{DA2AEEA0-5D30-49D7-93CE-61DC3AF70803}" presName="sibTrans" presStyleLbl="sibTrans2D1" presStyleIdx="1" presStyleCnt="2"/>
      <dgm:spPr/>
      <dgm:t>
        <a:bodyPr/>
        <a:lstStyle/>
        <a:p>
          <a:endParaRPr lang="en-US"/>
        </a:p>
      </dgm:t>
    </dgm:pt>
    <dgm:pt modelId="{96FD15D8-F0AE-42E0-9957-AAB725493ECA}" type="pres">
      <dgm:prSet presAssocID="{DA2AEEA0-5D30-49D7-93CE-61DC3AF70803}" presName="connTx" presStyleLbl="sibTrans2D1" presStyleIdx="1" presStyleCnt="2"/>
      <dgm:spPr/>
      <dgm:t>
        <a:bodyPr/>
        <a:lstStyle/>
        <a:p>
          <a:endParaRPr lang="en-US"/>
        </a:p>
      </dgm:t>
    </dgm:pt>
    <dgm:pt modelId="{458E1FB4-D93C-4DFB-939A-AEB0C0C5478D}" type="pres">
      <dgm:prSet presAssocID="{32503CAF-A0CA-4427-BDC3-01F13CC7A288}" presName="composite" presStyleCnt="0"/>
      <dgm:spPr/>
    </dgm:pt>
    <dgm:pt modelId="{49C221E0-494F-49B0-A1EB-913341D04379}" type="pres">
      <dgm:prSet presAssocID="{32503CAF-A0CA-4427-BDC3-01F13CC7A288}" presName="parTx" presStyleLbl="node1" presStyleIdx="1" presStyleCnt="3">
        <dgm:presLayoutVars>
          <dgm:chMax val="0"/>
          <dgm:chPref val="0"/>
          <dgm:bulletEnabled val="1"/>
        </dgm:presLayoutVars>
      </dgm:prSet>
      <dgm:spPr/>
      <dgm:t>
        <a:bodyPr/>
        <a:lstStyle/>
        <a:p>
          <a:endParaRPr lang="en-US"/>
        </a:p>
      </dgm:t>
    </dgm:pt>
    <dgm:pt modelId="{7DB86DF2-4C6C-4F9B-A8E2-35F68D4FD1EC}" type="pres">
      <dgm:prSet presAssocID="{32503CAF-A0CA-4427-BDC3-01F13CC7A288}" presName="parSh" presStyleLbl="node1" presStyleIdx="2" presStyleCnt="3"/>
      <dgm:spPr/>
      <dgm:t>
        <a:bodyPr/>
        <a:lstStyle/>
        <a:p>
          <a:endParaRPr lang="en-US"/>
        </a:p>
      </dgm:t>
    </dgm:pt>
    <dgm:pt modelId="{11B3F74E-ED39-4BF2-9D68-F9A920FEAAA6}" type="pres">
      <dgm:prSet presAssocID="{32503CAF-A0CA-4427-BDC3-01F13CC7A288}" presName="desTx" presStyleLbl="fgAcc1" presStyleIdx="2" presStyleCnt="3" custScaleX="138792">
        <dgm:presLayoutVars>
          <dgm:bulletEnabled val="1"/>
        </dgm:presLayoutVars>
      </dgm:prSet>
      <dgm:spPr/>
      <dgm:t>
        <a:bodyPr/>
        <a:lstStyle/>
        <a:p>
          <a:endParaRPr lang="en-US"/>
        </a:p>
      </dgm:t>
    </dgm:pt>
  </dgm:ptLst>
  <dgm:cxnLst>
    <dgm:cxn modelId="{284A7C8C-1F6B-4876-8537-B7F35B796885}" srcId="{32503CAF-A0CA-4427-BDC3-01F13CC7A288}" destId="{137D61A5-19A1-484B-AA73-98C1156950F5}" srcOrd="6" destOrd="0" parTransId="{05F4EE31-DA46-46CC-8ECC-1D2A7BA4DE4D}" sibTransId="{5603F552-3E22-43F7-8FEF-89CBCD4D6911}"/>
    <dgm:cxn modelId="{2E267ECD-1B3A-4A75-968F-4F58B7CCD718}" srcId="{00C16E85-4A1D-415F-8C36-816F01A52F44}" destId="{FB28AF25-7CE9-4FF2-B405-B3E6528D3438}" srcOrd="3" destOrd="0" parTransId="{1C2BC88A-8F09-4184-828B-854656FD2134}" sibTransId="{B18CA14D-D920-4954-A17F-145F99125748}"/>
    <dgm:cxn modelId="{4D66A5BA-9D60-44EB-8D83-009B8C4F5C00}" srcId="{49B1E405-733D-4D54-975E-5894DBFC2345}" destId="{40FA41F6-EB11-4F28-8708-11F12A0B01A3}" srcOrd="4" destOrd="0" parTransId="{D1011682-2CF0-4519-BA28-D3637C8C1F25}" sibTransId="{FE56AE9A-356C-4EDE-BED6-53D126C4EB95}"/>
    <dgm:cxn modelId="{CBD497EC-6846-4624-A75E-E4F43BB10D9F}" type="presOf" srcId="{ABB5B2C4-451C-4C12-8918-723495D7E047}" destId="{8185DFC5-F728-445D-B24B-70D7A476E1D9}" srcOrd="0" destOrd="7" presId="urn:microsoft.com/office/officeart/2005/8/layout/process3"/>
    <dgm:cxn modelId="{4FC915AD-F23E-4A03-9FEE-B7BCD2B10D25}" srcId="{00C16E85-4A1D-415F-8C36-816F01A52F44}" destId="{ABB5B2C4-451C-4C12-8918-723495D7E047}" srcOrd="7" destOrd="0" parTransId="{4FD6C52D-F349-4CD1-8D85-FE39095BE7C0}" sibTransId="{F9057354-57AA-43B4-BD7A-8955FA75564D}"/>
    <dgm:cxn modelId="{4A867C3A-93E6-45C3-B7AE-19D4F394325F}" type="presOf" srcId="{137D61A5-19A1-484B-AA73-98C1156950F5}" destId="{11B3F74E-ED39-4BF2-9D68-F9A920FEAAA6}" srcOrd="0" destOrd="6" presId="urn:microsoft.com/office/officeart/2005/8/layout/process3"/>
    <dgm:cxn modelId="{8F268ABD-749A-4812-9389-C0CED2AFB72F}" srcId="{F2E98537-9CDE-40ED-A0FD-D49107F921A1}" destId="{32503CAF-A0CA-4427-BDC3-01F13CC7A288}" srcOrd="2" destOrd="0" parTransId="{142402A9-C54B-406B-9E34-E08634CA23BA}" sibTransId="{84B2CB75-4F99-4E93-8E21-B5675AA8D8D0}"/>
    <dgm:cxn modelId="{B0AD0F12-108F-4158-BFDC-1E9699DA1BA8}" type="presOf" srcId="{7FD75CF1-B0FE-45D4-8E26-95950C24BD7A}" destId="{8185DFC5-F728-445D-B24B-70D7A476E1D9}" srcOrd="0" destOrd="8" presId="urn:microsoft.com/office/officeart/2005/8/layout/process3"/>
    <dgm:cxn modelId="{3991D66D-457B-4E0B-A3CB-E3F174027881}" srcId="{49B1E405-733D-4D54-975E-5894DBFC2345}" destId="{36CFAA16-1FEB-4D2F-BE92-8484AAE81BC6}" srcOrd="12" destOrd="0" parTransId="{4F797045-8F47-47E3-ABDE-059B2D0C01DF}" sibTransId="{9A54497C-2B50-44C2-9B1F-B78C4D99F8AD}"/>
    <dgm:cxn modelId="{E78AD4E7-6AE3-4EA3-89E7-F60911162BBB}" srcId="{00C16E85-4A1D-415F-8C36-816F01A52F44}" destId="{D7CECC1D-8712-417D-A383-5A93C5BF244F}" srcOrd="0" destOrd="0" parTransId="{D36BE83F-9009-4B8A-802B-BBB9D9913B14}" sibTransId="{A45D32A1-F125-43D6-9D77-0EF994F4A440}"/>
    <dgm:cxn modelId="{BF48108F-42A0-4A95-AC4E-7D8ADD9EB0AA}" srcId="{00C16E85-4A1D-415F-8C36-816F01A52F44}" destId="{0AA9CFAA-13C5-4F72-9928-0E74C773AB49}" srcOrd="6" destOrd="0" parTransId="{4047F044-323D-4E66-9DAC-B4B8F22A51FE}" sibTransId="{07238A82-D1AC-4F95-8685-F09BB345A6D6}"/>
    <dgm:cxn modelId="{78D67D73-2641-4919-8C64-7756421958C1}" type="presOf" srcId="{CAA25A11-52A4-413B-BC55-0CADB86DD2A8}" destId="{F35069AB-1776-4B5C-9013-8F853E16214B}" srcOrd="0" destOrd="0" presId="urn:microsoft.com/office/officeart/2005/8/layout/process3"/>
    <dgm:cxn modelId="{E145D25E-BAB6-488C-B6DD-7CD29AC123AF}" type="presOf" srcId="{60A14629-A354-4A0D-B03F-D14111B87082}" destId="{F35069AB-1776-4B5C-9013-8F853E16214B}" srcOrd="0" destOrd="8" presId="urn:microsoft.com/office/officeart/2005/8/layout/process3"/>
    <dgm:cxn modelId="{2F9BF856-72C0-4E63-B95E-2DAB23990C0B}" srcId="{F2E98537-9CDE-40ED-A0FD-D49107F921A1}" destId="{49B1E405-733D-4D54-975E-5894DBFC2345}" srcOrd="0" destOrd="0" parTransId="{28025EFC-48F7-400A-AF85-99D35FB57168}" sibTransId="{97B836AD-DC04-4847-9187-A3E0A680F5EE}"/>
    <dgm:cxn modelId="{6F8A80E0-E0E3-484C-A358-86B6DDE81A6B}" type="presOf" srcId="{FB28AF25-7CE9-4FF2-B405-B3E6528D3438}" destId="{8185DFC5-F728-445D-B24B-70D7A476E1D9}" srcOrd="0" destOrd="3" presId="urn:microsoft.com/office/officeart/2005/8/layout/process3"/>
    <dgm:cxn modelId="{A015EDDB-9344-404F-B44E-255360D10AA1}" type="presOf" srcId="{5670B505-A008-45DE-A649-7BA3888B18A4}" destId="{11B3F74E-ED39-4BF2-9D68-F9A920FEAAA6}" srcOrd="0" destOrd="3" presId="urn:microsoft.com/office/officeart/2005/8/layout/process3"/>
    <dgm:cxn modelId="{0000F119-D320-4BED-9132-EDC53178D68E}" type="presOf" srcId="{DA2AEEA0-5D30-49D7-93CE-61DC3AF70803}" destId="{96FD15D8-F0AE-42E0-9957-AAB725493ECA}" srcOrd="1" destOrd="0" presId="urn:microsoft.com/office/officeart/2005/8/layout/process3"/>
    <dgm:cxn modelId="{0F64E24F-56B0-4BE2-8889-797E616BB9E4}" type="presOf" srcId="{0AA9CFAA-13C5-4F72-9928-0E74C773AB49}" destId="{8185DFC5-F728-445D-B24B-70D7A476E1D9}" srcOrd="0" destOrd="6" presId="urn:microsoft.com/office/officeart/2005/8/layout/process3"/>
    <dgm:cxn modelId="{0AE98F10-CDD2-49B9-8398-F59467C7230B}" srcId="{00C16E85-4A1D-415F-8C36-816F01A52F44}" destId="{F3D820BF-6EEE-4DE2-9E00-96195607D37E}" srcOrd="5" destOrd="0" parTransId="{69C0D647-6199-418A-8ECA-C398F02F7F5D}" sibTransId="{4E0AB232-DAAE-420D-8558-D5CEA7856CCD}"/>
    <dgm:cxn modelId="{81773BCA-4BD6-4340-9507-2F931499C954}" type="presOf" srcId="{8200A01A-C432-4A87-956D-573DD22B8C6A}" destId="{F35069AB-1776-4B5C-9013-8F853E16214B}" srcOrd="0" destOrd="6" presId="urn:microsoft.com/office/officeart/2005/8/layout/process3"/>
    <dgm:cxn modelId="{8DE94EAF-E87B-4771-971C-130475970F70}" type="presOf" srcId="{6356AAD2-F1F0-434C-BB8F-962EB28D0BF6}" destId="{11B3F74E-ED39-4BF2-9D68-F9A920FEAAA6}" srcOrd="0" destOrd="8" presId="urn:microsoft.com/office/officeart/2005/8/layout/process3"/>
    <dgm:cxn modelId="{0A0732D4-F9BC-4667-8B62-3AD80A0D5CAC}" type="presOf" srcId="{32503CAF-A0CA-4427-BDC3-01F13CC7A288}" destId="{49C221E0-494F-49B0-A1EB-913341D04379}" srcOrd="0" destOrd="0" presId="urn:microsoft.com/office/officeart/2005/8/layout/process3"/>
    <dgm:cxn modelId="{1BEFAFDE-D2F0-45FE-AA11-FF5E27631C0A}" srcId="{00C16E85-4A1D-415F-8C36-816F01A52F44}" destId="{D41A36AF-5E44-4AC3-BB65-DB5E2C4F34E7}" srcOrd="1" destOrd="0" parTransId="{2B578131-7761-4D2A-B640-6C4498C8C46A}" sibTransId="{0EB2AC44-E37D-401C-A451-E22A38574CBC}"/>
    <dgm:cxn modelId="{20A92A7F-7CF9-4EDF-9E1A-E52ABADB8DED}" type="presOf" srcId="{729D537D-9461-4282-90CE-7B8F0969A633}" destId="{F35069AB-1776-4B5C-9013-8F853E16214B}" srcOrd="0" destOrd="2" presId="urn:microsoft.com/office/officeart/2005/8/layout/process3"/>
    <dgm:cxn modelId="{CFA43A3D-F6DE-42F2-A1F6-E1D5141EBF89}" srcId="{49B1E405-733D-4D54-975E-5894DBFC2345}" destId="{6BA811C1-EA55-4AAB-AFB0-55A3FB7EB351}" srcOrd="11" destOrd="0" parTransId="{BAECD9AB-460A-4A3C-839C-9A98C75A7B6F}" sibTransId="{8A1C8744-BFF4-4FC7-8DB1-175FBFB95CFE}"/>
    <dgm:cxn modelId="{9E64D428-2EA7-4401-8302-F895BBB66A49}" srcId="{49B1E405-733D-4D54-975E-5894DBFC2345}" destId="{8200A01A-C432-4A87-956D-573DD22B8C6A}" srcOrd="6" destOrd="0" parTransId="{D63D80E9-E20E-44BE-86C0-EE9419B2B5E9}" sibTransId="{512832DB-C89B-405E-9B99-ABD1B379B94A}"/>
    <dgm:cxn modelId="{FCC3B71E-29E8-4D50-B458-F7C47A71076A}" type="presOf" srcId="{49B1E405-733D-4D54-975E-5894DBFC2345}" destId="{A02EC75C-4257-4918-A327-007DD5C6D727}" srcOrd="1" destOrd="0" presId="urn:microsoft.com/office/officeart/2005/8/layout/process3"/>
    <dgm:cxn modelId="{434E946D-D7DA-4D9B-9E7A-5B7050BE821D}" type="presOf" srcId="{00C16E85-4A1D-415F-8C36-816F01A52F44}" destId="{D436CCC6-EFBD-47FD-8124-0BA81F836483}" srcOrd="0" destOrd="0" presId="urn:microsoft.com/office/officeart/2005/8/layout/process3"/>
    <dgm:cxn modelId="{787F18D8-14B7-4F9F-B4B3-1E0994D316AA}" type="presOf" srcId="{CF4F01E4-6841-45D2-99E7-81CC7E1C0A6D}" destId="{11B3F74E-ED39-4BF2-9D68-F9A920FEAAA6}" srcOrd="0" destOrd="5" presId="urn:microsoft.com/office/officeart/2005/8/layout/process3"/>
    <dgm:cxn modelId="{ABD1FC34-76B5-489C-88F5-86265F0DCBAC}" type="presOf" srcId="{F1A40C4C-E97D-49EB-816E-BAC6077E8B2B}" destId="{8185DFC5-F728-445D-B24B-70D7A476E1D9}" srcOrd="0" destOrd="10" presId="urn:microsoft.com/office/officeart/2005/8/layout/process3"/>
    <dgm:cxn modelId="{DA71E57A-6E71-4EBB-BDB3-12A6BE615AF2}" srcId="{00C16E85-4A1D-415F-8C36-816F01A52F44}" destId="{170A2DE0-17C1-4D2A-8543-68E4E4E30490}" srcOrd="2" destOrd="0" parTransId="{4F5D6C10-0150-47FD-84AF-5BA419FB58AD}" sibTransId="{DE04A4CA-D38F-47F7-B73C-6A76A6090480}"/>
    <dgm:cxn modelId="{0BFAA741-31E9-4DE7-9992-9E47C0225752}" type="presOf" srcId="{D7CECC1D-8712-417D-A383-5A93C5BF244F}" destId="{8185DFC5-F728-445D-B24B-70D7A476E1D9}" srcOrd="0" destOrd="0" presId="urn:microsoft.com/office/officeart/2005/8/layout/process3"/>
    <dgm:cxn modelId="{BFBFCDB3-9CD6-40FD-B181-136CCD02314B}" type="presOf" srcId="{4AD4FE86-D775-4487-A76F-E59D7B308B54}" destId="{F35069AB-1776-4B5C-9013-8F853E16214B}" srcOrd="0" destOrd="5" presId="urn:microsoft.com/office/officeart/2005/8/layout/process3"/>
    <dgm:cxn modelId="{C8B12FB4-76D6-466D-90DB-A65EC838AE91}" type="presOf" srcId="{1D76B0D4-9E4E-4B15-ADC3-ACBF70916B48}" destId="{11B3F74E-ED39-4BF2-9D68-F9A920FEAAA6}" srcOrd="0" destOrd="4" presId="urn:microsoft.com/office/officeart/2005/8/layout/process3"/>
    <dgm:cxn modelId="{FE46CC36-2BE3-453C-84E2-BF3250BF1BD8}" srcId="{32503CAF-A0CA-4427-BDC3-01F13CC7A288}" destId="{5E62F598-5C36-408B-945A-55D0AA2F5566}" srcOrd="1" destOrd="0" parTransId="{371508F0-D495-45FC-8EE9-526D4C7B69C2}" sibTransId="{7E9653B9-A6DD-4FAD-9892-3E2F23C2FD35}"/>
    <dgm:cxn modelId="{1A0FA9C1-54AE-4D78-9A18-E2DF6D3DF967}" srcId="{49B1E405-733D-4D54-975E-5894DBFC2345}" destId="{B4538509-2B4F-4CA4-9387-505C2F85C034}" srcOrd="9" destOrd="0" parTransId="{8E334508-2257-4FF6-B816-D25C53670234}" sibTransId="{647A835E-D335-46F9-B691-804871BC56AF}"/>
    <dgm:cxn modelId="{16B28407-42B9-4086-96DD-BBAC40FD7845}" srcId="{49B1E405-733D-4D54-975E-5894DBFC2345}" destId="{4AD4FE86-D775-4487-A76F-E59D7B308B54}" srcOrd="5" destOrd="0" parTransId="{1DA8138A-AF61-4C8E-B9F3-6278CED8345C}" sibTransId="{74E9749F-3AB2-4606-B395-B63A09C0864A}"/>
    <dgm:cxn modelId="{CBE768B3-99B4-46EE-9AC0-01B3351BF8A5}" type="presOf" srcId="{E173DCFA-A434-4819-878B-2E6312E00B60}" destId="{8185DFC5-F728-445D-B24B-70D7A476E1D9}" srcOrd="0" destOrd="9" presId="urn:microsoft.com/office/officeart/2005/8/layout/process3"/>
    <dgm:cxn modelId="{549E63DD-678C-4555-A551-2DB633A5A553}" type="presOf" srcId="{6F0E46A7-DDE7-4D6F-AFEE-DCE9E3F870A4}" destId="{F35069AB-1776-4B5C-9013-8F853E16214B}" srcOrd="0" destOrd="1" presId="urn:microsoft.com/office/officeart/2005/8/layout/process3"/>
    <dgm:cxn modelId="{936378F8-6266-4001-9BA2-ECB33453043F}" srcId="{32503CAF-A0CA-4427-BDC3-01F13CC7A288}" destId="{5670B505-A008-45DE-A649-7BA3888B18A4}" srcOrd="3" destOrd="0" parTransId="{FC8F8A2C-214E-406E-BA83-D9A22E3546D4}" sibTransId="{C5D5474C-1973-4C64-88F0-E418EF962430}"/>
    <dgm:cxn modelId="{D3A3FDEF-5CCD-4B09-9DDC-04964DE96E98}" srcId="{00C16E85-4A1D-415F-8C36-816F01A52F44}" destId="{7FD75CF1-B0FE-45D4-8E26-95950C24BD7A}" srcOrd="8" destOrd="0" parTransId="{A18347E9-D135-404C-B0D8-CEDBED40D915}" sibTransId="{7F66D579-CB66-427B-A44F-6C145478B400}"/>
    <dgm:cxn modelId="{AD841B4C-439D-4A43-8B23-922E011E6245}" srcId="{49B1E405-733D-4D54-975E-5894DBFC2345}" destId="{60A14629-A354-4A0D-B03F-D14111B87082}" srcOrd="8" destOrd="0" parTransId="{0B4891B3-819B-429F-8955-DEB461AEF90B}" sibTransId="{D192D23E-C338-4750-B9A4-4E7C419A57B3}"/>
    <dgm:cxn modelId="{FAF08ACD-8D2A-4178-ABAE-3AE99149D9E4}" srcId="{32503CAF-A0CA-4427-BDC3-01F13CC7A288}" destId="{6356AAD2-F1F0-434C-BB8F-962EB28D0BF6}" srcOrd="8" destOrd="0" parTransId="{16565DCE-2990-49EB-8651-33D6227BB6B0}" sibTransId="{C1C8711C-490A-4902-BA82-2785A65ABD16}"/>
    <dgm:cxn modelId="{5FD9666E-5FD9-4D5A-8BF4-773E2532A881}" srcId="{F2E98537-9CDE-40ED-A0FD-D49107F921A1}" destId="{00C16E85-4A1D-415F-8C36-816F01A52F44}" srcOrd="1" destOrd="0" parTransId="{CAE1213E-788D-4C76-B7DE-15B48E15321B}" sibTransId="{DA2AEEA0-5D30-49D7-93CE-61DC3AF70803}"/>
    <dgm:cxn modelId="{36565EDC-ED5C-4B65-9AB6-388979E34531}" srcId="{49B1E405-733D-4D54-975E-5894DBFC2345}" destId="{CAA25A11-52A4-413B-BC55-0CADB86DD2A8}" srcOrd="0" destOrd="0" parTransId="{7E2C1835-0DE3-49DA-9E6B-2A2F52BFEC02}" sibTransId="{431A677A-744B-4FE3-A529-535E4F20BF72}"/>
    <dgm:cxn modelId="{9F60D2E3-3634-4572-9856-312FE75673A3}" type="presOf" srcId="{628DA4D8-90FB-400A-AC6A-FC02E33C7157}" destId="{F35069AB-1776-4B5C-9013-8F853E16214B}" srcOrd="0" destOrd="10" presId="urn:microsoft.com/office/officeart/2005/8/layout/process3"/>
    <dgm:cxn modelId="{27E13B1B-26E7-4676-9084-69E8E694FD59}" srcId="{49B1E405-733D-4D54-975E-5894DBFC2345}" destId="{912207B5-FB6C-412D-B906-8A01FB75C61A}" srcOrd="7" destOrd="0" parTransId="{35647764-1601-46F4-B23D-6440A39916D1}" sibTransId="{BBB6380D-8825-470B-8B23-43AE8FED7859}"/>
    <dgm:cxn modelId="{00243D47-E45C-4EE5-B918-9C8141A0218F}" type="presOf" srcId="{B4538509-2B4F-4CA4-9387-505C2F85C034}" destId="{F35069AB-1776-4B5C-9013-8F853E16214B}" srcOrd="0" destOrd="9" presId="urn:microsoft.com/office/officeart/2005/8/layout/process3"/>
    <dgm:cxn modelId="{2087BBBE-2AF2-49DA-B580-EB91A6B54ED9}" type="presOf" srcId="{97B836AD-DC04-4847-9187-A3E0A680F5EE}" destId="{20688B1F-4D8E-4CC5-A557-6F5D04A1B41C}" srcOrd="0" destOrd="0" presId="urn:microsoft.com/office/officeart/2005/8/layout/process3"/>
    <dgm:cxn modelId="{EE76B5A4-BD34-43F1-BF15-8D29054844B5}" type="presOf" srcId="{6BA811C1-EA55-4AAB-AFB0-55A3FB7EB351}" destId="{F35069AB-1776-4B5C-9013-8F853E16214B}" srcOrd="0" destOrd="11" presId="urn:microsoft.com/office/officeart/2005/8/layout/process3"/>
    <dgm:cxn modelId="{B5C4E01F-894F-47E0-929D-125E6D885AC6}" type="presOf" srcId="{170A2DE0-17C1-4D2A-8543-68E4E4E30490}" destId="{8185DFC5-F728-445D-B24B-70D7A476E1D9}" srcOrd="0" destOrd="2" presId="urn:microsoft.com/office/officeart/2005/8/layout/process3"/>
    <dgm:cxn modelId="{4E75D1EC-07C5-42BB-A843-6EC05421F313}" type="presOf" srcId="{00C16E85-4A1D-415F-8C36-816F01A52F44}" destId="{8D2C83DA-7B30-4CD7-827B-3EBFF0C1EDE4}" srcOrd="1" destOrd="0" presId="urn:microsoft.com/office/officeart/2005/8/layout/process3"/>
    <dgm:cxn modelId="{87602541-F4A2-4085-8C09-BD8A801E7635}" type="presOf" srcId="{F2E98537-9CDE-40ED-A0FD-D49107F921A1}" destId="{CF39F9DF-07F8-44DC-9483-B205467ADDF3}" srcOrd="0" destOrd="0" presId="urn:microsoft.com/office/officeart/2005/8/layout/process3"/>
    <dgm:cxn modelId="{FBFCB497-2C32-4DF2-B733-EC8C06C22302}" type="presOf" srcId="{40FA41F6-EB11-4F28-8708-11F12A0B01A3}" destId="{F35069AB-1776-4B5C-9013-8F853E16214B}" srcOrd="0" destOrd="4" presId="urn:microsoft.com/office/officeart/2005/8/layout/process3"/>
    <dgm:cxn modelId="{20441E0B-455A-456B-88E3-2CF65E48EE4B}" type="presOf" srcId="{F3D820BF-6EEE-4DE2-9E00-96195607D37E}" destId="{8185DFC5-F728-445D-B24B-70D7A476E1D9}" srcOrd="0" destOrd="5" presId="urn:microsoft.com/office/officeart/2005/8/layout/process3"/>
    <dgm:cxn modelId="{44CF04F8-8A18-415A-8873-388CD14DFE4A}" type="presOf" srcId="{36CFAA16-1FEB-4D2F-BE92-8484AAE81BC6}" destId="{F35069AB-1776-4B5C-9013-8F853E16214B}" srcOrd="0" destOrd="12" presId="urn:microsoft.com/office/officeart/2005/8/layout/process3"/>
    <dgm:cxn modelId="{1CC46E16-264C-46CC-B9BD-9C775FED3923}" type="presOf" srcId="{79E341D3-950B-471A-B824-2211FE072ABE}" destId="{F35069AB-1776-4B5C-9013-8F853E16214B}" srcOrd="0" destOrd="3" presId="urn:microsoft.com/office/officeart/2005/8/layout/process3"/>
    <dgm:cxn modelId="{87CECD6F-2DCE-4AFE-A8FC-2D61A2E141AC}" type="presOf" srcId="{560AC3C8-8525-431F-AC9D-DF9CF7F8751C}" destId="{8185DFC5-F728-445D-B24B-70D7A476E1D9}" srcOrd="0" destOrd="4" presId="urn:microsoft.com/office/officeart/2005/8/layout/process3"/>
    <dgm:cxn modelId="{AD3CD6CA-94AE-4560-B940-20FCCE58D797}" srcId="{00C16E85-4A1D-415F-8C36-816F01A52F44}" destId="{F1A40C4C-E97D-49EB-816E-BAC6077E8B2B}" srcOrd="10" destOrd="0" parTransId="{E3046423-ED13-48FA-8E0C-AE901D7EDEAA}" sibTransId="{F9798FFD-31EE-4830-9E6B-E39455BF9AE1}"/>
    <dgm:cxn modelId="{13562C94-0370-48EC-ACC5-95092D35165C}" type="presOf" srcId="{97B836AD-DC04-4847-9187-A3E0A680F5EE}" destId="{407F8FCC-22D4-4523-8DEA-B55FC7F588E5}" srcOrd="1" destOrd="0" presId="urn:microsoft.com/office/officeart/2005/8/layout/process3"/>
    <dgm:cxn modelId="{BE602115-E05F-4824-9ECB-88D00C893770}" srcId="{49B1E405-733D-4D54-975E-5894DBFC2345}" destId="{79E341D3-950B-471A-B824-2211FE072ABE}" srcOrd="3" destOrd="0" parTransId="{1031F5E5-A113-4E52-979C-9E953D8BFBBE}" sibTransId="{B92A7802-B3BB-4C44-A54D-E749CF274123}"/>
    <dgm:cxn modelId="{83EC7355-E75F-4760-8014-EC6E4E472FCA}" srcId="{32503CAF-A0CA-4427-BDC3-01F13CC7A288}" destId="{CF4F01E4-6841-45D2-99E7-81CC7E1C0A6D}" srcOrd="5" destOrd="0" parTransId="{F8E1768D-EC3C-4DAC-B968-3F5F99EF172C}" sibTransId="{111CF836-F653-42D4-898A-0A8CB29F56CA}"/>
    <dgm:cxn modelId="{7CAADB2B-797D-4CFC-AA1E-52A9CD9E6D81}" type="presOf" srcId="{49B1E405-733D-4D54-975E-5894DBFC2345}" destId="{4E7ADE96-3739-4D69-A174-34F20360D15E}" srcOrd="0" destOrd="0" presId="urn:microsoft.com/office/officeart/2005/8/layout/process3"/>
    <dgm:cxn modelId="{9CA38732-9472-4FA3-9C8C-9285B49B76FB}" type="presOf" srcId="{912207B5-FB6C-412D-B906-8A01FB75C61A}" destId="{F35069AB-1776-4B5C-9013-8F853E16214B}" srcOrd="0" destOrd="7" presId="urn:microsoft.com/office/officeart/2005/8/layout/process3"/>
    <dgm:cxn modelId="{864C3B87-25B5-4188-BEA0-8FC740D1D5C7}" srcId="{49B1E405-733D-4D54-975E-5894DBFC2345}" destId="{6F0E46A7-DDE7-4D6F-AFEE-DCE9E3F870A4}" srcOrd="1" destOrd="0" parTransId="{F4A51851-7510-4AE6-B893-ED3E2399A306}" sibTransId="{B74CF95E-7412-494D-85DA-FA5ED715475C}"/>
    <dgm:cxn modelId="{C12DEDAA-8AAB-4B38-B633-9A83DDB25D79}" type="presOf" srcId="{DA2AEEA0-5D30-49D7-93CE-61DC3AF70803}" destId="{2E7720B9-24AB-4841-9977-2C6417758256}" srcOrd="0" destOrd="0" presId="urn:microsoft.com/office/officeart/2005/8/layout/process3"/>
    <dgm:cxn modelId="{1D6C3929-FB85-4E03-A83D-4A15A67111E9}" srcId="{32503CAF-A0CA-4427-BDC3-01F13CC7A288}" destId="{72D90585-CA79-4BA2-8E66-E2F98F3FFD7D}" srcOrd="7" destOrd="0" parTransId="{69191E5E-3FAB-430E-B6D3-D960C8AE1B75}" sibTransId="{8BED489D-CDCF-4A9B-A963-40C27C292225}"/>
    <dgm:cxn modelId="{15AC16A2-045A-41BD-A0B6-084DD49FA302}" type="presOf" srcId="{D41A36AF-5E44-4AC3-BB65-DB5E2C4F34E7}" destId="{8185DFC5-F728-445D-B24B-70D7A476E1D9}" srcOrd="0" destOrd="1" presId="urn:microsoft.com/office/officeart/2005/8/layout/process3"/>
    <dgm:cxn modelId="{5AEFDC3A-D49C-42E0-B739-0C4C51C10762}" type="presOf" srcId="{5E62F598-5C36-408B-945A-55D0AA2F5566}" destId="{11B3F74E-ED39-4BF2-9D68-F9A920FEAAA6}" srcOrd="0" destOrd="1" presId="urn:microsoft.com/office/officeart/2005/8/layout/process3"/>
    <dgm:cxn modelId="{CC934764-7E87-4E53-8120-AB6A98488098}" srcId="{49B1E405-733D-4D54-975E-5894DBFC2345}" destId="{628DA4D8-90FB-400A-AC6A-FC02E33C7157}" srcOrd="10" destOrd="0" parTransId="{E493F9BD-6B58-4773-85D9-F20D88589523}" sibTransId="{98694A7F-05ED-4AD7-AC56-71A92825A146}"/>
    <dgm:cxn modelId="{C60CF9A8-37A1-4F5B-B5E0-2F338FD8882D}" srcId="{00C16E85-4A1D-415F-8C36-816F01A52F44}" destId="{560AC3C8-8525-431F-AC9D-DF9CF7F8751C}" srcOrd="4" destOrd="0" parTransId="{FABA4E0C-927F-45EC-8484-1A444C055910}" sibTransId="{20DCFAB8-BF7D-4C11-B30C-F4D1131416C5}"/>
    <dgm:cxn modelId="{4117B4DE-3658-4322-BD5B-E71143919DB1}" type="presOf" srcId="{32503CAF-A0CA-4427-BDC3-01F13CC7A288}" destId="{7DB86DF2-4C6C-4F9B-A8E2-35F68D4FD1EC}" srcOrd="1" destOrd="0" presId="urn:microsoft.com/office/officeart/2005/8/layout/process3"/>
    <dgm:cxn modelId="{9DF64657-014E-41D9-B27A-A17556BC335E}" srcId="{00C16E85-4A1D-415F-8C36-816F01A52F44}" destId="{E173DCFA-A434-4819-878B-2E6312E00B60}" srcOrd="9" destOrd="0" parTransId="{25BC2CF4-D9CA-4DAA-A32B-07D1314530E6}" sibTransId="{EA0EA39A-CDAB-442A-993E-B251C7C66CB9}"/>
    <dgm:cxn modelId="{4B698D60-80FB-4046-A67E-DF957154D425}" srcId="{32503CAF-A0CA-4427-BDC3-01F13CC7A288}" destId="{1D76B0D4-9E4E-4B15-ADC3-ACBF70916B48}" srcOrd="4" destOrd="0" parTransId="{63540303-B130-423C-B28A-691316E2385F}" sibTransId="{BF76A56F-B3D8-44F3-A871-20DA0E17CE8D}"/>
    <dgm:cxn modelId="{62246E09-2EFC-4CEB-B0E1-71D79E73EDC3}" srcId="{32503CAF-A0CA-4427-BDC3-01F13CC7A288}" destId="{CF43C85A-193E-4A56-8EC8-8D68B8BF85FD}" srcOrd="0" destOrd="0" parTransId="{820547CB-0960-49ED-A24B-936D968DD0A1}" sibTransId="{971F7B6C-F87A-4159-8042-0B8F36FFE08E}"/>
    <dgm:cxn modelId="{298660C6-491B-46C3-8D3D-6A596902D0BE}" type="presOf" srcId="{72D90585-CA79-4BA2-8E66-E2F98F3FFD7D}" destId="{11B3F74E-ED39-4BF2-9D68-F9A920FEAAA6}" srcOrd="0" destOrd="7" presId="urn:microsoft.com/office/officeart/2005/8/layout/process3"/>
    <dgm:cxn modelId="{F8D416E0-FB49-4E27-9357-340742E2F1FD}" type="presOf" srcId="{1421F6DA-52C5-4EE4-BF16-CF80EEBB2699}" destId="{11B3F74E-ED39-4BF2-9D68-F9A920FEAAA6}" srcOrd="0" destOrd="2" presId="urn:microsoft.com/office/officeart/2005/8/layout/process3"/>
    <dgm:cxn modelId="{A3BAA2BA-E289-4521-9A30-0FC861342604}" srcId="{49B1E405-733D-4D54-975E-5894DBFC2345}" destId="{729D537D-9461-4282-90CE-7B8F0969A633}" srcOrd="2" destOrd="0" parTransId="{63ED4EFA-4585-48BF-8F6C-1BEC324C9884}" sibTransId="{26234B55-696B-437F-A064-7D8EAECF26F3}"/>
    <dgm:cxn modelId="{2202F5EF-DFEE-4320-A043-D825513330AA}" srcId="{32503CAF-A0CA-4427-BDC3-01F13CC7A288}" destId="{1421F6DA-52C5-4EE4-BF16-CF80EEBB2699}" srcOrd="2" destOrd="0" parTransId="{953BF11B-B000-44C5-B5CF-07AAE9CDFD93}" sibTransId="{12CD9626-767A-43AC-B3E9-36A7A490DD8F}"/>
    <dgm:cxn modelId="{A0754B0F-0420-4204-B561-C9469B08D778}" type="presOf" srcId="{CF43C85A-193E-4A56-8EC8-8D68B8BF85FD}" destId="{11B3F74E-ED39-4BF2-9D68-F9A920FEAAA6}" srcOrd="0" destOrd="0" presId="urn:microsoft.com/office/officeart/2005/8/layout/process3"/>
    <dgm:cxn modelId="{B6243713-4785-47AF-885D-9A446FB747EA}" type="presParOf" srcId="{CF39F9DF-07F8-44DC-9483-B205467ADDF3}" destId="{F69707F8-50F6-4568-9429-6FADDACEAB95}" srcOrd="0" destOrd="0" presId="urn:microsoft.com/office/officeart/2005/8/layout/process3"/>
    <dgm:cxn modelId="{D86A384D-4E84-4EBF-A4A5-62D7EB2211F9}" type="presParOf" srcId="{F69707F8-50F6-4568-9429-6FADDACEAB95}" destId="{4E7ADE96-3739-4D69-A174-34F20360D15E}" srcOrd="0" destOrd="0" presId="urn:microsoft.com/office/officeart/2005/8/layout/process3"/>
    <dgm:cxn modelId="{BA4B1219-B1EC-4B72-8AB6-D148291D169A}" type="presParOf" srcId="{F69707F8-50F6-4568-9429-6FADDACEAB95}" destId="{A02EC75C-4257-4918-A327-007DD5C6D727}" srcOrd="1" destOrd="0" presId="urn:microsoft.com/office/officeart/2005/8/layout/process3"/>
    <dgm:cxn modelId="{68073DB2-7628-4256-BA7A-1C10CC1B7F96}" type="presParOf" srcId="{F69707F8-50F6-4568-9429-6FADDACEAB95}" destId="{F35069AB-1776-4B5C-9013-8F853E16214B}" srcOrd="2" destOrd="0" presId="urn:microsoft.com/office/officeart/2005/8/layout/process3"/>
    <dgm:cxn modelId="{36B79169-9F87-4F29-8497-4C68EBD5DABA}" type="presParOf" srcId="{CF39F9DF-07F8-44DC-9483-B205467ADDF3}" destId="{20688B1F-4D8E-4CC5-A557-6F5D04A1B41C}" srcOrd="1" destOrd="0" presId="urn:microsoft.com/office/officeart/2005/8/layout/process3"/>
    <dgm:cxn modelId="{1784853C-E90A-420D-A325-567EA165E3F4}" type="presParOf" srcId="{20688B1F-4D8E-4CC5-A557-6F5D04A1B41C}" destId="{407F8FCC-22D4-4523-8DEA-B55FC7F588E5}" srcOrd="0" destOrd="0" presId="urn:microsoft.com/office/officeart/2005/8/layout/process3"/>
    <dgm:cxn modelId="{C039AD43-59E9-4B19-9727-156946CD291D}" type="presParOf" srcId="{CF39F9DF-07F8-44DC-9483-B205467ADDF3}" destId="{989B0A05-AE5A-4302-A3FE-200FD87ABE7A}" srcOrd="2" destOrd="0" presId="urn:microsoft.com/office/officeart/2005/8/layout/process3"/>
    <dgm:cxn modelId="{039D9DA1-BD6F-4C94-AC3D-610698D829F4}" type="presParOf" srcId="{989B0A05-AE5A-4302-A3FE-200FD87ABE7A}" destId="{D436CCC6-EFBD-47FD-8124-0BA81F836483}" srcOrd="0" destOrd="0" presId="urn:microsoft.com/office/officeart/2005/8/layout/process3"/>
    <dgm:cxn modelId="{164E1FD9-4203-402C-8353-82CA08F450A9}" type="presParOf" srcId="{989B0A05-AE5A-4302-A3FE-200FD87ABE7A}" destId="{8D2C83DA-7B30-4CD7-827B-3EBFF0C1EDE4}" srcOrd="1" destOrd="0" presId="urn:microsoft.com/office/officeart/2005/8/layout/process3"/>
    <dgm:cxn modelId="{C700786B-AD46-46D7-983D-9FD617749803}" type="presParOf" srcId="{989B0A05-AE5A-4302-A3FE-200FD87ABE7A}" destId="{8185DFC5-F728-445D-B24B-70D7A476E1D9}" srcOrd="2" destOrd="0" presId="urn:microsoft.com/office/officeart/2005/8/layout/process3"/>
    <dgm:cxn modelId="{2BA31249-D05A-48AA-B633-8721529379FA}" type="presParOf" srcId="{CF39F9DF-07F8-44DC-9483-B205467ADDF3}" destId="{2E7720B9-24AB-4841-9977-2C6417758256}" srcOrd="3" destOrd="0" presId="urn:microsoft.com/office/officeart/2005/8/layout/process3"/>
    <dgm:cxn modelId="{220FE616-495B-490C-B021-84C5DE857D18}" type="presParOf" srcId="{2E7720B9-24AB-4841-9977-2C6417758256}" destId="{96FD15D8-F0AE-42E0-9957-AAB725493ECA}" srcOrd="0" destOrd="0" presId="urn:microsoft.com/office/officeart/2005/8/layout/process3"/>
    <dgm:cxn modelId="{E71ECDBA-83FF-4197-9E01-AB812F794DDF}" type="presParOf" srcId="{CF39F9DF-07F8-44DC-9483-B205467ADDF3}" destId="{458E1FB4-D93C-4DFB-939A-AEB0C0C5478D}" srcOrd="4" destOrd="0" presId="urn:microsoft.com/office/officeart/2005/8/layout/process3"/>
    <dgm:cxn modelId="{963C3024-39FD-4EFD-938A-BE639EAC70F8}" type="presParOf" srcId="{458E1FB4-D93C-4DFB-939A-AEB0C0C5478D}" destId="{49C221E0-494F-49B0-A1EB-913341D04379}" srcOrd="0" destOrd="0" presId="urn:microsoft.com/office/officeart/2005/8/layout/process3"/>
    <dgm:cxn modelId="{D954D139-253E-4DE6-A349-BF5AF175CE59}" type="presParOf" srcId="{458E1FB4-D93C-4DFB-939A-AEB0C0C5478D}" destId="{7DB86DF2-4C6C-4F9B-A8E2-35F68D4FD1EC}" srcOrd="1" destOrd="0" presId="urn:microsoft.com/office/officeart/2005/8/layout/process3"/>
    <dgm:cxn modelId="{A9412A47-CBE2-470D-9222-140E75D0B9E5}" type="presParOf" srcId="{458E1FB4-D93C-4DFB-939A-AEB0C0C5478D}" destId="{11B3F74E-ED39-4BF2-9D68-F9A920FEAAA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2A170-8493-8C4C-950B-901E36D8F453}" type="datetimeFigureOut">
              <a:rPr lang="en-US" smtClean="0"/>
              <a:pPr/>
              <a:t>1/12/2014</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5BEA16-815B-FE49-AE2D-52F3E67C7492}" type="slidenum">
              <a:rPr lang="en-US" smtClean="0"/>
              <a:pPr/>
              <a:t>‹#›</a:t>
            </a:fld>
            <a:endParaRPr lang="en-US"/>
          </a:p>
        </p:txBody>
      </p:sp>
    </p:spTree>
    <p:extLst>
      <p:ext uri="{BB962C8B-B14F-4D97-AF65-F5344CB8AC3E}">
        <p14:creationId xmlns:p14="http://schemas.microsoft.com/office/powerpoint/2010/main" val="1751524455"/>
      </p:ext>
    </p:extLst>
  </p:cSld>
  <p:clrMap bg1="lt1" tx1="dk1" bg2="lt2" tx2="dk2" accent1="accent1" accent2="accent2" accent3="accent3" accent4="accent4" accent5="accent5" accent6="accent6" hlink="hlink" folHlink="folHlink"/>
  <p:notesStyle>
    <a:lvl1pPr marL="0" algn="l" defTabSz="679262" rtl="0" eaLnBrk="1" latinLnBrk="0" hangingPunct="1">
      <a:defRPr sz="1800" kern="1200">
        <a:solidFill>
          <a:schemeClr val="tx1"/>
        </a:solidFill>
        <a:latin typeface="+mn-lt"/>
        <a:ea typeface="+mn-ea"/>
        <a:cs typeface="+mn-cs"/>
      </a:defRPr>
    </a:lvl1pPr>
    <a:lvl2pPr marL="679262" algn="l" defTabSz="679262" rtl="0" eaLnBrk="1" latinLnBrk="0" hangingPunct="1">
      <a:defRPr sz="1800" kern="1200">
        <a:solidFill>
          <a:schemeClr val="tx1"/>
        </a:solidFill>
        <a:latin typeface="+mn-lt"/>
        <a:ea typeface="+mn-ea"/>
        <a:cs typeface="+mn-cs"/>
      </a:defRPr>
    </a:lvl2pPr>
    <a:lvl3pPr marL="1358524" algn="l" defTabSz="679262" rtl="0" eaLnBrk="1" latinLnBrk="0" hangingPunct="1">
      <a:defRPr sz="1800" kern="1200">
        <a:solidFill>
          <a:schemeClr val="tx1"/>
        </a:solidFill>
        <a:latin typeface="+mn-lt"/>
        <a:ea typeface="+mn-ea"/>
        <a:cs typeface="+mn-cs"/>
      </a:defRPr>
    </a:lvl3pPr>
    <a:lvl4pPr marL="2037786" algn="l" defTabSz="679262" rtl="0" eaLnBrk="1" latinLnBrk="0" hangingPunct="1">
      <a:defRPr sz="1800" kern="1200">
        <a:solidFill>
          <a:schemeClr val="tx1"/>
        </a:solidFill>
        <a:latin typeface="+mn-lt"/>
        <a:ea typeface="+mn-ea"/>
        <a:cs typeface="+mn-cs"/>
      </a:defRPr>
    </a:lvl4pPr>
    <a:lvl5pPr marL="2717048" algn="l" defTabSz="679262" rtl="0" eaLnBrk="1" latinLnBrk="0" hangingPunct="1">
      <a:defRPr sz="1800" kern="1200">
        <a:solidFill>
          <a:schemeClr val="tx1"/>
        </a:solidFill>
        <a:latin typeface="+mn-lt"/>
        <a:ea typeface="+mn-ea"/>
        <a:cs typeface="+mn-cs"/>
      </a:defRPr>
    </a:lvl5pPr>
    <a:lvl6pPr marL="3396310" algn="l" defTabSz="679262" rtl="0" eaLnBrk="1" latinLnBrk="0" hangingPunct="1">
      <a:defRPr sz="1800" kern="1200">
        <a:solidFill>
          <a:schemeClr val="tx1"/>
        </a:solidFill>
        <a:latin typeface="+mn-lt"/>
        <a:ea typeface="+mn-ea"/>
        <a:cs typeface="+mn-cs"/>
      </a:defRPr>
    </a:lvl6pPr>
    <a:lvl7pPr marL="4075572" algn="l" defTabSz="679262" rtl="0" eaLnBrk="1" latinLnBrk="0" hangingPunct="1">
      <a:defRPr sz="1800" kern="1200">
        <a:solidFill>
          <a:schemeClr val="tx1"/>
        </a:solidFill>
        <a:latin typeface="+mn-lt"/>
        <a:ea typeface="+mn-ea"/>
        <a:cs typeface="+mn-cs"/>
      </a:defRPr>
    </a:lvl7pPr>
    <a:lvl8pPr marL="4754834" algn="l" defTabSz="679262" rtl="0" eaLnBrk="1" latinLnBrk="0" hangingPunct="1">
      <a:defRPr sz="1800" kern="1200">
        <a:solidFill>
          <a:schemeClr val="tx1"/>
        </a:solidFill>
        <a:latin typeface="+mn-lt"/>
        <a:ea typeface="+mn-ea"/>
        <a:cs typeface="+mn-cs"/>
      </a:defRPr>
    </a:lvl8pPr>
    <a:lvl9pPr marL="5434096" algn="l" defTabSz="679262"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smtClean="0"/>
              <a:t>Principal Cloud Architect</a:t>
            </a:r>
          </a:p>
          <a:p>
            <a:r>
              <a:rPr lang="en-US" dirty="0" smtClean="0"/>
              <a:t>Windows Azure MVP</a:t>
            </a:r>
          </a:p>
          <a:p>
            <a:endParaRPr lang="en-US" dirty="0" smtClean="0"/>
          </a:p>
          <a:p>
            <a:r>
              <a:rPr lang="en-US" dirty="0" smtClean="0"/>
              <a:t>Help customers nationwide with their Windows Azure projects.  This can include architectural design sessions, training, development, evangelism, etc.</a:t>
            </a:r>
          </a:p>
          <a:p>
            <a:endParaRPr lang="en-US" dirty="0" smtClean="0"/>
          </a:p>
          <a:p>
            <a:r>
              <a:rPr lang="en-US" dirty="0" smtClean="0"/>
              <a:t>Reach me via email, Twitter, or my blog.</a:t>
            </a:r>
          </a:p>
          <a:p>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3</a:t>
            </a:fld>
            <a:endParaRPr lang="en-US"/>
          </a:p>
        </p:txBody>
      </p:sp>
    </p:spTree>
    <p:extLst>
      <p:ext uri="{BB962C8B-B14F-4D97-AF65-F5344CB8AC3E}">
        <p14:creationId xmlns:p14="http://schemas.microsoft.com/office/powerpoint/2010/main" val="349624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Server</a:t>
            </a:r>
            <a:r>
              <a:rPr lang="en-US" baseline="0" dirty="0" smtClean="0"/>
              <a:t> – added by Visual Studio</a:t>
            </a:r>
          </a:p>
          <a:p>
            <a:r>
              <a:rPr lang="en-US" baseline="0" dirty="0" smtClean="0"/>
              <a:t>Client – added by </a:t>
            </a:r>
            <a:r>
              <a:rPr lang="en-US" baseline="0" dirty="0" err="1" smtClean="0"/>
              <a:t>NuGet</a:t>
            </a:r>
            <a:r>
              <a:rPr lang="en-US" baseline="0" dirty="0" smtClean="0"/>
              <a:t> package</a:t>
            </a:r>
          </a:p>
          <a:p>
            <a:endParaRPr lang="en-US" baseline="0" dirty="0" smtClean="0"/>
          </a:p>
          <a:p>
            <a:r>
              <a:rPr lang="en-US" dirty="0" smtClean="0"/>
              <a:t>http://msdn.microsoft.com/en-us/library/windowsazure/jj136940.aspx</a:t>
            </a:r>
          </a:p>
          <a:p>
            <a:r>
              <a:rPr lang="en-US" dirty="0" smtClean="0"/>
              <a:t>http://msdn.microsoft.com/en-us/library/windowsazure/hh914135.aspx</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21</a:t>
            </a:fld>
            <a:endParaRPr lang="en-US"/>
          </a:p>
        </p:txBody>
      </p:sp>
    </p:spTree>
    <p:extLst>
      <p:ext uri="{BB962C8B-B14F-4D97-AF65-F5344CB8AC3E}">
        <p14:creationId xmlns:p14="http://schemas.microsoft.com/office/powerpoint/2010/main" val="310410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Unable to create </a:t>
            </a:r>
            <a:r>
              <a:rPr lang="en-US" dirty="0" err="1" smtClean="0"/>
              <a:t>DataCache</a:t>
            </a:r>
            <a:r>
              <a:rPr lang="en-US" dirty="0" smtClean="0"/>
              <a:t> in </a:t>
            </a:r>
            <a:r>
              <a:rPr lang="en-US" b="1" dirty="0" err="1" smtClean="0"/>
              <a:t>RoleEntryPoint</a:t>
            </a:r>
            <a:endParaRPr lang="en-US" b="1" dirty="0" smtClean="0"/>
          </a:p>
          <a:p>
            <a:r>
              <a:rPr lang="en-US" b="1" baseline="0" dirty="0" smtClean="0">
                <a:solidFill>
                  <a:srgbClr val="C00000"/>
                </a:solidFill>
              </a:rPr>
              <a:t>    </a:t>
            </a:r>
            <a:r>
              <a:rPr lang="en-US" dirty="0" smtClean="0">
                <a:solidFill>
                  <a:srgbClr val="C00000"/>
                </a:solidFill>
              </a:rPr>
              <a:t>“Server collection cannot be empty”</a:t>
            </a:r>
          </a:p>
          <a:p>
            <a:r>
              <a:rPr lang="en-US" baseline="0" dirty="0" smtClean="0">
                <a:solidFill>
                  <a:srgbClr val="C00000"/>
                </a:solidFill>
              </a:rPr>
              <a:t>    </a:t>
            </a:r>
            <a:r>
              <a:rPr lang="en-US" dirty="0" smtClean="0"/>
              <a:t>WA Cache settings not automatically available in the </a:t>
            </a:r>
            <a:r>
              <a:rPr lang="en-US" dirty="0" err="1" smtClean="0"/>
              <a:t>web.cong</a:t>
            </a:r>
            <a:r>
              <a:rPr lang="en-US" dirty="0" smtClean="0"/>
              <a:t> in context of </a:t>
            </a:r>
            <a:r>
              <a:rPr lang="en-US" b="1" dirty="0" err="1" smtClean="0"/>
              <a:t>RoleEntryPoint</a:t>
            </a:r>
            <a:endParaRPr lang="en-US" b="1" dirty="0" smtClean="0"/>
          </a:p>
          <a:p>
            <a:r>
              <a:rPr lang="en-US" b="1" baseline="0" dirty="0" smtClean="0"/>
              <a:t>    </a:t>
            </a:r>
            <a:r>
              <a:rPr lang="en-US" dirty="0" smtClean="0"/>
              <a:t>Programmatic only</a:t>
            </a:r>
          </a:p>
          <a:p>
            <a:endParaRPr lang="en-US" dirty="0" smtClean="0"/>
          </a:p>
          <a:p>
            <a:r>
              <a:rPr lang="en-US" dirty="0" smtClean="0"/>
              <a:t>http://msdn.microsoft.com/en-us/library/windowsazure/jj852128.aspx</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23</a:t>
            </a:fld>
            <a:endParaRPr lang="en-US"/>
          </a:p>
        </p:txBody>
      </p:sp>
    </p:spTree>
    <p:extLst>
      <p:ext uri="{BB962C8B-B14F-4D97-AF65-F5344CB8AC3E}">
        <p14:creationId xmlns:p14="http://schemas.microsoft.com/office/powerpoint/2010/main" val="4122438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Scale Units</a:t>
            </a:r>
            <a:r>
              <a:rPr lang="en-US" baseline="0" dirty="0" smtClean="0"/>
              <a:t> for Cloud Services</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24</a:t>
            </a:fld>
            <a:endParaRPr lang="en-US"/>
          </a:p>
        </p:txBody>
      </p:sp>
    </p:spTree>
    <p:extLst>
      <p:ext uri="{BB962C8B-B14F-4D97-AF65-F5344CB8AC3E}">
        <p14:creationId xmlns:p14="http://schemas.microsoft.com/office/powerpoint/2010/main" val="1573399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new cache in the cloud</a:t>
            </a:r>
          </a:p>
          <a:p>
            <a:pPr marL="0" indent="0">
              <a:buFontTx/>
              <a:buNone/>
            </a:pPr>
            <a:r>
              <a:rPr lang="en-US" dirty="0" smtClean="0"/>
              <a:t>Develop simple web app in VS and run against IIS express</a:t>
            </a:r>
          </a:p>
          <a:p>
            <a:pPr marL="0" indent="0">
              <a:buFontTx/>
              <a:buNone/>
            </a:pPr>
            <a:r>
              <a:rPr lang="en-US" dirty="0" smtClean="0"/>
              <a:t>Deploy to azure web site and run in cloud</a:t>
            </a:r>
          </a:p>
          <a:p>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26</a:t>
            </a:fld>
            <a:endParaRPr lang="en-US"/>
          </a:p>
        </p:txBody>
      </p:sp>
    </p:spTree>
    <p:extLst>
      <p:ext uri="{BB962C8B-B14F-4D97-AF65-F5344CB8AC3E}">
        <p14:creationId xmlns:p14="http://schemas.microsoft.com/office/powerpoint/2010/main" val="3373418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Scale cache units</a:t>
            </a:r>
            <a:r>
              <a:rPr lang="en-US" baseline="0" dirty="0" smtClean="0"/>
              <a:t> w/o losing data.  Changing offerings will cause cache data loss.</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28</a:t>
            </a:fld>
            <a:endParaRPr lang="en-US"/>
          </a:p>
        </p:txBody>
      </p:sp>
    </p:spTree>
    <p:extLst>
      <p:ext uri="{BB962C8B-B14F-4D97-AF65-F5344CB8AC3E}">
        <p14:creationId xmlns:p14="http://schemas.microsoft.com/office/powerpoint/2010/main" val="776931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31</a:t>
            </a:fld>
            <a:endParaRPr lang="en-US"/>
          </a:p>
        </p:txBody>
      </p:sp>
    </p:spTree>
    <p:extLst>
      <p:ext uri="{BB962C8B-B14F-4D97-AF65-F5344CB8AC3E}">
        <p14:creationId xmlns:p14="http://schemas.microsoft.com/office/powerpoint/2010/main" val="286823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 typeface="Arial" panose="020B0604020202020204" pitchFamily="34" charset="0"/>
              <a:buChar char="•"/>
            </a:pPr>
            <a:r>
              <a:rPr lang="en-US" sz="1100" dirty="0" smtClean="0"/>
              <a:t>Ability to use the Cache Service from any app type (VM, Web Site, Mobile Service, Cloud Service)</a:t>
            </a:r>
          </a:p>
          <a:p>
            <a:pPr marL="285750" indent="-285750">
              <a:buFont typeface="Arial" panose="020B0604020202020204" pitchFamily="34" charset="0"/>
              <a:buChar char="•"/>
            </a:pPr>
            <a:r>
              <a:rPr lang="en-US" sz="1100" dirty="0" smtClean="0"/>
              <a:t>Each Cache Service instance is deployed within dedicated VMs that are separated/isolated from other customers – which means you get fast, predictable performance. </a:t>
            </a:r>
          </a:p>
          <a:p>
            <a:pPr marL="285750" indent="-285750">
              <a:buFont typeface="Arial" panose="020B0604020202020204" pitchFamily="34" charset="0"/>
              <a:buChar char="•"/>
            </a:pPr>
            <a:r>
              <a:rPr lang="en-US" sz="1100" dirty="0" smtClean="0"/>
              <a:t>There are no quotas or throttling behaviors with the Cache Service – you can access your dedicated Cache Service instances as much or as hard as you want. </a:t>
            </a:r>
          </a:p>
          <a:p>
            <a:pPr marL="285750" indent="-285750">
              <a:buFont typeface="Arial" panose="020B0604020202020204" pitchFamily="34" charset="0"/>
              <a:buChar char="•"/>
            </a:pPr>
            <a:r>
              <a:rPr lang="en-US" sz="1100" dirty="0" smtClean="0"/>
              <a:t>Each Cache Service instance you create can store (as of today’s preview) up to 150GB of in-memory data objects or content.  You can dynamically increase or shrink the memory used by a Cache Service instance without having to redeploy your apps. </a:t>
            </a:r>
          </a:p>
          <a:p>
            <a:pPr marL="285750" indent="-285750">
              <a:buFont typeface="Arial" panose="020B0604020202020204" pitchFamily="34" charset="0"/>
              <a:buChar char="•"/>
            </a:pPr>
            <a:r>
              <a:rPr lang="en-US" sz="1100" dirty="0" smtClean="0"/>
              <a:t>Web Sites, VMs and Cloud Service can retrieve objects from the Cache Service on average in about 1ms end-to-end (including the network round-trip to the cache service and back).  Items can be inserted into the cache in about ~1.2ms end-to-end (meaning the Web Site/VM/Cloud Service can persist the object in the remote Cache Service and gets the ACK back in 1.2ms end-to-end). </a:t>
            </a:r>
          </a:p>
          <a:p>
            <a:pPr marL="285750" indent="-285750">
              <a:buFont typeface="Arial" panose="020B0604020202020204" pitchFamily="34" charset="0"/>
              <a:buChar char="•"/>
            </a:pPr>
            <a:r>
              <a:rPr lang="en-US" sz="1100" dirty="0" smtClean="0"/>
              <a:t>Each Cache Service instance is run as a highly available service that is distributed across multiple servers.  This means that your Cache Service will remain up and available even if a server on which it is running crashes or if one of the VM instances needs to be upgraded for patching.</a:t>
            </a:r>
          </a:p>
          <a:p>
            <a:pPr marL="285750" indent="-285750">
              <a:buFont typeface="Arial" panose="020B0604020202020204" pitchFamily="34" charset="0"/>
              <a:buChar char="•"/>
            </a:pPr>
            <a:r>
              <a:rPr lang="en-US" sz="1100" dirty="0" smtClean="0"/>
              <a:t>The VMs that the cache service instances run within are managed as a service by Windows Azure – which means we handle patching and service lifetime of the instances.  This allows you to focus on building great apps without having to worry about managing infrastructure details.</a:t>
            </a:r>
          </a:p>
          <a:p>
            <a:pPr marL="285750" indent="-285750">
              <a:buFont typeface="Arial" panose="020B0604020202020204" pitchFamily="34" charset="0"/>
              <a:buChar char="•"/>
            </a:pPr>
            <a:r>
              <a:rPr lang="en-US" sz="1100" dirty="0" smtClean="0"/>
              <a:t>The new Cache Service supports the same .NET Cache API that we use today with the in-role cache option that we support with Cloud Services.  So code you’ve already written against that is compatible with the new managed Cache Service.</a:t>
            </a:r>
          </a:p>
          <a:p>
            <a:pPr marL="285750" indent="-285750">
              <a:buFont typeface="Arial" panose="020B0604020202020204" pitchFamily="34" charset="0"/>
              <a:buChar char="•"/>
            </a:pPr>
            <a:r>
              <a:rPr lang="en-US" sz="1100" dirty="0" smtClean="0"/>
              <a:t>The new Cache Service comes with built-in provider support for ASP.NET Session State and ASP.NET Output Page Caching.  This enables you to easily scale-out your ASP.NET applications across multiple web servers and still share session state and/or cached page output regardless of which customer hit which server. </a:t>
            </a:r>
          </a:p>
          <a:p>
            <a:pPr marL="285750" indent="-285750">
              <a:buFont typeface="Arial" panose="020B0604020202020204" pitchFamily="34" charset="0"/>
              <a:buChar char="•"/>
            </a:pPr>
            <a:r>
              <a:rPr lang="en-US" sz="1100" dirty="0" smtClean="0"/>
              <a:t>The new Cache Service supports the ability to either use a separate Cache Service instance for each of your apps, or instead share a single Cache Service instance across multiple apps at once (which enables easy data sharing as well as app partitioning). This can be very useful for scenarios where you want to partition your app up across several deployment units.</a:t>
            </a:r>
            <a:endParaRPr lang="en-US" sz="1100"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32</a:t>
            </a:fld>
            <a:endParaRPr lang="en-US"/>
          </a:p>
        </p:txBody>
      </p:sp>
    </p:spTree>
    <p:extLst>
      <p:ext uri="{BB962C8B-B14F-4D97-AF65-F5344CB8AC3E}">
        <p14:creationId xmlns:p14="http://schemas.microsoft.com/office/powerpoint/2010/main" val="2436297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 cache-aside</a:t>
            </a:r>
            <a:r>
              <a:rPr lang="en-US" baseline="0" dirty="0" smtClean="0"/>
              <a:t> pattern</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33</a:t>
            </a:fld>
            <a:endParaRPr lang="en-US"/>
          </a:p>
        </p:txBody>
      </p:sp>
    </p:spTree>
    <p:extLst>
      <p:ext uri="{BB962C8B-B14F-4D97-AF65-F5344CB8AC3E}">
        <p14:creationId xmlns:p14="http://schemas.microsoft.com/office/powerpoint/2010/main" val="211635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Pre-load</a:t>
            </a:r>
            <a:r>
              <a:rPr lang="en-US" baseline="0" dirty="0" smtClean="0"/>
              <a:t> the cache</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34</a:t>
            </a:fld>
            <a:endParaRPr lang="en-US"/>
          </a:p>
        </p:txBody>
      </p:sp>
    </p:spTree>
    <p:extLst>
      <p:ext uri="{BB962C8B-B14F-4D97-AF65-F5344CB8AC3E}">
        <p14:creationId xmlns:p14="http://schemas.microsoft.com/office/powerpoint/2010/main" val="3118406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Architecture diagram – read from cache;</a:t>
            </a:r>
            <a:r>
              <a:rPr lang="en-US" baseline="0" dirty="0" smtClean="0"/>
              <a:t> other process updates cache data</a:t>
            </a:r>
          </a:p>
          <a:p>
            <a:endParaRPr lang="en-US" baseline="0" dirty="0" smtClean="0"/>
          </a:p>
          <a:p>
            <a:r>
              <a:rPr lang="en-US" dirty="0" smtClean="0"/>
              <a:t>Reference - http://blog.cynapta.com/2013/11/building-cynapta-services-part-ii-architecture-drilldown/</a:t>
            </a:r>
          </a:p>
          <a:p>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35</a:t>
            </a:fld>
            <a:endParaRPr lang="en-US"/>
          </a:p>
        </p:txBody>
      </p:sp>
    </p:spTree>
    <p:extLst>
      <p:ext uri="{BB962C8B-B14F-4D97-AF65-F5344CB8AC3E}">
        <p14:creationId xmlns:p14="http://schemas.microsoft.com/office/powerpoint/2010/main" val="128374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DB can often be a limiting factor in WA applications.</a:t>
            </a:r>
          </a:p>
          <a:p>
            <a:r>
              <a:rPr lang="en-US" dirty="0" smtClean="0"/>
              <a:t>Can</a:t>
            </a:r>
            <a:r>
              <a:rPr lang="en-US" baseline="0" dirty="0" smtClean="0"/>
              <a:t> get slow and throttle as pressure increases</a:t>
            </a:r>
            <a:endParaRPr lang="en-US" dirty="0" smtClean="0"/>
          </a:p>
        </p:txBody>
      </p:sp>
      <p:sp>
        <p:nvSpPr>
          <p:cNvPr id="4" name="Slide Number Placeholder 3"/>
          <p:cNvSpPr>
            <a:spLocks noGrp="1"/>
          </p:cNvSpPr>
          <p:nvPr>
            <p:ph type="sldNum" sz="quarter" idx="10"/>
          </p:nvPr>
        </p:nvSpPr>
        <p:spPr/>
        <p:txBody>
          <a:bodyPr/>
          <a:lstStyle/>
          <a:p>
            <a:fld id="{9C5BEA16-815B-FE49-AE2D-52F3E67C7492}" type="slidenum">
              <a:rPr lang="en-US" smtClean="0"/>
              <a:pPr/>
              <a:t>7</a:t>
            </a:fld>
            <a:endParaRPr lang="en-US"/>
          </a:p>
        </p:txBody>
      </p:sp>
    </p:spTree>
    <p:extLst>
      <p:ext uri="{BB962C8B-B14F-4D97-AF65-F5344CB8AC3E}">
        <p14:creationId xmlns:p14="http://schemas.microsoft.com/office/powerpoint/2010/main" val="973083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http://blogs.msdn.com/b/windowsazure/archive/2013/10/03/cloud-service-fundamentals-caching-basics.aspx </a:t>
            </a:r>
          </a:p>
        </p:txBody>
      </p:sp>
      <p:sp>
        <p:nvSpPr>
          <p:cNvPr id="4" name="Slide Number Placeholder 3"/>
          <p:cNvSpPr>
            <a:spLocks noGrp="1"/>
          </p:cNvSpPr>
          <p:nvPr>
            <p:ph type="sldNum" sz="quarter" idx="10"/>
          </p:nvPr>
        </p:nvSpPr>
        <p:spPr/>
        <p:txBody>
          <a:bodyPr/>
          <a:lstStyle/>
          <a:p>
            <a:fld id="{9C5BEA16-815B-FE49-AE2D-52F3E67C7492}" type="slidenum">
              <a:rPr lang="en-US" smtClean="0"/>
              <a:pPr/>
              <a:t>39</a:t>
            </a:fld>
            <a:endParaRPr lang="en-US"/>
          </a:p>
        </p:txBody>
      </p:sp>
    </p:spTree>
    <p:extLst>
      <p:ext uri="{BB962C8B-B14F-4D97-AF65-F5344CB8AC3E}">
        <p14:creationId xmlns:p14="http://schemas.microsoft.com/office/powerpoint/2010/main" val="1285388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Cache (Preview)</a:t>
            </a:r>
            <a:r>
              <a:rPr lang="en-US" baseline="0" dirty="0" smtClean="0"/>
              <a:t> Features - http://msdn.microsoft.com/en-us/library/windowsazure/dn386143.aspx</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43</a:t>
            </a:fld>
            <a:endParaRPr lang="en-US"/>
          </a:p>
        </p:txBody>
      </p:sp>
    </p:spTree>
    <p:extLst>
      <p:ext uri="{BB962C8B-B14F-4D97-AF65-F5344CB8AC3E}">
        <p14:creationId xmlns:p14="http://schemas.microsoft.com/office/powerpoint/2010/main" val="1004022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smtClean="0"/>
              <a:t>Principal Cloud</a:t>
            </a:r>
            <a:r>
              <a:rPr lang="en-US" baseline="0" dirty="0" smtClean="0"/>
              <a:t> Architect</a:t>
            </a:r>
            <a:endParaRPr lang="en-US" dirty="0" smtClean="0"/>
          </a:p>
          <a:p>
            <a:r>
              <a:rPr lang="en-US" dirty="0" smtClean="0"/>
              <a:t>Windows Azure MVP</a:t>
            </a:r>
          </a:p>
          <a:p>
            <a:endParaRPr lang="en-US" dirty="0" smtClean="0"/>
          </a:p>
          <a:p>
            <a:r>
              <a:rPr lang="en-US" dirty="0" smtClean="0"/>
              <a:t>Help customers nationwide with their Windows Azure projects.  This can include architectural design sessions, training, development, evangelism, etc.</a:t>
            </a:r>
          </a:p>
          <a:p>
            <a:endParaRPr lang="en-US" dirty="0" smtClean="0"/>
          </a:p>
          <a:p>
            <a:r>
              <a:rPr lang="en-US" dirty="0" smtClean="0"/>
              <a:t>Reach me via email, Twitter, or my blog.</a:t>
            </a:r>
          </a:p>
          <a:p>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117717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feature parity with Windows Server </a:t>
            </a:r>
            <a:r>
              <a:rPr lang="en-US" baseline="0" dirty="0" err="1" smtClean="0"/>
              <a:t>AppFabric</a:t>
            </a:r>
            <a:r>
              <a:rPr lang="en-US" baseline="0" dirty="0" smtClean="0"/>
              <a:t> Cache (on-premises)</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10</a:t>
            </a:fld>
            <a:endParaRPr lang="en-US"/>
          </a:p>
        </p:txBody>
      </p:sp>
    </p:spTree>
    <p:extLst>
      <p:ext uri="{BB962C8B-B14F-4D97-AF65-F5344CB8AC3E}">
        <p14:creationId xmlns:p14="http://schemas.microsoft.com/office/powerpoint/2010/main" val="10006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feature parity with Windows Server </a:t>
            </a:r>
            <a:r>
              <a:rPr lang="en-US" baseline="0" dirty="0" err="1" smtClean="0"/>
              <a:t>AppFabric</a:t>
            </a:r>
            <a:r>
              <a:rPr lang="en-US" baseline="0" dirty="0" smtClean="0"/>
              <a:t> Cache (on-premises)</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11</a:t>
            </a:fld>
            <a:endParaRPr lang="en-US"/>
          </a:p>
        </p:txBody>
      </p:sp>
    </p:spTree>
    <p:extLst>
      <p:ext uri="{BB962C8B-B14F-4D97-AF65-F5344CB8AC3E}">
        <p14:creationId xmlns:p14="http://schemas.microsoft.com/office/powerpoint/2010/main" val="2941473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feature parity with Windows Server </a:t>
            </a:r>
            <a:r>
              <a:rPr lang="en-US" baseline="0" dirty="0" err="1" smtClean="0"/>
              <a:t>AppFabric</a:t>
            </a:r>
            <a:r>
              <a:rPr lang="en-US" baseline="0" dirty="0" smtClean="0"/>
              <a:t> Cache (on-premises)</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12</a:t>
            </a:fld>
            <a:endParaRPr lang="en-US"/>
          </a:p>
        </p:txBody>
      </p:sp>
    </p:spTree>
    <p:extLst>
      <p:ext uri="{BB962C8B-B14F-4D97-AF65-F5344CB8AC3E}">
        <p14:creationId xmlns:p14="http://schemas.microsoft.com/office/powerpoint/2010/main" val="42382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13</a:t>
            </a:fld>
            <a:endParaRPr lang="en-US"/>
          </a:p>
        </p:txBody>
      </p:sp>
    </p:spTree>
    <p:extLst>
      <p:ext uri="{BB962C8B-B14F-4D97-AF65-F5344CB8AC3E}">
        <p14:creationId xmlns:p14="http://schemas.microsoft.com/office/powerpoint/2010/main" val="100025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region is a subgroup for cached items. Regions also support the annotation of cached items with additional descriptive strings called tags. Regions support the ability to perform search operations on any tagged items in that region.</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16</a:t>
            </a:fld>
            <a:endParaRPr lang="en-US"/>
          </a:p>
        </p:txBody>
      </p:sp>
    </p:spTree>
    <p:extLst>
      <p:ext uri="{BB962C8B-B14F-4D97-AF65-F5344CB8AC3E}">
        <p14:creationId xmlns:p14="http://schemas.microsoft.com/office/powerpoint/2010/main" val="412817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In-Role Cache</a:t>
            </a:r>
            <a:r>
              <a:rPr lang="en-US" baseline="0" dirty="0" smtClean="0"/>
              <a:t> to an existing Cloud Service</a:t>
            </a:r>
          </a:p>
          <a:p>
            <a:r>
              <a:rPr lang="en-US" baseline="0" dirty="0" smtClean="0"/>
              <a:t>Show adding package via </a:t>
            </a:r>
            <a:r>
              <a:rPr lang="en-US" baseline="0" dirty="0" err="1" smtClean="0"/>
              <a:t>NuGet</a:t>
            </a:r>
            <a:endParaRPr lang="en-US" baseline="0" dirty="0" smtClean="0"/>
          </a:p>
          <a:p>
            <a:r>
              <a:rPr lang="en-US" baseline="0" dirty="0" smtClean="0"/>
              <a:t>Show pre-deployed version in management portal.  Show metrics.</a:t>
            </a:r>
          </a:p>
          <a:p>
            <a:endParaRPr lang="en-US" baseline="0" dirty="0" smtClean="0"/>
          </a:p>
          <a:p>
            <a:r>
              <a:rPr lang="en-US" baseline="0" dirty="0" smtClean="0"/>
              <a:t>Install-package </a:t>
            </a:r>
            <a:r>
              <a:rPr lang="en-US" baseline="0" dirty="0" err="1" smtClean="0"/>
              <a:t>Microsoft.WindowsAzure.Caching</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19</a:t>
            </a:fld>
            <a:endParaRPr lang="en-US"/>
          </a:p>
        </p:txBody>
      </p:sp>
    </p:spTree>
    <p:extLst>
      <p:ext uri="{BB962C8B-B14F-4D97-AF65-F5344CB8AC3E}">
        <p14:creationId xmlns:p14="http://schemas.microsoft.com/office/powerpoint/2010/main" val="3419246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http://msdn.microsoft.com/en-us/library/windowsazure/hh914135.aspx</a:t>
            </a:r>
            <a:endParaRPr lang="en-US" dirty="0"/>
          </a:p>
        </p:txBody>
      </p:sp>
      <p:sp>
        <p:nvSpPr>
          <p:cNvPr id="4" name="Slide Number Placeholder 3"/>
          <p:cNvSpPr>
            <a:spLocks noGrp="1"/>
          </p:cNvSpPr>
          <p:nvPr>
            <p:ph type="sldNum" sz="quarter" idx="10"/>
          </p:nvPr>
        </p:nvSpPr>
        <p:spPr/>
        <p:txBody>
          <a:bodyPr/>
          <a:lstStyle/>
          <a:p>
            <a:fld id="{9C5BEA16-815B-FE49-AE2D-52F3E67C7492}" type="slidenum">
              <a:rPr lang="en-US" smtClean="0"/>
              <a:pPr/>
              <a:t>20</a:t>
            </a:fld>
            <a:endParaRPr lang="en-US"/>
          </a:p>
        </p:txBody>
      </p:sp>
    </p:spTree>
    <p:extLst>
      <p:ext uri="{BB962C8B-B14F-4D97-AF65-F5344CB8AC3E}">
        <p14:creationId xmlns:p14="http://schemas.microsoft.com/office/powerpoint/2010/main" val="3413474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4263" y="3020634"/>
            <a:ext cx="12294260" cy="2031329"/>
          </a:xfrm>
        </p:spPr>
        <p:txBody>
          <a:bodyPr anchor="ctr">
            <a:noAutofit/>
          </a:bodyPr>
          <a:lstStyle>
            <a:lvl1pPr>
              <a:lnSpc>
                <a:spcPct val="90000"/>
              </a:lnSpc>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64261" y="6271834"/>
            <a:ext cx="12294262" cy="617673"/>
          </a:xfrm>
        </p:spPr>
        <p:txBody>
          <a:bodyPr>
            <a:noAutofit/>
          </a:bodyPr>
          <a:lstStyle>
            <a:lvl1pPr marL="0" indent="0" algn="l">
              <a:lnSpc>
                <a:spcPct val="90000"/>
              </a:lnSpc>
              <a:spcBef>
                <a:spcPts val="0"/>
              </a:spcBef>
              <a:buNone/>
              <a:defRPr>
                <a:solidFill>
                  <a:schemeClr val="bg1"/>
                </a:solidFill>
              </a:defRPr>
            </a:lvl1pPr>
            <a:lvl2pPr marL="570640" indent="0" algn="ctr">
              <a:buNone/>
              <a:defRPr>
                <a:solidFill>
                  <a:schemeClr val="tx1">
                    <a:tint val="75000"/>
                  </a:schemeClr>
                </a:solidFill>
              </a:defRPr>
            </a:lvl2pPr>
            <a:lvl3pPr marL="1141279" indent="0" algn="ctr">
              <a:buNone/>
              <a:defRPr>
                <a:solidFill>
                  <a:schemeClr val="tx1">
                    <a:tint val="75000"/>
                  </a:schemeClr>
                </a:solidFill>
              </a:defRPr>
            </a:lvl3pPr>
            <a:lvl4pPr marL="1711920" indent="0" algn="ctr">
              <a:buNone/>
              <a:defRPr>
                <a:solidFill>
                  <a:schemeClr val="tx1">
                    <a:tint val="75000"/>
                  </a:schemeClr>
                </a:solidFill>
              </a:defRPr>
            </a:lvl4pPr>
            <a:lvl5pPr marL="2282560" indent="0" algn="ctr">
              <a:buNone/>
              <a:defRPr>
                <a:solidFill>
                  <a:schemeClr val="tx1">
                    <a:tint val="75000"/>
                  </a:schemeClr>
                </a:solidFill>
              </a:defRPr>
            </a:lvl5pPr>
            <a:lvl6pPr marL="2853201" indent="0" algn="ctr">
              <a:buNone/>
              <a:defRPr>
                <a:solidFill>
                  <a:schemeClr val="tx1">
                    <a:tint val="75000"/>
                  </a:schemeClr>
                </a:solidFill>
              </a:defRPr>
            </a:lvl6pPr>
            <a:lvl7pPr marL="3423840" indent="0" algn="ctr">
              <a:buNone/>
              <a:defRPr>
                <a:solidFill>
                  <a:schemeClr val="tx1">
                    <a:tint val="75000"/>
                  </a:schemeClr>
                </a:solidFill>
              </a:defRPr>
            </a:lvl7pPr>
            <a:lvl8pPr marL="3994480" indent="0" algn="ctr">
              <a:buNone/>
              <a:defRPr>
                <a:solidFill>
                  <a:schemeClr val="tx1">
                    <a:tint val="75000"/>
                  </a:schemeClr>
                </a:solidFill>
              </a:defRPr>
            </a:lvl8pPr>
            <a:lvl9pPr marL="456512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1817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7363" y="2"/>
            <a:ext cx="14630400" cy="6358604"/>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1383" r="73306"/>
          <a:stretch/>
        </p:blipFill>
        <p:spPr>
          <a:xfrm>
            <a:off x="11683999" y="879965"/>
            <a:ext cx="2946401" cy="2601363"/>
          </a:xfrm>
          <a:prstGeom prst="rect">
            <a:avLst/>
          </a:prstGeom>
        </p:spPr>
      </p:pic>
      <p:sp>
        <p:nvSpPr>
          <p:cNvPr id="13" name="Title 1"/>
          <p:cNvSpPr>
            <a:spLocks noGrp="1"/>
          </p:cNvSpPr>
          <p:nvPr>
            <p:ph type="ctrTitle" hasCustomPrompt="1"/>
          </p:nvPr>
        </p:nvSpPr>
        <p:spPr>
          <a:xfrm>
            <a:off x="3434881" y="1723097"/>
            <a:ext cx="7745915" cy="1329624"/>
          </a:xfrm>
          <a:noFill/>
        </p:spPr>
        <p:txBody>
          <a:bodyPr anchor="b">
            <a:normAutofit/>
          </a:bodyPr>
          <a:lstStyle>
            <a:lvl1pPr algn="r">
              <a:defRPr sz="4800"/>
            </a:lvl1pPr>
          </a:lstStyle>
          <a:p>
            <a:r>
              <a:rPr lang="en-US" dirty="0" smtClean="0"/>
              <a:t>EDIT MASTER TITLE</a:t>
            </a:r>
            <a:endParaRPr lang="en-US" dirty="0"/>
          </a:p>
        </p:txBody>
      </p:sp>
      <p:sp>
        <p:nvSpPr>
          <p:cNvPr id="14" name="Subtitle 2"/>
          <p:cNvSpPr>
            <a:spLocks noGrp="1"/>
          </p:cNvSpPr>
          <p:nvPr>
            <p:ph type="subTitle" idx="1"/>
          </p:nvPr>
        </p:nvSpPr>
        <p:spPr>
          <a:xfrm>
            <a:off x="3434881" y="3086298"/>
            <a:ext cx="7745915" cy="761929"/>
          </a:xfrm>
        </p:spPr>
        <p:txBody>
          <a:bodyPr anchor="t">
            <a:normAutofit/>
          </a:bodyPr>
          <a:lstStyle>
            <a:lvl1pPr marL="0" indent="0" algn="r" defTabSz="609570" rtl="0" eaLnBrk="1" latinLnBrk="0" hangingPunct="1">
              <a:buNone/>
              <a:defRPr lang="en-US" sz="2667" kern="1200" dirty="0">
                <a:solidFill>
                  <a:schemeClr val="tx1">
                    <a:lumMod val="65000"/>
                    <a:lumOff val="35000"/>
                  </a:schemeClr>
                </a:solidFill>
                <a:latin typeface="Segoe Light"/>
                <a:ea typeface="+mn-ea"/>
                <a:cs typeface="Segoe Light"/>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userDrawn="1"/>
        </p:nvSpPr>
        <p:spPr>
          <a:xfrm>
            <a:off x="-14726" y="6350142"/>
            <a:ext cx="14645127" cy="236764"/>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pic>
        <p:nvPicPr>
          <p:cNvPr id="16" name="Picture 15"/>
          <p:cNvPicPr>
            <a:picLocks noChangeAspect="1" noChangeArrowheads="1"/>
          </p:cNvPicPr>
          <p:nvPr userDrawn="1"/>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559169" y="7602720"/>
            <a:ext cx="4132382" cy="65913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userDrawn="1"/>
        </p:nvGrpSpPr>
        <p:grpSpPr>
          <a:xfrm>
            <a:off x="10439436" y="7466347"/>
            <a:ext cx="3712352" cy="793776"/>
            <a:chOff x="4486056" y="5544235"/>
            <a:chExt cx="2483355" cy="637191"/>
          </a:xfrm>
        </p:grpSpPr>
        <p:pic>
          <p:nvPicPr>
            <p:cNvPr id="18" name="Picture 17"/>
            <p:cNvPicPr>
              <a:picLocks noChangeAspect="1" noChangeArrowheads="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noChangeArrowheads="1"/>
            </p:cNvPicPr>
            <p:nvPr userDrawn="1"/>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a:picLocks noChangeAspect="1" noChangeArrowheads="1"/>
            </p:cNvPicPr>
            <p:nvPr userDrawn="1"/>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 name="Picture 2"/>
          <p:cNvPicPr>
            <a:picLocks noChangeAspect="1" noChangeArrowheads="1"/>
          </p:cNvPicPr>
          <p:nvPr userDrawn="1"/>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37077" y="7517734"/>
            <a:ext cx="1411012" cy="69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3" descr="http://www.aditi.com/images/100it.jpg"/>
          <p:cNvPicPr>
            <a:picLocks noChangeAspect="1" noChangeArrowheads="1"/>
          </p:cNvPicPr>
          <p:nvPr userDrawn="1"/>
        </p:nvPicPr>
        <p:blipFill>
          <a:blip r:embed="rId8" cstate="print">
            <a:duotone>
              <a:schemeClr val="accent2">
                <a:shade val="45000"/>
                <a:satMod val="135000"/>
              </a:schemeClr>
              <a:prstClr val="white"/>
            </a:duotone>
          </a:blip>
          <a:srcRect/>
          <a:stretch>
            <a:fillRect/>
          </a:stretch>
        </p:blipFill>
        <p:spPr bwMode="auto">
          <a:xfrm>
            <a:off x="7408614" y="7591353"/>
            <a:ext cx="1035406" cy="597348"/>
          </a:xfrm>
          <a:prstGeom prst="rect">
            <a:avLst/>
          </a:prstGeom>
          <a:noFill/>
          <a:ln w="9525">
            <a:noFill/>
            <a:miter lim="800000"/>
            <a:headEnd/>
            <a:tailEnd/>
          </a:ln>
        </p:spPr>
      </p:pic>
      <p:pic>
        <p:nvPicPr>
          <p:cNvPr id="25" name="Picture 24"/>
          <p:cNvPicPr>
            <a:picLocks noChangeAspect="1" noChangeArrowheads="1"/>
          </p:cNvPicPr>
          <p:nvPr userDrawn="1"/>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3430" y="7545895"/>
            <a:ext cx="746090" cy="62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71952" y="5000346"/>
            <a:ext cx="5471770" cy="612201"/>
          </a:xfrm>
          <a:prstGeom prst="rect">
            <a:avLst/>
          </a:prstGeom>
        </p:spPr>
      </p:pic>
    </p:spTree>
    <p:extLst>
      <p:ext uri="{BB962C8B-B14F-4D97-AF65-F5344CB8AC3E}">
        <p14:creationId xmlns:p14="http://schemas.microsoft.com/office/powerpoint/2010/main" val="46575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8" name="Rectangle 7"/>
          <p:cNvSpPr/>
          <p:nvPr userDrawn="1"/>
        </p:nvSpPr>
        <p:spPr>
          <a:xfrm>
            <a:off x="-7363" y="2"/>
            <a:ext cx="14630400" cy="6358604"/>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32940" r="38313"/>
          <a:stretch/>
        </p:blipFill>
        <p:spPr>
          <a:xfrm>
            <a:off x="11613843" y="879965"/>
            <a:ext cx="3016558" cy="2601363"/>
          </a:xfrm>
          <a:prstGeom prst="rect">
            <a:avLst/>
          </a:prstGeom>
        </p:spPr>
      </p:pic>
      <p:sp>
        <p:nvSpPr>
          <p:cNvPr id="13" name="Title 1"/>
          <p:cNvSpPr>
            <a:spLocks noGrp="1"/>
          </p:cNvSpPr>
          <p:nvPr>
            <p:ph type="ctrTitle" hasCustomPrompt="1"/>
          </p:nvPr>
        </p:nvSpPr>
        <p:spPr>
          <a:xfrm>
            <a:off x="3434881" y="1723097"/>
            <a:ext cx="7745915" cy="1329624"/>
          </a:xfrm>
          <a:noFill/>
        </p:spPr>
        <p:txBody>
          <a:bodyPr anchor="b">
            <a:normAutofit/>
          </a:bodyPr>
          <a:lstStyle>
            <a:lvl1pPr algn="r">
              <a:defRPr sz="4800"/>
            </a:lvl1pPr>
          </a:lstStyle>
          <a:p>
            <a:r>
              <a:rPr lang="en-US" dirty="0" smtClean="0"/>
              <a:t>EDIT MASTER TITLE</a:t>
            </a:r>
            <a:endParaRPr lang="en-US" dirty="0"/>
          </a:p>
        </p:txBody>
      </p:sp>
      <p:sp>
        <p:nvSpPr>
          <p:cNvPr id="14" name="Subtitle 2"/>
          <p:cNvSpPr>
            <a:spLocks noGrp="1"/>
          </p:cNvSpPr>
          <p:nvPr>
            <p:ph type="subTitle" idx="1"/>
          </p:nvPr>
        </p:nvSpPr>
        <p:spPr>
          <a:xfrm>
            <a:off x="3434881" y="3086298"/>
            <a:ext cx="7745915" cy="761929"/>
          </a:xfrm>
        </p:spPr>
        <p:txBody>
          <a:bodyPr anchor="t">
            <a:normAutofit/>
          </a:bodyPr>
          <a:lstStyle>
            <a:lvl1pPr marL="0" indent="0" algn="r" defTabSz="609570" rtl="0" eaLnBrk="1" latinLnBrk="0" hangingPunct="1">
              <a:buNone/>
              <a:defRPr lang="en-US" sz="2667" kern="1200" dirty="0">
                <a:solidFill>
                  <a:schemeClr val="tx1">
                    <a:lumMod val="65000"/>
                    <a:lumOff val="35000"/>
                  </a:schemeClr>
                </a:solidFill>
                <a:latin typeface="Segoe Light"/>
                <a:ea typeface="+mn-ea"/>
                <a:cs typeface="Segoe Light"/>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userDrawn="1"/>
        </p:nvSpPr>
        <p:spPr>
          <a:xfrm>
            <a:off x="-14726" y="6350142"/>
            <a:ext cx="14645127" cy="236764"/>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pic>
        <p:nvPicPr>
          <p:cNvPr id="16" name="Picture 15"/>
          <p:cNvPicPr>
            <a:picLocks noChangeAspect="1" noChangeArrowheads="1"/>
          </p:cNvPicPr>
          <p:nvPr userDrawn="1"/>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559169" y="7602720"/>
            <a:ext cx="4132382" cy="65913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userDrawn="1"/>
        </p:nvGrpSpPr>
        <p:grpSpPr>
          <a:xfrm>
            <a:off x="10439436" y="7466347"/>
            <a:ext cx="3712352" cy="793776"/>
            <a:chOff x="4486056" y="5544235"/>
            <a:chExt cx="2483355" cy="637191"/>
          </a:xfrm>
        </p:grpSpPr>
        <p:pic>
          <p:nvPicPr>
            <p:cNvPr id="18" name="Picture 17"/>
            <p:cNvPicPr>
              <a:picLocks noChangeAspect="1" noChangeArrowheads="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noChangeArrowheads="1"/>
            </p:cNvPicPr>
            <p:nvPr userDrawn="1"/>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a:picLocks noChangeAspect="1" noChangeArrowheads="1"/>
            </p:cNvPicPr>
            <p:nvPr userDrawn="1"/>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 name="Picture 2"/>
          <p:cNvPicPr>
            <a:picLocks noChangeAspect="1" noChangeArrowheads="1"/>
          </p:cNvPicPr>
          <p:nvPr userDrawn="1"/>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37077" y="7517734"/>
            <a:ext cx="1411012" cy="69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3" descr="http://www.aditi.com/images/100it.jpg"/>
          <p:cNvPicPr>
            <a:picLocks noChangeAspect="1" noChangeArrowheads="1"/>
          </p:cNvPicPr>
          <p:nvPr userDrawn="1"/>
        </p:nvPicPr>
        <p:blipFill>
          <a:blip r:embed="rId8" cstate="print">
            <a:duotone>
              <a:schemeClr val="accent2">
                <a:shade val="45000"/>
                <a:satMod val="135000"/>
              </a:schemeClr>
              <a:prstClr val="white"/>
            </a:duotone>
          </a:blip>
          <a:srcRect/>
          <a:stretch>
            <a:fillRect/>
          </a:stretch>
        </p:blipFill>
        <p:spPr bwMode="auto">
          <a:xfrm>
            <a:off x="7408614" y="7591353"/>
            <a:ext cx="1035406" cy="597348"/>
          </a:xfrm>
          <a:prstGeom prst="rect">
            <a:avLst/>
          </a:prstGeom>
          <a:noFill/>
          <a:ln w="9525">
            <a:noFill/>
            <a:miter lim="800000"/>
            <a:headEnd/>
            <a:tailEnd/>
          </a:ln>
        </p:spPr>
      </p:pic>
      <p:pic>
        <p:nvPicPr>
          <p:cNvPr id="25" name="Picture 24"/>
          <p:cNvPicPr>
            <a:picLocks noChangeAspect="1" noChangeArrowheads="1"/>
          </p:cNvPicPr>
          <p:nvPr userDrawn="1"/>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3430" y="7545895"/>
            <a:ext cx="746090" cy="62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5" descr="reversed.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71952" y="5184066"/>
            <a:ext cx="5471770" cy="576308"/>
          </a:xfrm>
          <a:prstGeom prst="rect">
            <a:avLst/>
          </a:prstGeom>
        </p:spPr>
      </p:pic>
    </p:spTree>
    <p:extLst>
      <p:ext uri="{BB962C8B-B14F-4D97-AF65-F5344CB8AC3E}">
        <p14:creationId xmlns:p14="http://schemas.microsoft.com/office/powerpoint/2010/main" val="216332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95000"/>
                  </a:schemeClr>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C40E83BF-A382-1D4A-BA84-4A1A27728F77}" type="slidenum">
              <a:rPr lang="en-US" smtClean="0">
                <a:solidFill>
                  <a:srgbClr val="FF8715"/>
                </a:solidFill>
              </a:rPr>
              <a:pPr/>
              <a:t>‹#›</a:t>
            </a:fld>
            <a:endParaRPr lang="en-US" dirty="0">
              <a:solidFill>
                <a:srgbClr val="FF8715"/>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77934" y="8453122"/>
            <a:ext cx="3363686" cy="312708"/>
          </a:xfrm>
          <a:prstGeom prst="rect">
            <a:avLst/>
          </a:prstGeom>
        </p:spPr>
      </p:pic>
      <p:sp>
        <p:nvSpPr>
          <p:cNvPr id="6" name="Rectangle 5"/>
          <p:cNvSpPr/>
          <p:nvPr userDrawn="1"/>
        </p:nvSpPr>
        <p:spPr>
          <a:xfrm>
            <a:off x="0" y="1"/>
            <a:ext cx="14645127" cy="236764"/>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sp>
        <p:nvSpPr>
          <p:cNvPr id="7" name="Content Placeholder 2"/>
          <p:cNvSpPr>
            <a:spLocks noGrp="1"/>
          </p:cNvSpPr>
          <p:nvPr>
            <p:ph idx="1"/>
          </p:nvPr>
        </p:nvSpPr>
        <p:spPr>
          <a:xfrm>
            <a:off x="731520" y="2133605"/>
            <a:ext cx="13167360" cy="603461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54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731520" y="2133605"/>
            <a:ext cx="13167360" cy="603461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4"/>
          </p:nvPr>
        </p:nvSpPr>
        <p:spPr>
          <a:xfrm>
            <a:off x="731522" y="8410396"/>
            <a:ext cx="3413760" cy="486833"/>
          </a:xfrm>
          <a:prstGeom prst="rect">
            <a:avLst/>
          </a:prstGeom>
        </p:spPr>
        <p:txBody>
          <a:bodyPr vert="horz" lIns="91440" tIns="45720" rIns="91440" bIns="45720" rtlCol="0" anchor="ctr"/>
          <a:lstStyle>
            <a:lvl1pPr algn="l">
              <a:defRPr sz="1400">
                <a:solidFill>
                  <a:schemeClr val="accent1"/>
                </a:solidFill>
                <a:latin typeface="Segoe Light"/>
                <a:cs typeface="Segoe Light"/>
              </a:defRPr>
            </a:lvl1pPr>
          </a:lstStyle>
          <a:p>
            <a:fld id="{C40E83BF-A382-1D4A-BA84-4A1A27728F77}" type="slidenum">
              <a:rPr lang="en-US" smtClean="0">
                <a:solidFill>
                  <a:srgbClr val="FF8715"/>
                </a:solidFill>
              </a:rPr>
              <a:pPr/>
              <a:t>‹#›</a:t>
            </a:fld>
            <a:endParaRPr lang="en-US" dirty="0">
              <a:solidFill>
                <a:srgbClr val="FF8715"/>
              </a:solidFill>
            </a:endParaRPr>
          </a:p>
        </p:txBody>
      </p:sp>
    </p:spTree>
    <p:extLst>
      <p:ext uri="{BB962C8B-B14F-4D97-AF65-F5344CB8AC3E}">
        <p14:creationId xmlns:p14="http://schemas.microsoft.com/office/powerpoint/2010/main" val="9422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731521" y="2034210"/>
            <a:ext cx="6464301" cy="570979"/>
          </a:xfrm>
          <a:prstGeom prst="rect">
            <a:avLst/>
          </a:prstGeom>
          <a:solidFill>
            <a:schemeClr val="tx2"/>
          </a:solidFill>
        </p:spPr>
        <p:txBody>
          <a:bodyPr anchor="b">
            <a:noAutofit/>
          </a:bodyPr>
          <a:lstStyle>
            <a:lvl1pPr marL="0" indent="0" algn="ctr">
              <a:buNone/>
              <a:defRPr sz="2667" b="1">
                <a:solidFill>
                  <a:schemeClr val="bg1"/>
                </a:solidFill>
              </a:defRPr>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dirty="0" smtClean="0"/>
              <a:t>CLICK TO EDIT</a:t>
            </a:r>
          </a:p>
        </p:txBody>
      </p:sp>
      <p:sp>
        <p:nvSpPr>
          <p:cNvPr id="4" name="Content Placeholder 3"/>
          <p:cNvSpPr>
            <a:spLocks noGrp="1"/>
          </p:cNvSpPr>
          <p:nvPr>
            <p:ph sz="half" idx="2"/>
          </p:nvPr>
        </p:nvSpPr>
        <p:spPr>
          <a:xfrm>
            <a:off x="731521" y="2605185"/>
            <a:ext cx="6464301" cy="5256196"/>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7432041" y="2034210"/>
            <a:ext cx="6466841" cy="570979"/>
          </a:xfrm>
          <a:prstGeom prst="rect">
            <a:avLst/>
          </a:prstGeom>
          <a:solidFill>
            <a:schemeClr val="accent1"/>
          </a:solidFill>
        </p:spPr>
        <p:txBody>
          <a:bodyPr anchor="b">
            <a:noAutofit/>
          </a:bodyPr>
          <a:lstStyle>
            <a:lvl1pPr marL="0" indent="0" algn="ctr">
              <a:buNone/>
              <a:defRPr sz="2667" b="1">
                <a:solidFill>
                  <a:schemeClr val="bg1"/>
                </a:solidFill>
              </a:defRPr>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dirty="0" smtClean="0"/>
              <a:t>CLICK TO EDIT</a:t>
            </a:r>
          </a:p>
        </p:txBody>
      </p:sp>
      <p:sp>
        <p:nvSpPr>
          <p:cNvPr id="6" name="Content Placeholder 5"/>
          <p:cNvSpPr>
            <a:spLocks noGrp="1"/>
          </p:cNvSpPr>
          <p:nvPr>
            <p:ph sz="quarter" idx="4"/>
          </p:nvPr>
        </p:nvSpPr>
        <p:spPr>
          <a:xfrm>
            <a:off x="7432041" y="2605185"/>
            <a:ext cx="6466841" cy="5256196"/>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a:xfrm>
            <a:off x="731522" y="8410396"/>
            <a:ext cx="3413760" cy="486833"/>
          </a:xfrm>
          <a:prstGeom prst="rect">
            <a:avLst/>
          </a:prstGeom>
        </p:spPr>
        <p:txBody>
          <a:bodyPr vert="horz" lIns="91440" tIns="45720" rIns="91440" bIns="45720" rtlCol="0" anchor="ctr"/>
          <a:lstStyle>
            <a:lvl1pPr algn="l">
              <a:defRPr sz="1400">
                <a:solidFill>
                  <a:srgbClr val="E16C22"/>
                </a:solidFill>
                <a:latin typeface="Segoe Light"/>
                <a:cs typeface="Segoe Light"/>
              </a:defRPr>
            </a:lvl1pPr>
          </a:lstStyle>
          <a:p>
            <a:fld id="{C40E83BF-A382-1D4A-BA84-4A1A27728F77}" type="slidenum">
              <a:rPr lang="en-US" smtClean="0"/>
              <a:pPr/>
              <a:t>‹#›</a:t>
            </a:fld>
            <a:endParaRPr lang="en-US" dirty="0"/>
          </a:p>
        </p:txBody>
      </p:sp>
    </p:spTree>
    <p:extLst>
      <p:ext uri="{BB962C8B-B14F-4D97-AF65-F5344CB8AC3E}">
        <p14:creationId xmlns:p14="http://schemas.microsoft.com/office/powerpoint/2010/main" val="367991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Slide Number Placeholder 5"/>
          <p:cNvSpPr>
            <a:spLocks noGrp="1"/>
          </p:cNvSpPr>
          <p:nvPr>
            <p:ph type="sldNum" sz="quarter" idx="4"/>
          </p:nvPr>
        </p:nvSpPr>
        <p:spPr>
          <a:xfrm>
            <a:off x="731522" y="8410396"/>
            <a:ext cx="3413760" cy="486833"/>
          </a:xfrm>
          <a:prstGeom prst="rect">
            <a:avLst/>
          </a:prstGeom>
        </p:spPr>
        <p:txBody>
          <a:bodyPr vert="horz" lIns="91440" tIns="45720" rIns="91440" bIns="45720" rtlCol="0" anchor="ctr"/>
          <a:lstStyle>
            <a:lvl1pPr algn="l">
              <a:defRPr sz="1400">
                <a:solidFill>
                  <a:srgbClr val="E16C22"/>
                </a:solidFill>
                <a:latin typeface="Segoe Light"/>
                <a:cs typeface="Segoe Light"/>
              </a:defRPr>
            </a:lvl1pPr>
          </a:lstStyle>
          <a:p>
            <a:fld id="{C40E83BF-A382-1D4A-BA84-4A1A27728F77}" type="slidenum">
              <a:rPr lang="en-US" smtClean="0"/>
              <a:pPr/>
              <a:t>‹#›</a:t>
            </a:fld>
            <a:endParaRPr lang="en-US" dirty="0"/>
          </a:p>
        </p:txBody>
      </p:sp>
    </p:spTree>
    <p:extLst>
      <p:ext uri="{BB962C8B-B14F-4D97-AF65-F5344CB8AC3E}">
        <p14:creationId xmlns:p14="http://schemas.microsoft.com/office/powerpoint/2010/main" val="313346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731522" y="8410396"/>
            <a:ext cx="3413760" cy="486833"/>
          </a:xfrm>
          <a:prstGeom prst="rect">
            <a:avLst/>
          </a:prstGeom>
        </p:spPr>
        <p:txBody>
          <a:bodyPr vert="horz" lIns="91440" tIns="45720" rIns="91440" bIns="45720" rtlCol="0" anchor="ctr"/>
          <a:lstStyle>
            <a:lvl1pPr algn="l">
              <a:defRPr sz="1400">
                <a:solidFill>
                  <a:srgbClr val="E16C22"/>
                </a:solidFill>
                <a:latin typeface="Segoe Light"/>
                <a:cs typeface="Segoe Light"/>
              </a:defRPr>
            </a:lvl1pPr>
          </a:lstStyle>
          <a:p>
            <a:fld id="{C40E83BF-A382-1D4A-BA84-4A1A27728F77}" type="slidenum">
              <a:rPr lang="en-US" smtClean="0"/>
              <a:pPr/>
              <a:t>‹#›</a:t>
            </a:fld>
            <a:endParaRPr lang="en-US" dirty="0"/>
          </a:p>
        </p:txBody>
      </p:sp>
    </p:spTree>
    <p:extLst>
      <p:ext uri="{BB962C8B-B14F-4D97-AF65-F5344CB8AC3E}">
        <p14:creationId xmlns:p14="http://schemas.microsoft.com/office/powerpoint/2010/main" val="281176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559169" y="7602720"/>
            <a:ext cx="4132382" cy="65913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userDrawn="1"/>
        </p:nvGrpSpPr>
        <p:grpSpPr>
          <a:xfrm>
            <a:off x="10439436" y="7466347"/>
            <a:ext cx="3712352" cy="793776"/>
            <a:chOff x="4486056" y="5544235"/>
            <a:chExt cx="2483355" cy="637191"/>
          </a:xfrm>
        </p:grpSpPr>
        <p:pic>
          <p:nvPicPr>
            <p:cNvPr id="6" name="Picture 5"/>
            <p:cNvPicPr>
              <a:picLocks noChangeAspect="1" noChangeArrowheads="1"/>
            </p:cNvPicPr>
            <p:nvPr userDrawn="1"/>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userDrawn="1"/>
          </p:nvPicPr>
          <p:blipFill rotWithShape="1">
            <a:blip r:embed="rId5">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9" name="Picture 2"/>
          <p:cNvPicPr>
            <a:picLocks noChangeAspect="1" noChangeArrowheads="1"/>
          </p:cNvPicPr>
          <p:nvPr userDrawn="1"/>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37077" y="7517734"/>
            <a:ext cx="1411012" cy="69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http://www.aditi.com/images/100it.jpg"/>
          <p:cNvPicPr>
            <a:picLocks noChangeAspect="1" noChangeArrowheads="1"/>
          </p:cNvPicPr>
          <p:nvPr userDrawn="1"/>
        </p:nvPicPr>
        <p:blipFill>
          <a:blip r:embed="rId7" cstate="print">
            <a:duotone>
              <a:schemeClr val="accent2">
                <a:shade val="45000"/>
                <a:satMod val="135000"/>
              </a:schemeClr>
              <a:prstClr val="white"/>
            </a:duotone>
          </a:blip>
          <a:srcRect/>
          <a:stretch>
            <a:fillRect/>
          </a:stretch>
        </p:blipFill>
        <p:spPr bwMode="auto">
          <a:xfrm>
            <a:off x="7408614" y="7591353"/>
            <a:ext cx="1035406" cy="597348"/>
          </a:xfrm>
          <a:prstGeom prst="rect">
            <a:avLst/>
          </a:prstGeom>
          <a:noFill/>
          <a:ln w="9525">
            <a:noFill/>
            <a:miter lim="800000"/>
            <a:headEnd/>
            <a:tailEnd/>
          </a:ln>
        </p:spPr>
      </p:pic>
      <p:pic>
        <p:nvPicPr>
          <p:cNvPr id="11" name="Picture 10"/>
          <p:cNvPicPr>
            <a:picLocks noChangeAspect="1" noChangeArrowheads="1"/>
          </p:cNvPicPr>
          <p:nvPr userDrawn="1"/>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3430" y="7545895"/>
            <a:ext cx="746090" cy="62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userDrawn="1"/>
        </p:nvSpPr>
        <p:spPr>
          <a:xfrm>
            <a:off x="1929" y="2"/>
            <a:ext cx="14630400" cy="6358604"/>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pic>
        <p:nvPicPr>
          <p:cNvPr id="14" name="Picture 1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583378" y="5028571"/>
            <a:ext cx="5467506" cy="508291"/>
          </a:xfrm>
          <a:prstGeom prst="rect">
            <a:avLst/>
          </a:prstGeom>
        </p:spPr>
      </p:pic>
      <p:sp>
        <p:nvSpPr>
          <p:cNvPr id="15" name="Rectangle 14"/>
          <p:cNvSpPr/>
          <p:nvPr userDrawn="1"/>
        </p:nvSpPr>
        <p:spPr>
          <a:xfrm>
            <a:off x="-5436" y="6363142"/>
            <a:ext cx="14645127" cy="236764"/>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grpSp>
        <p:nvGrpSpPr>
          <p:cNvPr id="18" name="Group 17"/>
          <p:cNvGrpSpPr/>
          <p:nvPr userDrawn="1"/>
        </p:nvGrpSpPr>
        <p:grpSpPr>
          <a:xfrm>
            <a:off x="3277948" y="1198880"/>
            <a:ext cx="8078365" cy="3352800"/>
            <a:chOff x="907686" y="1854631"/>
            <a:chExt cx="5048978" cy="2514600"/>
          </a:xfrm>
        </p:grpSpPr>
        <p:pic>
          <p:nvPicPr>
            <p:cNvPr id="19"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Oval 19"/>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US" sz="2400">
                <a:solidFill>
                  <a:prstClr val="white"/>
                </a:solidFill>
              </a:endParaRPr>
            </a:p>
          </p:txBody>
        </p:sp>
        <p:sp>
          <p:nvSpPr>
            <p:cNvPr id="21" name="Oval 20"/>
            <p:cNvSpPr/>
            <p:nvPr/>
          </p:nvSpPr>
          <p:spPr>
            <a:xfrm>
              <a:off x="1539240" y="275844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US" sz="2400">
                <a:solidFill>
                  <a:prstClr val="white"/>
                </a:solidFill>
              </a:endParaRPr>
            </a:p>
          </p:txBody>
        </p:sp>
        <p:sp>
          <p:nvSpPr>
            <p:cNvPr id="22" name="Oval 21"/>
            <p:cNvSpPr/>
            <p:nvPr/>
          </p:nvSpPr>
          <p:spPr>
            <a:xfrm>
              <a:off x="2278826" y="259248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US" sz="2400">
                <a:solidFill>
                  <a:prstClr val="white"/>
                </a:solidFill>
              </a:endParaRPr>
            </a:p>
          </p:txBody>
        </p:sp>
        <p:sp>
          <p:nvSpPr>
            <p:cNvPr id="23" name="Oval 22"/>
            <p:cNvSpPr/>
            <p:nvPr/>
          </p:nvSpPr>
          <p:spPr>
            <a:xfrm>
              <a:off x="2005483" y="26382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US" sz="2400">
                <a:solidFill>
                  <a:prstClr val="white"/>
                </a:solidFill>
              </a:endParaRPr>
            </a:p>
          </p:txBody>
        </p:sp>
        <p:sp>
          <p:nvSpPr>
            <p:cNvPr id="24" name="Oval 23"/>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US" sz="2400">
                <a:solidFill>
                  <a:prstClr val="white"/>
                </a:solidFill>
              </a:endParaRPr>
            </a:p>
          </p:txBody>
        </p:sp>
        <p:sp>
          <p:nvSpPr>
            <p:cNvPr id="25" name="Oval 24"/>
            <p:cNvSpPr/>
            <p:nvPr/>
          </p:nvSpPr>
          <p:spPr>
            <a:xfrm>
              <a:off x="4953000" y="34137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US" sz="2400">
                <a:solidFill>
                  <a:prstClr val="white"/>
                </a:solidFill>
              </a:endParaRPr>
            </a:p>
          </p:txBody>
        </p:sp>
        <p:sp>
          <p:nvSpPr>
            <p:cNvPr id="26" name="Oval 25"/>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US" sz="2400">
                <a:solidFill>
                  <a:prstClr val="white"/>
                </a:solidFill>
              </a:endParaRPr>
            </a:p>
          </p:txBody>
        </p:sp>
        <p:sp>
          <p:nvSpPr>
            <p:cNvPr id="27" name="Oval 26"/>
            <p:cNvSpPr/>
            <p:nvPr/>
          </p:nvSpPr>
          <p:spPr>
            <a:xfrm>
              <a:off x="1891124" y="28924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endParaRPr lang="en-US" sz="2400">
                <a:solidFill>
                  <a:prstClr val="white"/>
                </a:solidFill>
              </a:endParaRPr>
            </a:p>
          </p:txBody>
        </p:sp>
      </p:grpSp>
    </p:spTree>
    <p:extLst>
      <p:ext uri="{BB962C8B-B14F-4D97-AF65-F5344CB8AC3E}">
        <p14:creationId xmlns:p14="http://schemas.microsoft.com/office/powerpoint/2010/main" val="71138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Bullets">
    <p:spTree>
      <p:nvGrpSpPr>
        <p:cNvPr id="1" name=""/>
        <p:cNvGrpSpPr/>
        <p:nvPr/>
      </p:nvGrpSpPr>
      <p:grpSpPr>
        <a:xfrm>
          <a:off x="0" y="0"/>
          <a:ext cx="0" cy="0"/>
          <a:chOff x="0" y="0"/>
          <a:chExt cx="0" cy="0"/>
        </a:xfrm>
      </p:grpSpPr>
      <p:sp>
        <p:nvSpPr>
          <p:cNvPr id="9" name="Text Placeholder 8"/>
          <p:cNvSpPr>
            <a:spLocks noGrp="1"/>
          </p:cNvSpPr>
          <p:nvPr>
            <p:ph type="body" sz="quarter" idx="14"/>
          </p:nvPr>
        </p:nvSpPr>
        <p:spPr>
          <a:xfrm>
            <a:off x="731524" y="1843376"/>
            <a:ext cx="13162280" cy="606001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731520" y="630901"/>
            <a:ext cx="13167360" cy="716939"/>
          </a:xfrm>
        </p:spPr>
        <p:txBody>
          <a:body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8DC26203-9629-D243-B6C1-ACA2AF6715BE}" type="slidenum">
              <a:rPr lang="en-US" smtClean="0">
                <a:solidFill>
                  <a:srgbClr val="4C4C4C">
                    <a:tint val="75000"/>
                  </a:srgbClr>
                </a:solidFill>
              </a:rPr>
              <a:pPr/>
              <a:t>‹#›</a:t>
            </a:fld>
            <a:endParaRPr lang="en-US">
              <a:solidFill>
                <a:srgbClr val="4C4C4C">
                  <a:tint val="75000"/>
                </a:srgbClr>
              </a:solidFill>
            </a:endParaRPr>
          </a:p>
        </p:txBody>
      </p:sp>
    </p:spTree>
    <p:extLst>
      <p:ext uri="{BB962C8B-B14F-4D97-AF65-F5344CB8AC3E}">
        <p14:creationId xmlns:p14="http://schemas.microsoft.com/office/powerpoint/2010/main" val="365378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8212" y="2745349"/>
            <a:ext cx="14634802" cy="24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38911" y="2888486"/>
            <a:ext cx="13765878" cy="2319129"/>
          </a:xfrm>
        </p:spPr>
        <p:txBody>
          <a:bodyPr tIns="45720" bIns="45720" anchor="ctr">
            <a:normAutofit/>
          </a:bodyPr>
          <a:lstStyle>
            <a:lvl1pPr algn="ctr">
              <a:lnSpc>
                <a:spcPct val="80000"/>
              </a:lnSpc>
              <a:defRPr sz="7200" spc="180" baseline="0"/>
            </a:lvl1pPr>
          </a:lstStyle>
          <a:p>
            <a:r>
              <a:rPr lang="en-US" smtClean="0"/>
              <a:t>Click to edit Master title style</a:t>
            </a:r>
            <a:endParaRPr lang="en-US" dirty="0"/>
          </a:p>
        </p:txBody>
      </p:sp>
      <p:sp>
        <p:nvSpPr>
          <p:cNvPr id="3" name="Subtitle 2"/>
          <p:cNvSpPr>
            <a:spLocks noGrp="1"/>
          </p:cNvSpPr>
          <p:nvPr>
            <p:ph type="subTitle" idx="1"/>
          </p:nvPr>
        </p:nvSpPr>
        <p:spPr>
          <a:xfrm>
            <a:off x="1828800" y="5328334"/>
            <a:ext cx="10972800" cy="1745673"/>
          </a:xfrm>
        </p:spPr>
        <p:txBody>
          <a:bodyPr>
            <a:normAutofit/>
          </a:bodyPr>
          <a:lstStyle>
            <a:lvl1pPr marL="0" indent="0" algn="ctr">
              <a:buNone/>
              <a:defRPr sz="2400"/>
            </a:lvl1pPr>
            <a:lvl2pPr marL="548640" indent="0" algn="ctr">
              <a:buNone/>
              <a:defRPr sz="2400"/>
            </a:lvl2pPr>
            <a:lvl3pPr marL="1097280" indent="0" algn="ctr">
              <a:buNone/>
              <a:defRPr sz="240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FFFFFF"/>
                </a:solidFill>
              </a:rPr>
              <a:pPr/>
              <a:t>1/12/2014</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94035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3100" y="304803"/>
            <a:ext cx="13382301" cy="761747"/>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23100" y="1930403"/>
            <a:ext cx="13382301" cy="25006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721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FFFFFF"/>
                </a:solidFill>
              </a:rPr>
              <a:pPr/>
              <a:t>1/12/2014</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903685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8212" y="2745349"/>
            <a:ext cx="14634802" cy="24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99829" y="2945172"/>
            <a:ext cx="12618720" cy="2235200"/>
          </a:xfrm>
        </p:spPr>
        <p:txBody>
          <a:bodyPr anchor="ctr">
            <a:noAutofit/>
          </a:bodyPr>
          <a:lstStyle>
            <a:lvl1pPr algn="ctr">
              <a:lnSpc>
                <a:spcPct val="80000"/>
              </a:lnSpc>
              <a:defRPr sz="7200" b="0" spc="18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99829" y="5347113"/>
            <a:ext cx="12618720" cy="1566185"/>
          </a:xfrm>
        </p:spPr>
        <p:txBody>
          <a:bodyPr anchor="t">
            <a:normAutofit/>
          </a:bodyPr>
          <a:lstStyle>
            <a:lvl1pPr marL="0" indent="0" algn="ctr">
              <a:buNone/>
              <a:defRPr sz="2400">
                <a:solidFill>
                  <a:schemeClr val="tx2"/>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solidFill>
                  <a:srgbClr val="099BDD"/>
                </a:solidFill>
              </a:rPr>
              <a:pPr/>
              <a:t>1/12/2014</a:t>
            </a:fld>
            <a:endParaRPr lang="en-US" dirty="0">
              <a:solidFill>
                <a:srgbClr val="099BDD"/>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solidFill>
                <a:srgbClr val="099BDD"/>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solidFill>
                  <a:srgbClr val="099BDD"/>
                </a:solidFill>
              </a:rPr>
              <a:pPr/>
              <a:t>‹#›</a:t>
            </a:fld>
            <a:endParaRPr lang="en-US" dirty="0">
              <a:solidFill>
                <a:srgbClr val="099BDD"/>
              </a:solidFill>
            </a:endParaRPr>
          </a:p>
        </p:txBody>
      </p:sp>
    </p:spTree>
    <p:extLst>
      <p:ext uri="{BB962C8B-B14F-4D97-AF65-F5344CB8AC3E}">
        <p14:creationId xmlns:p14="http://schemas.microsoft.com/office/powerpoint/2010/main" val="134673101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6413" y="2682240"/>
            <a:ext cx="5705856" cy="5608320"/>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76469" y="2682240"/>
            <a:ext cx="5705856" cy="5608320"/>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FFFFFF"/>
                </a:solidFill>
              </a:rPr>
              <a:pPr/>
              <a:t>1/12/2014</a:t>
            </a:fld>
            <a:endParaRPr lang="en-US" dirty="0">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080087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8410" y="2551293"/>
            <a:ext cx="5705856" cy="990792"/>
          </a:xfrm>
        </p:spPr>
        <p:txBody>
          <a:bodyPr anchor="ctr">
            <a:normAutofit/>
          </a:bodyPr>
          <a:lstStyle>
            <a:lvl1pPr marL="0" indent="0">
              <a:buNone/>
              <a:defRPr sz="252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1448410" y="3542088"/>
            <a:ext cx="5705856" cy="4754880"/>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477476" y="2551293"/>
            <a:ext cx="5705856" cy="990792"/>
          </a:xfrm>
        </p:spPr>
        <p:txBody>
          <a:bodyPr anchor="ctr">
            <a:normAutofit/>
          </a:bodyPr>
          <a:lstStyle>
            <a:lvl1pPr marL="0" indent="0">
              <a:buNone/>
              <a:defRPr sz="252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7477476" y="3542085"/>
            <a:ext cx="5705856" cy="4754880"/>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solidFill>
                  <a:srgbClr val="FFFFFF"/>
                </a:solidFill>
              </a:rPr>
              <a:pPr/>
              <a:t>1/12/2014</a:t>
            </a:fld>
            <a:endParaRPr lang="en-US" dirty="0">
              <a:solidFill>
                <a:srgbClr val="FFFFFF"/>
              </a:solidFill>
            </a:endParaRPr>
          </a:p>
        </p:txBody>
      </p:sp>
      <p:sp>
        <p:nvSpPr>
          <p:cNvPr id="8" name="Footer Placeholder 7"/>
          <p:cNvSpPr>
            <a:spLocks noGrp="1"/>
          </p:cNvSpPr>
          <p:nvPr>
            <p:ph type="ftr" sz="quarter" idx="11"/>
          </p:nvPr>
        </p:nvSpPr>
        <p:spPr/>
        <p:txBody>
          <a:bodyPr/>
          <a:lstStyle/>
          <a:p>
            <a:endParaRPr lang="en-US" dirty="0">
              <a:solidFill>
                <a:srgbClr val="FFFFFF"/>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938431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solidFill>
                  <a:srgbClr val="FFFFFF"/>
                </a:solidFill>
              </a:rPr>
              <a:pPr/>
              <a:t>1/12/2014</a:t>
            </a:fld>
            <a:endParaRPr lang="en-US" dirty="0">
              <a:solidFill>
                <a:srgbClr val="FFFFFF"/>
              </a:solidFill>
            </a:endParaRPr>
          </a:p>
        </p:txBody>
      </p:sp>
      <p:sp>
        <p:nvSpPr>
          <p:cNvPr id="4" name="Footer Placeholder 3"/>
          <p:cNvSpPr>
            <a:spLocks noGrp="1"/>
          </p:cNvSpPr>
          <p:nvPr>
            <p:ph type="ftr" sz="quarter" idx="11"/>
          </p:nvPr>
        </p:nvSpPr>
        <p:spPr/>
        <p:txBody>
          <a:bodyPr/>
          <a:lstStyle/>
          <a:p>
            <a:endParaRPr lang="en-US" dirty="0">
              <a:solidFill>
                <a:srgbClr val="FFFFFF"/>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2899783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solidFill>
                  <a:srgbClr val="FFFFFF"/>
                </a:solidFill>
              </a:rPr>
              <a:pPr/>
              <a:t>1/12/2014</a:t>
            </a:fld>
            <a:endParaRPr lang="en-US" dirty="0">
              <a:solidFill>
                <a:srgbClr val="FFFFFF"/>
              </a:solidFill>
            </a:endParaRPr>
          </a:p>
        </p:txBody>
      </p:sp>
      <p:sp>
        <p:nvSpPr>
          <p:cNvPr id="3" name="Footer Placeholder 2"/>
          <p:cNvSpPr>
            <a:spLocks noGrp="1"/>
          </p:cNvSpPr>
          <p:nvPr>
            <p:ph type="ftr" sz="quarter" idx="11"/>
          </p:nvPr>
        </p:nvSpPr>
        <p:spPr/>
        <p:txBody>
          <a:bodyPr/>
          <a:lstStyle/>
          <a:p>
            <a:endParaRPr lang="en-US" dirty="0">
              <a:solidFill>
                <a:srgbClr val="FFFFFF"/>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0707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448410" y="2826739"/>
            <a:ext cx="7351776" cy="548640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346828" y="2863316"/>
            <a:ext cx="3840480" cy="4576425"/>
          </a:xfrm>
        </p:spPr>
        <p:txBody>
          <a:bodyPr>
            <a:normAutofit/>
          </a:bodyPr>
          <a:lstStyle>
            <a:lvl1pPr marL="0" indent="0">
              <a:lnSpc>
                <a:spcPct val="95000"/>
              </a:lnSpc>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FFFFFF"/>
                </a:solidFill>
              </a:rPr>
              <a:pPr/>
              <a:t>1/12/2014</a:t>
            </a:fld>
            <a:endParaRPr lang="en-US" dirty="0">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0739785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36192" y="2948659"/>
            <a:ext cx="7351776" cy="5242560"/>
          </a:xfrm>
          <a:solidFill>
            <a:schemeClr val="tx2">
              <a:lumMod val="60000"/>
              <a:lumOff val="40000"/>
            </a:schemeClr>
          </a:solidFill>
        </p:spPr>
        <p:txBody>
          <a:bodyPr tIns="365760" anchor="t"/>
          <a:lstStyle>
            <a:lvl1pPr marL="0" indent="0" algn="ctr">
              <a:buNone/>
              <a:defRPr sz="3840">
                <a:solidFill>
                  <a:schemeClr val="tx1">
                    <a:lumMod val="50000"/>
                  </a:schemeClr>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9348826" y="2867495"/>
            <a:ext cx="3840480" cy="4572000"/>
          </a:xfrm>
        </p:spPr>
        <p:txBody>
          <a:bodyPr>
            <a:normAutofit/>
          </a:bodyPr>
          <a:lstStyle>
            <a:lvl1pPr marL="0" indent="0">
              <a:lnSpc>
                <a:spcPct val="95000"/>
              </a:lnSpc>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FFFFFF"/>
                </a:solidFill>
              </a:rPr>
              <a:pPr/>
              <a:t>1/12/2014</a:t>
            </a:fld>
            <a:endParaRPr lang="en-US" dirty="0">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510100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FFFFFF"/>
                </a:solidFill>
              </a:rPr>
              <a:pPr/>
              <a:t>1/12/2014</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553611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823174" y="0"/>
            <a:ext cx="3291840" cy="91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992749" y="366184"/>
            <a:ext cx="2882856" cy="786341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5840" y="366184"/>
            <a:ext cx="9567949" cy="78634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05840" y="8563806"/>
            <a:ext cx="3291835" cy="486833"/>
          </a:xfrm>
        </p:spPr>
        <p:txBody>
          <a:bodyPr/>
          <a:lstStyle/>
          <a:p>
            <a:fld id="{96DFF08F-DC6B-4601-B491-B0F83F6DD2DA}" type="datetimeFigureOut">
              <a:rPr lang="en-US" dirty="0">
                <a:solidFill>
                  <a:srgbClr val="FFFFFF"/>
                </a:solidFill>
              </a:rPr>
              <a:pPr/>
              <a:t>1/12/2014</a:t>
            </a:fld>
            <a:endParaRPr lang="en-US" dirty="0">
              <a:solidFill>
                <a:srgbClr val="FFFFFF"/>
              </a:solidFill>
            </a:endParaRPr>
          </a:p>
        </p:txBody>
      </p:sp>
      <p:sp>
        <p:nvSpPr>
          <p:cNvPr id="5" name="Footer Placeholder 4"/>
          <p:cNvSpPr>
            <a:spLocks noGrp="1"/>
          </p:cNvSpPr>
          <p:nvPr>
            <p:ph type="ftr" sz="quarter" idx="11"/>
          </p:nvPr>
        </p:nvSpPr>
        <p:spPr>
          <a:xfrm>
            <a:off x="4531363" y="8563806"/>
            <a:ext cx="5135603" cy="486833"/>
          </a:xfrm>
        </p:spPr>
        <p:txBody>
          <a:bodyPr/>
          <a:lstStyle/>
          <a:p>
            <a:endParaRPr lang="en-US" dirty="0">
              <a:solidFill>
                <a:srgbClr val="FFFFFF"/>
              </a:solidFill>
            </a:endParaRPr>
          </a:p>
        </p:txBody>
      </p:sp>
      <p:sp>
        <p:nvSpPr>
          <p:cNvPr id="6" name="Slide Number Placeholder 5"/>
          <p:cNvSpPr>
            <a:spLocks noGrp="1"/>
          </p:cNvSpPr>
          <p:nvPr>
            <p:ph type="sldNum" sz="quarter" idx="12"/>
          </p:nvPr>
        </p:nvSpPr>
        <p:spPr>
          <a:xfrm>
            <a:off x="9687658" y="8563806"/>
            <a:ext cx="1055711" cy="486833"/>
          </a:xfrm>
        </p:spPr>
        <p:txBody>
          <a:bodyPr/>
          <a:lstStyle/>
          <a:p>
            <a:fld id="{4FAB73BC-B049-4115-A692-8D63A059BFB8}" type="slidenum">
              <a:rPr lang="en-US" dirty="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1235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3100" y="304803"/>
            <a:ext cx="13382301" cy="761747"/>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23100" y="1930403"/>
            <a:ext cx="13382301" cy="2500685"/>
          </a:xfrm>
        </p:spPr>
        <p:txBody>
          <a:bodyPr/>
          <a:lstStyle>
            <a:lvl1pPr marL="574626" indent="-574626">
              <a:buFontTx/>
              <a:buBlip>
                <a:blip r:embed="rId2"/>
              </a:buBlip>
              <a:defRPr/>
            </a:lvl1pPr>
            <a:lvl2pPr marL="1068012" indent="-493386">
              <a:buFontTx/>
              <a:buBlip>
                <a:blip r:embed="rId2"/>
              </a:buBlip>
              <a:defRPr/>
            </a:lvl2pPr>
            <a:lvl3pPr marL="1571305" indent="-503293">
              <a:buFontTx/>
              <a:buBlip>
                <a:blip r:embed="rId2"/>
              </a:buBlip>
              <a:defRPr/>
            </a:lvl3pPr>
            <a:lvl4pPr marL="2003265" indent="-431960">
              <a:buFontTx/>
              <a:buBlip>
                <a:blip r:embed="rId2"/>
              </a:buBlip>
              <a:defRPr/>
            </a:lvl4pPr>
            <a:lvl5pPr marL="2423337" indent="-420072">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229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623100" y="1930403"/>
            <a:ext cx="13382301" cy="2500685"/>
          </a:xfrm>
        </p:spPr>
        <p:txBody>
          <a:bodyPr/>
          <a:lstStyle>
            <a:lvl1pPr marL="574626" indent="-574626">
              <a:lnSpc>
                <a:spcPct val="90000"/>
              </a:lnSpc>
              <a:buFontTx/>
              <a:buBlip>
                <a:blip r:embed="rId2"/>
              </a:buBlip>
              <a:defRPr/>
            </a:lvl1pPr>
            <a:lvl2pPr marL="1068012" indent="-493386">
              <a:lnSpc>
                <a:spcPct val="90000"/>
              </a:lnSpc>
              <a:buFontTx/>
              <a:buBlip>
                <a:blip r:embed="rId2"/>
              </a:buBlip>
              <a:defRPr/>
            </a:lvl2pPr>
            <a:lvl3pPr marL="1571305" indent="-503293">
              <a:lnSpc>
                <a:spcPct val="90000"/>
              </a:lnSpc>
              <a:buFontTx/>
              <a:buBlip>
                <a:blip r:embed="rId2"/>
              </a:buBlip>
              <a:defRPr/>
            </a:lvl3pPr>
            <a:lvl4pPr marL="2003265" indent="-431960">
              <a:lnSpc>
                <a:spcPct val="90000"/>
              </a:lnSpc>
              <a:buFontTx/>
              <a:buBlip>
                <a:blip r:embed="rId2"/>
              </a:buBlip>
              <a:defRPr/>
            </a:lvl4pPr>
            <a:lvl5pPr marL="2423337" indent="-420072">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272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623099" y="1930404"/>
            <a:ext cx="6585396" cy="2160591"/>
          </a:xfrm>
        </p:spPr>
        <p:txBody>
          <a:bodyPr/>
          <a:lstStyle>
            <a:lvl1pPr marL="424348" indent="-424348">
              <a:lnSpc>
                <a:spcPct val="90000"/>
              </a:lnSpc>
              <a:buFontTx/>
              <a:buBlip>
                <a:blip r:embed="rId2"/>
              </a:buBlip>
              <a:defRPr sz="3500"/>
            </a:lvl1pPr>
            <a:lvl2pPr marL="840439" indent="-406185">
              <a:lnSpc>
                <a:spcPct val="90000"/>
              </a:lnSpc>
              <a:buFontTx/>
              <a:buBlip>
                <a:blip r:embed="rId2"/>
              </a:buBlip>
              <a:defRPr sz="3000"/>
            </a:lvl2pPr>
            <a:lvl3pPr marL="1190485" indent="-359952">
              <a:lnSpc>
                <a:spcPct val="90000"/>
              </a:lnSpc>
              <a:buFontTx/>
              <a:buBlip>
                <a:blip r:embed="rId2"/>
              </a:buBlip>
              <a:defRPr sz="2500"/>
            </a:lvl3pPr>
            <a:lvl4pPr marL="1532275" indent="-341790">
              <a:lnSpc>
                <a:spcPct val="90000"/>
              </a:lnSpc>
              <a:buFontTx/>
              <a:buBlip>
                <a:blip r:embed="rId2"/>
              </a:buBlip>
              <a:defRPr sz="2200"/>
            </a:lvl4pPr>
            <a:lvl5pPr marL="1892227" indent="-350046">
              <a:lnSpc>
                <a:spcPct val="90000"/>
              </a:lnSpc>
              <a:buFontTx/>
              <a:buBlip>
                <a:blip r:embed="rId2"/>
              </a:buBlip>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0003" y="1930404"/>
            <a:ext cx="6585396" cy="2160591"/>
          </a:xfrm>
        </p:spPr>
        <p:txBody>
          <a:bodyPr/>
          <a:lstStyle>
            <a:lvl1pPr marL="434256" indent="-434256">
              <a:lnSpc>
                <a:spcPct val="90000"/>
              </a:lnSpc>
              <a:buFontTx/>
              <a:buBlip>
                <a:blip r:embed="rId2"/>
              </a:buBlip>
              <a:defRPr sz="3500"/>
            </a:lvl1pPr>
            <a:lvl2pPr marL="840439" indent="-424348">
              <a:lnSpc>
                <a:spcPct val="90000"/>
              </a:lnSpc>
              <a:buFontTx/>
              <a:buBlip>
                <a:blip r:embed="rId2"/>
              </a:buBlip>
              <a:defRPr sz="3000"/>
            </a:lvl2pPr>
            <a:lvl3pPr marL="1200391" indent="-378116">
              <a:lnSpc>
                <a:spcPct val="90000"/>
              </a:lnSpc>
              <a:buFontTx/>
              <a:buBlip>
                <a:blip r:embed="rId2"/>
              </a:buBlip>
              <a:defRPr sz="2500"/>
            </a:lvl3pPr>
            <a:lvl4pPr marL="1532275" indent="-331882">
              <a:lnSpc>
                <a:spcPct val="90000"/>
              </a:lnSpc>
              <a:buFontTx/>
              <a:buBlip>
                <a:blip r:embed="rId2"/>
              </a:buBlip>
              <a:defRPr sz="2200"/>
            </a:lvl4pPr>
            <a:lvl5pPr marL="1892227" indent="-341790">
              <a:lnSpc>
                <a:spcPct val="90000"/>
              </a:lnSpc>
              <a:buFontTx/>
              <a:buBlip>
                <a:blip r:embed="rId2"/>
              </a:buBlip>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374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23099" y="1914389"/>
            <a:ext cx="6585396" cy="429348"/>
          </a:xfrm>
        </p:spPr>
        <p:txBody>
          <a:bodyPr anchor="b"/>
          <a:lstStyle>
            <a:lvl1pPr marL="0" indent="0">
              <a:lnSpc>
                <a:spcPct val="90000"/>
              </a:lnSpc>
              <a:spcBef>
                <a:spcPts val="0"/>
              </a:spcBef>
              <a:buNone/>
              <a:defRPr sz="3100" b="1"/>
            </a:lvl1pPr>
            <a:lvl2pPr marL="570640" indent="0">
              <a:buNone/>
              <a:defRPr sz="2500" b="1"/>
            </a:lvl2pPr>
            <a:lvl3pPr marL="1141279" indent="0">
              <a:buNone/>
              <a:defRPr sz="2200" b="1"/>
            </a:lvl3pPr>
            <a:lvl4pPr marL="1711920" indent="0">
              <a:buNone/>
              <a:defRPr sz="2000" b="1"/>
            </a:lvl4pPr>
            <a:lvl5pPr marL="2282560" indent="0">
              <a:buNone/>
              <a:defRPr sz="2000" b="1"/>
            </a:lvl5pPr>
            <a:lvl6pPr marL="2853201" indent="0">
              <a:buNone/>
              <a:defRPr sz="2000" b="1"/>
            </a:lvl6pPr>
            <a:lvl7pPr marL="3423840" indent="0">
              <a:buNone/>
              <a:defRPr sz="2000" b="1"/>
            </a:lvl7pPr>
            <a:lvl8pPr marL="3994480" indent="0">
              <a:buNone/>
              <a:defRPr sz="2000" b="1"/>
            </a:lvl8pPr>
            <a:lvl9pPr marL="4565121" indent="0">
              <a:buNone/>
              <a:defRPr sz="2000" b="1"/>
            </a:lvl9pPr>
          </a:lstStyle>
          <a:p>
            <a:pPr lvl="0"/>
            <a:r>
              <a:rPr lang="en-US" smtClean="0"/>
              <a:t>Click to edit Master text styles</a:t>
            </a:r>
          </a:p>
        </p:txBody>
      </p:sp>
      <p:sp>
        <p:nvSpPr>
          <p:cNvPr id="4" name="Content Placeholder 3"/>
          <p:cNvSpPr>
            <a:spLocks noGrp="1"/>
          </p:cNvSpPr>
          <p:nvPr>
            <p:ph sz="half" idx="2"/>
          </p:nvPr>
        </p:nvSpPr>
        <p:spPr>
          <a:xfrm>
            <a:off x="609600" y="2844804"/>
            <a:ext cx="6583680" cy="1908215"/>
          </a:xfrm>
        </p:spPr>
        <p:txBody>
          <a:bodyPr/>
          <a:lstStyle>
            <a:lvl1pPr marL="351697" indent="-351697">
              <a:buFontTx/>
              <a:buBlip>
                <a:blip r:embed="rId2"/>
              </a:buBlip>
              <a:defRPr sz="2900"/>
            </a:lvl1pPr>
            <a:lvl2pPr marL="701744" indent="-331882">
              <a:buFontTx/>
              <a:buBlip>
                <a:blip r:embed="rId2"/>
              </a:buBlip>
              <a:defRPr sz="2500"/>
            </a:lvl2pPr>
            <a:lvl3pPr marL="1015463" indent="-303814">
              <a:buFontTx/>
              <a:buBlip>
                <a:blip r:embed="rId2"/>
              </a:buBlip>
              <a:defRPr sz="2200"/>
            </a:lvl3pPr>
            <a:lvl4pPr marL="1311019" indent="-285652">
              <a:buFontTx/>
              <a:buBlip>
                <a:blip r:embed="rId2"/>
              </a:buBlip>
              <a:defRPr sz="2100"/>
            </a:lvl4pPr>
            <a:lvl5pPr marL="1596671" indent="-257580">
              <a:buFontTx/>
              <a:buBlip>
                <a:blip r:embed="rId2"/>
              </a:buBlip>
              <a:defRPr sz="2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420003" y="1914389"/>
            <a:ext cx="6585396" cy="429348"/>
          </a:xfrm>
        </p:spPr>
        <p:txBody>
          <a:bodyPr anchor="b"/>
          <a:lstStyle>
            <a:lvl1pPr marL="0" indent="0">
              <a:lnSpc>
                <a:spcPct val="90000"/>
              </a:lnSpc>
              <a:spcBef>
                <a:spcPts val="0"/>
              </a:spcBef>
              <a:buNone/>
              <a:defRPr sz="3100" b="1"/>
            </a:lvl1pPr>
            <a:lvl2pPr marL="570640" indent="0">
              <a:buNone/>
              <a:defRPr sz="2500" b="1"/>
            </a:lvl2pPr>
            <a:lvl3pPr marL="1141279" indent="0">
              <a:buNone/>
              <a:defRPr sz="2200" b="1"/>
            </a:lvl3pPr>
            <a:lvl4pPr marL="1711920" indent="0">
              <a:buNone/>
              <a:defRPr sz="2000" b="1"/>
            </a:lvl4pPr>
            <a:lvl5pPr marL="2282560" indent="0">
              <a:buNone/>
              <a:defRPr sz="2000" b="1"/>
            </a:lvl5pPr>
            <a:lvl6pPr marL="2853201" indent="0">
              <a:buNone/>
              <a:defRPr sz="2000" b="1"/>
            </a:lvl6pPr>
            <a:lvl7pPr marL="3423840" indent="0">
              <a:buNone/>
              <a:defRPr sz="2000" b="1"/>
            </a:lvl7pPr>
            <a:lvl8pPr marL="3994480" indent="0">
              <a:buNone/>
              <a:defRPr sz="2000" b="1"/>
            </a:lvl8pPr>
            <a:lvl9pPr marL="4565121" indent="0">
              <a:buNone/>
              <a:defRPr sz="2000" b="1"/>
            </a:lvl9pPr>
          </a:lstStyle>
          <a:p>
            <a:pPr lvl="0"/>
            <a:r>
              <a:rPr lang="en-US" smtClean="0"/>
              <a:t>Click to edit Master text styles</a:t>
            </a:r>
          </a:p>
        </p:txBody>
      </p:sp>
      <p:sp>
        <p:nvSpPr>
          <p:cNvPr id="6" name="Content Placeholder 5"/>
          <p:cNvSpPr>
            <a:spLocks noGrp="1"/>
          </p:cNvSpPr>
          <p:nvPr>
            <p:ph sz="quarter" idx="4"/>
          </p:nvPr>
        </p:nvSpPr>
        <p:spPr>
          <a:xfrm>
            <a:off x="7420003" y="2844805"/>
            <a:ext cx="6585396" cy="1908215"/>
          </a:xfrm>
        </p:spPr>
        <p:txBody>
          <a:bodyPr/>
          <a:lstStyle>
            <a:lvl1pPr marL="369859" indent="-369859">
              <a:buFontTx/>
              <a:buBlip>
                <a:blip r:embed="rId2"/>
              </a:buBlip>
              <a:defRPr sz="2900"/>
            </a:lvl1pPr>
            <a:lvl2pPr marL="711649" indent="-341790">
              <a:buFontTx/>
              <a:buBlip>
                <a:blip r:embed="rId2"/>
              </a:buBlip>
              <a:defRPr sz="2500"/>
            </a:lvl2pPr>
            <a:lvl3pPr marL="1025369" indent="-305464">
              <a:buFontTx/>
              <a:buBlip>
                <a:blip r:embed="rId2"/>
              </a:buBlip>
              <a:defRPr sz="2200"/>
            </a:lvl3pPr>
            <a:lvl4pPr marL="1311019" indent="-295558">
              <a:buFontTx/>
              <a:buBlip>
                <a:blip r:embed="rId2"/>
              </a:buBlip>
              <a:defRPr sz="2100"/>
            </a:lvl4pPr>
            <a:lvl5pPr marL="1596671" indent="-275744">
              <a:buFontTx/>
              <a:buBlip>
                <a:blip r:embed="rId2"/>
              </a:buBlip>
              <a:defRPr sz="2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157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7510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2"/>
            <a:ext cx="14630400" cy="6358604"/>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087" y="5193671"/>
            <a:ext cx="5467506" cy="508291"/>
          </a:xfrm>
          <a:prstGeom prst="rect">
            <a:avLst/>
          </a:prstGeom>
        </p:spPr>
      </p:pic>
      <p:sp>
        <p:nvSpPr>
          <p:cNvPr id="9" name="Rectangle 8"/>
          <p:cNvSpPr/>
          <p:nvPr userDrawn="1"/>
        </p:nvSpPr>
        <p:spPr>
          <a:xfrm>
            <a:off x="-14726" y="6350142"/>
            <a:ext cx="14645127" cy="236764"/>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pic>
        <p:nvPicPr>
          <p:cNvPr id="10" name="Picture 9"/>
          <p:cNvPicPr>
            <a:picLocks noChangeAspect="1" noChangeArrowheads="1"/>
          </p:cNvPicPr>
          <p:nvPr userDrawn="1"/>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559169" y="7602720"/>
            <a:ext cx="4132382" cy="65913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userDrawn="1"/>
        </p:nvGrpSpPr>
        <p:grpSpPr>
          <a:xfrm>
            <a:off x="10439436" y="7466347"/>
            <a:ext cx="3712352" cy="793776"/>
            <a:chOff x="4486056" y="5544235"/>
            <a:chExt cx="2483355" cy="637191"/>
          </a:xfrm>
        </p:grpSpPr>
        <p:pic>
          <p:nvPicPr>
            <p:cNvPr id="12" name="Picture 11"/>
            <p:cNvPicPr>
              <a:picLocks noChangeAspect="1" noChangeArrowheads="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noChangeArrowheads="1"/>
            </p:cNvPicPr>
            <p:nvPr userDrawn="1"/>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noChangeArrowheads="1"/>
            </p:cNvPicPr>
            <p:nvPr userDrawn="1"/>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2"/>
          <p:cNvPicPr>
            <a:picLocks noChangeAspect="1" noChangeArrowheads="1"/>
          </p:cNvPicPr>
          <p:nvPr userDrawn="1"/>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37077" y="7517734"/>
            <a:ext cx="1411012" cy="69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descr="http://www.aditi.com/images/100it.jpg"/>
          <p:cNvPicPr>
            <a:picLocks noChangeAspect="1" noChangeArrowheads="1"/>
          </p:cNvPicPr>
          <p:nvPr userDrawn="1"/>
        </p:nvPicPr>
        <p:blipFill>
          <a:blip r:embed="rId8" cstate="print">
            <a:duotone>
              <a:schemeClr val="accent2">
                <a:shade val="45000"/>
                <a:satMod val="135000"/>
              </a:schemeClr>
              <a:prstClr val="white"/>
            </a:duotone>
          </a:blip>
          <a:srcRect/>
          <a:stretch>
            <a:fillRect/>
          </a:stretch>
        </p:blipFill>
        <p:spPr bwMode="auto">
          <a:xfrm>
            <a:off x="7408614" y="7591353"/>
            <a:ext cx="1035406" cy="597348"/>
          </a:xfrm>
          <a:prstGeom prst="rect">
            <a:avLst/>
          </a:prstGeom>
          <a:noFill/>
          <a:ln w="9525">
            <a:noFill/>
            <a:miter lim="800000"/>
            <a:headEnd/>
            <a:tailEnd/>
          </a:ln>
        </p:spPr>
      </p:pic>
      <p:pic>
        <p:nvPicPr>
          <p:cNvPr id="22" name="Picture 21"/>
          <p:cNvPicPr>
            <a:picLocks noChangeAspect="1" noChangeArrowheads="1"/>
          </p:cNvPicPr>
          <p:nvPr userDrawn="1"/>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3430" y="7545895"/>
            <a:ext cx="746090" cy="62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2"/>
          <p:cNvPicPr>
            <a:picLocks noChangeAspect="1"/>
          </p:cNvPicPr>
          <p:nvPr userDrawn="1"/>
        </p:nvPicPr>
        <p:blipFill rotWithShape="1">
          <a:blip r:embed="rId10">
            <a:extLst>
              <a:ext uri="{28A0092B-C50C-407E-A947-70E740481C1C}">
                <a14:useLocalDpi xmlns:a14="http://schemas.microsoft.com/office/drawing/2010/main" val="0"/>
              </a:ext>
            </a:extLst>
          </a:blip>
          <a:srcRect r="2905"/>
          <a:stretch/>
        </p:blipFill>
        <p:spPr>
          <a:xfrm>
            <a:off x="4441375" y="879965"/>
            <a:ext cx="10189029" cy="2601363"/>
          </a:xfrm>
          <a:prstGeom prst="rect">
            <a:avLst/>
          </a:prstGeom>
        </p:spPr>
      </p:pic>
      <p:sp>
        <p:nvSpPr>
          <p:cNvPr id="19" name="Title 1"/>
          <p:cNvSpPr>
            <a:spLocks noGrp="1"/>
          </p:cNvSpPr>
          <p:nvPr>
            <p:ph type="ctrTitle" hasCustomPrompt="1"/>
          </p:nvPr>
        </p:nvSpPr>
        <p:spPr>
          <a:xfrm>
            <a:off x="3434881" y="1335157"/>
            <a:ext cx="7745915" cy="1329624"/>
          </a:xfrm>
          <a:noFill/>
        </p:spPr>
        <p:txBody>
          <a:bodyPr anchor="b">
            <a:normAutofit/>
          </a:bodyPr>
          <a:lstStyle>
            <a:lvl1pPr algn="ctr">
              <a:defRPr sz="4800"/>
            </a:lvl1pPr>
          </a:lstStyle>
          <a:p>
            <a:r>
              <a:rPr lang="en-US" dirty="0" smtClean="0"/>
              <a:t>EDIT MASTER TITLE</a:t>
            </a:r>
            <a:endParaRPr lang="en-US" dirty="0"/>
          </a:p>
        </p:txBody>
      </p:sp>
      <p:sp>
        <p:nvSpPr>
          <p:cNvPr id="20" name="Subtitle 2"/>
          <p:cNvSpPr>
            <a:spLocks noGrp="1"/>
          </p:cNvSpPr>
          <p:nvPr>
            <p:ph type="subTitle" idx="1"/>
          </p:nvPr>
        </p:nvSpPr>
        <p:spPr>
          <a:xfrm>
            <a:off x="3434881" y="2698358"/>
            <a:ext cx="7745915" cy="761929"/>
          </a:xfrm>
        </p:spPr>
        <p:txBody>
          <a:bodyPr anchor="t">
            <a:normAutofit/>
          </a:bodyPr>
          <a:lstStyle>
            <a:lvl1pPr marL="0" indent="0" algn="r" defTabSz="609570" rtl="0" eaLnBrk="1" latinLnBrk="0" hangingPunct="1">
              <a:buNone/>
              <a:defRPr lang="en-US" sz="2667" kern="1200" dirty="0">
                <a:solidFill>
                  <a:schemeClr val="tx1">
                    <a:lumMod val="65000"/>
                    <a:lumOff val="35000"/>
                  </a:schemeClr>
                </a:solidFill>
                <a:latin typeface="Segoe Light"/>
                <a:ea typeface="+mn-ea"/>
                <a:cs typeface="Segoe Light"/>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40102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8" name="Rectangle 7"/>
          <p:cNvSpPr/>
          <p:nvPr userDrawn="1"/>
        </p:nvSpPr>
        <p:spPr>
          <a:xfrm>
            <a:off x="0" y="2"/>
            <a:ext cx="14630400" cy="6358604"/>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68741" r="2904"/>
          <a:stretch/>
        </p:blipFill>
        <p:spPr>
          <a:xfrm>
            <a:off x="11654974" y="879965"/>
            <a:ext cx="2975429" cy="260136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087" y="5193671"/>
            <a:ext cx="5467506" cy="508291"/>
          </a:xfrm>
          <a:prstGeom prst="rect">
            <a:avLst/>
          </a:prstGeom>
        </p:spPr>
      </p:pic>
      <p:sp>
        <p:nvSpPr>
          <p:cNvPr id="13" name="Title 1"/>
          <p:cNvSpPr>
            <a:spLocks noGrp="1"/>
          </p:cNvSpPr>
          <p:nvPr>
            <p:ph type="ctrTitle" hasCustomPrompt="1"/>
          </p:nvPr>
        </p:nvSpPr>
        <p:spPr>
          <a:xfrm>
            <a:off x="3434881" y="1723097"/>
            <a:ext cx="7745915" cy="1329624"/>
          </a:xfrm>
          <a:noFill/>
        </p:spPr>
        <p:txBody>
          <a:bodyPr anchor="b">
            <a:normAutofit/>
          </a:bodyPr>
          <a:lstStyle>
            <a:lvl1pPr algn="r">
              <a:defRPr sz="4800"/>
            </a:lvl1pPr>
          </a:lstStyle>
          <a:p>
            <a:r>
              <a:rPr lang="en-US" dirty="0" smtClean="0"/>
              <a:t>EDIT MASTER TITLE</a:t>
            </a:r>
            <a:endParaRPr lang="en-US" dirty="0"/>
          </a:p>
        </p:txBody>
      </p:sp>
      <p:sp>
        <p:nvSpPr>
          <p:cNvPr id="14" name="Subtitle 2"/>
          <p:cNvSpPr>
            <a:spLocks noGrp="1"/>
          </p:cNvSpPr>
          <p:nvPr>
            <p:ph type="subTitle" idx="1"/>
          </p:nvPr>
        </p:nvSpPr>
        <p:spPr>
          <a:xfrm>
            <a:off x="3434881" y="3086298"/>
            <a:ext cx="7745915" cy="761929"/>
          </a:xfrm>
        </p:spPr>
        <p:txBody>
          <a:bodyPr anchor="t">
            <a:normAutofit/>
          </a:bodyPr>
          <a:lstStyle>
            <a:lvl1pPr marL="0" indent="0" algn="r" defTabSz="609570" rtl="0" eaLnBrk="1" latinLnBrk="0" hangingPunct="1">
              <a:buNone/>
              <a:defRPr lang="en-US" sz="2667" kern="1200" dirty="0">
                <a:solidFill>
                  <a:schemeClr val="tx1">
                    <a:lumMod val="65000"/>
                    <a:lumOff val="35000"/>
                  </a:schemeClr>
                </a:solidFill>
                <a:latin typeface="Segoe Light"/>
                <a:ea typeface="+mn-ea"/>
                <a:cs typeface="Segoe Light"/>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userDrawn="1"/>
        </p:nvSpPr>
        <p:spPr>
          <a:xfrm>
            <a:off x="-14726" y="6350142"/>
            <a:ext cx="14645127" cy="236764"/>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pic>
        <p:nvPicPr>
          <p:cNvPr id="16" name="Picture 15"/>
          <p:cNvPicPr>
            <a:picLocks noChangeAspect="1" noChangeArrowheads="1"/>
          </p:cNvPicPr>
          <p:nvPr userDrawn="1"/>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1230" t="5787" r="1798" b="5555"/>
          <a:stretch/>
        </p:blipFill>
        <p:spPr bwMode="auto">
          <a:xfrm>
            <a:off x="559169" y="7602720"/>
            <a:ext cx="4132382" cy="65913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userDrawn="1"/>
        </p:nvGrpSpPr>
        <p:grpSpPr>
          <a:xfrm>
            <a:off x="10439436" y="7466347"/>
            <a:ext cx="3712352" cy="793776"/>
            <a:chOff x="4486056" y="5544235"/>
            <a:chExt cx="2483355" cy="637191"/>
          </a:xfrm>
        </p:grpSpPr>
        <p:pic>
          <p:nvPicPr>
            <p:cNvPr id="18" name="Picture 17"/>
            <p:cNvPicPr>
              <a:picLocks noChangeAspect="1" noChangeArrowheads="1"/>
            </p:cNvPicPr>
            <p:nvPr userDrawn="1"/>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6056" y="5556593"/>
              <a:ext cx="1161568" cy="31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noChangeArrowheads="1"/>
            </p:cNvPicPr>
            <p:nvPr userDrawn="1"/>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2741" y="5888409"/>
              <a:ext cx="2466670" cy="29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a:picLocks noChangeAspect="1" noChangeArrowheads="1"/>
            </p:cNvPicPr>
            <p:nvPr userDrawn="1"/>
          </p:nvPicPr>
          <p:blipFill rotWithShape="1">
            <a:blip r:embed="rId7">
              <a:duotone>
                <a:schemeClr val="accent2">
                  <a:shade val="45000"/>
                  <a:satMod val="135000"/>
                </a:schemeClr>
                <a:prstClr val="white"/>
              </a:duotone>
              <a:extLst>
                <a:ext uri="{28A0092B-C50C-407E-A947-70E740481C1C}">
                  <a14:useLocalDpi xmlns:a14="http://schemas.microsoft.com/office/drawing/2010/main" val="0"/>
                </a:ext>
              </a:extLst>
            </a:blip>
            <a:srcRect l="8701" t="26380" r="10637" b="36810"/>
            <a:stretch/>
          </p:blipFill>
          <p:spPr bwMode="auto">
            <a:xfrm>
              <a:off x="5822778" y="5544235"/>
              <a:ext cx="1146633" cy="41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 name="Picture 2"/>
          <p:cNvPicPr>
            <a:picLocks noChangeAspect="1" noChangeArrowheads="1"/>
          </p:cNvPicPr>
          <p:nvPr userDrawn="1"/>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37077" y="7517734"/>
            <a:ext cx="1411012" cy="69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3" descr="http://www.aditi.com/images/100it.jpg"/>
          <p:cNvPicPr>
            <a:picLocks noChangeAspect="1" noChangeArrowheads="1"/>
          </p:cNvPicPr>
          <p:nvPr userDrawn="1"/>
        </p:nvPicPr>
        <p:blipFill>
          <a:blip r:embed="rId9" cstate="print">
            <a:duotone>
              <a:schemeClr val="accent2">
                <a:shade val="45000"/>
                <a:satMod val="135000"/>
              </a:schemeClr>
              <a:prstClr val="white"/>
            </a:duotone>
          </a:blip>
          <a:srcRect/>
          <a:stretch>
            <a:fillRect/>
          </a:stretch>
        </p:blipFill>
        <p:spPr bwMode="auto">
          <a:xfrm>
            <a:off x="7408614" y="7591353"/>
            <a:ext cx="1035406" cy="597348"/>
          </a:xfrm>
          <a:prstGeom prst="rect">
            <a:avLst/>
          </a:prstGeom>
          <a:noFill/>
          <a:ln w="9525">
            <a:noFill/>
            <a:miter lim="800000"/>
            <a:headEnd/>
            <a:tailEnd/>
          </a:ln>
        </p:spPr>
      </p:pic>
      <p:pic>
        <p:nvPicPr>
          <p:cNvPr id="25" name="Picture 24"/>
          <p:cNvPicPr>
            <a:picLocks noChangeAspect="1" noChangeArrowheads="1"/>
          </p:cNvPicPr>
          <p:nvPr userDrawn="1"/>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3430" y="7545895"/>
            <a:ext cx="746090" cy="62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492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2.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100" y="304803"/>
            <a:ext cx="13382301" cy="76174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623099" y="1930404"/>
            <a:ext cx="13382299" cy="250068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646100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141279" rtl="0" eaLnBrk="1" latinLnBrk="0" hangingPunct="1">
        <a:lnSpc>
          <a:spcPct val="90000"/>
        </a:lnSpc>
        <a:spcBef>
          <a:spcPct val="0"/>
        </a:spcBef>
        <a:buNone/>
        <a:defRPr lang="en-US" sz="5500" b="0" kern="1200" cap="none" spc="-125" baseline="0" dirty="0" smtClean="0">
          <a:ln w="3175">
            <a:noFill/>
          </a:ln>
          <a:solidFill>
            <a:schemeClr val="bg1"/>
          </a:solidFill>
          <a:effectLst/>
          <a:latin typeface="+mj-lt"/>
          <a:ea typeface="+mn-ea"/>
          <a:cs typeface="Arial" charset="0"/>
        </a:defRPr>
      </a:lvl1pPr>
    </p:titleStyle>
    <p:bodyStyle>
      <a:lvl1pPr marL="574626" indent="-574626" algn="l" defTabSz="1141279" rtl="0" eaLnBrk="1" latinLnBrk="0" hangingPunct="1">
        <a:lnSpc>
          <a:spcPct val="90000"/>
        </a:lnSpc>
        <a:spcBef>
          <a:spcPct val="20000"/>
        </a:spcBef>
        <a:buSzPct val="90000"/>
        <a:buFontTx/>
        <a:buBlip>
          <a:blip r:embed="rId9"/>
        </a:buBlip>
        <a:defRPr sz="4000" kern="1200">
          <a:solidFill>
            <a:schemeClr val="bg1"/>
          </a:solidFill>
          <a:latin typeface="+mn-lt"/>
          <a:ea typeface="+mn-ea"/>
          <a:cs typeface="+mn-cs"/>
        </a:defRPr>
      </a:lvl1pPr>
      <a:lvl2pPr marL="1068012" indent="-493386" algn="l" defTabSz="1141279" rtl="0" eaLnBrk="1" latinLnBrk="0" hangingPunct="1">
        <a:lnSpc>
          <a:spcPct val="90000"/>
        </a:lnSpc>
        <a:spcBef>
          <a:spcPct val="20000"/>
        </a:spcBef>
        <a:buSzPct val="90000"/>
        <a:buFontTx/>
        <a:buBlip>
          <a:blip r:embed="rId9"/>
        </a:buBlip>
        <a:defRPr sz="3500" kern="1200">
          <a:solidFill>
            <a:schemeClr val="bg1"/>
          </a:solidFill>
          <a:latin typeface="+mn-lt"/>
          <a:ea typeface="+mn-ea"/>
          <a:cs typeface="+mn-cs"/>
        </a:defRPr>
      </a:lvl2pPr>
      <a:lvl3pPr marL="1571305" indent="-503293" algn="l" defTabSz="1141279" rtl="0" eaLnBrk="1" latinLnBrk="0" hangingPunct="1">
        <a:lnSpc>
          <a:spcPct val="90000"/>
        </a:lnSpc>
        <a:spcBef>
          <a:spcPct val="20000"/>
        </a:spcBef>
        <a:buSzPct val="90000"/>
        <a:buFontTx/>
        <a:buBlip>
          <a:blip r:embed="rId9"/>
        </a:buBlip>
        <a:defRPr sz="3000" kern="1200">
          <a:solidFill>
            <a:schemeClr val="bg1"/>
          </a:solidFill>
          <a:latin typeface="+mn-lt"/>
          <a:ea typeface="+mn-ea"/>
          <a:cs typeface="+mn-cs"/>
        </a:defRPr>
      </a:lvl3pPr>
      <a:lvl4pPr marL="2003265" indent="-431960" algn="l" defTabSz="1141279" rtl="0" eaLnBrk="1" latinLnBrk="0" hangingPunct="1">
        <a:lnSpc>
          <a:spcPct val="90000"/>
        </a:lnSpc>
        <a:spcBef>
          <a:spcPct val="20000"/>
        </a:spcBef>
        <a:buSzPct val="90000"/>
        <a:buFontTx/>
        <a:buBlip>
          <a:blip r:embed="rId9"/>
        </a:buBlip>
        <a:defRPr sz="2500" kern="1200">
          <a:solidFill>
            <a:schemeClr val="bg1"/>
          </a:solidFill>
          <a:latin typeface="+mn-lt"/>
          <a:ea typeface="+mn-ea"/>
          <a:cs typeface="+mn-cs"/>
        </a:defRPr>
      </a:lvl4pPr>
      <a:lvl5pPr marL="2423337" indent="-420072" algn="l" defTabSz="1141279" rtl="0" eaLnBrk="1" latinLnBrk="0" hangingPunct="1">
        <a:lnSpc>
          <a:spcPct val="90000"/>
        </a:lnSpc>
        <a:spcBef>
          <a:spcPct val="20000"/>
        </a:spcBef>
        <a:buSzPct val="90000"/>
        <a:buFontTx/>
        <a:buBlip>
          <a:blip r:embed="rId9"/>
        </a:buBlip>
        <a:defRPr sz="2500" kern="1200">
          <a:solidFill>
            <a:schemeClr val="bg1"/>
          </a:solidFill>
          <a:latin typeface="+mn-lt"/>
          <a:ea typeface="+mn-ea"/>
          <a:cs typeface="+mn-cs"/>
        </a:defRPr>
      </a:lvl5pPr>
      <a:lvl6pPr marL="3138520" indent="-285320" algn="l" defTabSz="1141279"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9159" indent="-285320" algn="l" defTabSz="1141279"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9800" indent="-285320" algn="l" defTabSz="1141279"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0440" indent="-285320" algn="l" defTabSz="1141279"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1279" rtl="0" eaLnBrk="1" latinLnBrk="0" hangingPunct="1">
        <a:defRPr sz="2200" kern="1200">
          <a:solidFill>
            <a:schemeClr val="tx1"/>
          </a:solidFill>
          <a:latin typeface="+mn-lt"/>
          <a:ea typeface="+mn-ea"/>
          <a:cs typeface="+mn-cs"/>
        </a:defRPr>
      </a:lvl1pPr>
      <a:lvl2pPr marL="570640" algn="l" defTabSz="1141279" rtl="0" eaLnBrk="1" latinLnBrk="0" hangingPunct="1">
        <a:defRPr sz="2200" kern="1200">
          <a:solidFill>
            <a:schemeClr val="tx1"/>
          </a:solidFill>
          <a:latin typeface="+mn-lt"/>
          <a:ea typeface="+mn-ea"/>
          <a:cs typeface="+mn-cs"/>
        </a:defRPr>
      </a:lvl2pPr>
      <a:lvl3pPr marL="1141279" algn="l" defTabSz="1141279" rtl="0" eaLnBrk="1" latinLnBrk="0" hangingPunct="1">
        <a:defRPr sz="2200" kern="1200">
          <a:solidFill>
            <a:schemeClr val="tx1"/>
          </a:solidFill>
          <a:latin typeface="+mn-lt"/>
          <a:ea typeface="+mn-ea"/>
          <a:cs typeface="+mn-cs"/>
        </a:defRPr>
      </a:lvl3pPr>
      <a:lvl4pPr marL="1711920" algn="l" defTabSz="1141279" rtl="0" eaLnBrk="1" latinLnBrk="0" hangingPunct="1">
        <a:defRPr sz="2200" kern="1200">
          <a:solidFill>
            <a:schemeClr val="tx1"/>
          </a:solidFill>
          <a:latin typeface="+mn-lt"/>
          <a:ea typeface="+mn-ea"/>
          <a:cs typeface="+mn-cs"/>
        </a:defRPr>
      </a:lvl4pPr>
      <a:lvl5pPr marL="2282560" algn="l" defTabSz="1141279" rtl="0" eaLnBrk="1" latinLnBrk="0" hangingPunct="1">
        <a:defRPr sz="2200" kern="1200">
          <a:solidFill>
            <a:schemeClr val="tx1"/>
          </a:solidFill>
          <a:latin typeface="+mn-lt"/>
          <a:ea typeface="+mn-ea"/>
          <a:cs typeface="+mn-cs"/>
        </a:defRPr>
      </a:lvl5pPr>
      <a:lvl6pPr marL="2853201" algn="l" defTabSz="1141279" rtl="0" eaLnBrk="1" latinLnBrk="0" hangingPunct="1">
        <a:defRPr sz="2200" kern="1200">
          <a:solidFill>
            <a:schemeClr val="tx1"/>
          </a:solidFill>
          <a:latin typeface="+mn-lt"/>
          <a:ea typeface="+mn-ea"/>
          <a:cs typeface="+mn-cs"/>
        </a:defRPr>
      </a:lvl6pPr>
      <a:lvl7pPr marL="3423840" algn="l" defTabSz="1141279" rtl="0" eaLnBrk="1" latinLnBrk="0" hangingPunct="1">
        <a:defRPr sz="2200" kern="1200">
          <a:solidFill>
            <a:schemeClr val="tx1"/>
          </a:solidFill>
          <a:latin typeface="+mn-lt"/>
          <a:ea typeface="+mn-ea"/>
          <a:cs typeface="+mn-cs"/>
        </a:defRPr>
      </a:lvl7pPr>
      <a:lvl8pPr marL="3994480" algn="l" defTabSz="1141279" rtl="0" eaLnBrk="1" latinLnBrk="0" hangingPunct="1">
        <a:defRPr sz="2200" kern="1200">
          <a:solidFill>
            <a:schemeClr val="tx1"/>
          </a:solidFill>
          <a:latin typeface="+mn-lt"/>
          <a:ea typeface="+mn-ea"/>
          <a:cs typeface="+mn-cs"/>
        </a:defRPr>
      </a:lvl8pPr>
      <a:lvl9pPr marL="4565121" algn="l" defTabSz="1141279" rtl="0" eaLnBrk="1" latinLnBrk="0" hangingPunct="1">
        <a:defRPr sz="2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Rectangle 20"/>
          <p:cNvSpPr/>
          <p:nvPr userDrawn="1"/>
        </p:nvSpPr>
        <p:spPr>
          <a:xfrm flipV="1">
            <a:off x="0" y="8453126"/>
            <a:ext cx="14630400" cy="69087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pic>
        <p:nvPicPr>
          <p:cNvPr id="22" name="Picture 2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7934" y="8647766"/>
            <a:ext cx="3363686" cy="312708"/>
          </a:xfrm>
          <a:prstGeom prst="rect">
            <a:avLst/>
          </a:prstGeom>
        </p:spPr>
      </p:pic>
      <p:sp>
        <p:nvSpPr>
          <p:cNvPr id="24" name="Text Placeholder 2"/>
          <p:cNvSpPr>
            <a:spLocks noGrp="1"/>
          </p:cNvSpPr>
          <p:nvPr>
            <p:ph type="body" idx="1"/>
          </p:nvPr>
        </p:nvSpPr>
        <p:spPr>
          <a:xfrm>
            <a:off x="731520" y="1440384"/>
            <a:ext cx="1316736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Slide Number Placeholder 5"/>
          <p:cNvSpPr>
            <a:spLocks noGrp="1"/>
          </p:cNvSpPr>
          <p:nvPr>
            <p:ph type="sldNum" sz="quarter" idx="4"/>
          </p:nvPr>
        </p:nvSpPr>
        <p:spPr>
          <a:xfrm>
            <a:off x="731522" y="8560708"/>
            <a:ext cx="3413760" cy="486833"/>
          </a:xfrm>
          <a:prstGeom prst="rect">
            <a:avLst/>
          </a:prstGeom>
        </p:spPr>
        <p:txBody>
          <a:bodyPr vert="horz" lIns="91440" tIns="45720" rIns="91440" bIns="45720" rtlCol="0" anchor="ctr"/>
          <a:lstStyle>
            <a:lvl1pPr algn="l">
              <a:defRPr sz="1400">
                <a:solidFill>
                  <a:schemeClr val="accent1"/>
                </a:solidFill>
                <a:latin typeface="Segoe Light"/>
                <a:cs typeface="Segoe Light"/>
              </a:defRPr>
            </a:lvl1pPr>
          </a:lstStyle>
          <a:p>
            <a:pPr defTabSz="609570"/>
            <a:fld id="{C40E83BF-A382-1D4A-BA84-4A1A27728F77}" type="slidenum">
              <a:rPr lang="en-US" smtClean="0">
                <a:solidFill>
                  <a:srgbClr val="FF8715"/>
                </a:solidFill>
              </a:rPr>
              <a:pPr defTabSz="609570"/>
              <a:t>‹#›</a:t>
            </a:fld>
            <a:endParaRPr lang="en-US" dirty="0">
              <a:solidFill>
                <a:srgbClr val="FF8715"/>
              </a:solidFill>
            </a:endParaRPr>
          </a:p>
        </p:txBody>
      </p:sp>
      <p:sp>
        <p:nvSpPr>
          <p:cNvPr id="2" name="Title Placeholder 1"/>
          <p:cNvSpPr>
            <a:spLocks noGrp="1"/>
          </p:cNvSpPr>
          <p:nvPr>
            <p:ph type="title"/>
          </p:nvPr>
        </p:nvSpPr>
        <p:spPr>
          <a:xfrm>
            <a:off x="731520" y="321913"/>
            <a:ext cx="13167360" cy="68213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8" name="Rectangle 7"/>
          <p:cNvSpPr/>
          <p:nvPr userDrawn="1"/>
        </p:nvSpPr>
        <p:spPr>
          <a:xfrm>
            <a:off x="0" y="-16701"/>
            <a:ext cx="14645127" cy="236764"/>
          </a:xfrm>
          <a:prstGeom prst="rect">
            <a:avLst/>
          </a:prstGeom>
          <a:solidFill>
            <a:srgbClr val="FF41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a:solidFill>
                <a:prstClr val="white"/>
              </a:solidFill>
            </a:endParaRPr>
          </a:p>
        </p:txBody>
      </p:sp>
    </p:spTree>
    <p:extLst>
      <p:ext uri="{BB962C8B-B14F-4D97-AF65-F5344CB8AC3E}">
        <p14:creationId xmlns:p14="http://schemas.microsoft.com/office/powerpoint/2010/main" val="352374644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2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09570" rtl="0" eaLnBrk="1" latinLnBrk="0" hangingPunct="1">
        <a:spcBef>
          <a:spcPct val="0"/>
        </a:spcBef>
        <a:buNone/>
        <a:defRPr sz="4267" b="1" kern="1200">
          <a:solidFill>
            <a:schemeClr val="tx1">
              <a:lumMod val="85000"/>
              <a:lumOff val="15000"/>
            </a:schemeClr>
          </a:solidFill>
          <a:latin typeface="Segoe Light"/>
          <a:ea typeface="+mj-ea"/>
          <a:cs typeface="Segoe Light"/>
        </a:defRPr>
      </a:lvl1pPr>
    </p:titleStyle>
    <p:bodyStyle>
      <a:lvl1pPr marL="457178" indent="-457178" algn="l" defTabSz="609570" rtl="0" eaLnBrk="1" latinLnBrk="0" hangingPunct="1">
        <a:spcBef>
          <a:spcPct val="20000"/>
        </a:spcBef>
        <a:buClr>
          <a:schemeClr val="accent1"/>
        </a:buClr>
        <a:buFont typeface="Arial" pitchFamily="34" charset="0"/>
        <a:buChar char="•"/>
        <a:defRPr sz="4267" kern="1200">
          <a:solidFill>
            <a:srgbClr val="404040"/>
          </a:solidFill>
          <a:latin typeface="Segoe Light"/>
          <a:ea typeface="+mn-ea"/>
          <a:cs typeface="Segoe Light"/>
        </a:defRPr>
      </a:lvl1pPr>
      <a:lvl2pPr marL="990550" indent="-380981" algn="l" defTabSz="609570" rtl="0" eaLnBrk="1" latinLnBrk="0" hangingPunct="1">
        <a:spcBef>
          <a:spcPct val="20000"/>
        </a:spcBef>
        <a:buClr>
          <a:schemeClr val="accent1"/>
        </a:buClr>
        <a:buFont typeface="Arial" pitchFamily="34" charset="0"/>
        <a:buChar char="•"/>
        <a:defRPr sz="3733" kern="1200">
          <a:solidFill>
            <a:srgbClr val="404040"/>
          </a:solidFill>
          <a:latin typeface="Segoe Light"/>
          <a:ea typeface="+mn-ea"/>
          <a:cs typeface="Segoe Light"/>
        </a:defRPr>
      </a:lvl2pPr>
      <a:lvl3pPr marL="1523925" indent="-304784" algn="l" defTabSz="609570" rtl="0" eaLnBrk="1" latinLnBrk="0" hangingPunct="1">
        <a:spcBef>
          <a:spcPct val="20000"/>
        </a:spcBef>
        <a:buClr>
          <a:schemeClr val="accent1"/>
        </a:buClr>
        <a:buFont typeface="Arial" pitchFamily="34" charset="0"/>
        <a:buChar char="•"/>
        <a:defRPr sz="3200" kern="1200">
          <a:solidFill>
            <a:srgbClr val="404040"/>
          </a:solidFill>
          <a:latin typeface="Segoe Light"/>
          <a:ea typeface="+mn-ea"/>
          <a:cs typeface="Segoe Light"/>
        </a:defRPr>
      </a:lvl3pPr>
      <a:lvl4pPr marL="2133493" indent="-304784" algn="l" defTabSz="609570" rtl="0" eaLnBrk="1" latinLnBrk="0" hangingPunct="1">
        <a:spcBef>
          <a:spcPct val="20000"/>
        </a:spcBef>
        <a:buClr>
          <a:schemeClr val="accent1"/>
        </a:buClr>
        <a:buFont typeface="Arial" pitchFamily="34" charset="0"/>
        <a:buChar char="•"/>
        <a:defRPr sz="2667" kern="1200">
          <a:solidFill>
            <a:srgbClr val="404040"/>
          </a:solidFill>
          <a:latin typeface="Segoe Light"/>
          <a:ea typeface="+mn-ea"/>
          <a:cs typeface="Segoe Light"/>
        </a:defRPr>
      </a:lvl4pPr>
      <a:lvl5pPr marL="2743062" indent="-304784" algn="l" defTabSz="609570" rtl="0" eaLnBrk="1" latinLnBrk="0" hangingPunct="1">
        <a:spcBef>
          <a:spcPct val="20000"/>
        </a:spcBef>
        <a:buClr>
          <a:schemeClr val="accent1"/>
        </a:buClr>
        <a:buFont typeface="Arial" pitchFamily="34" charset="0"/>
        <a:buChar char="•"/>
        <a:defRPr sz="2667" kern="1200">
          <a:solidFill>
            <a:srgbClr val="404040"/>
          </a:solidFill>
          <a:latin typeface="Segoe Light"/>
          <a:ea typeface="+mn-ea"/>
          <a:cs typeface="Segoe Light"/>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580" y="234813"/>
            <a:ext cx="14626742" cy="12045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43503" y="378901"/>
            <a:ext cx="11740896" cy="106043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43503" y="2682240"/>
            <a:ext cx="11740896" cy="56083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42719" y="8563806"/>
            <a:ext cx="3601073" cy="486833"/>
          </a:xfrm>
          <a:prstGeom prst="rect">
            <a:avLst/>
          </a:prstGeom>
        </p:spPr>
        <p:txBody>
          <a:bodyPr vert="horz" lIns="91440" tIns="45720" rIns="45720" bIns="45720" rtlCol="0" anchor="ctr"/>
          <a:lstStyle>
            <a:lvl1pPr algn="l">
              <a:defRPr sz="1260">
                <a:solidFill>
                  <a:schemeClr val="tx1"/>
                </a:solidFill>
              </a:defRPr>
            </a:lvl1pPr>
          </a:lstStyle>
          <a:p>
            <a:pPr defTabSz="548640"/>
            <a:fld id="{96DFF08F-DC6B-4601-B491-B0F83F6DD2DA}" type="datetimeFigureOut">
              <a:rPr lang="en-US" smtClean="0">
                <a:solidFill>
                  <a:srgbClr val="FFFFFF"/>
                </a:solidFill>
              </a:rPr>
              <a:pPr defTabSz="548640"/>
              <a:t>1/12/2014</a:t>
            </a:fld>
            <a:endParaRPr lang="en-US" dirty="0">
              <a:solidFill>
                <a:srgbClr val="FFFFFF"/>
              </a:solidFill>
            </a:endParaRPr>
          </a:p>
        </p:txBody>
      </p:sp>
      <p:sp>
        <p:nvSpPr>
          <p:cNvPr id="5" name="Footer Placeholder 4"/>
          <p:cNvSpPr>
            <a:spLocks noGrp="1"/>
          </p:cNvSpPr>
          <p:nvPr>
            <p:ph type="ftr" sz="quarter" idx="3"/>
          </p:nvPr>
        </p:nvSpPr>
        <p:spPr>
          <a:xfrm>
            <a:off x="6715765" y="8563806"/>
            <a:ext cx="6053328" cy="486833"/>
          </a:xfrm>
          <a:prstGeom prst="rect">
            <a:avLst/>
          </a:prstGeom>
        </p:spPr>
        <p:txBody>
          <a:bodyPr vert="horz" lIns="91440" tIns="45720" rIns="91440" bIns="45720" rtlCol="0" anchor="ctr"/>
          <a:lstStyle>
            <a:lvl1pPr algn="r">
              <a:defRPr sz="1260">
                <a:solidFill>
                  <a:schemeClr val="tx1"/>
                </a:solidFill>
              </a:defRPr>
            </a:lvl1pPr>
          </a:lstStyle>
          <a:p>
            <a:pPr defTabSz="548640"/>
            <a:endParaRPr lang="en-US" dirty="0">
              <a:solidFill>
                <a:srgbClr val="FFFFFF"/>
              </a:solidFill>
            </a:endParaRPr>
          </a:p>
        </p:txBody>
      </p:sp>
      <p:sp>
        <p:nvSpPr>
          <p:cNvPr id="6" name="Slide Number Placeholder 5"/>
          <p:cNvSpPr>
            <a:spLocks noGrp="1"/>
          </p:cNvSpPr>
          <p:nvPr>
            <p:ph type="sldNum" sz="quarter" idx="4"/>
          </p:nvPr>
        </p:nvSpPr>
        <p:spPr>
          <a:xfrm>
            <a:off x="12790712" y="8563806"/>
            <a:ext cx="1135517" cy="486833"/>
          </a:xfrm>
          <a:prstGeom prst="rect">
            <a:avLst/>
          </a:prstGeom>
        </p:spPr>
        <p:txBody>
          <a:bodyPr vert="horz" lIns="45720" tIns="45720" rIns="91440" bIns="45720" rtlCol="0" anchor="ctr"/>
          <a:lstStyle>
            <a:lvl1pPr algn="l">
              <a:defRPr sz="1440" b="0">
                <a:solidFill>
                  <a:schemeClr val="tx1"/>
                </a:solidFill>
              </a:defRPr>
            </a:lvl1pPr>
          </a:lstStyle>
          <a:p>
            <a:pPr defTabSz="548640"/>
            <a:fld id="{4FAB73BC-B049-4115-A692-8D63A059BFB8}" type="slidenum">
              <a:rPr lang="en-US" smtClean="0">
                <a:solidFill>
                  <a:srgbClr val="FFFFFF"/>
                </a:solidFill>
              </a:rPr>
              <a:pPr defTabSz="548640"/>
              <a:t>‹#›</a:t>
            </a:fld>
            <a:endParaRPr lang="en-US" dirty="0">
              <a:solidFill>
                <a:srgbClr val="FFFFFF"/>
              </a:solidFill>
            </a:endParaRPr>
          </a:p>
        </p:txBody>
      </p:sp>
    </p:spTree>
    <p:extLst>
      <p:ext uri="{BB962C8B-B14F-4D97-AF65-F5344CB8AC3E}">
        <p14:creationId xmlns:p14="http://schemas.microsoft.com/office/powerpoint/2010/main" val="223198431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1097280" rtl="0" eaLnBrk="1" latinLnBrk="0" hangingPunct="1">
        <a:lnSpc>
          <a:spcPct val="85000"/>
        </a:lnSpc>
        <a:spcBef>
          <a:spcPct val="0"/>
        </a:spcBef>
        <a:buNone/>
        <a:defRPr sz="4800" kern="1200" cap="all" baseline="0">
          <a:solidFill>
            <a:schemeClr val="bg2"/>
          </a:solidFill>
          <a:latin typeface="+mj-lt"/>
          <a:ea typeface="+mj-ea"/>
          <a:cs typeface="+mj-cs"/>
        </a:defRPr>
      </a:lvl1pPr>
    </p:titleStyle>
    <p:bodyStyle>
      <a:lvl1pPr marL="219456" indent="-219456" algn="l" defTabSz="1097280" rtl="0" eaLnBrk="1" latinLnBrk="0" hangingPunct="1">
        <a:lnSpc>
          <a:spcPct val="90000"/>
        </a:lnSpc>
        <a:spcBef>
          <a:spcPts val="1440"/>
        </a:spcBef>
        <a:spcAft>
          <a:spcPts val="240"/>
        </a:spcAft>
        <a:buClr>
          <a:schemeClr val="tx1"/>
        </a:buClr>
        <a:buFont typeface="Wingdings" pitchFamily="2" charset="2"/>
        <a:buChar char=""/>
        <a:defRPr sz="2640" kern="1200">
          <a:solidFill>
            <a:schemeClr val="tx1"/>
          </a:solidFill>
          <a:latin typeface="+mn-lt"/>
          <a:ea typeface="+mn-ea"/>
          <a:cs typeface="+mn-cs"/>
        </a:defRPr>
      </a:lvl1pPr>
      <a:lvl2pPr marL="493776" indent="-219456" algn="l" defTabSz="1097280" rtl="0" eaLnBrk="1" latinLnBrk="0" hangingPunct="1">
        <a:lnSpc>
          <a:spcPct val="90000"/>
        </a:lnSpc>
        <a:spcBef>
          <a:spcPts val="240"/>
        </a:spcBef>
        <a:spcAft>
          <a:spcPts val="480"/>
        </a:spcAft>
        <a:buClr>
          <a:schemeClr val="tx1"/>
        </a:buClr>
        <a:buFont typeface="Wingdings" pitchFamily="2" charset="2"/>
        <a:buChar char=""/>
        <a:defRPr sz="2400" kern="1200">
          <a:solidFill>
            <a:schemeClr val="tx1"/>
          </a:solidFill>
          <a:latin typeface="+mn-lt"/>
          <a:ea typeface="+mn-ea"/>
          <a:cs typeface="+mn-cs"/>
        </a:defRPr>
      </a:lvl2pPr>
      <a:lvl3pPr marL="768096" indent="-219456" algn="l" defTabSz="1097280" rtl="0" eaLnBrk="1" latinLnBrk="0" hangingPunct="1">
        <a:lnSpc>
          <a:spcPct val="90000"/>
        </a:lnSpc>
        <a:spcBef>
          <a:spcPts val="240"/>
        </a:spcBef>
        <a:spcAft>
          <a:spcPts val="480"/>
        </a:spcAft>
        <a:buClr>
          <a:schemeClr val="tx1"/>
        </a:buClr>
        <a:buFont typeface="Wingdings" pitchFamily="2" charset="2"/>
        <a:buChar char=""/>
        <a:defRPr sz="2160" kern="1200">
          <a:solidFill>
            <a:schemeClr val="tx1"/>
          </a:solidFill>
          <a:latin typeface="+mn-lt"/>
          <a:ea typeface="+mn-ea"/>
          <a:cs typeface="+mn-cs"/>
        </a:defRPr>
      </a:lvl3pPr>
      <a:lvl4pPr marL="1042416" indent="-219456"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4pPr>
      <a:lvl5pPr marL="1316736" indent="-219456"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5pPr>
      <a:lvl6pPr marL="1541520" indent="-274320"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6pPr>
      <a:lvl7pPr marL="1766160" indent="-274320"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7pPr>
      <a:lvl8pPr marL="1954800" indent="-274320"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8pPr>
      <a:lvl9pPr marL="2167440" indent="-274320" algn="l" defTabSz="1097280" rtl="0" eaLnBrk="1" latinLnBrk="0" hangingPunct="1">
        <a:lnSpc>
          <a:spcPct val="90000"/>
        </a:lnSpc>
        <a:spcBef>
          <a:spcPts val="240"/>
        </a:spcBef>
        <a:spcAft>
          <a:spcPts val="480"/>
        </a:spcAft>
        <a:buClr>
          <a:schemeClr val="tx1"/>
        </a:buClr>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aka.ms/CacheDiagnostics"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mcollier.net/AzureCacheDiag"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http://mcollier.net/AzureCachePricing"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34.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24.emf"/><Relationship Id="rId7"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39.emf"/><Relationship Id="rId5" Type="http://schemas.openxmlformats.org/officeDocument/2006/relationships/image" Target="../media/image37.emf"/><Relationship Id="rId4" Type="http://schemas.openxmlformats.org/officeDocument/2006/relationships/image" Target="../media/image36.emf"/></Relationships>
</file>

<file path=ppt/slides/_rels/slide35.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24.emf"/><Relationship Id="rId7" Type="http://schemas.openxmlformats.org/officeDocument/2006/relationships/image" Target="../media/image39.emf"/><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image" Target="../media/image22.emf"/><Relationship Id="rId4" Type="http://schemas.openxmlformats.org/officeDocument/2006/relationships/image" Target="../media/image36.emf"/><Relationship Id="rId9" Type="http://schemas.openxmlformats.org/officeDocument/2006/relationships/image" Target="../media/image2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hyperlink" Target="http://mcollier.net/AzureCS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24.emf"/><Relationship Id="rId1" Type="http://schemas.openxmlformats.org/officeDocument/2006/relationships/slideLayout" Target="../slideLayouts/slideLayout15.xml"/><Relationship Id="rId5" Type="http://schemas.openxmlformats.org/officeDocument/2006/relationships/image" Target="../media/image42.emf"/><Relationship Id="rId4" Type="http://schemas.openxmlformats.org/officeDocument/2006/relationships/image" Target="../media/image2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8" Type="http://schemas.openxmlformats.org/officeDocument/2006/relationships/hyperlink" Target="http://msdn.microsoft.com/en-us/library/hh914129" TargetMode="External"/><Relationship Id="rId3" Type="http://schemas.openxmlformats.org/officeDocument/2006/relationships/hyperlink" Target="http://weblogs.asp.net/scottgu/archive/2013/09/03/windows-azure-new-distributed-dedicated-high-performance-cache-service-more-cool-improvements.aspx" TargetMode="External"/><Relationship Id="rId7" Type="http://schemas.openxmlformats.org/officeDocument/2006/relationships/hyperlink" Target="http://blogs.msdn.com/b/windowsazure/archive/2013/10/03/cloud-service-fundamentals-caching-basics.aspx"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hyperlink" Target="http://code.msdn.microsoft.com/Windows-Azure-Caching-NFL-e2a534a5" TargetMode="External"/><Relationship Id="rId5" Type="http://schemas.openxmlformats.org/officeDocument/2006/relationships/hyperlink" Target="http://msdn.microsoft.com/library/hh916611.aspx" TargetMode="External"/><Relationship Id="rId4" Type="http://schemas.openxmlformats.org/officeDocument/2006/relationships/hyperlink" Target="http://msdn.microsoft.com/en-us/library/windowsazure/dn386094.aspx"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png"/><Relationship Id="rId1" Type="http://schemas.openxmlformats.org/officeDocument/2006/relationships/slideLayout" Target="../slideLayouts/slideLayout15.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More Cache for Less Cash</a:t>
            </a:r>
            <a:endParaRPr lang="en-US" dirty="0"/>
          </a:p>
        </p:txBody>
      </p:sp>
      <p:sp>
        <p:nvSpPr>
          <p:cNvPr id="5" name="Text Placeholder 4"/>
          <p:cNvSpPr>
            <a:spLocks noGrp="1"/>
          </p:cNvSpPr>
          <p:nvPr>
            <p:ph idx="1"/>
          </p:nvPr>
        </p:nvSpPr>
        <p:spPr>
          <a:xfrm>
            <a:off x="731520" y="2133605"/>
            <a:ext cx="13167360" cy="6034617"/>
          </a:xfrm>
        </p:spPr>
        <p:txBody>
          <a:bodyPr>
            <a:normAutofit fontScale="92500"/>
          </a:bodyPr>
          <a:lstStyle/>
          <a:p>
            <a:pPr marL="0" indent="0">
              <a:buNone/>
            </a:pPr>
            <a:r>
              <a:rPr lang="en-US" b="1" dirty="0"/>
              <a:t>Day: </a:t>
            </a:r>
            <a:r>
              <a:rPr lang="en-US" b="1" dirty="0" smtClean="0"/>
              <a:t>1/10/14</a:t>
            </a:r>
            <a:r>
              <a:rPr lang="en-US" b="1" dirty="0"/>
              <a:t>  Time: </a:t>
            </a:r>
            <a:r>
              <a:rPr lang="en-US" b="1" dirty="0" smtClean="0"/>
              <a:t>1:45pm</a:t>
            </a:r>
            <a:r>
              <a:rPr lang="en-US" b="1" dirty="0"/>
              <a:t>  Location: </a:t>
            </a:r>
            <a:r>
              <a:rPr lang="en-US" b="1" dirty="0" smtClean="0"/>
              <a:t>Indigo Bay</a:t>
            </a:r>
            <a:endParaRPr lang="en-US" b="1" dirty="0"/>
          </a:p>
          <a:p>
            <a:pPr marL="0" indent="0">
              <a:buNone/>
            </a:pPr>
            <a:r>
              <a:rPr lang="en-US" dirty="0"/>
              <a:t>In this session we will introduce the new Windows Azure Cache Service. This is the next generation cache technology for Windows Azure to replace the current Shared Caching service. During this session we will cover the new scenarios that the service enables in Windows Azure and the features that differentiate it from the legacy cache service. We will also demo how to provision and manage the new service.</a:t>
            </a:r>
          </a:p>
        </p:txBody>
      </p:sp>
    </p:spTree>
    <p:extLst>
      <p:ext uri="{BB962C8B-B14F-4D97-AF65-F5344CB8AC3E}">
        <p14:creationId xmlns:p14="http://schemas.microsoft.com/office/powerpoint/2010/main" val="272858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Cache Story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35926827"/>
              </p:ext>
            </p:extLst>
          </p:nvPr>
        </p:nvGraphicFramePr>
        <p:xfrm>
          <a:off x="731838" y="2133600"/>
          <a:ext cx="13166725" cy="6034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10</a:t>
            </a:fld>
            <a:endParaRPr lang="en-US" dirty="0">
              <a:solidFill>
                <a:srgbClr val="FF8715"/>
              </a:solidFill>
            </a:endParaRPr>
          </a:p>
        </p:txBody>
      </p:sp>
      <p:sp>
        <p:nvSpPr>
          <p:cNvPr id="6" name="Rectangle 5"/>
          <p:cNvSpPr/>
          <p:nvPr/>
        </p:nvSpPr>
        <p:spPr>
          <a:xfrm>
            <a:off x="5238750" y="1981200"/>
            <a:ext cx="8896350" cy="6286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482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Cache Story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35926827"/>
              </p:ext>
            </p:extLst>
          </p:nvPr>
        </p:nvGraphicFramePr>
        <p:xfrm>
          <a:off x="731838" y="2133600"/>
          <a:ext cx="13166725" cy="6034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11</a:t>
            </a:fld>
            <a:endParaRPr lang="en-US" dirty="0">
              <a:solidFill>
                <a:srgbClr val="FF8715"/>
              </a:solidFill>
            </a:endParaRPr>
          </a:p>
        </p:txBody>
      </p:sp>
      <p:sp>
        <p:nvSpPr>
          <p:cNvPr id="6" name="Rectangle 5"/>
          <p:cNvSpPr/>
          <p:nvPr/>
        </p:nvSpPr>
        <p:spPr>
          <a:xfrm>
            <a:off x="9925050" y="1981200"/>
            <a:ext cx="4210050" cy="6286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25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Cache Story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35926827"/>
              </p:ext>
            </p:extLst>
          </p:nvPr>
        </p:nvGraphicFramePr>
        <p:xfrm>
          <a:off x="731838" y="2133600"/>
          <a:ext cx="13166725" cy="6034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12</a:t>
            </a:fld>
            <a:endParaRPr lang="en-US" dirty="0">
              <a:solidFill>
                <a:srgbClr val="FF8715"/>
              </a:solidFill>
            </a:endParaRPr>
          </a:p>
        </p:txBody>
      </p:sp>
      <p:sp>
        <p:nvSpPr>
          <p:cNvPr id="15" name="Multiply 14"/>
          <p:cNvSpPr/>
          <p:nvPr/>
        </p:nvSpPr>
        <p:spPr>
          <a:xfrm>
            <a:off x="-669008" y="2609850"/>
            <a:ext cx="6214820" cy="5176434"/>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381000" y="8041064"/>
            <a:ext cx="4572000" cy="369332"/>
          </a:xfrm>
          <a:prstGeom prst="rect">
            <a:avLst/>
          </a:prstGeom>
          <a:noFill/>
        </p:spPr>
        <p:txBody>
          <a:bodyPr wrap="square" rtlCol="0">
            <a:spAutoFit/>
          </a:bodyPr>
          <a:lstStyle/>
          <a:p>
            <a:r>
              <a:rPr lang="en-US" sz="1800" dirty="0"/>
              <a:t>http://</a:t>
            </a:r>
            <a:r>
              <a:rPr lang="en-US" sz="1800" dirty="0" smtClean="0"/>
              <a:t>aka.ms/MigrateFromSharedCaching </a:t>
            </a:r>
            <a:endParaRPr lang="en-US" sz="1800" dirty="0"/>
          </a:p>
        </p:txBody>
      </p:sp>
    </p:spTree>
    <p:extLst>
      <p:ext uri="{BB962C8B-B14F-4D97-AF65-F5344CB8AC3E}">
        <p14:creationId xmlns:p14="http://schemas.microsoft.com/office/powerpoint/2010/main" val="53447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In-Role Cache (Co-located)</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13</a:t>
            </a:fld>
            <a:endParaRPr lang="en-US" dirty="0">
              <a:solidFill>
                <a:srgbClr val="FF8715"/>
              </a:solidFill>
            </a:endParaRPr>
          </a:p>
        </p:txBody>
      </p:sp>
      <p:sp>
        <p:nvSpPr>
          <p:cNvPr id="105" name="TextBox 104"/>
          <p:cNvSpPr txBox="1"/>
          <p:nvPr/>
        </p:nvSpPr>
        <p:spPr>
          <a:xfrm>
            <a:off x="1471996" y="2796314"/>
            <a:ext cx="4616974" cy="393954"/>
          </a:xfrm>
          <a:prstGeom prst="rect">
            <a:avLst/>
          </a:prstGeom>
          <a:noFill/>
        </p:spPr>
        <p:txBody>
          <a:bodyPr wrap="square" lIns="0" tIns="0" rIns="0" bIns="0" rtlCol="0">
            <a:spAutoFit/>
          </a:bodyPr>
          <a:lstStyle/>
          <a:p>
            <a:pPr defTabSz="1218987">
              <a:lnSpc>
                <a:spcPct val="80000"/>
              </a:lnSpc>
              <a:buSzPct val="80000"/>
            </a:pPr>
            <a:r>
              <a:rPr lang="en-US" sz="3200" dirty="0" smtClean="0">
                <a:solidFill>
                  <a:srgbClr val="5F5F5F">
                    <a:alpha val="99000"/>
                  </a:srgbClr>
                </a:solidFill>
                <a:latin typeface="Segoe UI"/>
              </a:rPr>
              <a:t>Web Roles</a:t>
            </a:r>
            <a:endParaRPr lang="en-US" sz="3200" dirty="0">
              <a:solidFill>
                <a:srgbClr val="5F5F5F">
                  <a:alpha val="99000"/>
                </a:srgbClr>
              </a:solidFill>
              <a:latin typeface="Segoe UI"/>
            </a:endParaRPr>
          </a:p>
        </p:txBody>
      </p:sp>
      <p:grpSp>
        <p:nvGrpSpPr>
          <p:cNvPr id="106" name="Group 105"/>
          <p:cNvGrpSpPr/>
          <p:nvPr/>
        </p:nvGrpSpPr>
        <p:grpSpPr>
          <a:xfrm>
            <a:off x="1444827" y="3165145"/>
            <a:ext cx="2808227" cy="2215033"/>
            <a:chOff x="1446212" y="3738997"/>
            <a:chExt cx="2211227" cy="1486146"/>
          </a:xfrm>
        </p:grpSpPr>
        <p:sp>
          <p:nvSpPr>
            <p:cNvPr id="107" name="Rounded Rectangle 106"/>
            <p:cNvSpPr/>
            <p:nvPr/>
          </p:nvSpPr>
          <p:spPr bwMode="auto">
            <a:xfrm>
              <a:off x="1446212"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108" name="Picture 10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grpSp>
        <p:nvGrpSpPr>
          <p:cNvPr id="109" name="Group 108"/>
          <p:cNvGrpSpPr/>
          <p:nvPr/>
        </p:nvGrpSpPr>
        <p:grpSpPr>
          <a:xfrm>
            <a:off x="4441740" y="3136890"/>
            <a:ext cx="2808227" cy="2215033"/>
            <a:chOff x="3808412" y="3738997"/>
            <a:chExt cx="2211227" cy="1486146"/>
          </a:xfrm>
        </p:grpSpPr>
        <p:sp>
          <p:nvSpPr>
            <p:cNvPr id="110" name="Rounded Rectangle 109"/>
            <p:cNvSpPr/>
            <p:nvPr/>
          </p:nvSpPr>
          <p:spPr bwMode="auto">
            <a:xfrm>
              <a:off x="3808412"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111" name="Picture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grpSp>
        <p:nvGrpSpPr>
          <p:cNvPr id="112" name="Group 111"/>
          <p:cNvGrpSpPr/>
          <p:nvPr/>
        </p:nvGrpSpPr>
        <p:grpSpPr>
          <a:xfrm>
            <a:off x="7431408" y="3136890"/>
            <a:ext cx="2808227" cy="2215033"/>
            <a:chOff x="6166186" y="3738997"/>
            <a:chExt cx="2211227" cy="1486146"/>
          </a:xfrm>
        </p:grpSpPr>
        <p:sp>
          <p:nvSpPr>
            <p:cNvPr id="113" name="Rounded Rectangle 112"/>
            <p:cNvSpPr/>
            <p:nvPr/>
          </p:nvSpPr>
          <p:spPr bwMode="auto">
            <a:xfrm>
              <a:off x="6166186"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114" name="Picture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3012" y="3864023"/>
              <a:ext cx="692412" cy="626332"/>
            </a:xfrm>
            <a:prstGeom prst="rect">
              <a:avLst/>
            </a:prstGeom>
          </p:spPr>
        </p:pic>
      </p:grpSp>
      <p:grpSp>
        <p:nvGrpSpPr>
          <p:cNvPr id="115" name="Group 114"/>
          <p:cNvGrpSpPr/>
          <p:nvPr/>
        </p:nvGrpSpPr>
        <p:grpSpPr>
          <a:xfrm>
            <a:off x="10435897" y="3091780"/>
            <a:ext cx="2808227" cy="2215033"/>
            <a:chOff x="8528386" y="3738997"/>
            <a:chExt cx="2211227" cy="1486146"/>
          </a:xfrm>
        </p:grpSpPr>
        <p:sp>
          <p:nvSpPr>
            <p:cNvPr id="116" name="Rounded Rectangle 115"/>
            <p:cNvSpPr/>
            <p:nvPr/>
          </p:nvSpPr>
          <p:spPr bwMode="auto">
            <a:xfrm>
              <a:off x="8528386"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117" name="Picture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5212" y="3864023"/>
              <a:ext cx="692412" cy="626332"/>
            </a:xfrm>
            <a:prstGeom prst="rect">
              <a:avLst/>
            </a:prstGeom>
          </p:spPr>
        </p:pic>
      </p:grpSp>
      <p:grpSp>
        <p:nvGrpSpPr>
          <p:cNvPr id="118" name="Group 117"/>
          <p:cNvGrpSpPr/>
          <p:nvPr/>
        </p:nvGrpSpPr>
        <p:grpSpPr>
          <a:xfrm>
            <a:off x="1443778" y="4292630"/>
            <a:ext cx="11802489" cy="1095168"/>
            <a:chOff x="1446212" y="4490355"/>
            <a:chExt cx="9293401" cy="734788"/>
          </a:xfrm>
        </p:grpSpPr>
        <p:sp>
          <p:nvSpPr>
            <p:cNvPr id="119" name="Round Same Side Corner Rectangle 118"/>
            <p:cNvSpPr/>
            <p:nvPr/>
          </p:nvSpPr>
          <p:spPr bwMode="auto">
            <a:xfrm rot="10800000" flipV="1">
              <a:off x="1446212" y="4490355"/>
              <a:ext cx="2211227" cy="734788"/>
            </a:xfrm>
            <a:prstGeom prst="round2SameRect">
              <a:avLst>
                <a:gd name="adj1" fmla="val 0"/>
                <a:gd name="adj2" fmla="val 13333"/>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b"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20" name="Round Same Side Corner Rectangle 119"/>
            <p:cNvSpPr/>
            <p:nvPr/>
          </p:nvSpPr>
          <p:spPr bwMode="auto">
            <a:xfrm rot="10800000" flipV="1">
              <a:off x="3803986" y="4490355"/>
              <a:ext cx="2211227" cy="734788"/>
            </a:xfrm>
            <a:prstGeom prst="round2SameRect">
              <a:avLst>
                <a:gd name="adj1" fmla="val 0"/>
                <a:gd name="adj2" fmla="val 13333"/>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b"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21" name="Round Same Side Corner Rectangle 120"/>
            <p:cNvSpPr/>
            <p:nvPr/>
          </p:nvSpPr>
          <p:spPr bwMode="auto">
            <a:xfrm rot="10800000" flipV="1">
              <a:off x="6161760" y="4490355"/>
              <a:ext cx="2211227" cy="734788"/>
            </a:xfrm>
            <a:prstGeom prst="round2SameRect">
              <a:avLst>
                <a:gd name="adj1" fmla="val 0"/>
                <a:gd name="adj2" fmla="val 13333"/>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b"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22" name="Round Same Side Corner Rectangle 121"/>
            <p:cNvSpPr/>
            <p:nvPr/>
          </p:nvSpPr>
          <p:spPr bwMode="auto">
            <a:xfrm rot="10800000" flipV="1">
              <a:off x="8528386" y="4490355"/>
              <a:ext cx="2211227" cy="734788"/>
            </a:xfrm>
            <a:prstGeom prst="round2SameRect">
              <a:avLst>
                <a:gd name="adj1" fmla="val 0"/>
                <a:gd name="adj2" fmla="val 13333"/>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b"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grpSp>
        <p:nvGrpSpPr>
          <p:cNvPr id="123" name="Group 122"/>
          <p:cNvGrpSpPr/>
          <p:nvPr/>
        </p:nvGrpSpPr>
        <p:grpSpPr>
          <a:xfrm>
            <a:off x="1610274" y="4285010"/>
            <a:ext cx="11603322" cy="660566"/>
            <a:chOff x="1603037" y="4636150"/>
            <a:chExt cx="9136575" cy="443198"/>
          </a:xfrm>
        </p:grpSpPr>
        <p:sp>
          <p:nvSpPr>
            <p:cNvPr id="124" name="TextBox 123"/>
            <p:cNvSpPr txBox="1"/>
            <p:nvPr/>
          </p:nvSpPr>
          <p:spPr>
            <a:xfrm>
              <a:off x="1603037" y="4636150"/>
              <a:ext cx="2054401" cy="443198"/>
            </a:xfrm>
            <a:prstGeom prst="rect">
              <a:avLst/>
            </a:prstGeom>
            <a:noFill/>
          </p:spPr>
          <p:txBody>
            <a:bodyPr wrap="square" lIns="0" tIns="0" rIns="0" bIns="0" rtlCol="0">
              <a:spAutoFit/>
            </a:bodyPr>
            <a:lstStyle/>
            <a:p>
              <a:pPr defTabSz="1218987">
                <a:lnSpc>
                  <a:spcPct val="90000"/>
                </a:lnSpc>
                <a:spcBef>
                  <a:spcPct val="20000"/>
                </a:spcBef>
                <a:buSzPct val="80000"/>
              </a:pPr>
              <a:r>
                <a:rPr lang="en-US" sz="3200" dirty="0" smtClean="0">
                  <a:solidFill>
                    <a:srgbClr val="FFFFFF">
                      <a:alpha val="99000"/>
                    </a:srgbClr>
                  </a:solidFill>
                  <a:latin typeface="Segoe UI Light"/>
                </a:rPr>
                <a:t>300MB</a:t>
              </a:r>
              <a:endParaRPr lang="en-US" sz="3200" dirty="0">
                <a:solidFill>
                  <a:srgbClr val="FFFFFF">
                    <a:alpha val="99000"/>
                  </a:srgbClr>
                </a:solidFill>
                <a:latin typeface="Segoe UI Light"/>
              </a:endParaRPr>
            </a:p>
          </p:txBody>
        </p:sp>
        <p:sp>
          <p:nvSpPr>
            <p:cNvPr id="125" name="TextBox 124"/>
            <p:cNvSpPr txBox="1"/>
            <p:nvPr/>
          </p:nvSpPr>
          <p:spPr>
            <a:xfrm>
              <a:off x="3960811" y="4636150"/>
              <a:ext cx="2058827" cy="443198"/>
            </a:xfrm>
            <a:prstGeom prst="rect">
              <a:avLst/>
            </a:prstGeom>
            <a:noFill/>
          </p:spPr>
          <p:txBody>
            <a:bodyPr wrap="square" lIns="0" tIns="0" rIns="0" bIns="0" rtlCol="0">
              <a:spAutoFit/>
            </a:bodyPr>
            <a:lstStyle/>
            <a:p>
              <a:pPr defTabSz="1218987">
                <a:lnSpc>
                  <a:spcPct val="90000"/>
                </a:lnSpc>
                <a:spcBef>
                  <a:spcPct val="20000"/>
                </a:spcBef>
                <a:buSzPct val="80000"/>
              </a:pPr>
              <a:r>
                <a:rPr lang="en-US" sz="3200" dirty="0">
                  <a:solidFill>
                    <a:srgbClr val="FFFFFF">
                      <a:alpha val="99000"/>
                    </a:srgbClr>
                  </a:solidFill>
                  <a:latin typeface="Segoe UI Light"/>
                </a:rPr>
                <a:t>300MB</a:t>
              </a:r>
            </a:p>
          </p:txBody>
        </p:sp>
        <p:sp>
          <p:nvSpPr>
            <p:cNvPr id="126" name="TextBox 125"/>
            <p:cNvSpPr txBox="1"/>
            <p:nvPr/>
          </p:nvSpPr>
          <p:spPr>
            <a:xfrm>
              <a:off x="6318585" y="4636150"/>
              <a:ext cx="2054401" cy="443198"/>
            </a:xfrm>
            <a:prstGeom prst="rect">
              <a:avLst/>
            </a:prstGeom>
            <a:noFill/>
          </p:spPr>
          <p:txBody>
            <a:bodyPr wrap="square" lIns="0" tIns="0" rIns="0" bIns="0" rtlCol="0">
              <a:spAutoFit/>
            </a:bodyPr>
            <a:lstStyle/>
            <a:p>
              <a:pPr defTabSz="1218987">
                <a:lnSpc>
                  <a:spcPct val="90000"/>
                </a:lnSpc>
                <a:spcBef>
                  <a:spcPct val="20000"/>
                </a:spcBef>
                <a:buSzPct val="80000"/>
              </a:pPr>
              <a:r>
                <a:rPr lang="en-US" sz="3200" dirty="0">
                  <a:solidFill>
                    <a:srgbClr val="FFFFFF">
                      <a:alpha val="99000"/>
                    </a:srgbClr>
                  </a:solidFill>
                  <a:latin typeface="Segoe UI Light"/>
                </a:rPr>
                <a:t>300MB</a:t>
              </a:r>
            </a:p>
          </p:txBody>
        </p:sp>
        <p:sp>
          <p:nvSpPr>
            <p:cNvPr id="127" name="TextBox 126"/>
            <p:cNvSpPr txBox="1"/>
            <p:nvPr/>
          </p:nvSpPr>
          <p:spPr>
            <a:xfrm>
              <a:off x="8676359" y="4636150"/>
              <a:ext cx="2063253" cy="443198"/>
            </a:xfrm>
            <a:prstGeom prst="rect">
              <a:avLst/>
            </a:prstGeom>
            <a:noFill/>
          </p:spPr>
          <p:txBody>
            <a:bodyPr wrap="square" lIns="0" tIns="0" rIns="0" bIns="0" rtlCol="0">
              <a:spAutoFit/>
            </a:bodyPr>
            <a:lstStyle/>
            <a:p>
              <a:pPr defTabSz="1218987">
                <a:lnSpc>
                  <a:spcPct val="90000"/>
                </a:lnSpc>
                <a:spcBef>
                  <a:spcPct val="20000"/>
                </a:spcBef>
                <a:buSzPct val="80000"/>
              </a:pPr>
              <a:r>
                <a:rPr lang="en-US" sz="3200" dirty="0">
                  <a:solidFill>
                    <a:srgbClr val="FFFFFF">
                      <a:alpha val="99000"/>
                    </a:srgbClr>
                  </a:solidFill>
                  <a:latin typeface="Segoe UI Light"/>
                </a:rPr>
                <a:t>300MB</a:t>
              </a:r>
            </a:p>
          </p:txBody>
        </p:sp>
      </p:grpSp>
      <p:sp>
        <p:nvSpPr>
          <p:cNvPr id="128" name="Rounded Rectangle 127"/>
          <p:cNvSpPr/>
          <p:nvPr/>
        </p:nvSpPr>
        <p:spPr bwMode="auto">
          <a:xfrm>
            <a:off x="1107870" y="3955616"/>
            <a:ext cx="12608130" cy="2265075"/>
          </a:xfrm>
          <a:prstGeom prst="roundRect">
            <a:avLst>
              <a:gd name="adj" fmla="val 12627"/>
            </a:avLst>
          </a:prstGeom>
          <a:noFill/>
          <a:ln w="57150" cap="flat" cmpd="sng" algn="ctr">
            <a:solidFill>
              <a:srgbClr val="00AEEF"/>
            </a:solidFill>
            <a:prstDash val="sysDash"/>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29" name="TextBox 128"/>
          <p:cNvSpPr txBox="1"/>
          <p:nvPr/>
        </p:nvSpPr>
        <p:spPr>
          <a:xfrm>
            <a:off x="1460066" y="5720190"/>
            <a:ext cx="6782109" cy="393954"/>
          </a:xfrm>
          <a:prstGeom prst="rect">
            <a:avLst/>
          </a:prstGeom>
          <a:noFill/>
        </p:spPr>
        <p:txBody>
          <a:bodyPr wrap="square" lIns="0" tIns="0" rIns="0" bIns="0" rtlCol="0">
            <a:spAutoFit/>
          </a:bodyPr>
          <a:lstStyle/>
          <a:p>
            <a:pPr defTabSz="1218987">
              <a:lnSpc>
                <a:spcPct val="80000"/>
              </a:lnSpc>
              <a:buSzPct val="80000"/>
            </a:pPr>
            <a:r>
              <a:rPr lang="en-US" sz="3200" dirty="0" smtClean="0">
                <a:solidFill>
                  <a:srgbClr val="5F5F5F">
                    <a:alpha val="99000"/>
                  </a:srgbClr>
                </a:solidFill>
                <a:latin typeface="Segoe UI Light"/>
              </a:rPr>
              <a:t>1.2GB Distributed Cache</a:t>
            </a:r>
            <a:endParaRPr lang="en-US" sz="3200" dirty="0">
              <a:solidFill>
                <a:srgbClr val="5F5F5F">
                  <a:alpha val="99000"/>
                </a:srgbClr>
              </a:solidFill>
              <a:latin typeface="Segoe UI Light"/>
            </a:endParaRPr>
          </a:p>
        </p:txBody>
      </p:sp>
      <p:sp>
        <p:nvSpPr>
          <p:cNvPr id="130" name="TextBox 129"/>
          <p:cNvSpPr txBox="1"/>
          <p:nvPr/>
        </p:nvSpPr>
        <p:spPr>
          <a:xfrm>
            <a:off x="5866405" y="8220297"/>
            <a:ext cx="8787740" cy="276999"/>
          </a:xfrm>
          <a:prstGeom prst="rect">
            <a:avLst/>
          </a:prstGeom>
          <a:noFill/>
        </p:spPr>
        <p:txBody>
          <a:bodyPr wrap="square" rtlCol="0">
            <a:spAutoFit/>
          </a:bodyPr>
          <a:lstStyle/>
          <a:p>
            <a:pPr algn="r"/>
            <a:r>
              <a:rPr lang="en-US" sz="1200" dirty="0" smtClean="0">
                <a:solidFill>
                  <a:schemeClr val="bg1">
                    <a:lumMod val="50000"/>
                  </a:schemeClr>
                </a:solidFill>
              </a:rPr>
              <a:t>Source: Windows Azure Training Kit</a:t>
            </a:r>
            <a:endParaRPr lang="en-US" sz="1200" dirty="0">
              <a:solidFill>
                <a:schemeClr val="bg1">
                  <a:lumMod val="50000"/>
                </a:schemeClr>
              </a:solidFill>
            </a:endParaRPr>
          </a:p>
        </p:txBody>
      </p:sp>
    </p:spTree>
    <p:extLst>
      <p:ext uri="{BB962C8B-B14F-4D97-AF65-F5344CB8AC3E}">
        <p14:creationId xmlns:p14="http://schemas.microsoft.com/office/powerpoint/2010/main" val="351410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250"/>
                                        <p:tgtEl>
                                          <p:spTgt spid="10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fade">
                                      <p:cBhvr>
                                        <p:cTn id="11" dur="250"/>
                                        <p:tgtEl>
                                          <p:spTgt spid="109"/>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250"/>
                                        <p:tgtEl>
                                          <p:spTgt spid="112"/>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250"/>
                                        <p:tgtEl>
                                          <p:spTgt spid="1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18"/>
                                        </p:tgtEl>
                                        <p:attrNameLst>
                                          <p:attrName>style.visibility</p:attrName>
                                        </p:attrNameLst>
                                      </p:cBhvr>
                                      <p:to>
                                        <p:strVal val="visible"/>
                                      </p:to>
                                    </p:set>
                                    <p:animEffect transition="in" filter="wipe(down)">
                                      <p:cBhvr>
                                        <p:cTn id="28" dur="500"/>
                                        <p:tgtEl>
                                          <p:spTgt spid="118"/>
                                        </p:tgtEl>
                                      </p:cBhvr>
                                    </p:animEffect>
                                  </p:childTnLst>
                                </p:cTn>
                              </p:par>
                            </p:childTnLst>
                          </p:cTn>
                        </p:par>
                        <p:par>
                          <p:cTn id="29" fill="hold">
                            <p:stCondLst>
                              <p:cond delay="500"/>
                            </p:stCondLst>
                            <p:childTnLst>
                              <p:par>
                                <p:cTn id="30" presetID="10" presetClass="entr" presetSubtype="0" fill="hold" nodeType="afterEffect">
                                  <p:stCondLst>
                                    <p:cond delay="250"/>
                                  </p:stCondLst>
                                  <p:childTnLst>
                                    <p:set>
                                      <p:cBhvr>
                                        <p:cTn id="31" dur="1" fill="hold">
                                          <p:stCondLst>
                                            <p:cond delay="0"/>
                                          </p:stCondLst>
                                        </p:cTn>
                                        <p:tgtEl>
                                          <p:spTgt spid="123"/>
                                        </p:tgtEl>
                                        <p:attrNameLst>
                                          <p:attrName>style.visibility</p:attrName>
                                        </p:attrNameLst>
                                      </p:cBhvr>
                                      <p:to>
                                        <p:strVal val="visible"/>
                                      </p:to>
                                    </p:set>
                                    <p:animEffect transition="in" filter="fade">
                                      <p:cBhvr>
                                        <p:cTn id="32" dur="500"/>
                                        <p:tgtEl>
                                          <p:spTgt spid="123"/>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28"/>
                                        </p:tgtEl>
                                        <p:attrNameLst>
                                          <p:attrName>style.visibility</p:attrName>
                                        </p:attrNameLst>
                                      </p:cBhvr>
                                      <p:to>
                                        <p:strVal val="visible"/>
                                      </p:to>
                                    </p:set>
                                    <p:animEffect transition="in" filter="wheel(1)">
                                      <p:cBhvr>
                                        <p:cTn id="37" dur="2000"/>
                                        <p:tgtEl>
                                          <p:spTgt spid="128"/>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29"/>
                                        </p:tgtEl>
                                        <p:attrNameLst>
                                          <p:attrName>style.visibility</p:attrName>
                                        </p:attrNameLst>
                                      </p:cBhvr>
                                      <p:to>
                                        <p:strVal val="visible"/>
                                      </p:to>
                                    </p:set>
                                    <p:animEffect transition="in" filter="fade">
                                      <p:cBhvr>
                                        <p:cTn id="41"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28" grpId="0" animBg="1"/>
      <p:bldP spid="1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In-Role Cache (Dedicated)</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14</a:t>
            </a:fld>
            <a:endParaRPr lang="en-US" dirty="0">
              <a:solidFill>
                <a:srgbClr val="FF8715"/>
              </a:solidFill>
            </a:endParaRPr>
          </a:p>
        </p:txBody>
      </p:sp>
      <p:sp>
        <p:nvSpPr>
          <p:cNvPr id="66" name="Rounded Rectangle 65"/>
          <p:cNvSpPr/>
          <p:nvPr/>
        </p:nvSpPr>
        <p:spPr bwMode="auto">
          <a:xfrm>
            <a:off x="2481827" y="3873400"/>
            <a:ext cx="9927771" cy="2633146"/>
          </a:xfrm>
          <a:prstGeom prst="roundRect">
            <a:avLst>
              <a:gd name="adj" fmla="val 12627"/>
            </a:avLst>
          </a:prstGeom>
          <a:noFill/>
          <a:ln w="57150" cap="flat" cmpd="sng" algn="ctr">
            <a:solidFill>
              <a:srgbClr val="00AEEF"/>
            </a:solidFill>
            <a:prstDash val="sysDash"/>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nvGrpSpPr>
          <p:cNvPr id="67" name="Group 66"/>
          <p:cNvGrpSpPr/>
          <p:nvPr/>
        </p:nvGrpSpPr>
        <p:grpSpPr>
          <a:xfrm>
            <a:off x="3972192" y="3546830"/>
            <a:ext cx="7059387" cy="326570"/>
            <a:chOff x="2594654" y="5225143"/>
            <a:chExt cx="7059387" cy="326570"/>
          </a:xfrm>
        </p:grpSpPr>
        <p:cxnSp>
          <p:nvCxnSpPr>
            <p:cNvPr id="68" name="Straight Connector 67"/>
            <p:cNvCxnSpPr/>
            <p:nvPr/>
          </p:nvCxnSpPr>
          <p:spPr>
            <a:xfrm>
              <a:off x="2594654" y="5225143"/>
              <a:ext cx="0" cy="326570"/>
            </a:xfrm>
            <a:prstGeom prst="line">
              <a:avLst/>
            </a:prstGeom>
            <a:noFill/>
            <a:ln w="76200" cap="flat" cmpd="sng" algn="ctr">
              <a:solidFill>
                <a:srgbClr val="00AEEF"/>
              </a:solidFill>
              <a:prstDash val="solid"/>
            </a:ln>
            <a:effectLst/>
          </p:spPr>
        </p:cxnSp>
        <p:cxnSp>
          <p:nvCxnSpPr>
            <p:cNvPr id="69" name="Straight Connector 68"/>
            <p:cNvCxnSpPr/>
            <p:nvPr/>
          </p:nvCxnSpPr>
          <p:spPr>
            <a:xfrm>
              <a:off x="4951412" y="5225143"/>
              <a:ext cx="0" cy="326570"/>
            </a:xfrm>
            <a:prstGeom prst="line">
              <a:avLst/>
            </a:prstGeom>
            <a:noFill/>
            <a:ln w="76200" cap="flat" cmpd="sng" algn="ctr">
              <a:solidFill>
                <a:srgbClr val="00AEEF"/>
              </a:solidFill>
              <a:prstDash val="solid"/>
            </a:ln>
            <a:effectLst/>
          </p:spPr>
        </p:cxnSp>
        <p:cxnSp>
          <p:nvCxnSpPr>
            <p:cNvPr id="70" name="Straight Connector 69"/>
            <p:cNvCxnSpPr/>
            <p:nvPr/>
          </p:nvCxnSpPr>
          <p:spPr>
            <a:xfrm>
              <a:off x="7297283" y="5225143"/>
              <a:ext cx="0" cy="326570"/>
            </a:xfrm>
            <a:prstGeom prst="line">
              <a:avLst/>
            </a:prstGeom>
            <a:noFill/>
            <a:ln w="76200" cap="flat" cmpd="sng" algn="ctr">
              <a:solidFill>
                <a:srgbClr val="00AEEF"/>
              </a:solidFill>
              <a:prstDash val="solid"/>
            </a:ln>
            <a:effectLst/>
          </p:spPr>
        </p:cxnSp>
        <p:cxnSp>
          <p:nvCxnSpPr>
            <p:cNvPr id="71" name="Straight Connector 70"/>
            <p:cNvCxnSpPr/>
            <p:nvPr/>
          </p:nvCxnSpPr>
          <p:spPr>
            <a:xfrm>
              <a:off x="9654041" y="5225143"/>
              <a:ext cx="0" cy="326570"/>
            </a:xfrm>
            <a:prstGeom prst="line">
              <a:avLst/>
            </a:prstGeom>
            <a:noFill/>
            <a:ln w="76200" cap="flat" cmpd="sng" algn="ctr">
              <a:solidFill>
                <a:srgbClr val="00AEEF"/>
              </a:solidFill>
              <a:prstDash val="solid"/>
            </a:ln>
            <a:effectLst/>
          </p:spPr>
        </p:cxnSp>
      </p:grpSp>
      <p:sp>
        <p:nvSpPr>
          <p:cNvPr id="72" name="TextBox 71"/>
          <p:cNvSpPr txBox="1"/>
          <p:nvPr/>
        </p:nvSpPr>
        <p:spPr>
          <a:xfrm>
            <a:off x="4852087" y="5899020"/>
            <a:ext cx="5340302" cy="393954"/>
          </a:xfrm>
          <a:prstGeom prst="rect">
            <a:avLst/>
          </a:prstGeom>
          <a:noFill/>
        </p:spPr>
        <p:txBody>
          <a:bodyPr wrap="square" lIns="0" tIns="0" rIns="0" bIns="0" rtlCol="0">
            <a:spAutoFit/>
          </a:bodyPr>
          <a:lstStyle/>
          <a:p>
            <a:pPr algn="ctr" defTabSz="1218987">
              <a:lnSpc>
                <a:spcPct val="80000"/>
              </a:lnSpc>
              <a:buSzPct val="80000"/>
            </a:pPr>
            <a:r>
              <a:rPr lang="en-US" sz="3200" dirty="0" smtClean="0">
                <a:solidFill>
                  <a:srgbClr val="5F5F5F">
                    <a:alpha val="99000"/>
                  </a:srgbClr>
                </a:solidFill>
                <a:latin typeface="Segoe UI Light"/>
              </a:rPr>
              <a:t>24GB Distributed Cache</a:t>
            </a:r>
            <a:endParaRPr lang="en-US" sz="3200" dirty="0">
              <a:solidFill>
                <a:srgbClr val="5F5F5F">
                  <a:alpha val="99000"/>
                </a:srgbClr>
              </a:solidFill>
              <a:latin typeface="Segoe UI Light"/>
            </a:endParaRPr>
          </a:p>
        </p:txBody>
      </p:sp>
      <p:sp>
        <p:nvSpPr>
          <p:cNvPr id="73" name="TextBox 72"/>
          <p:cNvSpPr txBox="1"/>
          <p:nvPr/>
        </p:nvSpPr>
        <p:spPr>
          <a:xfrm>
            <a:off x="2835679" y="1684233"/>
            <a:ext cx="3635453" cy="295466"/>
          </a:xfrm>
          <a:prstGeom prst="rect">
            <a:avLst/>
          </a:prstGeom>
          <a:noFill/>
        </p:spPr>
        <p:txBody>
          <a:bodyPr wrap="square" lIns="0" tIns="0" rIns="0" bIns="0" rtlCol="0">
            <a:spAutoFit/>
          </a:bodyPr>
          <a:lstStyle/>
          <a:p>
            <a:pPr defTabSz="1218987">
              <a:lnSpc>
                <a:spcPct val="80000"/>
              </a:lnSpc>
              <a:buSzPct val="80000"/>
            </a:pPr>
            <a:r>
              <a:rPr lang="en-US" sz="2400" dirty="0">
                <a:solidFill>
                  <a:srgbClr val="5F5F5F">
                    <a:alpha val="99000"/>
                  </a:srgbClr>
                </a:solidFill>
                <a:latin typeface="Segoe UI"/>
              </a:rPr>
              <a:t>Web Roles</a:t>
            </a:r>
          </a:p>
        </p:txBody>
      </p:sp>
      <p:grpSp>
        <p:nvGrpSpPr>
          <p:cNvPr id="74" name="Group 73"/>
          <p:cNvGrpSpPr/>
          <p:nvPr/>
        </p:nvGrpSpPr>
        <p:grpSpPr>
          <a:xfrm>
            <a:off x="2823750" y="2060684"/>
            <a:ext cx="2211227" cy="1486146"/>
            <a:chOff x="1446212" y="3738997"/>
            <a:chExt cx="2211227" cy="1486146"/>
          </a:xfrm>
        </p:grpSpPr>
        <p:sp>
          <p:nvSpPr>
            <p:cNvPr id="75" name="Rounded Rectangle 74"/>
            <p:cNvSpPr/>
            <p:nvPr/>
          </p:nvSpPr>
          <p:spPr bwMode="auto">
            <a:xfrm>
              <a:off x="1446212"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76" name="Picture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grpSp>
        <p:nvGrpSpPr>
          <p:cNvPr id="77" name="Group 76"/>
          <p:cNvGrpSpPr/>
          <p:nvPr/>
        </p:nvGrpSpPr>
        <p:grpSpPr>
          <a:xfrm>
            <a:off x="5185950" y="2060684"/>
            <a:ext cx="2211227" cy="1486146"/>
            <a:chOff x="3808412" y="3738997"/>
            <a:chExt cx="2211227" cy="1486146"/>
          </a:xfrm>
        </p:grpSpPr>
        <p:sp>
          <p:nvSpPr>
            <p:cNvPr id="78" name="Rounded Rectangle 77"/>
            <p:cNvSpPr/>
            <p:nvPr/>
          </p:nvSpPr>
          <p:spPr bwMode="auto">
            <a:xfrm>
              <a:off x="3808412"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79" name="Picture 7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grpSp>
        <p:nvGrpSpPr>
          <p:cNvPr id="80" name="Group 79"/>
          <p:cNvGrpSpPr/>
          <p:nvPr/>
        </p:nvGrpSpPr>
        <p:grpSpPr>
          <a:xfrm>
            <a:off x="7543724" y="2060684"/>
            <a:ext cx="2211227" cy="1486146"/>
            <a:chOff x="6166186" y="3738997"/>
            <a:chExt cx="2211227" cy="1486146"/>
          </a:xfrm>
        </p:grpSpPr>
        <p:sp>
          <p:nvSpPr>
            <p:cNvPr id="81" name="Rounded Rectangle 80"/>
            <p:cNvSpPr/>
            <p:nvPr/>
          </p:nvSpPr>
          <p:spPr bwMode="auto">
            <a:xfrm>
              <a:off x="6166186"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82" name="Picture 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012" y="3864023"/>
              <a:ext cx="692412" cy="626332"/>
            </a:xfrm>
            <a:prstGeom prst="rect">
              <a:avLst/>
            </a:prstGeom>
          </p:spPr>
        </p:pic>
      </p:grpSp>
      <p:grpSp>
        <p:nvGrpSpPr>
          <p:cNvPr id="83" name="Group 82"/>
          <p:cNvGrpSpPr/>
          <p:nvPr/>
        </p:nvGrpSpPr>
        <p:grpSpPr>
          <a:xfrm>
            <a:off x="9905924" y="2060684"/>
            <a:ext cx="2211227" cy="1486146"/>
            <a:chOff x="8528386" y="3738997"/>
            <a:chExt cx="2211227" cy="1486146"/>
          </a:xfrm>
        </p:grpSpPr>
        <p:sp>
          <p:nvSpPr>
            <p:cNvPr id="84" name="Rounded Rectangle 83"/>
            <p:cNvSpPr/>
            <p:nvPr/>
          </p:nvSpPr>
          <p:spPr bwMode="auto">
            <a:xfrm>
              <a:off x="8528386"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85" name="Picture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5212" y="3864023"/>
              <a:ext cx="692412" cy="626332"/>
            </a:xfrm>
            <a:prstGeom prst="rect">
              <a:avLst/>
            </a:prstGeom>
          </p:spPr>
        </p:pic>
      </p:grpSp>
      <p:grpSp>
        <p:nvGrpSpPr>
          <p:cNvPr id="86" name="Group 85"/>
          <p:cNvGrpSpPr/>
          <p:nvPr/>
        </p:nvGrpSpPr>
        <p:grpSpPr>
          <a:xfrm>
            <a:off x="5170312" y="4192329"/>
            <a:ext cx="2211227" cy="1486146"/>
            <a:chOff x="3854418" y="3028345"/>
            <a:chExt cx="2211227" cy="1486146"/>
          </a:xfrm>
        </p:grpSpPr>
        <p:grpSp>
          <p:nvGrpSpPr>
            <p:cNvPr id="87" name="Group 86"/>
            <p:cNvGrpSpPr/>
            <p:nvPr/>
          </p:nvGrpSpPr>
          <p:grpSpPr>
            <a:xfrm>
              <a:off x="3854418" y="3028345"/>
              <a:ext cx="2211227" cy="1486146"/>
              <a:chOff x="1446212" y="3738997"/>
              <a:chExt cx="2211227" cy="1486146"/>
            </a:xfrm>
          </p:grpSpPr>
          <p:sp>
            <p:nvSpPr>
              <p:cNvPr id="89" name="Rounded Rectangle 88"/>
              <p:cNvSpPr/>
              <p:nvPr/>
            </p:nvSpPr>
            <p:spPr bwMode="auto">
              <a:xfrm>
                <a:off x="1446212" y="3738997"/>
                <a:ext cx="2211227" cy="1486146"/>
              </a:xfrm>
              <a:prstGeom prst="roundRect">
                <a:avLst>
                  <a:gd name="adj" fmla="val 5680"/>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90" name="Picture 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88" name="TextBox 87"/>
            <p:cNvSpPr txBox="1"/>
            <p:nvPr/>
          </p:nvSpPr>
          <p:spPr>
            <a:xfrm>
              <a:off x="4034171" y="3895182"/>
              <a:ext cx="1869627" cy="517065"/>
            </a:xfrm>
            <a:prstGeom prst="rect">
              <a:avLst/>
            </a:prstGeom>
            <a:noFill/>
          </p:spPr>
          <p:txBody>
            <a:bodyPr wrap="square" lIns="0" tIns="0" rIns="0" bIns="0" rtlCol="0">
              <a:spAutoFit/>
            </a:bodyPr>
            <a:lstStyle/>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12GB Cache</a:t>
              </a:r>
            </a:p>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18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Worker Role</a:t>
              </a:r>
            </a:p>
          </p:txBody>
        </p:sp>
      </p:grpSp>
      <p:grpSp>
        <p:nvGrpSpPr>
          <p:cNvPr id="91" name="Group 90"/>
          <p:cNvGrpSpPr/>
          <p:nvPr/>
        </p:nvGrpSpPr>
        <p:grpSpPr>
          <a:xfrm>
            <a:off x="7532512" y="4192329"/>
            <a:ext cx="2211227" cy="1486146"/>
            <a:chOff x="6216618" y="3028345"/>
            <a:chExt cx="2211227" cy="1486146"/>
          </a:xfrm>
        </p:grpSpPr>
        <p:grpSp>
          <p:nvGrpSpPr>
            <p:cNvPr id="92" name="Group 91"/>
            <p:cNvGrpSpPr/>
            <p:nvPr/>
          </p:nvGrpSpPr>
          <p:grpSpPr>
            <a:xfrm>
              <a:off x="6216618" y="3028345"/>
              <a:ext cx="2211227" cy="1486146"/>
              <a:chOff x="3808412" y="3738997"/>
              <a:chExt cx="2211227" cy="1486146"/>
            </a:xfrm>
          </p:grpSpPr>
          <p:sp>
            <p:nvSpPr>
              <p:cNvPr id="94" name="Rounded Rectangle 93"/>
              <p:cNvSpPr/>
              <p:nvPr/>
            </p:nvSpPr>
            <p:spPr bwMode="auto">
              <a:xfrm>
                <a:off x="3808412" y="3738997"/>
                <a:ext cx="2211227" cy="1486146"/>
              </a:xfrm>
              <a:prstGeom prst="roundRect">
                <a:avLst>
                  <a:gd name="adj" fmla="val 5680"/>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95" name="Picture 9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93" name="TextBox 92"/>
            <p:cNvSpPr txBox="1"/>
            <p:nvPr/>
          </p:nvSpPr>
          <p:spPr>
            <a:xfrm>
              <a:off x="6391945" y="3895182"/>
              <a:ext cx="1869627" cy="517065"/>
            </a:xfrm>
            <a:prstGeom prst="rect">
              <a:avLst/>
            </a:prstGeom>
            <a:noFill/>
          </p:spPr>
          <p:txBody>
            <a:bodyPr wrap="square" lIns="0" tIns="0" rIns="0" bIns="0" rtlCol="0">
              <a:spAutoFit/>
            </a:bodyPr>
            <a:lstStyle/>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12GB Cache</a:t>
              </a:r>
            </a:p>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18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Worker Role</a:t>
              </a:r>
            </a:p>
          </p:txBody>
        </p:sp>
      </p:grpSp>
      <p:grpSp>
        <p:nvGrpSpPr>
          <p:cNvPr id="96" name="Group 95"/>
          <p:cNvGrpSpPr/>
          <p:nvPr/>
        </p:nvGrpSpPr>
        <p:grpSpPr>
          <a:xfrm>
            <a:off x="3917768" y="6816116"/>
            <a:ext cx="7645400" cy="914096"/>
            <a:chOff x="2540230" y="5652132"/>
            <a:chExt cx="7645400" cy="914096"/>
          </a:xfrm>
        </p:grpSpPr>
        <p:grpSp>
          <p:nvGrpSpPr>
            <p:cNvPr id="97" name="Group 96"/>
            <p:cNvGrpSpPr/>
            <p:nvPr/>
          </p:nvGrpSpPr>
          <p:grpSpPr>
            <a:xfrm>
              <a:off x="2540230" y="5652132"/>
              <a:ext cx="7645400" cy="914096"/>
              <a:chOff x="2540230" y="5754872"/>
              <a:chExt cx="7645400" cy="914096"/>
            </a:xfrm>
          </p:grpSpPr>
          <p:sp>
            <p:nvSpPr>
              <p:cNvPr id="99" name="Rectangle 98"/>
              <p:cNvSpPr/>
              <p:nvPr/>
            </p:nvSpPr>
            <p:spPr bwMode="auto">
              <a:xfrm>
                <a:off x="2540230" y="6093147"/>
                <a:ext cx="6654800" cy="262467"/>
              </a:xfrm>
              <a:prstGeom prst="rect">
                <a:avLst/>
              </a:prstGeom>
              <a:solidFill>
                <a:srgbClr val="5F5F5F">
                  <a:lumMod val="50000"/>
                  <a:lumOff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0" name="TextBox 99"/>
              <p:cNvSpPr txBox="1"/>
              <p:nvPr/>
            </p:nvSpPr>
            <p:spPr>
              <a:xfrm>
                <a:off x="9195030" y="5754872"/>
                <a:ext cx="990600" cy="914096"/>
              </a:xfrm>
              <a:prstGeom prst="rect">
                <a:avLst/>
              </a:prstGeom>
              <a:noFill/>
            </p:spPr>
            <p:txBody>
              <a:bodyPr wrap="square" lIns="0" tIns="0" rIns="0" bIns="0" rtlCol="0">
                <a:spAutoFit/>
              </a:bodyPr>
              <a:lstStyle/>
              <a:p>
                <a:pPr marL="0" marR="0" lvl="0" indent="0" algn="ctr" defTabSz="1218987" eaLnBrk="1" fontAlgn="auto" latinLnBrk="0" hangingPunct="1">
                  <a:lnSpc>
                    <a:spcPct val="90000"/>
                  </a:lnSpc>
                  <a:spcBef>
                    <a:spcPct val="20000"/>
                  </a:spcBef>
                  <a:spcAft>
                    <a:spcPts val="0"/>
                  </a:spcAft>
                  <a:buClrTx/>
                  <a:buSzPct val="80000"/>
                  <a:buFontTx/>
                  <a:buNone/>
                  <a:tabLst/>
                  <a:defRPr/>
                </a:pPr>
                <a:r>
                  <a:rPr kumimoji="0" lang="en-US" sz="6600" b="0" i="0" u="none" strike="noStrike" kern="0" cap="none" spc="0" normalizeH="0" baseline="0" noProof="0" dirty="0" smtClean="0">
                    <a:ln>
                      <a:noFill/>
                    </a:ln>
                    <a:solidFill>
                      <a:srgbClr val="5F5F5F">
                        <a:alpha val="99000"/>
                      </a:srgbClr>
                    </a:solidFill>
                    <a:effectLst/>
                    <a:uLnTx/>
                    <a:uFillTx/>
                    <a:latin typeface="Segoe UI Light" pitchFamily="34" charset="0"/>
                  </a:rPr>
                  <a:t>2</a:t>
                </a:r>
              </a:p>
            </p:txBody>
          </p:sp>
          <p:sp>
            <p:nvSpPr>
              <p:cNvPr id="101" name="Rectangle 100"/>
              <p:cNvSpPr/>
              <p:nvPr/>
            </p:nvSpPr>
            <p:spPr bwMode="auto">
              <a:xfrm>
                <a:off x="2543998" y="6093146"/>
                <a:ext cx="1113441" cy="262467"/>
              </a:xfrm>
              <a:prstGeom prst="rect">
                <a:avLst/>
              </a:prstGeom>
              <a:solidFill>
                <a:srgbClr val="92D05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sp>
          <p:nvSpPr>
            <p:cNvPr id="98" name="Rectangle 97"/>
            <p:cNvSpPr/>
            <p:nvPr/>
          </p:nvSpPr>
          <p:spPr bwMode="auto">
            <a:xfrm>
              <a:off x="3663377" y="5837953"/>
              <a:ext cx="135293" cy="528676"/>
            </a:xfrm>
            <a:prstGeom prst="rect">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sp>
        <p:nvSpPr>
          <p:cNvPr id="41" name="TextBox 40"/>
          <p:cNvSpPr txBox="1"/>
          <p:nvPr/>
        </p:nvSpPr>
        <p:spPr>
          <a:xfrm>
            <a:off x="5866405" y="8220297"/>
            <a:ext cx="8787740" cy="276999"/>
          </a:xfrm>
          <a:prstGeom prst="rect">
            <a:avLst/>
          </a:prstGeom>
          <a:noFill/>
        </p:spPr>
        <p:txBody>
          <a:bodyPr wrap="square" rtlCol="0">
            <a:spAutoFit/>
          </a:bodyPr>
          <a:lstStyle/>
          <a:p>
            <a:pPr algn="r"/>
            <a:r>
              <a:rPr lang="en-US" sz="1200" dirty="0" smtClean="0">
                <a:solidFill>
                  <a:schemeClr val="bg1">
                    <a:lumMod val="50000"/>
                  </a:schemeClr>
                </a:solidFill>
              </a:rPr>
              <a:t>Source: Windows Azure Training Kit</a:t>
            </a:r>
            <a:endParaRPr lang="en-US" sz="1200" dirty="0">
              <a:solidFill>
                <a:schemeClr val="bg1">
                  <a:lumMod val="50000"/>
                </a:schemeClr>
              </a:solidFill>
            </a:endParaRPr>
          </a:p>
        </p:txBody>
      </p:sp>
    </p:spTree>
    <p:extLst>
      <p:ext uri="{BB962C8B-B14F-4D97-AF65-F5344CB8AC3E}">
        <p14:creationId xmlns:p14="http://schemas.microsoft.com/office/powerpoint/2010/main" val="250312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fade">
                                      <p:cBhvr>
                                        <p:cTn id="11" dur="500"/>
                                        <p:tgtEl>
                                          <p:spTgt spid="86"/>
                                        </p:tgtEl>
                                      </p:cBhvr>
                                    </p:animEffect>
                                  </p:childTnLst>
                                </p:cTn>
                              </p:par>
                            </p:childTnLst>
                          </p:cTn>
                        </p:par>
                        <p:par>
                          <p:cTn id="12" fill="hold">
                            <p:stCondLst>
                              <p:cond delay="1000"/>
                            </p:stCondLst>
                            <p:childTnLst>
                              <p:par>
                                <p:cTn id="13" presetID="21" presetClass="entr" presetSubtype="1" fill="hold" grpId="0" nodeType="afterEffect">
                                  <p:stCondLst>
                                    <p:cond delay="500"/>
                                  </p:stCondLst>
                                  <p:childTnLst>
                                    <p:set>
                                      <p:cBhvr>
                                        <p:cTn id="14" dur="1" fill="hold">
                                          <p:stCondLst>
                                            <p:cond delay="0"/>
                                          </p:stCondLst>
                                        </p:cTn>
                                        <p:tgtEl>
                                          <p:spTgt spid="66"/>
                                        </p:tgtEl>
                                        <p:attrNameLst>
                                          <p:attrName>style.visibility</p:attrName>
                                        </p:attrNameLst>
                                      </p:cBhvr>
                                      <p:to>
                                        <p:strVal val="visible"/>
                                      </p:to>
                                    </p:set>
                                    <p:animEffect transition="in" filter="wheel(1)">
                                      <p:cBhvr>
                                        <p:cTn id="15" dur="1500"/>
                                        <p:tgtEl>
                                          <p:spTgt spid="66"/>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up)">
                                      <p:cBhvr>
                                        <p:cTn id="19" dur="500"/>
                                        <p:tgtEl>
                                          <p:spTgt spid="67"/>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fade">
                                      <p:cBhvr>
                                        <p:cTn id="2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In-Role Cache (Dedicated)</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15</a:t>
            </a:fld>
            <a:endParaRPr lang="en-US" dirty="0">
              <a:solidFill>
                <a:srgbClr val="FF8715"/>
              </a:solidFill>
            </a:endParaRPr>
          </a:p>
        </p:txBody>
      </p:sp>
      <p:sp>
        <p:nvSpPr>
          <p:cNvPr id="51" name="Rounded Rectangle 50"/>
          <p:cNvSpPr/>
          <p:nvPr/>
        </p:nvSpPr>
        <p:spPr bwMode="auto">
          <a:xfrm>
            <a:off x="2481829" y="3873400"/>
            <a:ext cx="9927771" cy="2633146"/>
          </a:xfrm>
          <a:prstGeom prst="roundRect">
            <a:avLst>
              <a:gd name="adj" fmla="val 12627"/>
            </a:avLst>
          </a:prstGeom>
          <a:noFill/>
          <a:ln w="57150" cap="flat" cmpd="sng" algn="ctr">
            <a:solidFill>
              <a:srgbClr val="00AEEF"/>
            </a:solidFill>
            <a:prstDash val="sysDash"/>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nvGrpSpPr>
          <p:cNvPr id="52" name="Group 51"/>
          <p:cNvGrpSpPr/>
          <p:nvPr/>
        </p:nvGrpSpPr>
        <p:grpSpPr>
          <a:xfrm>
            <a:off x="3972194" y="3546830"/>
            <a:ext cx="7059387" cy="326570"/>
            <a:chOff x="2594654" y="5225143"/>
            <a:chExt cx="7059387" cy="326570"/>
          </a:xfrm>
        </p:grpSpPr>
        <p:cxnSp>
          <p:nvCxnSpPr>
            <p:cNvPr id="53" name="Straight Connector 52"/>
            <p:cNvCxnSpPr/>
            <p:nvPr/>
          </p:nvCxnSpPr>
          <p:spPr>
            <a:xfrm>
              <a:off x="2594654" y="5225143"/>
              <a:ext cx="0" cy="326570"/>
            </a:xfrm>
            <a:prstGeom prst="line">
              <a:avLst/>
            </a:prstGeom>
            <a:noFill/>
            <a:ln w="76200" cap="flat" cmpd="sng" algn="ctr">
              <a:solidFill>
                <a:srgbClr val="00AEEF"/>
              </a:solidFill>
              <a:prstDash val="solid"/>
            </a:ln>
            <a:effectLst/>
          </p:spPr>
        </p:cxnSp>
        <p:cxnSp>
          <p:nvCxnSpPr>
            <p:cNvPr id="54" name="Straight Connector 53"/>
            <p:cNvCxnSpPr/>
            <p:nvPr/>
          </p:nvCxnSpPr>
          <p:spPr>
            <a:xfrm>
              <a:off x="4951412" y="5225143"/>
              <a:ext cx="0" cy="326570"/>
            </a:xfrm>
            <a:prstGeom prst="line">
              <a:avLst/>
            </a:prstGeom>
            <a:noFill/>
            <a:ln w="76200" cap="flat" cmpd="sng" algn="ctr">
              <a:solidFill>
                <a:srgbClr val="00AEEF"/>
              </a:solidFill>
              <a:prstDash val="solid"/>
            </a:ln>
            <a:effectLst/>
          </p:spPr>
        </p:cxnSp>
        <p:cxnSp>
          <p:nvCxnSpPr>
            <p:cNvPr id="55" name="Straight Connector 54"/>
            <p:cNvCxnSpPr/>
            <p:nvPr/>
          </p:nvCxnSpPr>
          <p:spPr>
            <a:xfrm>
              <a:off x="7297283" y="5225143"/>
              <a:ext cx="0" cy="326570"/>
            </a:xfrm>
            <a:prstGeom prst="line">
              <a:avLst/>
            </a:prstGeom>
            <a:noFill/>
            <a:ln w="76200" cap="flat" cmpd="sng" algn="ctr">
              <a:solidFill>
                <a:srgbClr val="00AEEF"/>
              </a:solidFill>
              <a:prstDash val="solid"/>
            </a:ln>
            <a:effectLst/>
          </p:spPr>
        </p:cxnSp>
        <p:cxnSp>
          <p:nvCxnSpPr>
            <p:cNvPr id="56" name="Straight Connector 55"/>
            <p:cNvCxnSpPr/>
            <p:nvPr/>
          </p:nvCxnSpPr>
          <p:spPr>
            <a:xfrm>
              <a:off x="9654041" y="5225143"/>
              <a:ext cx="0" cy="326570"/>
            </a:xfrm>
            <a:prstGeom prst="line">
              <a:avLst/>
            </a:prstGeom>
            <a:noFill/>
            <a:ln w="76200" cap="flat" cmpd="sng" algn="ctr">
              <a:solidFill>
                <a:srgbClr val="00AEEF"/>
              </a:solidFill>
              <a:prstDash val="solid"/>
            </a:ln>
            <a:effectLst/>
          </p:spPr>
        </p:cxnSp>
      </p:grpSp>
      <p:sp>
        <p:nvSpPr>
          <p:cNvPr id="57" name="TextBox 56"/>
          <p:cNvSpPr txBox="1"/>
          <p:nvPr/>
        </p:nvSpPr>
        <p:spPr>
          <a:xfrm>
            <a:off x="4852089" y="5899020"/>
            <a:ext cx="5340302" cy="393954"/>
          </a:xfrm>
          <a:prstGeom prst="rect">
            <a:avLst/>
          </a:prstGeom>
          <a:noFill/>
        </p:spPr>
        <p:txBody>
          <a:bodyPr wrap="square" lIns="0" tIns="0" rIns="0" bIns="0" rtlCol="0">
            <a:spAutoFit/>
          </a:bodyPr>
          <a:lstStyle/>
          <a:p>
            <a:pPr algn="ctr" defTabSz="1218987">
              <a:lnSpc>
                <a:spcPct val="80000"/>
              </a:lnSpc>
              <a:buSzPct val="80000"/>
            </a:pPr>
            <a:r>
              <a:rPr lang="en-US" sz="3200" dirty="0" smtClean="0">
                <a:gradFill>
                  <a:gsLst>
                    <a:gs pos="0">
                      <a:srgbClr val="FFFFFF"/>
                    </a:gs>
                    <a:gs pos="100000">
                      <a:srgbClr val="FFFFFF"/>
                    </a:gs>
                  </a:gsLst>
                  <a:lin ang="5400000" scaled="0"/>
                </a:gradFill>
                <a:latin typeface="Segoe UI"/>
              </a:rPr>
              <a:t>24GB Distributed Cache</a:t>
            </a:r>
            <a:endParaRPr lang="en-US" sz="3200" dirty="0">
              <a:gradFill>
                <a:gsLst>
                  <a:gs pos="0">
                    <a:srgbClr val="FFFFFF"/>
                  </a:gs>
                  <a:gs pos="100000">
                    <a:srgbClr val="FFFFFF"/>
                  </a:gs>
                </a:gsLst>
                <a:lin ang="5400000" scaled="0"/>
              </a:gradFill>
              <a:latin typeface="Segoe UI"/>
            </a:endParaRPr>
          </a:p>
        </p:txBody>
      </p:sp>
      <p:sp>
        <p:nvSpPr>
          <p:cNvPr id="58" name="TextBox 57"/>
          <p:cNvSpPr txBox="1"/>
          <p:nvPr/>
        </p:nvSpPr>
        <p:spPr>
          <a:xfrm>
            <a:off x="2835681" y="1684233"/>
            <a:ext cx="3635453" cy="295466"/>
          </a:xfrm>
          <a:prstGeom prst="rect">
            <a:avLst/>
          </a:prstGeom>
          <a:noFill/>
        </p:spPr>
        <p:txBody>
          <a:bodyPr wrap="square" lIns="0" tIns="0" rIns="0" bIns="0" rtlCol="0">
            <a:spAutoFit/>
          </a:bodyPr>
          <a:lstStyle/>
          <a:p>
            <a:pPr defTabSz="1218987">
              <a:lnSpc>
                <a:spcPct val="80000"/>
              </a:lnSpc>
              <a:buSzPct val="80000"/>
            </a:pPr>
            <a:r>
              <a:rPr lang="en-US" sz="2400" dirty="0">
                <a:solidFill>
                  <a:srgbClr val="5F5F5F">
                    <a:alpha val="99000"/>
                  </a:srgbClr>
                </a:solidFill>
                <a:latin typeface="Segoe UI"/>
              </a:rPr>
              <a:t>Web Roles</a:t>
            </a:r>
          </a:p>
        </p:txBody>
      </p:sp>
      <p:grpSp>
        <p:nvGrpSpPr>
          <p:cNvPr id="59" name="Group 58"/>
          <p:cNvGrpSpPr/>
          <p:nvPr/>
        </p:nvGrpSpPr>
        <p:grpSpPr>
          <a:xfrm>
            <a:off x="2823752" y="2060684"/>
            <a:ext cx="2211227" cy="1486146"/>
            <a:chOff x="1446212" y="3738997"/>
            <a:chExt cx="2211227" cy="1486146"/>
          </a:xfrm>
        </p:grpSpPr>
        <p:sp>
          <p:nvSpPr>
            <p:cNvPr id="60" name="Rounded Rectangle 59"/>
            <p:cNvSpPr/>
            <p:nvPr/>
          </p:nvSpPr>
          <p:spPr bwMode="auto">
            <a:xfrm>
              <a:off x="1446212"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61" name="Picture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grpSp>
        <p:nvGrpSpPr>
          <p:cNvPr id="62" name="Group 61"/>
          <p:cNvGrpSpPr/>
          <p:nvPr/>
        </p:nvGrpSpPr>
        <p:grpSpPr>
          <a:xfrm>
            <a:off x="5185952" y="2060684"/>
            <a:ext cx="2211227" cy="1486146"/>
            <a:chOff x="3808412" y="3738997"/>
            <a:chExt cx="2211227" cy="1486146"/>
          </a:xfrm>
        </p:grpSpPr>
        <p:sp>
          <p:nvSpPr>
            <p:cNvPr id="63" name="Rounded Rectangle 62"/>
            <p:cNvSpPr/>
            <p:nvPr/>
          </p:nvSpPr>
          <p:spPr bwMode="auto">
            <a:xfrm>
              <a:off x="3808412"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grpSp>
        <p:nvGrpSpPr>
          <p:cNvPr id="65" name="Group 64"/>
          <p:cNvGrpSpPr/>
          <p:nvPr/>
        </p:nvGrpSpPr>
        <p:grpSpPr>
          <a:xfrm>
            <a:off x="7543726" y="2060684"/>
            <a:ext cx="2211227" cy="1486146"/>
            <a:chOff x="6166186" y="3738997"/>
            <a:chExt cx="2211227" cy="1486146"/>
          </a:xfrm>
        </p:grpSpPr>
        <p:sp>
          <p:nvSpPr>
            <p:cNvPr id="66" name="Rounded Rectangle 65"/>
            <p:cNvSpPr/>
            <p:nvPr/>
          </p:nvSpPr>
          <p:spPr bwMode="auto">
            <a:xfrm>
              <a:off x="6166186"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67" name="Picture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012" y="3864023"/>
              <a:ext cx="692412" cy="626332"/>
            </a:xfrm>
            <a:prstGeom prst="rect">
              <a:avLst/>
            </a:prstGeom>
          </p:spPr>
        </p:pic>
      </p:grpSp>
      <p:grpSp>
        <p:nvGrpSpPr>
          <p:cNvPr id="68" name="Group 67"/>
          <p:cNvGrpSpPr/>
          <p:nvPr/>
        </p:nvGrpSpPr>
        <p:grpSpPr>
          <a:xfrm>
            <a:off x="9905926" y="2060684"/>
            <a:ext cx="2211227" cy="1486146"/>
            <a:chOff x="8528386" y="3738997"/>
            <a:chExt cx="2211227" cy="1486146"/>
          </a:xfrm>
        </p:grpSpPr>
        <p:sp>
          <p:nvSpPr>
            <p:cNvPr id="69" name="Rounded Rectangle 68"/>
            <p:cNvSpPr/>
            <p:nvPr/>
          </p:nvSpPr>
          <p:spPr bwMode="auto">
            <a:xfrm>
              <a:off x="8528386" y="3738997"/>
              <a:ext cx="2211227" cy="1486146"/>
            </a:xfrm>
            <a:prstGeom prst="roundRect">
              <a:avLst>
                <a:gd name="adj" fmla="val 5680"/>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70" name="Picture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5212" y="3864023"/>
              <a:ext cx="692412" cy="626332"/>
            </a:xfrm>
            <a:prstGeom prst="rect">
              <a:avLst/>
            </a:prstGeom>
          </p:spPr>
        </p:pic>
      </p:grpSp>
      <p:grpSp>
        <p:nvGrpSpPr>
          <p:cNvPr id="71" name="Group 70"/>
          <p:cNvGrpSpPr/>
          <p:nvPr/>
        </p:nvGrpSpPr>
        <p:grpSpPr>
          <a:xfrm>
            <a:off x="5170314" y="4192329"/>
            <a:ext cx="2211227" cy="1486146"/>
            <a:chOff x="3854418" y="3028345"/>
            <a:chExt cx="2211227" cy="1486146"/>
          </a:xfrm>
        </p:grpSpPr>
        <p:grpSp>
          <p:nvGrpSpPr>
            <p:cNvPr id="72" name="Group 71"/>
            <p:cNvGrpSpPr/>
            <p:nvPr/>
          </p:nvGrpSpPr>
          <p:grpSpPr>
            <a:xfrm>
              <a:off x="3854418" y="3028345"/>
              <a:ext cx="2211227" cy="1486146"/>
              <a:chOff x="1446212" y="3738997"/>
              <a:chExt cx="2211227" cy="1486146"/>
            </a:xfrm>
          </p:grpSpPr>
          <p:sp>
            <p:nvSpPr>
              <p:cNvPr id="74" name="Rounded Rectangle 73"/>
              <p:cNvSpPr/>
              <p:nvPr/>
            </p:nvSpPr>
            <p:spPr bwMode="auto">
              <a:xfrm>
                <a:off x="1446212" y="3738997"/>
                <a:ext cx="2211227" cy="1486146"/>
              </a:xfrm>
              <a:prstGeom prst="roundRect">
                <a:avLst>
                  <a:gd name="adj" fmla="val 5680"/>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75" name="Picture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73" name="TextBox 72"/>
            <p:cNvSpPr txBox="1"/>
            <p:nvPr/>
          </p:nvSpPr>
          <p:spPr>
            <a:xfrm>
              <a:off x="4034171" y="3895182"/>
              <a:ext cx="1869627" cy="517065"/>
            </a:xfrm>
            <a:prstGeom prst="rect">
              <a:avLst/>
            </a:prstGeom>
            <a:noFill/>
          </p:spPr>
          <p:txBody>
            <a:bodyPr wrap="square" lIns="0" tIns="0" rIns="0" bIns="0" rtlCol="0">
              <a:spAutoFit/>
            </a:bodyPr>
            <a:lstStyle/>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12GB Cache</a:t>
              </a:r>
            </a:p>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18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Worker Role</a:t>
              </a:r>
            </a:p>
          </p:txBody>
        </p:sp>
      </p:grpSp>
      <p:grpSp>
        <p:nvGrpSpPr>
          <p:cNvPr id="76" name="Group 75"/>
          <p:cNvGrpSpPr/>
          <p:nvPr/>
        </p:nvGrpSpPr>
        <p:grpSpPr>
          <a:xfrm>
            <a:off x="7532514" y="4192329"/>
            <a:ext cx="2211227" cy="1486146"/>
            <a:chOff x="6216618" y="3028345"/>
            <a:chExt cx="2211227" cy="1486146"/>
          </a:xfrm>
        </p:grpSpPr>
        <p:grpSp>
          <p:nvGrpSpPr>
            <p:cNvPr id="77" name="Group 76"/>
            <p:cNvGrpSpPr/>
            <p:nvPr/>
          </p:nvGrpSpPr>
          <p:grpSpPr>
            <a:xfrm>
              <a:off x="6216618" y="3028345"/>
              <a:ext cx="2211227" cy="1486146"/>
              <a:chOff x="3808412" y="3738997"/>
              <a:chExt cx="2211227" cy="1486146"/>
            </a:xfrm>
          </p:grpSpPr>
          <p:sp>
            <p:nvSpPr>
              <p:cNvPr id="79" name="Rounded Rectangle 78"/>
              <p:cNvSpPr/>
              <p:nvPr/>
            </p:nvSpPr>
            <p:spPr bwMode="auto">
              <a:xfrm>
                <a:off x="3808412" y="3738997"/>
                <a:ext cx="2211227" cy="1486146"/>
              </a:xfrm>
              <a:prstGeom prst="roundRect">
                <a:avLst>
                  <a:gd name="adj" fmla="val 5680"/>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80" name="Picture 7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78" name="TextBox 77"/>
            <p:cNvSpPr txBox="1"/>
            <p:nvPr/>
          </p:nvSpPr>
          <p:spPr>
            <a:xfrm>
              <a:off x="6391945" y="3895182"/>
              <a:ext cx="1869627" cy="517065"/>
            </a:xfrm>
            <a:prstGeom prst="rect">
              <a:avLst/>
            </a:prstGeom>
            <a:noFill/>
          </p:spPr>
          <p:txBody>
            <a:bodyPr wrap="square" lIns="0" tIns="0" rIns="0" bIns="0" rtlCol="0">
              <a:spAutoFit/>
            </a:bodyPr>
            <a:lstStyle/>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12GB Cache</a:t>
              </a:r>
            </a:p>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18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Worker Role</a:t>
              </a:r>
            </a:p>
          </p:txBody>
        </p:sp>
      </p:grpSp>
      <p:grpSp>
        <p:nvGrpSpPr>
          <p:cNvPr id="81" name="Group 80"/>
          <p:cNvGrpSpPr/>
          <p:nvPr/>
        </p:nvGrpSpPr>
        <p:grpSpPr>
          <a:xfrm>
            <a:off x="3917770" y="6816116"/>
            <a:ext cx="7645400" cy="914096"/>
            <a:chOff x="2540230" y="5754872"/>
            <a:chExt cx="7645400" cy="914096"/>
          </a:xfrm>
        </p:grpSpPr>
        <p:sp>
          <p:nvSpPr>
            <p:cNvPr id="82" name="Rectangle 81"/>
            <p:cNvSpPr/>
            <p:nvPr/>
          </p:nvSpPr>
          <p:spPr bwMode="auto">
            <a:xfrm>
              <a:off x="2540230" y="6093147"/>
              <a:ext cx="6654800" cy="262467"/>
            </a:xfrm>
            <a:prstGeom prst="rect">
              <a:avLst/>
            </a:prstGeom>
            <a:solidFill>
              <a:srgbClr val="5F5F5F">
                <a:lumMod val="50000"/>
                <a:lumOff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83" name="TextBox 82"/>
            <p:cNvSpPr txBox="1"/>
            <p:nvPr/>
          </p:nvSpPr>
          <p:spPr>
            <a:xfrm>
              <a:off x="9195030" y="5754872"/>
              <a:ext cx="990600" cy="914096"/>
            </a:xfrm>
            <a:prstGeom prst="rect">
              <a:avLst/>
            </a:prstGeom>
            <a:noFill/>
          </p:spPr>
          <p:txBody>
            <a:bodyPr wrap="square" lIns="0" tIns="0" rIns="0" bIns="0" rtlCol="0">
              <a:spAutoFit/>
            </a:bodyPr>
            <a:lstStyle/>
            <a:p>
              <a:pPr marL="0" marR="0" lvl="0" indent="0" algn="ctr" defTabSz="1218987" eaLnBrk="1" fontAlgn="auto" latinLnBrk="0" hangingPunct="1">
                <a:lnSpc>
                  <a:spcPct val="90000"/>
                </a:lnSpc>
                <a:spcBef>
                  <a:spcPct val="20000"/>
                </a:spcBef>
                <a:spcAft>
                  <a:spcPts val="0"/>
                </a:spcAft>
                <a:buClrTx/>
                <a:buSzPct val="80000"/>
                <a:buFontTx/>
                <a:buNone/>
                <a:tabLst/>
                <a:defRPr/>
              </a:pPr>
              <a:r>
                <a:rPr kumimoji="0" lang="en-US" sz="6600" b="0" i="0" u="none" strike="noStrike" kern="0" cap="none" spc="0" normalizeH="0" baseline="0" noProof="0" dirty="0" smtClean="0">
                  <a:ln>
                    <a:noFill/>
                  </a:ln>
                  <a:solidFill>
                    <a:srgbClr val="5F5F5F">
                      <a:alpha val="99000"/>
                    </a:srgbClr>
                  </a:solidFill>
                  <a:effectLst/>
                  <a:uLnTx/>
                  <a:uFillTx/>
                  <a:latin typeface="Segoe UI Light" pitchFamily="34" charset="0"/>
                </a:rPr>
                <a:t>4</a:t>
              </a:r>
            </a:p>
          </p:txBody>
        </p:sp>
        <p:sp>
          <p:nvSpPr>
            <p:cNvPr id="84" name="Rectangle 83"/>
            <p:cNvSpPr/>
            <p:nvPr/>
          </p:nvSpPr>
          <p:spPr bwMode="auto">
            <a:xfrm>
              <a:off x="2543998" y="6093146"/>
              <a:ext cx="2705335" cy="262468"/>
            </a:xfrm>
            <a:prstGeom prst="rect">
              <a:avLst/>
            </a:prstGeom>
            <a:solidFill>
              <a:srgbClr val="92D05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grpSp>
        <p:nvGrpSpPr>
          <p:cNvPr id="85" name="Group 84"/>
          <p:cNvGrpSpPr/>
          <p:nvPr/>
        </p:nvGrpSpPr>
        <p:grpSpPr>
          <a:xfrm>
            <a:off x="2792930" y="4192329"/>
            <a:ext cx="2211227" cy="1486146"/>
            <a:chOff x="3854418" y="3028345"/>
            <a:chExt cx="2211227" cy="1486146"/>
          </a:xfrm>
        </p:grpSpPr>
        <p:grpSp>
          <p:nvGrpSpPr>
            <p:cNvPr id="86" name="Group 85"/>
            <p:cNvGrpSpPr/>
            <p:nvPr/>
          </p:nvGrpSpPr>
          <p:grpSpPr>
            <a:xfrm>
              <a:off x="3854418" y="3028345"/>
              <a:ext cx="2211227" cy="1486146"/>
              <a:chOff x="1446212" y="3738997"/>
              <a:chExt cx="2211227" cy="1486146"/>
            </a:xfrm>
          </p:grpSpPr>
          <p:sp>
            <p:nvSpPr>
              <p:cNvPr id="88" name="Rounded Rectangle 87"/>
              <p:cNvSpPr/>
              <p:nvPr/>
            </p:nvSpPr>
            <p:spPr bwMode="auto">
              <a:xfrm>
                <a:off x="1446212" y="3738997"/>
                <a:ext cx="2211227" cy="1486146"/>
              </a:xfrm>
              <a:prstGeom prst="roundRect">
                <a:avLst>
                  <a:gd name="adj" fmla="val 5680"/>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8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87" name="TextBox 86"/>
            <p:cNvSpPr txBox="1"/>
            <p:nvPr/>
          </p:nvSpPr>
          <p:spPr>
            <a:xfrm>
              <a:off x="4034171" y="3895182"/>
              <a:ext cx="1869627" cy="517065"/>
            </a:xfrm>
            <a:prstGeom prst="rect">
              <a:avLst/>
            </a:prstGeom>
            <a:noFill/>
          </p:spPr>
          <p:txBody>
            <a:bodyPr wrap="square" lIns="0" tIns="0" rIns="0" bIns="0" rtlCol="0">
              <a:spAutoFit/>
            </a:bodyPr>
            <a:lstStyle/>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12GB Cache</a:t>
              </a:r>
            </a:p>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18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Worker Role</a:t>
              </a:r>
            </a:p>
          </p:txBody>
        </p:sp>
      </p:grpSp>
      <p:grpSp>
        <p:nvGrpSpPr>
          <p:cNvPr id="90" name="Group 89"/>
          <p:cNvGrpSpPr/>
          <p:nvPr/>
        </p:nvGrpSpPr>
        <p:grpSpPr>
          <a:xfrm>
            <a:off x="9894086" y="4192329"/>
            <a:ext cx="2211227" cy="1486146"/>
            <a:chOff x="6216618" y="3028345"/>
            <a:chExt cx="2211227" cy="1486146"/>
          </a:xfrm>
        </p:grpSpPr>
        <p:grpSp>
          <p:nvGrpSpPr>
            <p:cNvPr id="91" name="Group 90"/>
            <p:cNvGrpSpPr/>
            <p:nvPr/>
          </p:nvGrpSpPr>
          <p:grpSpPr>
            <a:xfrm>
              <a:off x="6216618" y="3028345"/>
              <a:ext cx="2211227" cy="1486146"/>
              <a:chOff x="3808412" y="3738997"/>
              <a:chExt cx="2211227" cy="1486146"/>
            </a:xfrm>
          </p:grpSpPr>
          <p:sp>
            <p:nvSpPr>
              <p:cNvPr id="93" name="Rounded Rectangle 92"/>
              <p:cNvSpPr/>
              <p:nvPr/>
            </p:nvSpPr>
            <p:spPr bwMode="auto">
              <a:xfrm>
                <a:off x="3808412" y="3738997"/>
                <a:ext cx="2211227" cy="1486146"/>
              </a:xfrm>
              <a:prstGeom prst="roundRect">
                <a:avLst>
                  <a:gd name="adj" fmla="val 5680"/>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94" name="Picture 9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92" name="TextBox 91"/>
            <p:cNvSpPr txBox="1"/>
            <p:nvPr/>
          </p:nvSpPr>
          <p:spPr>
            <a:xfrm>
              <a:off x="6391945" y="3895182"/>
              <a:ext cx="1869627" cy="517065"/>
            </a:xfrm>
            <a:prstGeom prst="rect">
              <a:avLst/>
            </a:prstGeom>
            <a:noFill/>
          </p:spPr>
          <p:txBody>
            <a:bodyPr wrap="square" lIns="0" tIns="0" rIns="0" bIns="0" rtlCol="0">
              <a:spAutoFit/>
            </a:bodyPr>
            <a:lstStyle/>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12GB Cache</a:t>
              </a:r>
            </a:p>
            <a:p>
              <a:pPr marL="0" marR="0" lvl="0" indent="0" defTabSz="1218987" eaLnBrk="1" fontAlgn="auto" latinLnBrk="0" hangingPunct="1">
                <a:lnSpc>
                  <a:spcPct val="80000"/>
                </a:lnSpc>
                <a:spcBef>
                  <a:spcPts val="0"/>
                </a:spcBef>
                <a:spcAft>
                  <a:spcPts val="0"/>
                </a:spcAft>
                <a:buClrTx/>
                <a:buSzPct val="80000"/>
                <a:buFontTx/>
                <a:buNone/>
                <a:tabLst/>
                <a:defRPr/>
              </a:pPr>
              <a:r>
                <a:rPr kumimoji="0" lang="en-US" sz="18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Worker Role</a:t>
              </a:r>
            </a:p>
          </p:txBody>
        </p:sp>
      </p:grpSp>
      <p:sp>
        <p:nvSpPr>
          <p:cNvPr id="95" name="TextBox 94"/>
          <p:cNvSpPr txBox="1"/>
          <p:nvPr/>
        </p:nvSpPr>
        <p:spPr>
          <a:xfrm>
            <a:off x="4850379" y="5897310"/>
            <a:ext cx="5340302" cy="393954"/>
          </a:xfrm>
          <a:prstGeom prst="rect">
            <a:avLst/>
          </a:prstGeom>
          <a:noFill/>
        </p:spPr>
        <p:txBody>
          <a:bodyPr wrap="square" lIns="0" tIns="0" rIns="0" bIns="0" rtlCol="0">
            <a:spAutoFit/>
          </a:bodyPr>
          <a:lstStyle/>
          <a:p>
            <a:pPr algn="ctr" defTabSz="1218987">
              <a:lnSpc>
                <a:spcPct val="80000"/>
              </a:lnSpc>
              <a:buSzPct val="80000"/>
            </a:pPr>
            <a:r>
              <a:rPr lang="en-US" sz="3200" dirty="0">
                <a:solidFill>
                  <a:srgbClr val="5F5F5F">
                    <a:alpha val="99000"/>
                  </a:srgbClr>
                </a:solidFill>
                <a:latin typeface="Segoe UI Light"/>
              </a:rPr>
              <a:t>48GB Distributed Cache</a:t>
            </a:r>
          </a:p>
        </p:txBody>
      </p:sp>
      <p:sp>
        <p:nvSpPr>
          <p:cNvPr id="96" name="Rectangle 95"/>
          <p:cNvSpPr/>
          <p:nvPr/>
        </p:nvSpPr>
        <p:spPr bwMode="auto">
          <a:xfrm>
            <a:off x="6615630" y="7001937"/>
            <a:ext cx="135293" cy="528676"/>
          </a:xfrm>
          <a:prstGeom prst="rect">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8" name="TextBox 97"/>
          <p:cNvSpPr txBox="1"/>
          <p:nvPr/>
        </p:nvSpPr>
        <p:spPr>
          <a:xfrm>
            <a:off x="5866405" y="8220297"/>
            <a:ext cx="8787740" cy="276999"/>
          </a:xfrm>
          <a:prstGeom prst="rect">
            <a:avLst/>
          </a:prstGeom>
          <a:noFill/>
        </p:spPr>
        <p:txBody>
          <a:bodyPr wrap="square" rtlCol="0">
            <a:spAutoFit/>
          </a:bodyPr>
          <a:lstStyle/>
          <a:p>
            <a:pPr algn="r"/>
            <a:r>
              <a:rPr lang="en-US" sz="1200" dirty="0" smtClean="0">
                <a:solidFill>
                  <a:schemeClr val="bg1">
                    <a:lumMod val="50000"/>
                  </a:schemeClr>
                </a:solidFill>
              </a:rPr>
              <a:t>Source: Windows Azure Training Kit</a:t>
            </a:r>
            <a:endParaRPr lang="en-US" sz="1200" dirty="0">
              <a:solidFill>
                <a:schemeClr val="bg1">
                  <a:lumMod val="50000"/>
                </a:schemeClr>
              </a:solidFill>
            </a:endParaRPr>
          </a:p>
        </p:txBody>
      </p:sp>
    </p:spTree>
    <p:extLst>
      <p:ext uri="{BB962C8B-B14F-4D97-AF65-F5344CB8AC3E}">
        <p14:creationId xmlns:p14="http://schemas.microsoft.com/office/powerpoint/2010/main" val="399308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1250"/>
                                        <p:tgtEl>
                                          <p:spTgt spid="85"/>
                                        </p:tgtEl>
                                        <p:attrNameLst>
                                          <p:attrName>ppt_x</p:attrName>
                                        </p:attrNameLst>
                                      </p:cBhvr>
                                      <p:tavLst>
                                        <p:tav tm="0">
                                          <p:val>
                                            <p:strVal val="#ppt_x+#ppt_w*1.125000"/>
                                          </p:val>
                                        </p:tav>
                                        <p:tav tm="100000">
                                          <p:val>
                                            <p:strVal val="#ppt_x"/>
                                          </p:val>
                                        </p:tav>
                                      </p:tavLst>
                                    </p:anim>
                                    <p:animEffect transition="in" filter="wipe(left)">
                                      <p:cBhvr>
                                        <p:cTn id="8" dur="1250"/>
                                        <p:tgtEl>
                                          <p:spTgt spid="85"/>
                                        </p:tgtEl>
                                      </p:cBhvr>
                                    </p:animEffect>
                                  </p:childTnLst>
                                </p:cTn>
                              </p:par>
                              <p:par>
                                <p:cTn id="9" presetID="12" presetClass="entr" presetSubtype="8" fill="hold" nodeType="withEffect">
                                  <p:stCondLst>
                                    <p:cond delay="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1250"/>
                                        <p:tgtEl>
                                          <p:spTgt spid="90"/>
                                        </p:tgtEl>
                                        <p:attrNameLst>
                                          <p:attrName>ppt_x</p:attrName>
                                        </p:attrNameLst>
                                      </p:cBhvr>
                                      <p:tavLst>
                                        <p:tav tm="0">
                                          <p:val>
                                            <p:strVal val="#ppt_x-#ppt_w*1.125000"/>
                                          </p:val>
                                        </p:tav>
                                        <p:tav tm="100000">
                                          <p:val>
                                            <p:strVal val="#ppt_x"/>
                                          </p:val>
                                        </p:tav>
                                      </p:tavLst>
                                    </p:anim>
                                    <p:animEffect transition="in" filter="wipe(right)">
                                      <p:cBhvr>
                                        <p:cTn id="12" dur="1250"/>
                                        <p:tgtEl>
                                          <p:spTgt spid="90"/>
                                        </p:tgtEl>
                                      </p:cBhvr>
                                    </p:animEffect>
                                  </p:childTnLst>
                                </p:cTn>
                              </p:par>
                            </p:childTnLst>
                          </p:cTn>
                        </p:par>
                        <p:par>
                          <p:cTn id="13" fill="hold">
                            <p:stCondLst>
                              <p:cond delay="1250"/>
                            </p:stCondLst>
                            <p:childTnLst>
                              <p:par>
                                <p:cTn id="14" presetID="10" presetClass="exit" presetSubtype="0" fill="hold" grpId="0" nodeType="afterEffect">
                                  <p:stCondLst>
                                    <p:cond delay="0"/>
                                  </p:stCondLst>
                                  <p:childTnLst>
                                    <p:animEffect transition="out" filter="fade">
                                      <p:cBhvr>
                                        <p:cTn id="15" dur="500"/>
                                        <p:tgtEl>
                                          <p:spTgt spid="57"/>
                                        </p:tgtEl>
                                      </p:cBhvr>
                                    </p:animEffect>
                                    <p:set>
                                      <p:cBhvr>
                                        <p:cTn id="16" dur="1" fill="hold">
                                          <p:stCondLst>
                                            <p:cond delay="499"/>
                                          </p:stCondLst>
                                        </p:cTn>
                                        <p:tgtEl>
                                          <p:spTgt spid="57"/>
                                        </p:tgtEl>
                                        <p:attrNameLst>
                                          <p:attrName>style.visibility</p:attrName>
                                        </p:attrNameLst>
                                      </p:cBhvr>
                                      <p:to>
                                        <p:strVal val="hidden"/>
                                      </p:to>
                                    </p:se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Effect transition="in" filter="fade">
                                      <p:cBhvr>
                                        <p:cTn id="2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In-Role Cache</a:t>
            </a:r>
            <a:endParaRPr lang="en-US" dirty="0"/>
          </a:p>
        </p:txBody>
      </p:sp>
      <p:sp>
        <p:nvSpPr>
          <p:cNvPr id="4" name="Content Placeholder 3"/>
          <p:cNvSpPr>
            <a:spLocks noGrp="1"/>
          </p:cNvSpPr>
          <p:nvPr>
            <p:ph idx="1"/>
          </p:nvPr>
        </p:nvSpPr>
        <p:spPr>
          <a:xfrm>
            <a:off x="731520" y="2133605"/>
            <a:ext cx="13898880" cy="6034617"/>
          </a:xfrm>
        </p:spPr>
        <p:txBody>
          <a:bodyPr>
            <a:noAutofit/>
          </a:bodyPr>
          <a:lstStyle/>
          <a:p>
            <a:r>
              <a:rPr lang="en-US" sz="3600" dirty="0" smtClean="0"/>
              <a:t>Released w/ Oct. 2012 release of Azure SDK 1.8</a:t>
            </a:r>
          </a:p>
          <a:p>
            <a:r>
              <a:rPr lang="en-US" sz="3600" dirty="0" smtClean="0"/>
              <a:t>Cache part of your Cloud Service application</a:t>
            </a:r>
          </a:p>
          <a:p>
            <a:r>
              <a:rPr lang="en-US" sz="3600" dirty="0" smtClean="0"/>
              <a:t>No quotas or throttling</a:t>
            </a:r>
          </a:p>
          <a:p>
            <a:r>
              <a:rPr lang="en-US" sz="3600" dirty="0" smtClean="0"/>
              <a:t>Isolation, flexibility, and control</a:t>
            </a:r>
          </a:p>
          <a:p>
            <a:r>
              <a:rPr lang="en-US" sz="3600" dirty="0" smtClean="0"/>
              <a:t>High performance</a:t>
            </a:r>
          </a:p>
          <a:p>
            <a:endParaRPr lang="en-US" sz="1000" dirty="0" smtClean="0"/>
          </a:p>
          <a:p>
            <a:r>
              <a:rPr lang="en-US" sz="3600" b="1" dirty="0" smtClean="0"/>
              <a:t>Features</a:t>
            </a:r>
            <a:r>
              <a:rPr lang="en-US" sz="3600" dirty="0" smtClean="0"/>
              <a:t>: named cache, regions, tagging, HA, local, notifications</a:t>
            </a:r>
          </a:p>
          <a:p>
            <a:r>
              <a:rPr lang="en-US" sz="3600" b="1" dirty="0" smtClean="0"/>
              <a:t>Pro</a:t>
            </a:r>
            <a:r>
              <a:rPr lang="en-US" sz="3600" dirty="0" smtClean="0"/>
              <a:t>: You manage as part of your application</a:t>
            </a:r>
          </a:p>
          <a:p>
            <a:r>
              <a:rPr lang="en-US" sz="3600" b="1" dirty="0" smtClean="0"/>
              <a:t>Con</a:t>
            </a:r>
            <a:r>
              <a:rPr lang="en-US" sz="3600" dirty="0" smtClean="0"/>
              <a:t>: You manage it; only available to Cloud Service roles in same deployment</a:t>
            </a:r>
            <a:endParaRPr lang="en-US" sz="3600"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16</a:t>
            </a:fld>
            <a:endParaRPr lang="en-US" dirty="0"/>
          </a:p>
        </p:txBody>
      </p:sp>
    </p:spTree>
    <p:extLst>
      <p:ext uri="{BB962C8B-B14F-4D97-AF65-F5344CB8AC3E}">
        <p14:creationId xmlns:p14="http://schemas.microsoft.com/office/powerpoint/2010/main" val="236182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and Configure In-Role Cache</a:t>
            </a:r>
            <a:endParaRPr lang="en-US" dirty="0"/>
          </a:p>
        </p:txBody>
      </p:sp>
      <p:sp>
        <p:nvSpPr>
          <p:cNvPr id="3" name="Content Placeholder 2"/>
          <p:cNvSpPr>
            <a:spLocks noGrp="1"/>
          </p:cNvSpPr>
          <p:nvPr>
            <p:ph idx="1"/>
          </p:nvPr>
        </p:nvSpPr>
        <p:spPr>
          <a:xfrm>
            <a:off x="731520" y="1409705"/>
            <a:ext cx="13167360" cy="6034617"/>
          </a:xfrm>
        </p:spPr>
        <p:txBody>
          <a:bodyPr/>
          <a:lstStyle/>
          <a:p>
            <a:pPr marL="0" indent="0">
              <a:buNone/>
            </a:pPr>
            <a:r>
              <a:rPr lang="en-US" sz="4000" dirty="0" smtClean="0"/>
              <a:t>Configure a Role in the Cloud Service to host the cache</a:t>
            </a:r>
          </a:p>
          <a:p>
            <a:pPr marL="0" indent="0">
              <a:buNone/>
            </a:pP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17</a:t>
            </a:fld>
            <a:endParaRPr lang="en-US" dirty="0">
              <a:solidFill>
                <a:srgbClr val="FF8715"/>
              </a:solidFill>
            </a:endParaRPr>
          </a:p>
        </p:txBody>
      </p:sp>
      <p:pic>
        <p:nvPicPr>
          <p:cNvPr id="5" name="Picture 4"/>
          <p:cNvPicPr>
            <a:picLocks noChangeAspect="1"/>
          </p:cNvPicPr>
          <p:nvPr/>
        </p:nvPicPr>
        <p:blipFill>
          <a:blip r:embed="rId2"/>
          <a:stretch>
            <a:fillRect/>
          </a:stretch>
        </p:blipFill>
        <p:spPr>
          <a:xfrm>
            <a:off x="1338011" y="2133605"/>
            <a:ext cx="11954377" cy="6155704"/>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2724150" y="3276600"/>
            <a:ext cx="1638300" cy="476250"/>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048000" y="4476750"/>
            <a:ext cx="6724650" cy="838200"/>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048000" y="7238995"/>
            <a:ext cx="8724900" cy="1050314"/>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236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Cache Clients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NuGet</a:t>
            </a:r>
            <a:r>
              <a:rPr lang="en-US" dirty="0" smtClean="0"/>
              <a:t> to configure the cache clients</a:t>
            </a:r>
          </a:p>
          <a:p>
            <a:pPr lvl="1"/>
            <a:r>
              <a:rPr lang="en-US" dirty="0" err="1" smtClean="0"/>
              <a:t>Microsoft.WindowsAzure.Caching</a:t>
            </a:r>
            <a:endParaRPr lang="en-US" dirty="0" smtClean="0"/>
          </a:p>
          <a:p>
            <a:pPr lvl="1"/>
            <a:r>
              <a:rPr lang="en-US" dirty="0" smtClean="0"/>
              <a:t>Settings placed in </a:t>
            </a:r>
            <a:r>
              <a:rPr lang="en-US" dirty="0" err="1" smtClean="0"/>
              <a:t>web.config</a:t>
            </a:r>
            <a:r>
              <a:rPr lang="en-US" dirty="0" smtClean="0"/>
              <a:t> or </a:t>
            </a:r>
            <a:r>
              <a:rPr lang="en-US" dirty="0" err="1" smtClean="0"/>
              <a:t>app.config</a:t>
            </a:r>
            <a:endParaRPr lang="en-US" dirty="0" smtClean="0"/>
          </a:p>
          <a:p>
            <a:pPr lvl="1"/>
            <a:r>
              <a:rPr lang="en-US" dirty="0" smtClean="0"/>
              <a:t>Modify to point to the cache server role</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18</a:t>
            </a:fld>
            <a:endParaRPr lang="en-US" dirty="0">
              <a:solidFill>
                <a:srgbClr val="FF8715"/>
              </a:solidFill>
            </a:endParaRPr>
          </a:p>
        </p:txBody>
      </p:sp>
      <p:sp>
        <p:nvSpPr>
          <p:cNvPr id="6" name="Rectangle 1"/>
          <p:cNvSpPr>
            <a:spLocks noChangeArrowheads="1"/>
          </p:cNvSpPr>
          <p:nvPr/>
        </p:nvSpPr>
        <p:spPr bwMode="auto">
          <a:xfrm>
            <a:off x="642275" y="5207823"/>
            <a:ext cx="1398812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dataCacheClients</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dataCacheClient</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name</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default</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sz="1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use the in-role flavor of Windows Azure Cache, set identifier to be the cache cluster role name </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1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use the Windows Azure Cache Service, set identifier to be the endpoint of the cache cluster </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FF"/>
                </a:solidFill>
                <a:latin typeface="Consolas" panose="020B0609020204030204" pitchFamily="49" charset="0"/>
                <a:cs typeface="Consolas" panose="020B0609020204030204" pitchFamily="49" charset="0"/>
              </a:rPr>
              <a:t> </a:t>
            </a:r>
            <a:r>
              <a:rPr lang="en-US" sz="1800" dirty="0" smtClean="0">
                <a:solidFill>
                  <a:srgbClr val="0000FF"/>
                </a:solidFill>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autoDiscover</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isEnabled</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identifier</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MyScores.Web</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sz="1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&lt;</a:t>
            </a:r>
            <a:r>
              <a:rPr kumimoji="0" lang="en-US" sz="1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localCache</a:t>
            </a:r>
            <a:r>
              <a:rPr kumimoji="0" lang="en-US" sz="1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isEnabled</a:t>
            </a:r>
            <a:r>
              <a:rPr kumimoji="0" lang="en-US" sz="1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 sync="</a:t>
            </a:r>
            <a:r>
              <a:rPr kumimoji="0" lang="en-US" sz="1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TimeoutBased</a:t>
            </a:r>
            <a:r>
              <a:rPr kumimoji="0" lang="en-US" sz="1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objectCount</a:t>
            </a:r>
            <a:r>
              <a:rPr kumimoji="0" lang="en-US" sz="1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="100000" </a:t>
            </a:r>
            <a:r>
              <a:rPr kumimoji="0" lang="en-US" sz="1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ttlValue</a:t>
            </a:r>
            <a:r>
              <a:rPr kumimoji="0" lang="en-US" sz="1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="300" /&gt;</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dataCacheClient</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dataCacheClients</a:t>
            </a:r>
            <a:r>
              <a:rPr kumimoji="0" 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7" name="Straight Arrow Connector 6"/>
          <p:cNvCxnSpPr/>
          <p:nvPr/>
        </p:nvCxnSpPr>
        <p:spPr>
          <a:xfrm flipH="1" flipV="1">
            <a:off x="7788737" y="6636387"/>
            <a:ext cx="685800" cy="838200"/>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379287" y="7340969"/>
            <a:ext cx="2190750" cy="507831"/>
          </a:xfrm>
          <a:prstGeom prst="rect">
            <a:avLst/>
          </a:prstGeom>
          <a:noFill/>
        </p:spPr>
        <p:txBody>
          <a:bodyPr wrap="square" rtlCol="0">
            <a:spAutoFit/>
          </a:bodyPr>
          <a:lstStyle/>
          <a:p>
            <a:r>
              <a:rPr lang="en-US" dirty="0" smtClean="0"/>
              <a:t>Role Name</a:t>
            </a:r>
            <a:endParaRPr lang="en-US" dirty="0"/>
          </a:p>
        </p:txBody>
      </p:sp>
    </p:spTree>
    <p:extLst>
      <p:ext uri="{BB962C8B-B14F-4D97-AF65-F5344CB8AC3E}">
        <p14:creationId xmlns:p14="http://schemas.microsoft.com/office/powerpoint/2010/main" val="127955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p:txBody>
          <a:bodyPr/>
          <a:lstStyle/>
          <a:p>
            <a:fld id="{C40E83BF-A382-1D4A-BA84-4A1A27728F77}" type="slidenum">
              <a:rPr lang="en-US" smtClean="0"/>
              <a:pPr/>
              <a:t>19</a:t>
            </a:fld>
            <a:endParaRPr lang="en-US" dirty="0"/>
          </a:p>
        </p:txBody>
      </p:sp>
      <p:sp>
        <p:nvSpPr>
          <p:cNvPr id="4" name="Text Placeholder 4"/>
          <p:cNvSpPr txBox="1">
            <a:spLocks/>
          </p:cNvSpPr>
          <p:nvPr/>
        </p:nvSpPr>
        <p:spPr>
          <a:xfrm>
            <a:off x="-18271" y="6591996"/>
            <a:ext cx="14630400" cy="565151"/>
          </a:xfrm>
          <a:prstGeom prst="rect">
            <a:avLst/>
          </a:prstGeom>
        </p:spPr>
        <p:txBody>
          <a:bodyPr vert="horz" lIns="91440" tIns="45720" rIns="91440" bIns="45720" rtlCol="0">
            <a:noAutofit/>
          </a:bodyPr>
          <a:lstStyle>
            <a:lvl1pPr marL="457178" indent="-457178" algn="l" defTabSz="609570" rtl="0" eaLnBrk="1" latinLnBrk="0" hangingPunct="1">
              <a:spcBef>
                <a:spcPct val="20000"/>
              </a:spcBef>
              <a:buClr>
                <a:schemeClr val="accent1"/>
              </a:buClr>
              <a:buFont typeface="Arial" pitchFamily="34" charset="0"/>
              <a:buChar char="•"/>
              <a:defRPr sz="4267" kern="1200">
                <a:solidFill>
                  <a:srgbClr val="404040"/>
                </a:solidFill>
                <a:latin typeface="Segoe Light"/>
                <a:ea typeface="+mn-ea"/>
                <a:cs typeface="Segoe Light"/>
              </a:defRPr>
            </a:lvl1pPr>
            <a:lvl2pPr marL="990550" indent="-380981" algn="l" defTabSz="609570" rtl="0" eaLnBrk="1" latinLnBrk="0" hangingPunct="1">
              <a:spcBef>
                <a:spcPct val="20000"/>
              </a:spcBef>
              <a:buClr>
                <a:schemeClr val="accent1"/>
              </a:buClr>
              <a:buFont typeface="Arial" pitchFamily="34" charset="0"/>
              <a:buChar char="•"/>
              <a:defRPr sz="3733" kern="1200">
                <a:solidFill>
                  <a:srgbClr val="404040"/>
                </a:solidFill>
                <a:latin typeface="Segoe Light"/>
                <a:ea typeface="+mn-ea"/>
                <a:cs typeface="Segoe Light"/>
              </a:defRPr>
            </a:lvl2pPr>
            <a:lvl3pPr marL="1523925" indent="-304784" algn="l" defTabSz="609570" rtl="0" eaLnBrk="1" latinLnBrk="0" hangingPunct="1">
              <a:spcBef>
                <a:spcPct val="20000"/>
              </a:spcBef>
              <a:buClr>
                <a:schemeClr val="accent1"/>
              </a:buClr>
              <a:buFont typeface="Arial" pitchFamily="34" charset="0"/>
              <a:buChar char="•"/>
              <a:defRPr sz="3200" kern="1200">
                <a:solidFill>
                  <a:srgbClr val="404040"/>
                </a:solidFill>
                <a:latin typeface="Segoe Light"/>
                <a:ea typeface="+mn-ea"/>
                <a:cs typeface="Segoe Light"/>
              </a:defRPr>
            </a:lvl3pPr>
            <a:lvl4pPr marL="2133493" indent="-304784" algn="l" defTabSz="609570" rtl="0" eaLnBrk="1" latinLnBrk="0" hangingPunct="1">
              <a:spcBef>
                <a:spcPct val="20000"/>
              </a:spcBef>
              <a:buClr>
                <a:schemeClr val="accent1"/>
              </a:buClr>
              <a:buFont typeface="Arial" pitchFamily="34" charset="0"/>
              <a:buChar char="•"/>
              <a:defRPr sz="2667" kern="1200">
                <a:solidFill>
                  <a:srgbClr val="404040"/>
                </a:solidFill>
                <a:latin typeface="Segoe Light"/>
                <a:ea typeface="+mn-ea"/>
                <a:cs typeface="Segoe Light"/>
              </a:defRPr>
            </a:lvl4pPr>
            <a:lvl5pPr marL="2743062" indent="-304784" algn="l" defTabSz="609570" rtl="0" eaLnBrk="1" latinLnBrk="0" hangingPunct="1">
              <a:spcBef>
                <a:spcPct val="20000"/>
              </a:spcBef>
              <a:buClr>
                <a:schemeClr val="accent1"/>
              </a:buClr>
              <a:buFont typeface="Arial" pitchFamily="34" charset="0"/>
              <a:buChar char="•"/>
              <a:defRPr sz="2667" kern="1200">
                <a:solidFill>
                  <a:srgbClr val="404040"/>
                </a:solidFill>
                <a:latin typeface="Segoe Light"/>
                <a:ea typeface="+mn-ea"/>
                <a:cs typeface="Segoe Light"/>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Font typeface="Arial" pitchFamily="34" charset="0"/>
              <a:buNone/>
            </a:pPr>
            <a:r>
              <a:rPr lang="en-US" sz="6000" dirty="0" smtClean="0">
                <a:solidFill>
                  <a:schemeClr val="tx2"/>
                </a:solidFill>
              </a:rPr>
              <a:t>DEMO TIME!!!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50091" y="503817"/>
            <a:ext cx="6093676" cy="608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85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335157"/>
            <a:ext cx="14630400" cy="1329624"/>
          </a:xfrm>
        </p:spPr>
        <p:txBody>
          <a:bodyPr>
            <a:normAutofit/>
          </a:bodyPr>
          <a:lstStyle/>
          <a:p>
            <a:r>
              <a:rPr lang="en-US" dirty="0" smtClean="0">
                <a:solidFill>
                  <a:schemeClr val="tx2"/>
                </a:solidFill>
              </a:rPr>
              <a:t>More Cache for Less Cash</a:t>
            </a:r>
            <a:endParaRPr lang="en-US" dirty="0">
              <a:solidFill>
                <a:schemeClr val="tx2"/>
              </a:solidFill>
            </a:endParaRPr>
          </a:p>
        </p:txBody>
      </p:sp>
      <p:sp>
        <p:nvSpPr>
          <p:cNvPr id="3" name="Subtitle 2"/>
          <p:cNvSpPr>
            <a:spLocks noGrp="1"/>
          </p:cNvSpPr>
          <p:nvPr>
            <p:ph type="subTitle" idx="1"/>
          </p:nvPr>
        </p:nvSpPr>
        <p:spPr/>
        <p:txBody>
          <a:bodyPr>
            <a:noAutofit/>
          </a:bodyPr>
          <a:lstStyle/>
          <a:p>
            <a:pPr algn="ctr"/>
            <a:endParaRPr lang="en-US" sz="3200" dirty="0">
              <a:solidFill>
                <a:schemeClr val="bg1"/>
              </a:solidFill>
            </a:endParaRPr>
          </a:p>
          <a:p>
            <a:pPr algn="ctr"/>
            <a:r>
              <a:rPr lang="en-US" sz="4000" dirty="0">
                <a:solidFill>
                  <a:schemeClr val="bg1"/>
                </a:solidFill>
              </a:rPr>
              <a:t>Michael S. </a:t>
            </a:r>
            <a:r>
              <a:rPr lang="en-US" sz="4000" dirty="0" smtClean="0">
                <a:solidFill>
                  <a:schemeClr val="bg1"/>
                </a:solidFill>
              </a:rPr>
              <a:t>Collier</a:t>
            </a:r>
          </a:p>
          <a:p>
            <a:pPr algn="ctr"/>
            <a:r>
              <a:rPr lang="en-US" sz="2800" dirty="0" smtClean="0">
                <a:solidFill>
                  <a:schemeClr val="bg1"/>
                </a:solidFill>
              </a:rPr>
              <a:t>@</a:t>
            </a:r>
            <a:r>
              <a:rPr lang="en-US" sz="2800" dirty="0" err="1" smtClean="0">
                <a:solidFill>
                  <a:schemeClr val="bg1"/>
                </a:solidFill>
              </a:rPr>
              <a:t>MichaelCollier</a:t>
            </a:r>
            <a:endParaRPr lang="en-US" sz="2800" dirty="0">
              <a:solidFill>
                <a:schemeClr val="bg1"/>
              </a:solidFill>
            </a:endParaRPr>
          </a:p>
          <a:p>
            <a:pPr algn="ctr"/>
            <a:r>
              <a:rPr lang="en-US" sz="2800" dirty="0" err="1" smtClean="0">
                <a:solidFill>
                  <a:schemeClr val="bg1"/>
                </a:solidFill>
              </a:rPr>
              <a:t>CodeMash</a:t>
            </a:r>
            <a:r>
              <a:rPr lang="en-US" sz="2800" dirty="0" smtClean="0">
                <a:solidFill>
                  <a:schemeClr val="bg1"/>
                </a:solidFill>
              </a:rPr>
              <a:t> – January 10, 2014</a:t>
            </a:r>
            <a:endParaRPr lang="en-US" sz="2800" dirty="0">
              <a:solidFill>
                <a:schemeClr val="bg1"/>
              </a:solidFill>
            </a:endParaRPr>
          </a:p>
        </p:txBody>
      </p:sp>
    </p:spTree>
    <p:extLst>
      <p:ext uri="{BB962C8B-B14F-4D97-AF65-F5344CB8AC3E}">
        <p14:creationId xmlns:p14="http://schemas.microsoft.com/office/powerpoint/2010/main" val="303940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the Cache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81264464"/>
              </p:ext>
            </p:extLst>
          </p:nvPr>
        </p:nvGraphicFramePr>
        <p:xfrm>
          <a:off x="731838" y="2133600"/>
          <a:ext cx="13166726" cy="3474720"/>
        </p:xfrm>
        <a:graphic>
          <a:graphicData uri="http://schemas.openxmlformats.org/drawingml/2006/table">
            <a:tbl>
              <a:tblPr firstRow="1" bandRow="1">
                <a:tableStyleId>{5C22544A-7EE6-4342-B048-85BDC9FD1C3A}</a:tableStyleId>
              </a:tblPr>
              <a:tblGrid>
                <a:gridCol w="1797606"/>
                <a:gridCol w="11369120"/>
              </a:tblGrid>
              <a:tr h="370840">
                <a:tc>
                  <a:txBody>
                    <a:bodyPr/>
                    <a:lstStyle/>
                    <a:p>
                      <a:r>
                        <a:rPr lang="en-US" dirty="0" smtClean="0"/>
                        <a:t>Diagnostic Level</a:t>
                      </a:r>
                      <a:endParaRPr lang="en-US" dirty="0"/>
                    </a:p>
                  </a:txBody>
                  <a:tcPr/>
                </a:tc>
                <a:tc>
                  <a:txBody>
                    <a:bodyPr/>
                    <a:lstStyle/>
                    <a:p>
                      <a:r>
                        <a:rPr lang="en-US" dirty="0" smtClean="0"/>
                        <a:t>Data Collected</a:t>
                      </a:r>
                      <a:endParaRPr lang="en-US" dirty="0"/>
                    </a:p>
                  </a:txBody>
                  <a:tcPr/>
                </a:tc>
              </a:tr>
              <a:tr h="370840">
                <a:tc>
                  <a:txBody>
                    <a:bodyPr/>
                    <a:lstStyle/>
                    <a:p>
                      <a:r>
                        <a:rPr lang="en-US" dirty="0" smtClean="0"/>
                        <a:t>0</a:t>
                      </a:r>
                      <a:endParaRPr lang="en-US" dirty="0"/>
                    </a:p>
                  </a:txBody>
                  <a:tcPr/>
                </a:tc>
                <a:tc>
                  <a:txBody>
                    <a:bodyPr/>
                    <a:lstStyle/>
                    <a:p>
                      <a:r>
                        <a:rPr lang="en-US" dirty="0" smtClean="0"/>
                        <a:t>Critical/catastrophic</a:t>
                      </a:r>
                      <a:r>
                        <a:rPr lang="en-US" baseline="0" dirty="0" smtClean="0"/>
                        <a:t> server logs only</a:t>
                      </a:r>
                      <a:endParaRPr lang="en-US" dirty="0"/>
                    </a:p>
                  </a:txBody>
                  <a:tcPr/>
                </a:tc>
              </a:tr>
              <a:tr h="370840">
                <a:tc>
                  <a:txBody>
                    <a:bodyPr/>
                    <a:lstStyle/>
                    <a:p>
                      <a:r>
                        <a:rPr lang="en-US" b="1" dirty="0" smtClean="0"/>
                        <a:t>1</a:t>
                      </a:r>
                      <a:endParaRPr lang="en-US" b="1" dirty="0"/>
                    </a:p>
                  </a:txBody>
                  <a:tcPr/>
                </a:tc>
                <a:tc>
                  <a:txBody>
                    <a:bodyPr/>
                    <a:lstStyle/>
                    <a:p>
                      <a:r>
                        <a:rPr lang="en-US" b="1" dirty="0" smtClean="0"/>
                        <a:t>Data to help in assessing usage patterns, cache</a:t>
                      </a:r>
                      <a:r>
                        <a:rPr lang="en-US" b="1" baseline="0" dirty="0" smtClean="0"/>
                        <a:t> health, and potential errors.  Default.</a:t>
                      </a:r>
                      <a:endParaRPr lang="en-US" b="1" dirty="0"/>
                    </a:p>
                  </a:txBody>
                  <a:tcPr/>
                </a:tc>
              </a:tr>
              <a:tr h="370840">
                <a:tc>
                  <a:txBody>
                    <a:bodyPr/>
                    <a:lstStyle/>
                    <a:p>
                      <a:r>
                        <a:rPr lang="en-US" dirty="0" smtClean="0"/>
                        <a:t>2</a:t>
                      </a:r>
                      <a:endParaRPr lang="en-US" dirty="0"/>
                    </a:p>
                  </a:txBody>
                  <a:tcPr/>
                </a:tc>
                <a:tc>
                  <a:txBody>
                    <a:bodyPr/>
                    <a:lstStyle/>
                    <a:p>
                      <a:r>
                        <a:rPr lang="en-US" dirty="0" smtClean="0"/>
                        <a:t>Fine grain data for all requests and important</a:t>
                      </a:r>
                      <a:r>
                        <a:rPr lang="en-US" baseline="0" dirty="0" smtClean="0"/>
                        <a:t> system information</a:t>
                      </a:r>
                      <a:endParaRPr lang="en-US" dirty="0"/>
                    </a:p>
                  </a:txBody>
                  <a:tcPr/>
                </a:tc>
              </a:tr>
              <a:tr h="370840">
                <a:tc>
                  <a:txBody>
                    <a:bodyPr/>
                    <a:lstStyle/>
                    <a:p>
                      <a:r>
                        <a:rPr lang="en-US" dirty="0" smtClean="0"/>
                        <a:t>3</a:t>
                      </a:r>
                      <a:endParaRPr lang="en-US" dirty="0"/>
                    </a:p>
                  </a:txBody>
                  <a:tcPr/>
                </a:tc>
                <a:tc>
                  <a:txBody>
                    <a:bodyPr/>
                    <a:lstStyle/>
                    <a:p>
                      <a:r>
                        <a:rPr lang="en-US" dirty="0" smtClean="0"/>
                        <a:t>Diagnostic data with more verboseness and system information</a:t>
                      </a:r>
                      <a:endParaRPr lang="en-US" dirty="0"/>
                    </a:p>
                  </a:txBody>
                  <a:tcPr/>
                </a:tc>
              </a:tr>
              <a:tr h="370840">
                <a:tc>
                  <a:txBody>
                    <a:bodyPr/>
                    <a:lstStyle/>
                    <a:p>
                      <a:r>
                        <a:rPr lang="en-US" dirty="0" smtClean="0"/>
                        <a:t>4</a:t>
                      </a:r>
                      <a:endParaRPr lang="en-US" dirty="0"/>
                    </a:p>
                  </a:txBody>
                  <a:tcPr/>
                </a:tc>
                <a:tc>
                  <a:txBody>
                    <a:bodyPr/>
                    <a:lstStyle/>
                    <a:p>
                      <a:r>
                        <a:rPr lang="en-US" dirty="0" smtClean="0"/>
                        <a:t>Highest verbosity logs for all requests and system information</a:t>
                      </a:r>
                      <a:endParaRPr lang="en-US" dirty="0"/>
                    </a:p>
                  </a:txBody>
                  <a:tcPr/>
                </a:tc>
              </a:tr>
            </a:tbl>
          </a:graphicData>
        </a:graphic>
      </p:graphicFrame>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20</a:t>
            </a:fld>
            <a:endParaRPr lang="en-US" dirty="0">
              <a:solidFill>
                <a:srgbClr val="FF8715"/>
              </a:solidFill>
            </a:endParaRPr>
          </a:p>
        </p:txBody>
      </p:sp>
      <p:sp>
        <p:nvSpPr>
          <p:cNvPr id="3" name="TextBox 2"/>
          <p:cNvSpPr txBox="1"/>
          <p:nvPr/>
        </p:nvSpPr>
        <p:spPr>
          <a:xfrm>
            <a:off x="762002" y="6050056"/>
            <a:ext cx="11564471" cy="1754326"/>
          </a:xfrm>
          <a:prstGeom prst="rect">
            <a:avLst/>
          </a:prstGeom>
          <a:noFill/>
        </p:spPr>
        <p:txBody>
          <a:bodyPr wrap="square" rtlCol="0">
            <a:spAutoFit/>
          </a:bodyPr>
          <a:lstStyle/>
          <a:p>
            <a:r>
              <a:rPr lang="en-US" dirty="0" smtClean="0"/>
              <a:t>Provides a single setting for cache servers and clients</a:t>
            </a:r>
          </a:p>
          <a:p>
            <a:r>
              <a:rPr lang="en-US" dirty="0" smtClean="0"/>
              <a:t>Configures levels for logs, traces, performance counters &amp; crash dumps</a:t>
            </a:r>
          </a:p>
          <a:p>
            <a:endParaRPr lang="en-US" dirty="0"/>
          </a:p>
          <a:p>
            <a:r>
              <a:rPr lang="en-US" dirty="0" smtClean="0"/>
              <a:t>Full details at </a:t>
            </a:r>
            <a:r>
              <a:rPr lang="en-US" sz="2800" dirty="0">
                <a:gradFill>
                  <a:gsLst>
                    <a:gs pos="2917">
                      <a:schemeClr val="tx1"/>
                    </a:gs>
                    <a:gs pos="30000">
                      <a:schemeClr val="tx1"/>
                    </a:gs>
                  </a:gsLst>
                  <a:lin ang="5400000" scaled="0"/>
                </a:gradFill>
                <a:hlinkClick r:id="rId3"/>
              </a:rPr>
              <a:t>http://</a:t>
            </a:r>
            <a:r>
              <a:rPr lang="en-US" sz="2800" dirty="0" smtClean="0">
                <a:gradFill>
                  <a:gsLst>
                    <a:gs pos="2917">
                      <a:schemeClr val="tx1"/>
                    </a:gs>
                    <a:gs pos="30000">
                      <a:schemeClr val="tx1"/>
                    </a:gs>
                  </a:gsLst>
                  <a:lin ang="5400000" scaled="0"/>
                </a:gradFill>
                <a:hlinkClick r:id="rId3"/>
              </a:rPr>
              <a:t>aka.ms/CacheDiagnostics</a:t>
            </a:r>
            <a:r>
              <a:rPr lang="en-US" sz="2800" dirty="0" smtClean="0">
                <a:gradFill>
                  <a:gsLst>
                    <a:gs pos="2917">
                      <a:schemeClr val="tx1"/>
                    </a:gs>
                    <a:gs pos="30000">
                      <a:schemeClr val="tx1"/>
                    </a:gs>
                  </a:gsLst>
                  <a:lin ang="5400000" scaled="0"/>
                </a:gradFill>
              </a:rPr>
              <a:t> </a:t>
            </a:r>
            <a:endParaRPr lang="en-US" dirty="0"/>
          </a:p>
        </p:txBody>
      </p:sp>
    </p:spTree>
    <p:extLst>
      <p:ext uri="{BB962C8B-B14F-4D97-AF65-F5344CB8AC3E}">
        <p14:creationId xmlns:p14="http://schemas.microsoft.com/office/powerpoint/2010/main" val="25845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the Cache</a:t>
            </a:r>
            <a:endParaRPr lang="en-US" dirty="0"/>
          </a:p>
        </p:txBody>
      </p:sp>
      <p:sp>
        <p:nvSpPr>
          <p:cNvPr id="4" name="Content Placeholder 3"/>
          <p:cNvSpPr>
            <a:spLocks noGrp="1"/>
          </p:cNvSpPr>
          <p:nvPr>
            <p:ph idx="1"/>
          </p:nvPr>
        </p:nvSpPr>
        <p:spPr/>
        <p:txBody>
          <a:bodyPr/>
          <a:lstStyle/>
          <a:p>
            <a:r>
              <a:rPr lang="en-US" dirty="0" smtClean="0"/>
              <a:t>Set cache diagnostic level in configuration or portal</a:t>
            </a:r>
          </a:p>
          <a:p>
            <a:r>
              <a:rPr lang="en-US" dirty="0" smtClean="0"/>
              <a:t>Level (1-4) controls verbosity, </a:t>
            </a:r>
            <a:r>
              <a:rPr lang="en-US" dirty="0" err="1" smtClean="0"/>
              <a:t>perf</a:t>
            </a:r>
            <a:r>
              <a:rPr lang="en-US" dirty="0" smtClean="0"/>
              <a:t> counters, &amp; crash dumps.</a:t>
            </a:r>
          </a:p>
          <a:p>
            <a:r>
              <a:rPr lang="en-US" dirty="0" smtClean="0"/>
              <a:t>Start at 1 and increase as needed</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21</a:t>
            </a:fld>
            <a:endParaRPr lang="en-US" dirty="0"/>
          </a:p>
        </p:txBody>
      </p:sp>
      <p:sp>
        <p:nvSpPr>
          <p:cNvPr id="6" name="Rectangle 5"/>
          <p:cNvSpPr/>
          <p:nvPr/>
        </p:nvSpPr>
        <p:spPr>
          <a:xfrm>
            <a:off x="795975" y="5083134"/>
            <a:ext cx="13662975" cy="3170099"/>
          </a:xfrm>
          <a:prstGeom prst="rect">
            <a:avLst/>
          </a:prstGeom>
        </p:spPr>
        <p:txBody>
          <a:bodyPr wrap="square">
            <a:spAutoFit/>
          </a:bodyPr>
          <a:lstStyle/>
          <a:p>
            <a:r>
              <a:rPr lang="en-US" sz="2000" dirty="0">
                <a:latin typeface="Consolas" panose="020B0609020204030204" pitchFamily="49" charset="0"/>
                <a:cs typeface="Consolas" panose="020B0609020204030204" pitchFamily="49" charset="0"/>
              </a:rPr>
              <a:t>&lt;Role name="WorkerRole1"&gt;</a:t>
            </a:r>
          </a:p>
          <a:p>
            <a:r>
              <a:rPr lang="en-US" sz="2000" dirty="0">
                <a:latin typeface="Consolas" panose="020B0609020204030204" pitchFamily="49" charset="0"/>
                <a:cs typeface="Consolas" panose="020B0609020204030204" pitchFamily="49" charset="0"/>
              </a:rPr>
              <a:t>  &lt;Instances count="1" /&gt;</a:t>
            </a:r>
          </a:p>
          <a:p>
            <a:r>
              <a:rPr lang="en-US" sz="2000" dirty="0">
                <a:latin typeface="Consolas" panose="020B0609020204030204" pitchFamily="49" charset="0"/>
                <a:cs typeface="Consolas" panose="020B0609020204030204" pitchFamily="49" charset="0"/>
              </a:rPr>
              <a:t>  &lt;</a:t>
            </a:r>
            <a:r>
              <a:rPr lang="en-US" sz="2000" dirty="0" err="1">
                <a:latin typeface="Consolas" panose="020B0609020204030204" pitchFamily="49" charset="0"/>
                <a:cs typeface="Consolas" panose="020B0609020204030204" pitchFamily="49" charset="0"/>
              </a:rPr>
              <a:t>ConfigurationSettings</a:t>
            </a:r>
            <a:r>
              <a:rPr lang="en-US" sz="2000" dirty="0">
                <a:latin typeface="Consolas" panose="020B0609020204030204" pitchFamily="49" charset="0"/>
                <a:cs typeface="Consolas" panose="020B0609020204030204" pitchFamily="49" charset="0"/>
              </a:rPr>
              <a:t>&gt;</a:t>
            </a:r>
          </a:p>
          <a:p>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&lt;!– Cache Server --&gt;</a:t>
            </a:r>
            <a:endParaRPr lang="en-US" sz="2000" dirty="0">
              <a:latin typeface="Consolas" panose="020B0609020204030204" pitchFamily="49" charset="0"/>
              <a:cs typeface="Consolas" panose="020B0609020204030204" pitchFamily="49" charset="0"/>
            </a:endParaRPr>
          </a:p>
          <a:p>
            <a:r>
              <a:rPr lang="en-US" sz="2000" b="1" dirty="0">
                <a:latin typeface="Consolas" panose="020B0609020204030204" pitchFamily="49" charset="0"/>
                <a:cs typeface="Consolas" panose="020B0609020204030204" pitchFamily="49" charset="0"/>
              </a:rPr>
              <a:t>    &lt;Setting name="</a:t>
            </a:r>
            <a:r>
              <a:rPr lang="en-US" sz="2000" b="1" dirty="0" err="1" smtClean="0">
                <a:latin typeface="Consolas" panose="020B0609020204030204" pitchFamily="49" charset="0"/>
                <a:cs typeface="Consolas" panose="020B0609020204030204" pitchFamily="49" charset="0"/>
              </a:rPr>
              <a:t>Microsoft.WindowsAzure.Plugins.Caching.DiagnosticLevel</a:t>
            </a:r>
            <a:r>
              <a:rPr lang="en-US" sz="2000" b="1" dirty="0" smtClean="0">
                <a:latin typeface="Consolas" panose="020B0609020204030204" pitchFamily="49" charset="0"/>
                <a:cs typeface="Consolas" panose="020B0609020204030204" pitchFamily="49" charset="0"/>
              </a:rPr>
              <a:t>“ value</a:t>
            </a:r>
            <a:r>
              <a:rPr lang="en-US" sz="2000" b="1" dirty="0">
                <a:latin typeface="Consolas" panose="020B0609020204030204" pitchFamily="49" charset="0"/>
                <a:cs typeface="Consolas" panose="020B0609020204030204" pitchFamily="49" charset="0"/>
              </a:rPr>
              <a:t>="1" </a:t>
            </a:r>
            <a:r>
              <a:rPr lang="en-US" sz="2000" b="1" dirty="0" smtClean="0">
                <a:latin typeface="Consolas" panose="020B0609020204030204" pitchFamily="49" charset="0"/>
                <a:cs typeface="Consolas" panose="020B0609020204030204" pitchFamily="49" charset="0"/>
              </a:rPr>
              <a:t>/&gt;</a:t>
            </a:r>
          </a:p>
          <a:p>
            <a:endParaRPr lang="en-US" sz="2000" dirty="0">
              <a:latin typeface="Consolas" panose="020B0609020204030204" pitchFamily="49" charset="0"/>
              <a:cs typeface="Consolas" panose="020B0609020204030204" pitchFamily="49" charset="0"/>
            </a:endParaRPr>
          </a:p>
          <a:p>
            <a:r>
              <a:rPr lang="en-US" sz="2000" dirty="0" smtClean="0">
                <a:latin typeface="Consolas" panose="020B0609020204030204" pitchFamily="49" charset="0"/>
                <a:cs typeface="Consolas" panose="020B0609020204030204" pitchFamily="49" charset="0"/>
              </a:rPr>
              <a:t>    &lt;!– </a:t>
            </a:r>
            <a:r>
              <a:rPr lang="en-US" sz="2000" dirty="0">
                <a:latin typeface="Consolas" panose="020B0609020204030204" pitchFamily="49" charset="0"/>
                <a:cs typeface="Consolas" panose="020B0609020204030204" pitchFamily="49" charset="0"/>
              </a:rPr>
              <a:t>Cache </a:t>
            </a:r>
            <a:r>
              <a:rPr lang="en-US" sz="2000" dirty="0" smtClean="0">
                <a:latin typeface="Consolas" panose="020B0609020204030204" pitchFamily="49" charset="0"/>
                <a:cs typeface="Consolas" panose="020B0609020204030204" pitchFamily="49" charset="0"/>
              </a:rPr>
              <a:t>Client-</a:t>
            </a:r>
            <a:r>
              <a:rPr lang="en-US" sz="2000" dirty="0">
                <a:latin typeface="Consolas" panose="020B0609020204030204" pitchFamily="49" charset="0"/>
                <a:cs typeface="Consolas" panose="020B0609020204030204" pitchFamily="49" charset="0"/>
              </a:rPr>
              <a:t>-&gt;</a:t>
            </a:r>
          </a:p>
          <a:p>
            <a:r>
              <a:rPr lang="en-US" sz="2000" b="1" dirty="0">
                <a:latin typeface="Consolas" panose="020B0609020204030204" pitchFamily="49" charset="0"/>
                <a:cs typeface="Consolas" panose="020B0609020204030204" pitchFamily="49" charset="0"/>
              </a:rPr>
              <a:t>    &lt;Setting name="</a:t>
            </a:r>
            <a:r>
              <a:rPr lang="en-US" sz="2000" b="1" dirty="0" err="1" smtClean="0">
                <a:latin typeface="Consolas" panose="020B0609020204030204" pitchFamily="49" charset="0"/>
                <a:cs typeface="Consolas" panose="020B0609020204030204" pitchFamily="49" charset="0"/>
              </a:rPr>
              <a:t>Microsoft.WindowsAzure.Plugins.Caching.ClientDiagnosticLevel</a:t>
            </a:r>
            <a:r>
              <a:rPr lang="en-US" sz="2000" b="1" dirty="0" smtClean="0">
                <a:latin typeface="Consolas" panose="020B0609020204030204" pitchFamily="49" charset="0"/>
                <a:cs typeface="Consolas" panose="020B0609020204030204" pitchFamily="49" charset="0"/>
              </a:rPr>
              <a:t>" </a:t>
            </a:r>
            <a:r>
              <a:rPr lang="en-US" sz="2000" b="1" dirty="0">
                <a:latin typeface="Consolas" panose="020B0609020204030204" pitchFamily="49" charset="0"/>
                <a:cs typeface="Consolas" panose="020B0609020204030204" pitchFamily="49" charset="0"/>
              </a:rPr>
              <a:t>value="1" </a:t>
            </a:r>
            <a:r>
              <a:rPr lang="en-US" sz="2000" b="1" dirty="0" smtClean="0">
                <a:latin typeface="Consolas" panose="020B0609020204030204" pitchFamily="49" charset="0"/>
                <a:cs typeface="Consolas" panose="020B0609020204030204" pitchFamily="49" charset="0"/>
              </a:rPr>
              <a:t>/&gt;</a:t>
            </a:r>
            <a:endParaRPr lang="en-US" sz="2000" b="1"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&lt;/</a:t>
            </a:r>
            <a:r>
              <a:rPr lang="en-US" sz="2000" dirty="0" err="1">
                <a:latin typeface="Consolas" panose="020B0609020204030204" pitchFamily="49" charset="0"/>
                <a:cs typeface="Consolas" panose="020B0609020204030204" pitchFamily="49" charset="0"/>
              </a:rPr>
              <a:t>ConfigurationSettings</a:t>
            </a:r>
            <a:r>
              <a:rPr lang="en-US" sz="2000" dirty="0">
                <a:latin typeface="Consolas" panose="020B0609020204030204" pitchFamily="49" charset="0"/>
                <a:cs typeface="Consolas" panose="020B0609020204030204" pitchFamily="49" charset="0"/>
              </a:rPr>
              <a:t>&gt;</a:t>
            </a:r>
          </a:p>
          <a:p>
            <a:r>
              <a:rPr lang="en-US" sz="2000" dirty="0">
                <a:latin typeface="Consolas" panose="020B0609020204030204" pitchFamily="49" charset="0"/>
                <a:cs typeface="Consolas" panose="020B0609020204030204" pitchFamily="49" charset="0"/>
              </a:rPr>
              <a:t>&lt;/Role&gt;</a:t>
            </a:r>
          </a:p>
        </p:txBody>
      </p:sp>
      <p:sp>
        <p:nvSpPr>
          <p:cNvPr id="7" name="TextBox 6"/>
          <p:cNvSpPr txBox="1"/>
          <p:nvPr/>
        </p:nvSpPr>
        <p:spPr>
          <a:xfrm>
            <a:off x="6686550" y="7964120"/>
            <a:ext cx="8680813" cy="507831"/>
          </a:xfrm>
          <a:prstGeom prst="rect">
            <a:avLst/>
          </a:prstGeom>
          <a:noFill/>
        </p:spPr>
        <p:txBody>
          <a:bodyPr wrap="square" rtlCol="0">
            <a:spAutoFit/>
          </a:bodyPr>
          <a:lstStyle/>
          <a:p>
            <a:r>
              <a:rPr lang="en-US" dirty="0"/>
              <a:t>Full details at </a:t>
            </a:r>
            <a:r>
              <a:rPr lang="en-US" b="1" i="1" dirty="0">
                <a:hlinkClick r:id="rId3"/>
              </a:rPr>
              <a:t>http://mcollier.net/AzureCacheDiag</a:t>
            </a:r>
            <a:endParaRPr lang="en-US" dirty="0"/>
          </a:p>
        </p:txBody>
      </p:sp>
    </p:spTree>
    <p:extLst>
      <p:ext uri="{BB962C8B-B14F-4D97-AF65-F5344CB8AC3E}">
        <p14:creationId xmlns:p14="http://schemas.microsoft.com/office/powerpoint/2010/main" val="269514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the Cache</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22</a:t>
            </a:fld>
            <a:endParaRPr lang="en-US" dirty="0">
              <a:solidFill>
                <a:srgbClr val="FF8715"/>
              </a:solidFill>
            </a:endParaRPr>
          </a:p>
        </p:txBody>
      </p:sp>
      <p:sp>
        <p:nvSpPr>
          <p:cNvPr id="8" name="TextBox 7"/>
          <p:cNvSpPr txBox="1"/>
          <p:nvPr/>
        </p:nvSpPr>
        <p:spPr>
          <a:xfrm>
            <a:off x="2266950" y="3771900"/>
            <a:ext cx="4495800" cy="2609850"/>
          </a:xfrm>
          <a:prstGeom prst="rect">
            <a:avLst/>
          </a:prstGeom>
          <a:noFill/>
        </p:spPr>
        <p:txBody>
          <a:bodyPr wrap="square" rtlCol="0">
            <a:spAutoFit/>
          </a:bodyPr>
          <a:lstStyle/>
          <a:p>
            <a:endParaRPr lang="en-US" dirty="0"/>
          </a:p>
        </p:txBody>
      </p:sp>
      <p:sp>
        <p:nvSpPr>
          <p:cNvPr id="9" name="Rectangle 2"/>
          <p:cNvSpPr>
            <a:spLocks noChangeArrowheads="1"/>
          </p:cNvSpPr>
          <p:nvPr/>
        </p:nvSpPr>
        <p:spPr bwMode="auto">
          <a:xfrm>
            <a:off x="0" y="1783345"/>
            <a:ext cx="14630400"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class</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WebRole</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RoleEntryPoint</a:t>
            </a:r>
            <a:endParaRPr kumimoji="0" lang="en-US" sz="2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override</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bool</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OnStart</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Enable cache diagnostics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DiagnosticMonitorConfiguration</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dmConfig</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DiagnosticMonitor</a:t>
            </a:r>
            <a:r>
              <a:rPr kumimoji="0" lang="en-US" sz="2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.GetDefaultInitialConfiguration</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Configure collection of cache diagnostic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CacheDiagnostics</a:t>
            </a:r>
            <a:r>
              <a:rPr kumimoji="0" lang="en-US" sz="2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.ConfigureDiagnostics</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dmConfig</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DiagnosticMonitor</a:t>
            </a:r>
            <a:r>
              <a:rPr kumimoji="0" lang="en-US" sz="2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.Start</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22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Microsoft.WindowsAzure.Plugins.Diagnostics.ConnectionString</a:t>
            </a:r>
            <a:r>
              <a:rPr kumimoji="0" lang="en-US" sz="2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200" dirty="0">
                <a:solidFill>
                  <a:srgbClr val="000000"/>
                </a:solidFill>
                <a:latin typeface="Consolas" panose="020B0609020204030204" pitchFamily="49" charset="0"/>
                <a:cs typeface="Consolas" panose="020B0609020204030204" pitchFamily="49" charset="0"/>
              </a:rPr>
              <a:t> </a:t>
            </a:r>
            <a:r>
              <a:rPr lang="en-US" sz="2200" dirty="0" smtClean="0">
                <a:solidFill>
                  <a:srgbClr val="000000"/>
                </a:solidFill>
                <a:latin typeface="Consolas" panose="020B0609020204030204" pitchFamily="49" charset="0"/>
                <a:cs typeface="Consolas" panose="020B0609020204030204" pitchFamily="49" charset="0"/>
              </a:rPr>
              <a:t>                             </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dmConfig</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base</a:t>
            </a:r>
            <a:r>
              <a:rPr kumimoji="0" lang="en-US" sz="2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.OnStart</a:t>
            </a: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971550" y="3143250"/>
            <a:ext cx="13487400" cy="1219200"/>
          </a:xfrm>
          <a:prstGeom prst="rect">
            <a:avLst/>
          </a:prstGeom>
          <a:no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971550" y="4381500"/>
            <a:ext cx="13487400" cy="971550"/>
          </a:xfrm>
          <a:prstGeom prst="rect">
            <a:avLst/>
          </a:prstGeom>
          <a:no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971550" y="5505450"/>
            <a:ext cx="13487400" cy="874546"/>
          </a:xfrm>
          <a:prstGeom prst="rect">
            <a:avLst/>
          </a:prstGeom>
          <a:no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455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Unable to create </a:t>
            </a:r>
            <a:r>
              <a:rPr lang="en-US" dirty="0" err="1" smtClean="0"/>
              <a:t>DataCache</a:t>
            </a:r>
            <a:r>
              <a:rPr lang="en-US" dirty="0" smtClean="0"/>
              <a:t> in </a:t>
            </a:r>
            <a:r>
              <a:rPr lang="en-US" b="1" dirty="0" err="1" smtClean="0"/>
              <a:t>RoleEntryPoint</a:t>
            </a:r>
            <a:endParaRPr lang="en-US" b="1" dirty="0" smtClean="0"/>
          </a:p>
          <a:p>
            <a:endParaRPr lang="en-US" dirty="0" smtClean="0"/>
          </a:p>
          <a:p>
            <a:r>
              <a:rPr lang="en-US" dirty="0" smtClean="0"/>
              <a:t>Max object size is 8MB post serialized </a:t>
            </a:r>
          </a:p>
          <a:p>
            <a:endParaRPr lang="en-US" dirty="0" smtClean="0"/>
          </a:p>
          <a:p>
            <a:r>
              <a:rPr lang="en-US" dirty="0" smtClean="0"/>
              <a:t>Default </a:t>
            </a:r>
            <a:r>
              <a:rPr lang="en-US" dirty="0" err="1" smtClean="0"/>
              <a:t>serializer</a:t>
            </a:r>
            <a:r>
              <a:rPr lang="en-US" dirty="0" smtClean="0"/>
              <a:t> is </a:t>
            </a:r>
            <a:r>
              <a:rPr lang="en-US" dirty="0" err="1" smtClean="0"/>
              <a:t>NetDataContractSerializer</a:t>
            </a:r>
            <a:endParaRPr lang="en-US" dirty="0" smtClean="0"/>
          </a:p>
          <a:p>
            <a:endParaRPr lang="en-US" dirty="0" smtClean="0"/>
          </a:p>
          <a:p>
            <a:r>
              <a:rPr lang="en-US" dirty="0" smtClean="0"/>
              <a:t>Cost only for role instances</a:t>
            </a:r>
          </a:p>
          <a:p>
            <a:endParaRPr lang="en-US" dirty="0" smtClean="0"/>
          </a:p>
          <a:p>
            <a:r>
              <a:rPr lang="en-US" dirty="0" smtClean="0"/>
              <a:t>Only accessible from within same Cloud Service</a:t>
            </a:r>
          </a:p>
          <a:p>
            <a:pPr lvl="1"/>
            <a:r>
              <a:rPr lang="en-US" dirty="0" smtClean="0"/>
              <a:t>Deployment will impact the cache (instances recycle)</a:t>
            </a:r>
          </a:p>
          <a:p>
            <a:endParaRPr lang="en-US" dirty="0" smtClean="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23</a:t>
            </a:fld>
            <a:endParaRPr lang="en-US" dirty="0">
              <a:solidFill>
                <a:srgbClr val="FF8715"/>
              </a:solidFill>
            </a:endParaRPr>
          </a:p>
        </p:txBody>
      </p:sp>
    </p:spTree>
    <p:extLst>
      <p:ext uri="{BB962C8B-B14F-4D97-AF65-F5344CB8AC3E}">
        <p14:creationId xmlns:p14="http://schemas.microsoft.com/office/powerpoint/2010/main" val="307280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Windows Azure Cache?</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24</a:t>
            </a:fld>
            <a:endParaRPr lang="en-US" dirty="0"/>
          </a:p>
        </p:txBody>
      </p:sp>
      <p:grpSp>
        <p:nvGrpSpPr>
          <p:cNvPr id="25" name="Group 24"/>
          <p:cNvGrpSpPr/>
          <p:nvPr/>
        </p:nvGrpSpPr>
        <p:grpSpPr>
          <a:xfrm>
            <a:off x="1347455" y="1518605"/>
            <a:ext cx="2181894" cy="3766782"/>
            <a:chOff x="4314440" y="2333767"/>
            <a:chExt cx="2181894" cy="3766782"/>
          </a:xfrm>
        </p:grpSpPr>
        <p:sp>
          <p:nvSpPr>
            <p:cNvPr id="16" name="Rectangle 15"/>
            <p:cNvSpPr/>
            <p:nvPr/>
          </p:nvSpPr>
          <p:spPr>
            <a:xfrm>
              <a:off x="4314440" y="2333767"/>
              <a:ext cx="2181894" cy="3766782"/>
            </a:xfrm>
            <a:prstGeom prst="rect">
              <a:avLst/>
            </a:prstGeom>
            <a:noFill/>
            <a:ln w="19050">
              <a:solidFill>
                <a:schemeClr val="tx2"/>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314440" y="5454218"/>
              <a:ext cx="2181894" cy="646331"/>
            </a:xfrm>
            <a:prstGeom prst="rect">
              <a:avLst/>
            </a:prstGeom>
            <a:noFill/>
          </p:spPr>
          <p:txBody>
            <a:bodyPr wrap="square" rtlCol="0">
              <a:spAutoFit/>
            </a:bodyPr>
            <a:lstStyle/>
            <a:p>
              <a:pPr algn="ctr"/>
              <a:r>
                <a:rPr lang="en-US" sz="1800" dirty="0" smtClean="0">
                  <a:solidFill>
                    <a:schemeClr val="accent1"/>
                  </a:solidFill>
                </a:rPr>
                <a:t>Shared Azure Website Stamp</a:t>
              </a:r>
              <a:endParaRPr lang="en-US" sz="1800" dirty="0">
                <a:solidFill>
                  <a:schemeClr val="accent1"/>
                </a:solidFill>
              </a:endParaRPr>
            </a:p>
          </p:txBody>
        </p:sp>
        <p:grpSp>
          <p:nvGrpSpPr>
            <p:cNvPr id="19" name="Group 18"/>
            <p:cNvGrpSpPr/>
            <p:nvPr/>
          </p:nvGrpSpPr>
          <p:grpSpPr>
            <a:xfrm>
              <a:off x="4674511" y="3960944"/>
              <a:ext cx="1461752" cy="1414213"/>
              <a:chOff x="6122980" y="1871393"/>
              <a:chExt cx="1461752" cy="1414213"/>
            </a:xfrm>
          </p:grpSpPr>
          <p:pic>
            <p:nvPicPr>
              <p:cNvPr id="20" name="Picture 19"/>
              <p:cNvPicPr>
                <a:picLocks noChangeAspect="1"/>
              </p:cNvPicPr>
              <p:nvPr/>
            </p:nvPicPr>
            <p:blipFill>
              <a:blip r:embed="rId3"/>
              <a:stretch>
                <a:fillRect/>
              </a:stretch>
            </p:blipFill>
            <p:spPr>
              <a:xfrm>
                <a:off x="6336183" y="1871393"/>
                <a:ext cx="1043631" cy="1051875"/>
              </a:xfrm>
              <a:prstGeom prst="rect">
                <a:avLst/>
              </a:prstGeom>
            </p:spPr>
          </p:pic>
          <p:sp>
            <p:nvSpPr>
              <p:cNvPr id="21" name="TextBox 20"/>
              <p:cNvSpPr txBox="1"/>
              <p:nvPr/>
            </p:nvSpPr>
            <p:spPr>
              <a:xfrm>
                <a:off x="6122980" y="2885496"/>
                <a:ext cx="1461752" cy="400110"/>
              </a:xfrm>
              <a:prstGeom prst="rect">
                <a:avLst/>
              </a:prstGeom>
              <a:noFill/>
            </p:spPr>
            <p:txBody>
              <a:bodyPr wrap="square" rtlCol="0">
                <a:spAutoFit/>
              </a:bodyPr>
              <a:lstStyle/>
              <a:p>
                <a:pPr algn="ctr"/>
                <a:r>
                  <a:rPr lang="en-US" sz="2000" dirty="0" smtClean="0"/>
                  <a:t>App2</a:t>
                </a:r>
                <a:endParaRPr lang="en-US" sz="2000" dirty="0"/>
              </a:p>
            </p:txBody>
          </p:sp>
        </p:grpSp>
        <p:grpSp>
          <p:nvGrpSpPr>
            <p:cNvPr id="22" name="Group 21"/>
            <p:cNvGrpSpPr/>
            <p:nvPr/>
          </p:nvGrpSpPr>
          <p:grpSpPr>
            <a:xfrm>
              <a:off x="4681914" y="2446074"/>
              <a:ext cx="1461752" cy="1414213"/>
              <a:chOff x="6122980" y="1871393"/>
              <a:chExt cx="1461752" cy="1414213"/>
            </a:xfrm>
          </p:grpSpPr>
          <p:pic>
            <p:nvPicPr>
              <p:cNvPr id="23" name="Picture 22"/>
              <p:cNvPicPr>
                <a:picLocks noChangeAspect="1"/>
              </p:cNvPicPr>
              <p:nvPr/>
            </p:nvPicPr>
            <p:blipFill>
              <a:blip r:embed="rId3"/>
              <a:stretch>
                <a:fillRect/>
              </a:stretch>
            </p:blipFill>
            <p:spPr>
              <a:xfrm>
                <a:off x="6336183" y="1871393"/>
                <a:ext cx="1043631" cy="1051875"/>
              </a:xfrm>
              <a:prstGeom prst="rect">
                <a:avLst/>
              </a:prstGeom>
            </p:spPr>
          </p:pic>
          <p:sp>
            <p:nvSpPr>
              <p:cNvPr id="24" name="TextBox 23"/>
              <p:cNvSpPr txBox="1"/>
              <p:nvPr/>
            </p:nvSpPr>
            <p:spPr>
              <a:xfrm>
                <a:off x="6122980" y="2885496"/>
                <a:ext cx="1461752" cy="400110"/>
              </a:xfrm>
              <a:prstGeom prst="rect">
                <a:avLst/>
              </a:prstGeom>
              <a:noFill/>
            </p:spPr>
            <p:txBody>
              <a:bodyPr wrap="square" rtlCol="0">
                <a:spAutoFit/>
              </a:bodyPr>
              <a:lstStyle/>
              <a:p>
                <a:pPr algn="ctr"/>
                <a:r>
                  <a:rPr lang="en-US" sz="2000" dirty="0" smtClean="0"/>
                  <a:t>App1</a:t>
                </a:r>
                <a:endParaRPr lang="en-US" sz="2000" dirty="0"/>
              </a:p>
            </p:txBody>
          </p:sp>
        </p:grpSp>
      </p:grpSp>
      <p:grpSp>
        <p:nvGrpSpPr>
          <p:cNvPr id="41" name="Group 40"/>
          <p:cNvGrpSpPr/>
          <p:nvPr/>
        </p:nvGrpSpPr>
        <p:grpSpPr>
          <a:xfrm>
            <a:off x="5325243" y="1515261"/>
            <a:ext cx="3979914" cy="3766782"/>
            <a:chOff x="4647564" y="1915371"/>
            <a:chExt cx="3979914" cy="3766782"/>
          </a:xfrm>
        </p:grpSpPr>
        <p:pic>
          <p:nvPicPr>
            <p:cNvPr id="11" name="Picture 10"/>
            <p:cNvPicPr>
              <a:picLocks noChangeAspect="1"/>
            </p:cNvPicPr>
            <p:nvPr/>
          </p:nvPicPr>
          <p:blipFill>
            <a:blip r:embed="rId4"/>
            <a:stretch>
              <a:fillRect/>
            </a:stretch>
          </p:blipFill>
          <p:spPr>
            <a:xfrm>
              <a:off x="4757654" y="2016069"/>
              <a:ext cx="2025584" cy="1791254"/>
            </a:xfrm>
            <a:prstGeom prst="rect">
              <a:avLst/>
            </a:prstGeom>
          </p:spPr>
        </p:pic>
        <p:pic>
          <p:nvPicPr>
            <p:cNvPr id="27" name="Picture 26"/>
            <p:cNvPicPr>
              <a:picLocks noChangeAspect="1"/>
            </p:cNvPicPr>
            <p:nvPr/>
          </p:nvPicPr>
          <p:blipFill>
            <a:blip r:embed="rId4"/>
            <a:stretch>
              <a:fillRect/>
            </a:stretch>
          </p:blipFill>
          <p:spPr>
            <a:xfrm>
              <a:off x="6601894" y="2016069"/>
              <a:ext cx="2025584" cy="1791254"/>
            </a:xfrm>
            <a:prstGeom prst="rect">
              <a:avLst/>
            </a:prstGeom>
          </p:spPr>
        </p:pic>
        <p:pic>
          <p:nvPicPr>
            <p:cNvPr id="28" name="Picture 27"/>
            <p:cNvPicPr>
              <a:picLocks noChangeAspect="1"/>
            </p:cNvPicPr>
            <p:nvPr/>
          </p:nvPicPr>
          <p:blipFill>
            <a:blip r:embed="rId4"/>
            <a:stretch>
              <a:fillRect/>
            </a:stretch>
          </p:blipFill>
          <p:spPr>
            <a:xfrm>
              <a:off x="5679429" y="3528561"/>
              <a:ext cx="2025584" cy="1791254"/>
            </a:xfrm>
            <a:prstGeom prst="rect">
              <a:avLst/>
            </a:prstGeom>
          </p:spPr>
        </p:pic>
        <p:sp>
          <p:nvSpPr>
            <p:cNvPr id="29" name="Rectangle 28"/>
            <p:cNvSpPr/>
            <p:nvPr/>
          </p:nvSpPr>
          <p:spPr>
            <a:xfrm>
              <a:off x="4647564" y="1915371"/>
              <a:ext cx="3979914" cy="3766782"/>
            </a:xfrm>
            <a:prstGeom prst="rect">
              <a:avLst/>
            </a:prstGeom>
            <a:noFill/>
            <a:ln w="19050">
              <a:solidFill>
                <a:schemeClr val="tx2"/>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4647564" y="5297432"/>
              <a:ext cx="3979914" cy="369332"/>
            </a:xfrm>
            <a:prstGeom prst="rect">
              <a:avLst/>
            </a:prstGeom>
            <a:noFill/>
          </p:spPr>
          <p:txBody>
            <a:bodyPr wrap="square" rtlCol="0">
              <a:spAutoFit/>
            </a:bodyPr>
            <a:lstStyle/>
            <a:p>
              <a:pPr algn="ctr"/>
              <a:r>
                <a:rPr lang="en-US" sz="1800" dirty="0" err="1" smtClean="0">
                  <a:solidFill>
                    <a:schemeClr val="accent1"/>
                  </a:solidFill>
                </a:rPr>
                <a:t>IaaS</a:t>
              </a:r>
              <a:r>
                <a:rPr lang="en-US" sz="1800" dirty="0" smtClean="0">
                  <a:solidFill>
                    <a:schemeClr val="accent1"/>
                  </a:solidFill>
                </a:rPr>
                <a:t> VMs</a:t>
              </a:r>
              <a:endParaRPr lang="en-US" sz="1800" dirty="0">
                <a:solidFill>
                  <a:schemeClr val="accent1"/>
                </a:solidFill>
              </a:endParaRPr>
            </a:p>
          </p:txBody>
        </p:sp>
      </p:grpSp>
      <p:grpSp>
        <p:nvGrpSpPr>
          <p:cNvPr id="40" name="Group 39"/>
          <p:cNvGrpSpPr/>
          <p:nvPr/>
        </p:nvGrpSpPr>
        <p:grpSpPr>
          <a:xfrm>
            <a:off x="10771209" y="1553033"/>
            <a:ext cx="3127671" cy="4578904"/>
            <a:chOff x="9455565" y="1705422"/>
            <a:chExt cx="3127671" cy="4578904"/>
          </a:xfrm>
        </p:grpSpPr>
        <p:pic>
          <p:nvPicPr>
            <p:cNvPr id="5" name="Picture 4"/>
            <p:cNvPicPr>
              <a:picLocks noChangeAspect="1"/>
            </p:cNvPicPr>
            <p:nvPr/>
          </p:nvPicPr>
          <p:blipFill>
            <a:blip r:embed="rId5"/>
            <a:stretch>
              <a:fillRect/>
            </a:stretch>
          </p:blipFill>
          <p:spPr>
            <a:xfrm>
              <a:off x="9906469" y="1991773"/>
              <a:ext cx="1170132" cy="964219"/>
            </a:xfrm>
            <a:prstGeom prst="rect">
              <a:avLst/>
            </a:prstGeom>
          </p:spPr>
        </p:pic>
        <p:pic>
          <p:nvPicPr>
            <p:cNvPr id="13" name="Picture 12"/>
            <p:cNvPicPr>
              <a:picLocks noChangeAspect="1"/>
            </p:cNvPicPr>
            <p:nvPr/>
          </p:nvPicPr>
          <p:blipFill>
            <a:blip r:embed="rId6"/>
            <a:stretch>
              <a:fillRect/>
            </a:stretch>
          </p:blipFill>
          <p:spPr>
            <a:xfrm>
              <a:off x="11023408" y="1949141"/>
              <a:ext cx="1332184" cy="1087780"/>
            </a:xfrm>
            <a:prstGeom prst="rect">
              <a:avLst/>
            </a:prstGeom>
          </p:spPr>
        </p:pic>
        <p:sp>
          <p:nvSpPr>
            <p:cNvPr id="31" name="Rectangle 30"/>
            <p:cNvSpPr/>
            <p:nvPr/>
          </p:nvSpPr>
          <p:spPr>
            <a:xfrm>
              <a:off x="9756517" y="1834134"/>
              <a:ext cx="2599075" cy="1245419"/>
            </a:xfrm>
            <a:prstGeom prst="rect">
              <a:avLst/>
            </a:prstGeom>
            <a:noFill/>
            <a:ln w="19050">
              <a:solidFill>
                <a:schemeClr val="accent4"/>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5"/>
            <a:stretch>
              <a:fillRect/>
            </a:stretch>
          </p:blipFill>
          <p:spPr>
            <a:xfrm>
              <a:off x="9906469" y="3337849"/>
              <a:ext cx="1170132" cy="964219"/>
            </a:xfrm>
            <a:prstGeom prst="rect">
              <a:avLst/>
            </a:prstGeom>
          </p:spPr>
        </p:pic>
        <p:pic>
          <p:nvPicPr>
            <p:cNvPr id="33" name="Picture 32"/>
            <p:cNvPicPr>
              <a:picLocks noChangeAspect="1"/>
            </p:cNvPicPr>
            <p:nvPr/>
          </p:nvPicPr>
          <p:blipFill>
            <a:blip r:embed="rId6"/>
            <a:stretch>
              <a:fillRect/>
            </a:stretch>
          </p:blipFill>
          <p:spPr>
            <a:xfrm>
              <a:off x="11023408" y="3295217"/>
              <a:ext cx="1332184" cy="1087780"/>
            </a:xfrm>
            <a:prstGeom prst="rect">
              <a:avLst/>
            </a:prstGeom>
          </p:spPr>
        </p:pic>
        <p:sp>
          <p:nvSpPr>
            <p:cNvPr id="34" name="Rectangle 33"/>
            <p:cNvSpPr/>
            <p:nvPr/>
          </p:nvSpPr>
          <p:spPr>
            <a:xfrm>
              <a:off x="9756517" y="3180210"/>
              <a:ext cx="2599075" cy="1245419"/>
            </a:xfrm>
            <a:prstGeom prst="rect">
              <a:avLst/>
            </a:prstGeom>
            <a:noFill/>
            <a:ln w="19050">
              <a:solidFill>
                <a:schemeClr val="accent4"/>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5"/>
            <a:stretch>
              <a:fillRect/>
            </a:stretch>
          </p:blipFill>
          <p:spPr>
            <a:xfrm>
              <a:off x="9910664" y="4683925"/>
              <a:ext cx="1170132" cy="964219"/>
            </a:xfrm>
            <a:prstGeom prst="rect">
              <a:avLst/>
            </a:prstGeom>
          </p:spPr>
        </p:pic>
        <p:pic>
          <p:nvPicPr>
            <p:cNvPr id="36" name="Picture 35"/>
            <p:cNvPicPr>
              <a:picLocks noChangeAspect="1"/>
            </p:cNvPicPr>
            <p:nvPr/>
          </p:nvPicPr>
          <p:blipFill>
            <a:blip r:embed="rId6"/>
            <a:stretch>
              <a:fillRect/>
            </a:stretch>
          </p:blipFill>
          <p:spPr>
            <a:xfrm>
              <a:off x="11027603" y="4641293"/>
              <a:ext cx="1332184" cy="1087780"/>
            </a:xfrm>
            <a:prstGeom prst="rect">
              <a:avLst/>
            </a:prstGeom>
          </p:spPr>
        </p:pic>
        <p:sp>
          <p:nvSpPr>
            <p:cNvPr id="37" name="Rectangle 36"/>
            <p:cNvSpPr/>
            <p:nvPr/>
          </p:nvSpPr>
          <p:spPr>
            <a:xfrm>
              <a:off x="9760712" y="4526286"/>
              <a:ext cx="2599075" cy="1245419"/>
            </a:xfrm>
            <a:prstGeom prst="rect">
              <a:avLst/>
            </a:prstGeom>
            <a:noFill/>
            <a:ln w="19050">
              <a:solidFill>
                <a:schemeClr val="accent4"/>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9455565" y="1705422"/>
              <a:ext cx="3127671" cy="4545253"/>
            </a:xfrm>
            <a:prstGeom prst="rect">
              <a:avLst/>
            </a:prstGeom>
            <a:noFill/>
            <a:ln w="19050">
              <a:solidFill>
                <a:schemeClr val="tx2"/>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9455565" y="5914994"/>
              <a:ext cx="3127671" cy="369332"/>
            </a:xfrm>
            <a:prstGeom prst="rect">
              <a:avLst/>
            </a:prstGeom>
            <a:noFill/>
          </p:spPr>
          <p:txBody>
            <a:bodyPr wrap="square" rtlCol="0">
              <a:spAutoFit/>
            </a:bodyPr>
            <a:lstStyle/>
            <a:p>
              <a:pPr algn="ctr"/>
              <a:r>
                <a:rPr lang="en-US" sz="1800" dirty="0" smtClean="0">
                  <a:solidFill>
                    <a:schemeClr val="accent1"/>
                  </a:solidFill>
                </a:rPr>
                <a:t>Cloud Services</a:t>
              </a:r>
              <a:endParaRPr lang="en-US" sz="1800" dirty="0">
                <a:solidFill>
                  <a:schemeClr val="accent1"/>
                </a:solidFill>
              </a:endParaRPr>
            </a:p>
          </p:txBody>
        </p:sp>
      </p:grpSp>
      <p:sp>
        <p:nvSpPr>
          <p:cNvPr id="42" name="Rounded Rectangle 41"/>
          <p:cNvSpPr/>
          <p:nvPr/>
        </p:nvSpPr>
        <p:spPr>
          <a:xfrm>
            <a:off x="4333273" y="6698571"/>
            <a:ext cx="6073254" cy="1503517"/>
          </a:xfrm>
          <a:prstGeom prst="roundRect">
            <a:avLst/>
          </a:prstGeom>
          <a:solidFill>
            <a:srgbClr val="5B9BD5"/>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t>Windows Azure Cache</a:t>
            </a:r>
            <a:endParaRPr lang="en-US" dirty="0"/>
          </a:p>
        </p:txBody>
      </p:sp>
      <p:sp>
        <p:nvSpPr>
          <p:cNvPr id="43" name="Lightning Bolt 42"/>
          <p:cNvSpPr/>
          <p:nvPr/>
        </p:nvSpPr>
        <p:spPr>
          <a:xfrm rot="4102553">
            <a:off x="7027124" y="6826483"/>
            <a:ext cx="623323" cy="812754"/>
          </a:xfrm>
          <a:prstGeom prst="lightningBol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Arrow 43"/>
          <p:cNvSpPr/>
          <p:nvPr/>
        </p:nvSpPr>
        <p:spPr>
          <a:xfrm rot="3209093">
            <a:off x="3011450" y="5579916"/>
            <a:ext cx="2131863" cy="859809"/>
          </a:xfrm>
          <a:prstGeom prst="rightArrow">
            <a:avLst>
              <a:gd name="adj1" fmla="val 5317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p:cNvSpPr/>
          <p:nvPr/>
        </p:nvSpPr>
        <p:spPr>
          <a:xfrm rot="8288650">
            <a:off x="9724875" y="5836893"/>
            <a:ext cx="1519957" cy="859809"/>
          </a:xfrm>
          <a:prstGeom prst="rightArrow">
            <a:avLst>
              <a:gd name="adj1" fmla="val 5317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ight Arrow 45"/>
          <p:cNvSpPr/>
          <p:nvPr/>
        </p:nvSpPr>
        <p:spPr>
          <a:xfrm rot="5400000">
            <a:off x="6757729" y="5560661"/>
            <a:ext cx="1360128" cy="859809"/>
          </a:xfrm>
          <a:prstGeom prst="rightArrow">
            <a:avLst>
              <a:gd name="adj1" fmla="val 5317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10771209" y="6642278"/>
            <a:ext cx="3591894" cy="1200329"/>
          </a:xfrm>
          <a:prstGeom prst="rect">
            <a:avLst/>
          </a:prstGeom>
          <a:noFill/>
        </p:spPr>
        <p:txBody>
          <a:bodyPr wrap="square" rtlCol="0">
            <a:spAutoFit/>
          </a:bodyPr>
          <a:lstStyle/>
          <a:p>
            <a:pPr marL="457200" indent="-457200">
              <a:buFont typeface="+mj-lt"/>
              <a:buAutoNum type="arabicPeriod"/>
            </a:pPr>
            <a:r>
              <a:rPr lang="en-US" sz="2400" dirty="0"/>
              <a:t>SLA backed</a:t>
            </a:r>
          </a:p>
          <a:p>
            <a:pPr marL="457200" indent="-457200">
              <a:buFont typeface="+mj-lt"/>
              <a:buAutoNum type="arabicPeriod"/>
            </a:pPr>
            <a:r>
              <a:rPr lang="en-US" sz="2400" dirty="0"/>
              <a:t>Microsoft Managed</a:t>
            </a:r>
          </a:p>
          <a:p>
            <a:pPr marL="457200" indent="-457200">
              <a:buFont typeface="+mj-lt"/>
              <a:buAutoNum type="arabicPeriod"/>
            </a:pPr>
            <a:r>
              <a:rPr lang="en-US" sz="2400" dirty="0" smtClean="0"/>
              <a:t>Scalable </a:t>
            </a:r>
            <a:r>
              <a:rPr lang="en-US" sz="2400" dirty="0"/>
              <a:t>&amp; </a:t>
            </a:r>
            <a:r>
              <a:rPr lang="en-US" sz="2400" dirty="0" smtClean="0"/>
              <a:t>Resilient</a:t>
            </a:r>
            <a:endParaRPr lang="en-US" sz="2400" dirty="0"/>
          </a:p>
        </p:txBody>
      </p:sp>
    </p:spTree>
    <p:extLst>
      <p:ext uri="{BB962C8B-B14F-4D97-AF65-F5344CB8AC3E}">
        <p14:creationId xmlns:p14="http://schemas.microsoft.com/office/powerpoint/2010/main" val="193587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500"/>
                                        <p:tgtEl>
                                          <p:spTgt spid="4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7">
                                            <p:txEl>
                                              <p:pRg st="1" end="1"/>
                                            </p:txEl>
                                          </p:spTgt>
                                        </p:tgtEl>
                                        <p:attrNameLst>
                                          <p:attrName>style.visibility</p:attrName>
                                        </p:attrNameLst>
                                      </p:cBhvr>
                                      <p:to>
                                        <p:strVal val="visible"/>
                                      </p:to>
                                    </p:set>
                                    <p:animEffect transition="in" filter="wipe(left)">
                                      <p:cBhvr>
                                        <p:cTn id="10" dur="500"/>
                                        <p:tgtEl>
                                          <p:spTgt spid="4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7">
                                            <p:txEl>
                                              <p:pRg st="2" end="2"/>
                                            </p:txEl>
                                          </p:spTgt>
                                        </p:tgtEl>
                                        <p:attrNameLst>
                                          <p:attrName>style.visibility</p:attrName>
                                        </p:attrNameLst>
                                      </p:cBhvr>
                                      <p:to>
                                        <p:strVal val="visible"/>
                                      </p:to>
                                    </p:set>
                                    <p:animEffect transition="in" filter="wipe(left)">
                                      <p:cBhvr>
                                        <p:cTn id="13" dur="500"/>
                                        <p:tgtEl>
                                          <p:spTgt spid="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and Configure the Cache Service</a:t>
            </a:r>
            <a:endParaRPr lang="en-US" dirty="0"/>
          </a:p>
        </p:txBody>
      </p:sp>
      <p:sp>
        <p:nvSpPr>
          <p:cNvPr id="4" name="Content Placeholder 3"/>
          <p:cNvSpPr>
            <a:spLocks noGrp="1"/>
          </p:cNvSpPr>
          <p:nvPr>
            <p:ph idx="1"/>
          </p:nvPr>
        </p:nvSpPr>
        <p:spPr>
          <a:xfrm>
            <a:off x="731520" y="2133605"/>
            <a:ext cx="6476104" cy="6034617"/>
          </a:xfrm>
        </p:spPr>
        <p:txBody>
          <a:bodyPr>
            <a:normAutofit fontScale="77500" lnSpcReduction="20000"/>
          </a:bodyPr>
          <a:lstStyle/>
          <a:p>
            <a:r>
              <a:rPr lang="en-US" dirty="0" smtClean="0"/>
              <a:t>Create via management portal</a:t>
            </a:r>
          </a:p>
          <a:p>
            <a:endParaRPr lang="en-US" dirty="0" smtClean="0"/>
          </a:p>
          <a:p>
            <a:r>
              <a:rPr lang="en-US" dirty="0" smtClean="0"/>
              <a:t>Choose an offering</a:t>
            </a:r>
          </a:p>
          <a:p>
            <a:pPr lvl="1"/>
            <a:r>
              <a:rPr lang="en-US" b="1" dirty="0" smtClean="0"/>
              <a:t>Basic</a:t>
            </a:r>
            <a:r>
              <a:rPr lang="en-US" dirty="0" smtClean="0"/>
              <a:t> (128MB to 1GB in 128MB units, 1 named cache)</a:t>
            </a:r>
          </a:p>
          <a:p>
            <a:pPr lvl="1"/>
            <a:r>
              <a:rPr lang="en-US" b="1" dirty="0" smtClean="0"/>
              <a:t>Standard</a:t>
            </a:r>
            <a:r>
              <a:rPr lang="en-US" dirty="0" smtClean="0"/>
              <a:t> (1GB to 10GB in 1GB units, notifications, and 10 named caches)</a:t>
            </a:r>
          </a:p>
          <a:p>
            <a:pPr lvl="1"/>
            <a:r>
              <a:rPr lang="en-US" b="1" dirty="0" smtClean="0"/>
              <a:t>Premium</a:t>
            </a:r>
            <a:r>
              <a:rPr lang="en-US" dirty="0" smtClean="0"/>
              <a:t> (5GB to 150GB in 5GB units, notifications, HA, and 10 named caches)</a:t>
            </a:r>
          </a:p>
          <a:p>
            <a:endParaRPr lang="en-US" dirty="0" smtClean="0"/>
          </a:p>
          <a:p>
            <a:r>
              <a:rPr lang="en-US" dirty="0" smtClean="0"/>
              <a:t>Locate in same region as client for best </a:t>
            </a:r>
            <a:r>
              <a:rPr lang="en-US" dirty="0" err="1" smtClean="0"/>
              <a:t>perf</a:t>
            </a:r>
            <a:r>
              <a:rPr lang="en-US" dirty="0" smtClean="0"/>
              <a:t> and cost</a:t>
            </a:r>
          </a:p>
        </p:txBody>
      </p:sp>
      <p:sp>
        <p:nvSpPr>
          <p:cNvPr id="3" name="Slide Number Placeholder 2"/>
          <p:cNvSpPr>
            <a:spLocks noGrp="1"/>
          </p:cNvSpPr>
          <p:nvPr>
            <p:ph type="sldNum" sz="quarter" idx="4"/>
          </p:nvPr>
        </p:nvSpPr>
        <p:spPr/>
        <p:txBody>
          <a:bodyPr/>
          <a:lstStyle/>
          <a:p>
            <a:fld id="{C40E83BF-A382-1D4A-BA84-4A1A27728F77}"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7264774" y="2396077"/>
            <a:ext cx="7310563" cy="5772145"/>
          </a:xfrm>
          <a:prstGeom prst="rect">
            <a:avLst/>
          </a:prstGeom>
        </p:spPr>
      </p:pic>
    </p:spTree>
    <p:extLst>
      <p:ext uri="{BB962C8B-B14F-4D97-AF65-F5344CB8AC3E}">
        <p14:creationId xmlns:p14="http://schemas.microsoft.com/office/powerpoint/2010/main" val="397444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p:txBody>
          <a:bodyPr/>
          <a:lstStyle/>
          <a:p>
            <a:fld id="{C40E83BF-A382-1D4A-BA84-4A1A27728F77}" type="slidenum">
              <a:rPr lang="en-US" smtClean="0"/>
              <a:pPr/>
              <a:t>26</a:t>
            </a:fld>
            <a:endParaRPr lang="en-US" dirty="0"/>
          </a:p>
        </p:txBody>
      </p:sp>
      <p:sp>
        <p:nvSpPr>
          <p:cNvPr id="4" name="Text Placeholder 4"/>
          <p:cNvSpPr txBox="1">
            <a:spLocks/>
          </p:cNvSpPr>
          <p:nvPr/>
        </p:nvSpPr>
        <p:spPr>
          <a:xfrm>
            <a:off x="-18271" y="6591996"/>
            <a:ext cx="14630400" cy="565151"/>
          </a:xfrm>
          <a:prstGeom prst="rect">
            <a:avLst/>
          </a:prstGeom>
        </p:spPr>
        <p:txBody>
          <a:bodyPr vert="horz" lIns="91440" tIns="45720" rIns="91440" bIns="45720" rtlCol="0">
            <a:noAutofit/>
          </a:bodyPr>
          <a:lstStyle>
            <a:lvl1pPr marL="457178" indent="-457178" algn="l" defTabSz="609570" rtl="0" eaLnBrk="1" latinLnBrk="0" hangingPunct="1">
              <a:spcBef>
                <a:spcPct val="20000"/>
              </a:spcBef>
              <a:buClr>
                <a:schemeClr val="accent1"/>
              </a:buClr>
              <a:buFont typeface="Arial" pitchFamily="34" charset="0"/>
              <a:buChar char="•"/>
              <a:defRPr sz="4267" kern="1200">
                <a:solidFill>
                  <a:srgbClr val="404040"/>
                </a:solidFill>
                <a:latin typeface="Segoe Light"/>
                <a:ea typeface="+mn-ea"/>
                <a:cs typeface="Segoe Light"/>
              </a:defRPr>
            </a:lvl1pPr>
            <a:lvl2pPr marL="990550" indent="-380981" algn="l" defTabSz="609570" rtl="0" eaLnBrk="1" latinLnBrk="0" hangingPunct="1">
              <a:spcBef>
                <a:spcPct val="20000"/>
              </a:spcBef>
              <a:buClr>
                <a:schemeClr val="accent1"/>
              </a:buClr>
              <a:buFont typeface="Arial" pitchFamily="34" charset="0"/>
              <a:buChar char="•"/>
              <a:defRPr sz="3733" kern="1200">
                <a:solidFill>
                  <a:srgbClr val="404040"/>
                </a:solidFill>
                <a:latin typeface="Segoe Light"/>
                <a:ea typeface="+mn-ea"/>
                <a:cs typeface="Segoe Light"/>
              </a:defRPr>
            </a:lvl2pPr>
            <a:lvl3pPr marL="1523925" indent="-304784" algn="l" defTabSz="609570" rtl="0" eaLnBrk="1" latinLnBrk="0" hangingPunct="1">
              <a:spcBef>
                <a:spcPct val="20000"/>
              </a:spcBef>
              <a:buClr>
                <a:schemeClr val="accent1"/>
              </a:buClr>
              <a:buFont typeface="Arial" pitchFamily="34" charset="0"/>
              <a:buChar char="•"/>
              <a:defRPr sz="3200" kern="1200">
                <a:solidFill>
                  <a:srgbClr val="404040"/>
                </a:solidFill>
                <a:latin typeface="Segoe Light"/>
                <a:ea typeface="+mn-ea"/>
                <a:cs typeface="Segoe Light"/>
              </a:defRPr>
            </a:lvl3pPr>
            <a:lvl4pPr marL="2133493" indent="-304784" algn="l" defTabSz="609570" rtl="0" eaLnBrk="1" latinLnBrk="0" hangingPunct="1">
              <a:spcBef>
                <a:spcPct val="20000"/>
              </a:spcBef>
              <a:buClr>
                <a:schemeClr val="accent1"/>
              </a:buClr>
              <a:buFont typeface="Arial" pitchFamily="34" charset="0"/>
              <a:buChar char="•"/>
              <a:defRPr sz="2667" kern="1200">
                <a:solidFill>
                  <a:srgbClr val="404040"/>
                </a:solidFill>
                <a:latin typeface="Segoe Light"/>
                <a:ea typeface="+mn-ea"/>
                <a:cs typeface="Segoe Light"/>
              </a:defRPr>
            </a:lvl4pPr>
            <a:lvl5pPr marL="2743062" indent="-304784" algn="l" defTabSz="609570" rtl="0" eaLnBrk="1" latinLnBrk="0" hangingPunct="1">
              <a:spcBef>
                <a:spcPct val="20000"/>
              </a:spcBef>
              <a:buClr>
                <a:schemeClr val="accent1"/>
              </a:buClr>
              <a:buFont typeface="Arial" pitchFamily="34" charset="0"/>
              <a:buChar char="•"/>
              <a:defRPr sz="2667" kern="1200">
                <a:solidFill>
                  <a:srgbClr val="404040"/>
                </a:solidFill>
                <a:latin typeface="Segoe Light"/>
                <a:ea typeface="+mn-ea"/>
                <a:cs typeface="Segoe Light"/>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Font typeface="Arial" pitchFamily="34" charset="0"/>
              <a:buNone/>
            </a:pPr>
            <a:r>
              <a:rPr lang="en-US" sz="6000" dirty="0" smtClean="0">
                <a:solidFill>
                  <a:schemeClr val="tx2"/>
                </a:solidFill>
              </a:rPr>
              <a:t>DEMO TIME!!!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50091" y="503817"/>
            <a:ext cx="6093676" cy="608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73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the Cache</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27</a:t>
            </a:fld>
            <a:endParaRPr lang="en-US" dirty="0"/>
          </a:p>
        </p:txBody>
      </p:sp>
      <p:pic>
        <p:nvPicPr>
          <p:cNvPr id="4" name="Picture 3"/>
          <p:cNvPicPr>
            <a:picLocks noChangeAspect="1"/>
          </p:cNvPicPr>
          <p:nvPr/>
        </p:nvPicPr>
        <p:blipFill>
          <a:blip r:embed="rId2"/>
          <a:stretch>
            <a:fillRect/>
          </a:stretch>
        </p:blipFill>
        <p:spPr>
          <a:xfrm>
            <a:off x="4145282" y="1228299"/>
            <a:ext cx="7478973" cy="7172392"/>
          </a:xfrm>
          <a:prstGeom prst="rect">
            <a:avLst/>
          </a:prstGeom>
          <a:ln>
            <a:noFill/>
          </a:ln>
          <a:effectLst>
            <a:outerShdw blurRad="190500" algn="tl" rotWithShape="0">
              <a:srgbClr val="000000">
                <a:alpha val="70000"/>
              </a:srgbClr>
            </a:outerShdw>
          </a:effectLst>
        </p:spPr>
      </p:pic>
      <p:sp>
        <p:nvSpPr>
          <p:cNvPr id="5" name="Rounded Rectangle 4"/>
          <p:cNvSpPr/>
          <p:nvPr/>
        </p:nvSpPr>
        <p:spPr>
          <a:xfrm>
            <a:off x="5158854" y="1487606"/>
            <a:ext cx="696036" cy="395785"/>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7311562" y="7607149"/>
            <a:ext cx="573206" cy="53226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02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the Cache</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28</a:t>
            </a:fld>
            <a:endParaRPr lang="en-US" dirty="0"/>
          </a:p>
        </p:txBody>
      </p:sp>
      <p:sp>
        <p:nvSpPr>
          <p:cNvPr id="5" name="TextBox 4"/>
          <p:cNvSpPr txBox="1"/>
          <p:nvPr/>
        </p:nvSpPr>
        <p:spPr>
          <a:xfrm>
            <a:off x="2729372" y="7784861"/>
            <a:ext cx="9044398" cy="507831"/>
          </a:xfrm>
          <a:prstGeom prst="rect">
            <a:avLst/>
          </a:prstGeom>
          <a:noFill/>
        </p:spPr>
        <p:txBody>
          <a:bodyPr wrap="square" rtlCol="0">
            <a:spAutoFit/>
          </a:bodyPr>
          <a:lstStyle/>
          <a:p>
            <a:pPr algn="ctr"/>
            <a:r>
              <a:rPr lang="en-US" dirty="0" smtClean="0">
                <a:solidFill>
                  <a:schemeClr val="accent1"/>
                </a:solidFill>
              </a:rPr>
              <a:t>Dynamically scale </a:t>
            </a:r>
            <a:r>
              <a:rPr lang="en-US" i="1" dirty="0" smtClean="0">
                <a:solidFill>
                  <a:schemeClr val="accent1"/>
                </a:solidFill>
              </a:rPr>
              <a:t>without</a:t>
            </a:r>
            <a:r>
              <a:rPr lang="en-US" dirty="0" smtClean="0">
                <a:solidFill>
                  <a:schemeClr val="accent1"/>
                </a:solidFill>
              </a:rPr>
              <a:t> loosing any existing data</a:t>
            </a:r>
            <a:endParaRPr lang="en-US" dirty="0">
              <a:solidFill>
                <a:schemeClr val="accent1"/>
              </a:solidFill>
            </a:endParaRPr>
          </a:p>
        </p:txBody>
      </p:sp>
      <p:pic>
        <p:nvPicPr>
          <p:cNvPr id="4" name="Picture 3"/>
          <p:cNvPicPr>
            <a:picLocks noChangeAspect="1"/>
          </p:cNvPicPr>
          <p:nvPr/>
        </p:nvPicPr>
        <p:blipFill>
          <a:blip r:embed="rId3"/>
          <a:stretch>
            <a:fillRect/>
          </a:stretch>
        </p:blipFill>
        <p:spPr>
          <a:xfrm>
            <a:off x="604263" y="1611056"/>
            <a:ext cx="13294617" cy="55667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150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29</a:t>
            </a:fld>
            <a:endParaRPr lang="en-US" dirty="0"/>
          </a:p>
        </p:txBody>
      </p:sp>
      <p:sp>
        <p:nvSpPr>
          <p:cNvPr id="5" name="Rectangle 4"/>
          <p:cNvSpPr/>
          <p:nvPr/>
        </p:nvSpPr>
        <p:spPr>
          <a:xfrm>
            <a:off x="1028082" y="5213025"/>
            <a:ext cx="1235675" cy="92675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6" name="Rounded Rectangle 5"/>
          <p:cNvSpPr/>
          <p:nvPr/>
        </p:nvSpPr>
        <p:spPr>
          <a:xfrm>
            <a:off x="4525043" y="5182132"/>
            <a:ext cx="1989438" cy="9885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t>
            </a:r>
            <a:r>
              <a:rPr lang="en-US" dirty="0" smtClean="0"/>
              <a:t>rimary</a:t>
            </a:r>
            <a:endParaRPr lang="en-US" dirty="0"/>
          </a:p>
        </p:txBody>
      </p:sp>
      <p:sp>
        <p:nvSpPr>
          <p:cNvPr id="7" name="Rounded Rectangle 6"/>
          <p:cNvSpPr/>
          <p:nvPr/>
        </p:nvSpPr>
        <p:spPr>
          <a:xfrm>
            <a:off x="4525043" y="6664944"/>
            <a:ext cx="1989438" cy="10008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r>
              <a:rPr lang="en-US" dirty="0" smtClean="0"/>
              <a:t>econdary</a:t>
            </a:r>
            <a:endParaRPr lang="en-US" dirty="0"/>
          </a:p>
        </p:txBody>
      </p:sp>
      <p:cxnSp>
        <p:nvCxnSpPr>
          <p:cNvPr id="9" name="Straight Arrow Connector 8"/>
          <p:cNvCxnSpPr>
            <a:stCxn id="5" idx="3"/>
            <a:endCxn id="6" idx="1"/>
          </p:cNvCxnSpPr>
          <p:nvPr/>
        </p:nvCxnSpPr>
        <p:spPr>
          <a:xfrm flipV="1">
            <a:off x="2263757" y="5676403"/>
            <a:ext cx="2261286"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3"/>
            <a:endCxn id="7" idx="1"/>
          </p:cNvCxnSpPr>
          <p:nvPr/>
        </p:nvCxnSpPr>
        <p:spPr>
          <a:xfrm>
            <a:off x="2263757" y="5676404"/>
            <a:ext cx="2261286" cy="148898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263758" y="5324238"/>
            <a:ext cx="2261286" cy="338554"/>
          </a:xfrm>
          <a:prstGeom prst="rect">
            <a:avLst/>
          </a:prstGeom>
          <a:noFill/>
        </p:spPr>
        <p:txBody>
          <a:bodyPr wrap="square" rtlCol="0">
            <a:spAutoFit/>
          </a:bodyPr>
          <a:lstStyle/>
          <a:p>
            <a:pPr algn="ctr"/>
            <a:r>
              <a:rPr lang="en-US" sz="1600" dirty="0" smtClean="0"/>
              <a:t>Read / Write</a:t>
            </a:r>
            <a:endParaRPr lang="en-US" sz="1600" dirty="0"/>
          </a:p>
        </p:txBody>
      </p:sp>
      <p:sp>
        <p:nvSpPr>
          <p:cNvPr id="13" name="TextBox 12"/>
          <p:cNvSpPr txBox="1"/>
          <p:nvPr/>
        </p:nvSpPr>
        <p:spPr>
          <a:xfrm>
            <a:off x="2844525" y="6440061"/>
            <a:ext cx="1346887" cy="338554"/>
          </a:xfrm>
          <a:prstGeom prst="rect">
            <a:avLst/>
          </a:prstGeom>
          <a:noFill/>
        </p:spPr>
        <p:txBody>
          <a:bodyPr wrap="square" rtlCol="0">
            <a:spAutoFit/>
          </a:bodyPr>
          <a:lstStyle/>
          <a:p>
            <a:r>
              <a:rPr lang="en-US" sz="1600" dirty="0" smtClean="0"/>
              <a:t>Write</a:t>
            </a:r>
            <a:endParaRPr lang="en-US" sz="1600" dirty="0"/>
          </a:p>
        </p:txBody>
      </p:sp>
      <p:sp>
        <p:nvSpPr>
          <p:cNvPr id="21" name="TextBox 20"/>
          <p:cNvSpPr txBox="1"/>
          <p:nvPr/>
        </p:nvSpPr>
        <p:spPr>
          <a:xfrm>
            <a:off x="7451124" y="5534176"/>
            <a:ext cx="7003811" cy="2246769"/>
          </a:xfrm>
          <a:prstGeom prst="rect">
            <a:avLst/>
          </a:prstGeom>
          <a:noFill/>
        </p:spPr>
        <p:txBody>
          <a:bodyPr wrap="square" rtlCol="0">
            <a:spAutoFit/>
          </a:bodyPr>
          <a:lstStyle/>
          <a:p>
            <a:r>
              <a:rPr lang="en-US" sz="2800" dirty="0" smtClean="0"/>
              <a:t>Premium only</a:t>
            </a:r>
          </a:p>
          <a:p>
            <a:endParaRPr lang="en-US" sz="2800" dirty="0"/>
          </a:p>
          <a:p>
            <a:r>
              <a:rPr lang="en-US" sz="2800" dirty="0" smtClean="0"/>
              <a:t>Doubles required memory</a:t>
            </a:r>
          </a:p>
          <a:p>
            <a:endParaRPr lang="en-US" sz="2800" dirty="0"/>
          </a:p>
          <a:p>
            <a:r>
              <a:rPr lang="en-US" sz="2800" dirty="0" smtClean="0"/>
              <a:t>Increased latency &amp; decreased throughput</a:t>
            </a: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768" y="1498320"/>
            <a:ext cx="9970864" cy="29392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2330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Michael S. Collier</a:t>
            </a:r>
            <a:endParaRPr lang="en-US" dirty="0"/>
          </a:p>
        </p:txBody>
      </p:sp>
      <p:sp>
        <p:nvSpPr>
          <p:cNvPr id="7" name="Text Placeholder 6"/>
          <p:cNvSpPr>
            <a:spLocks noGrp="1"/>
          </p:cNvSpPr>
          <p:nvPr>
            <p:ph idx="1"/>
          </p:nvPr>
        </p:nvSpPr>
        <p:spPr/>
        <p:txBody>
          <a:bodyPr>
            <a:normAutofit lnSpcReduction="10000"/>
          </a:bodyPr>
          <a:lstStyle/>
          <a:p>
            <a:r>
              <a:rPr lang="en-US" dirty="0" smtClean="0"/>
              <a:t>Principal Cloud Architect, Aditi</a:t>
            </a:r>
          </a:p>
          <a:p>
            <a:endParaRPr lang="en-US" dirty="0" smtClean="0"/>
          </a:p>
          <a:p>
            <a:endParaRPr lang="en-US" dirty="0" smtClean="0"/>
          </a:p>
          <a:p>
            <a:endParaRPr lang="en-US" dirty="0" smtClean="0"/>
          </a:p>
          <a:p>
            <a:endParaRPr lang="en-US" dirty="0" smtClean="0"/>
          </a:p>
          <a:p>
            <a:r>
              <a:rPr lang="en-US" dirty="0" smtClean="0"/>
              <a:t>michaelc@aditi.com</a:t>
            </a:r>
          </a:p>
          <a:p>
            <a:r>
              <a:rPr lang="en-US" dirty="0" smtClean="0"/>
              <a:t>@</a:t>
            </a:r>
            <a:r>
              <a:rPr lang="en-US" dirty="0" err="1" smtClean="0"/>
              <a:t>MichaelCollier</a:t>
            </a:r>
            <a:endParaRPr lang="en-US" dirty="0" smtClean="0"/>
          </a:p>
          <a:p>
            <a:r>
              <a:rPr lang="en-US" dirty="0" smtClean="0"/>
              <a:t>www.MichaelSCollier.com</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8088" y="6781378"/>
            <a:ext cx="3429007" cy="13868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6299" y="1459566"/>
            <a:ext cx="3572583" cy="50917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0279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You Use the New Azure Cache?</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30</a:t>
            </a:fld>
            <a:endParaRPr lang="en-US" dirty="0"/>
          </a:p>
        </p:txBody>
      </p:sp>
      <p:graphicFrame>
        <p:nvGraphicFramePr>
          <p:cNvPr id="4" name="Table 3"/>
          <p:cNvGraphicFramePr>
            <a:graphicFrameLocks noGrp="1"/>
          </p:cNvGraphicFramePr>
          <p:nvPr>
            <p:extLst/>
          </p:nvPr>
        </p:nvGraphicFramePr>
        <p:xfrm>
          <a:off x="341194" y="1647284"/>
          <a:ext cx="13948012" cy="5394960"/>
        </p:xfrm>
        <a:graphic>
          <a:graphicData uri="http://schemas.openxmlformats.org/drawingml/2006/table">
            <a:tbl>
              <a:tblPr firstRow="1" bandRow="1">
                <a:tableStyleId>{5940675A-B579-460E-94D1-54222C63F5DA}</a:tableStyleId>
              </a:tblPr>
              <a:tblGrid>
                <a:gridCol w="1842448"/>
                <a:gridCol w="2115403"/>
                <a:gridCol w="3671248"/>
                <a:gridCol w="2866029"/>
                <a:gridCol w="3452884"/>
              </a:tblGrid>
              <a:tr h="370840">
                <a:tc>
                  <a:txBody>
                    <a:bodyPr/>
                    <a:lstStyle/>
                    <a:p>
                      <a:endParaRPr lang="en-US" dirty="0"/>
                    </a:p>
                  </a:txBody>
                  <a:tcPr/>
                </a:tc>
                <a:tc>
                  <a:txBody>
                    <a:bodyPr/>
                    <a:lstStyle/>
                    <a:p>
                      <a:r>
                        <a:rPr lang="en-US" dirty="0" smtClean="0"/>
                        <a:t>Cloud Service</a:t>
                      </a:r>
                      <a:endParaRPr lang="en-US" dirty="0"/>
                    </a:p>
                  </a:txBody>
                  <a:tcPr/>
                </a:tc>
                <a:tc>
                  <a:txBody>
                    <a:bodyPr/>
                    <a:lstStyle/>
                    <a:p>
                      <a:r>
                        <a:rPr lang="en-US" dirty="0" smtClean="0"/>
                        <a:t>Windows Azure Web Site</a:t>
                      </a:r>
                      <a:endParaRPr lang="en-US" dirty="0"/>
                    </a:p>
                  </a:txBody>
                  <a:tcPr/>
                </a:tc>
                <a:tc>
                  <a:txBody>
                    <a:bodyPr/>
                    <a:lstStyle/>
                    <a:p>
                      <a:r>
                        <a:rPr lang="en-US" dirty="0" smtClean="0"/>
                        <a:t>Windows Azure VM</a:t>
                      </a:r>
                      <a:endParaRPr lang="en-US" dirty="0"/>
                    </a:p>
                  </a:txBody>
                  <a:tcPr/>
                </a:tc>
                <a:tc>
                  <a:txBody>
                    <a:bodyPr/>
                    <a:lstStyle/>
                    <a:p>
                      <a:r>
                        <a:rPr lang="en-US" dirty="0" smtClean="0"/>
                        <a:t>Windows Azure</a:t>
                      </a:r>
                    </a:p>
                    <a:p>
                      <a:r>
                        <a:rPr lang="en-US" dirty="0" smtClean="0"/>
                        <a:t>Mobile Service</a:t>
                      </a:r>
                      <a:endParaRPr lang="en-US" dirty="0"/>
                    </a:p>
                  </a:txBody>
                  <a:tcPr/>
                </a:tc>
              </a:tr>
              <a:tr h="370840">
                <a:tc>
                  <a:txBody>
                    <a:bodyPr/>
                    <a:lstStyle/>
                    <a:p>
                      <a:r>
                        <a:rPr lang="en-US" dirty="0" smtClean="0"/>
                        <a:t>.NET Applications</a:t>
                      </a:r>
                      <a:endParaRPr lang="en-US" dirty="0"/>
                    </a:p>
                  </a:txBody>
                  <a:tcPr/>
                </a:tc>
                <a:tc>
                  <a:txBody>
                    <a:bodyPr/>
                    <a:lstStyle/>
                    <a:p>
                      <a:pPr algn="ctr"/>
                      <a:r>
                        <a:rPr lang="en-US" sz="5400" dirty="0" smtClean="0">
                          <a:solidFill>
                            <a:schemeClr val="accent4"/>
                          </a:solidFill>
                          <a:sym typeface="Wingdings" panose="05000000000000000000" pitchFamily="2" charset="2"/>
                        </a:rPr>
                        <a:t></a:t>
                      </a:r>
                      <a:endParaRPr lang="en-US" sz="5400" dirty="0">
                        <a:solidFill>
                          <a:schemeClr val="accent4"/>
                        </a:solidFill>
                      </a:endParaRPr>
                    </a:p>
                  </a:txBody>
                  <a:tcPr>
                    <a:noFill/>
                  </a:tcPr>
                </a:tc>
                <a:tc>
                  <a:txBody>
                    <a:bodyPr/>
                    <a:lstStyle/>
                    <a:p>
                      <a:pPr marL="0" marR="0" indent="0" algn="ctr" defTabSz="609570" rtl="0" eaLnBrk="1" fontAlgn="auto" latinLnBrk="0" hangingPunct="1">
                        <a:lnSpc>
                          <a:spcPct val="100000"/>
                        </a:lnSpc>
                        <a:spcBef>
                          <a:spcPts val="0"/>
                        </a:spcBef>
                        <a:spcAft>
                          <a:spcPts val="0"/>
                        </a:spcAft>
                        <a:buClrTx/>
                        <a:buSzTx/>
                        <a:buFontTx/>
                        <a:buNone/>
                        <a:tabLst/>
                        <a:defRPr/>
                      </a:pPr>
                      <a:r>
                        <a:rPr lang="en-US" sz="5400" dirty="0" smtClean="0">
                          <a:solidFill>
                            <a:schemeClr val="accent4"/>
                          </a:solidFill>
                          <a:sym typeface="Wingdings" panose="05000000000000000000" pitchFamily="2" charset="2"/>
                        </a:rPr>
                        <a:t></a:t>
                      </a:r>
                      <a:endParaRPr lang="en-US" sz="5400" dirty="0" smtClean="0">
                        <a:solidFill>
                          <a:schemeClr val="accent4"/>
                        </a:solidFill>
                      </a:endParaRPr>
                    </a:p>
                  </a:txBody>
                  <a:tcPr>
                    <a:noFill/>
                  </a:tcPr>
                </a:tc>
                <a:tc>
                  <a:txBody>
                    <a:bodyPr/>
                    <a:lstStyle/>
                    <a:p>
                      <a:pPr algn="ctr"/>
                      <a:r>
                        <a:rPr lang="en-US" sz="5400" dirty="0" smtClean="0">
                          <a:solidFill>
                            <a:schemeClr val="accent4"/>
                          </a:solidFill>
                          <a:sym typeface="Wingdings" panose="05000000000000000000" pitchFamily="2" charset="2"/>
                        </a:rPr>
                        <a:t></a:t>
                      </a:r>
                      <a:endParaRPr lang="en-US" sz="5400" dirty="0">
                        <a:solidFill>
                          <a:schemeClr val="accent4"/>
                        </a:solidFill>
                      </a:endParaRPr>
                    </a:p>
                  </a:txBody>
                  <a:tcPr>
                    <a:noFill/>
                  </a:tcPr>
                </a:tc>
                <a:tc>
                  <a:txBody>
                    <a:bodyPr/>
                    <a:lstStyle/>
                    <a:p>
                      <a:pPr algn="ctr"/>
                      <a:endParaRPr lang="en-US" sz="5400" dirty="0"/>
                    </a:p>
                  </a:txBody>
                  <a:tcPr>
                    <a:solidFill>
                      <a:schemeClr val="tx1"/>
                    </a:solidFill>
                  </a:tcPr>
                </a:tc>
              </a:tr>
              <a:tr h="370840">
                <a:tc>
                  <a:txBody>
                    <a:bodyPr/>
                    <a:lstStyle/>
                    <a:p>
                      <a:r>
                        <a:rPr lang="en-US" dirty="0" smtClean="0"/>
                        <a:t>PHP</a:t>
                      </a:r>
                    </a:p>
                    <a:p>
                      <a:r>
                        <a:rPr lang="en-US" sz="1600" i="1" dirty="0" smtClean="0"/>
                        <a:t>(PECL)</a:t>
                      </a:r>
                      <a:endParaRPr lang="en-US" sz="1600" i="1" dirty="0"/>
                    </a:p>
                  </a:txBody>
                  <a:tcPr/>
                </a:tc>
                <a:tc>
                  <a:txBody>
                    <a:bodyPr/>
                    <a:lstStyle/>
                    <a:p>
                      <a:pPr algn="ctr"/>
                      <a:r>
                        <a:rPr lang="en-US" sz="5400" smtClean="0">
                          <a:solidFill>
                            <a:schemeClr val="accent4"/>
                          </a:solidFill>
                          <a:sym typeface="Wingdings" panose="05000000000000000000" pitchFamily="2" charset="2"/>
                        </a:rPr>
                        <a:t></a:t>
                      </a:r>
                      <a:endParaRPr lang="en-US" sz="5400" dirty="0">
                        <a:solidFill>
                          <a:schemeClr val="accent4"/>
                        </a:solidFill>
                      </a:endParaRPr>
                    </a:p>
                  </a:txBody>
                  <a:tcPr>
                    <a:noFill/>
                  </a:tcPr>
                </a:tc>
                <a:tc>
                  <a:txBody>
                    <a:bodyPr/>
                    <a:lstStyle/>
                    <a:p>
                      <a:pPr algn="ctr"/>
                      <a:r>
                        <a:rPr lang="en-US" sz="5400" dirty="0" smtClean="0">
                          <a:solidFill>
                            <a:srgbClr val="FF0000"/>
                          </a:solidFill>
                          <a:sym typeface="Wingdings" panose="05000000000000000000" pitchFamily="2" charset="2"/>
                        </a:rPr>
                        <a:t></a:t>
                      </a:r>
                      <a:endParaRPr lang="en-US" sz="5400" dirty="0">
                        <a:solidFill>
                          <a:srgbClr val="FF0000"/>
                        </a:solidFill>
                      </a:endParaRPr>
                    </a:p>
                  </a:txBody>
                  <a:tcPr>
                    <a:noFill/>
                  </a:tcPr>
                </a:tc>
                <a:tc>
                  <a:txBody>
                    <a:bodyPr/>
                    <a:lstStyle/>
                    <a:p>
                      <a:pPr algn="ctr"/>
                      <a:r>
                        <a:rPr lang="en-US" sz="5400" dirty="0" smtClean="0">
                          <a:solidFill>
                            <a:schemeClr val="accent4"/>
                          </a:solidFill>
                          <a:sym typeface="Wingdings" panose="05000000000000000000" pitchFamily="2" charset="2"/>
                        </a:rPr>
                        <a:t></a:t>
                      </a:r>
                      <a:endParaRPr lang="en-US" sz="5400" dirty="0">
                        <a:solidFill>
                          <a:schemeClr val="accent4"/>
                        </a:solidFill>
                      </a:endParaRPr>
                    </a:p>
                  </a:txBody>
                  <a:tcPr>
                    <a:noFill/>
                  </a:tcPr>
                </a:tc>
                <a:tc>
                  <a:txBody>
                    <a:bodyPr/>
                    <a:lstStyle/>
                    <a:p>
                      <a:pPr algn="ctr"/>
                      <a:endParaRPr lang="en-US" sz="5400" dirty="0"/>
                    </a:p>
                  </a:txBody>
                  <a:tcPr>
                    <a:solidFill>
                      <a:schemeClr val="tx1"/>
                    </a:solidFill>
                  </a:tcPr>
                </a:tc>
              </a:tr>
              <a:tr h="370840">
                <a:tc>
                  <a:txBody>
                    <a:bodyPr/>
                    <a:lstStyle/>
                    <a:p>
                      <a:r>
                        <a:rPr lang="en-US" dirty="0" smtClean="0"/>
                        <a:t>Java</a:t>
                      </a:r>
                    </a:p>
                    <a:p>
                      <a:r>
                        <a:rPr lang="en-US" sz="1600" i="1" dirty="0" smtClean="0"/>
                        <a:t>(</a:t>
                      </a:r>
                      <a:r>
                        <a:rPr lang="en-US" sz="1600" i="1" dirty="0" err="1" smtClean="0"/>
                        <a:t>spymemcached</a:t>
                      </a:r>
                      <a:r>
                        <a:rPr lang="en-US" sz="1600" i="1" dirty="0" smtClean="0"/>
                        <a:t>)</a:t>
                      </a:r>
                      <a:endParaRPr lang="en-US" sz="1600" i="1" dirty="0"/>
                    </a:p>
                  </a:txBody>
                  <a:tcPr/>
                </a:tc>
                <a:tc>
                  <a:txBody>
                    <a:bodyPr/>
                    <a:lstStyle/>
                    <a:p>
                      <a:pPr algn="ctr"/>
                      <a:r>
                        <a:rPr lang="en-US" sz="5400" smtClean="0">
                          <a:solidFill>
                            <a:schemeClr val="accent4"/>
                          </a:solidFill>
                          <a:sym typeface="Wingdings" panose="05000000000000000000" pitchFamily="2" charset="2"/>
                        </a:rPr>
                        <a:t></a:t>
                      </a:r>
                      <a:endParaRPr lang="en-US" sz="5400" dirty="0">
                        <a:solidFill>
                          <a:schemeClr val="accent4"/>
                        </a:solidFill>
                      </a:endParaRPr>
                    </a:p>
                  </a:txBody>
                  <a:tcPr>
                    <a:noFill/>
                  </a:tcPr>
                </a:tc>
                <a:tc>
                  <a:txBody>
                    <a:bodyPr/>
                    <a:lstStyle/>
                    <a:p>
                      <a:pPr algn="ctr"/>
                      <a:r>
                        <a:rPr lang="en-US" sz="5400" dirty="0" smtClean="0">
                          <a:solidFill>
                            <a:srgbClr val="FF0000"/>
                          </a:solidFill>
                          <a:sym typeface="Wingdings" panose="05000000000000000000" pitchFamily="2" charset="2"/>
                        </a:rPr>
                        <a:t></a:t>
                      </a:r>
                      <a:endParaRPr lang="en-US" sz="5400" dirty="0">
                        <a:solidFill>
                          <a:srgbClr val="FF0000"/>
                        </a:solidFill>
                      </a:endParaRPr>
                    </a:p>
                  </a:txBody>
                  <a:tcPr>
                    <a:noFill/>
                  </a:tcPr>
                </a:tc>
                <a:tc>
                  <a:txBody>
                    <a:bodyPr/>
                    <a:lstStyle/>
                    <a:p>
                      <a:pPr algn="ctr"/>
                      <a:r>
                        <a:rPr lang="en-US" sz="5400" dirty="0" smtClean="0">
                          <a:solidFill>
                            <a:schemeClr val="accent4"/>
                          </a:solidFill>
                          <a:sym typeface="Wingdings" panose="05000000000000000000" pitchFamily="2" charset="2"/>
                        </a:rPr>
                        <a:t></a:t>
                      </a:r>
                      <a:endParaRPr lang="en-US" sz="5400" dirty="0">
                        <a:solidFill>
                          <a:schemeClr val="accent4"/>
                        </a:solidFill>
                      </a:endParaRPr>
                    </a:p>
                  </a:txBody>
                  <a:tcPr>
                    <a:noFill/>
                  </a:tcPr>
                </a:tc>
                <a:tc>
                  <a:txBody>
                    <a:bodyPr/>
                    <a:lstStyle/>
                    <a:p>
                      <a:pPr algn="ctr"/>
                      <a:endParaRPr lang="en-US" sz="5400" dirty="0"/>
                    </a:p>
                  </a:txBody>
                  <a:tcPr>
                    <a:solidFill>
                      <a:schemeClr val="tx1"/>
                    </a:solidFill>
                  </a:tcPr>
                </a:tc>
              </a:tr>
              <a:tr h="370840">
                <a:tc>
                  <a:txBody>
                    <a:bodyPr/>
                    <a:lstStyle/>
                    <a:p>
                      <a:r>
                        <a:rPr lang="en-US" dirty="0" smtClean="0"/>
                        <a:t>Node.js</a:t>
                      </a:r>
                      <a:endParaRPr lang="en-US" dirty="0"/>
                    </a:p>
                  </a:txBody>
                  <a:tcPr/>
                </a:tc>
                <a:tc>
                  <a:txBody>
                    <a:bodyPr/>
                    <a:lstStyle/>
                    <a:p>
                      <a:pPr algn="ctr"/>
                      <a:r>
                        <a:rPr lang="en-US" sz="5400" smtClean="0">
                          <a:solidFill>
                            <a:schemeClr val="accent4"/>
                          </a:solidFill>
                          <a:sym typeface="Wingdings" panose="05000000000000000000" pitchFamily="2" charset="2"/>
                        </a:rPr>
                        <a:t></a:t>
                      </a:r>
                      <a:endParaRPr lang="en-US" sz="5400" dirty="0">
                        <a:solidFill>
                          <a:schemeClr val="accent4"/>
                        </a:solidFill>
                      </a:endParaRPr>
                    </a:p>
                  </a:txBody>
                  <a:tcPr>
                    <a:noFill/>
                  </a:tcPr>
                </a:tc>
                <a:tc>
                  <a:txBody>
                    <a:bodyPr/>
                    <a:lstStyle/>
                    <a:p>
                      <a:pPr algn="ctr"/>
                      <a:r>
                        <a:rPr lang="en-US" sz="5400" dirty="0" smtClean="0">
                          <a:solidFill>
                            <a:srgbClr val="FF0000"/>
                          </a:solidFill>
                          <a:sym typeface="Wingdings" panose="05000000000000000000" pitchFamily="2" charset="2"/>
                        </a:rPr>
                        <a:t></a:t>
                      </a:r>
                      <a:endParaRPr lang="en-US" sz="5400" dirty="0">
                        <a:solidFill>
                          <a:srgbClr val="FF0000"/>
                        </a:solidFill>
                      </a:endParaRPr>
                    </a:p>
                  </a:txBody>
                  <a:tcPr>
                    <a:noFill/>
                  </a:tcPr>
                </a:tc>
                <a:tc>
                  <a:txBody>
                    <a:bodyPr/>
                    <a:lstStyle/>
                    <a:p>
                      <a:pPr algn="ctr"/>
                      <a:r>
                        <a:rPr lang="en-US" sz="5400" smtClean="0">
                          <a:solidFill>
                            <a:schemeClr val="accent4"/>
                          </a:solidFill>
                          <a:sym typeface="Wingdings" panose="05000000000000000000" pitchFamily="2" charset="2"/>
                        </a:rPr>
                        <a:t></a:t>
                      </a:r>
                      <a:endParaRPr lang="en-US" sz="5400" dirty="0">
                        <a:solidFill>
                          <a:schemeClr val="accent4"/>
                        </a:solidFill>
                      </a:endParaRPr>
                    </a:p>
                  </a:txBody>
                  <a:tcPr>
                    <a:noFill/>
                  </a:tcPr>
                </a:tc>
                <a:tc>
                  <a:txBody>
                    <a:bodyPr/>
                    <a:lstStyle/>
                    <a:p>
                      <a:pPr algn="ctr"/>
                      <a:r>
                        <a:rPr lang="en-US" sz="5400" dirty="0" smtClean="0">
                          <a:solidFill>
                            <a:srgbClr val="FF0000"/>
                          </a:solidFill>
                          <a:sym typeface="Wingdings" panose="05000000000000000000" pitchFamily="2" charset="2"/>
                        </a:rPr>
                        <a:t></a:t>
                      </a:r>
                      <a:endParaRPr lang="en-US" sz="5400" dirty="0">
                        <a:solidFill>
                          <a:srgbClr val="FF0000"/>
                        </a:solidFill>
                      </a:endParaRPr>
                    </a:p>
                  </a:txBody>
                  <a:tcPr>
                    <a:noFill/>
                  </a:tcPr>
                </a:tc>
              </a:tr>
              <a:tr h="370840">
                <a:tc>
                  <a:txBody>
                    <a:bodyPr/>
                    <a:lstStyle/>
                    <a:p>
                      <a:r>
                        <a:rPr lang="en-US" dirty="0" smtClean="0"/>
                        <a:t>C++</a:t>
                      </a:r>
                    </a:p>
                    <a:p>
                      <a:r>
                        <a:rPr lang="en-US" sz="1600" dirty="0" smtClean="0"/>
                        <a:t>(</a:t>
                      </a:r>
                      <a:r>
                        <a:rPr lang="en-US" sz="1600" dirty="0" err="1" smtClean="0"/>
                        <a:t>libmemcached</a:t>
                      </a:r>
                      <a:r>
                        <a:rPr lang="en-US" sz="1600" dirty="0" smtClean="0"/>
                        <a:t>)</a:t>
                      </a:r>
                      <a:endParaRPr lang="en-US" sz="1600" dirty="0"/>
                    </a:p>
                  </a:txBody>
                  <a:tcPr/>
                </a:tc>
                <a:tc>
                  <a:txBody>
                    <a:bodyPr/>
                    <a:lstStyle/>
                    <a:p>
                      <a:pPr algn="ctr"/>
                      <a:r>
                        <a:rPr lang="en-US" sz="5400" dirty="0" smtClean="0">
                          <a:solidFill>
                            <a:schemeClr val="accent4"/>
                          </a:solidFill>
                          <a:sym typeface="Wingdings" panose="05000000000000000000" pitchFamily="2" charset="2"/>
                        </a:rPr>
                        <a:t></a:t>
                      </a:r>
                      <a:endParaRPr lang="en-US" sz="5400" dirty="0">
                        <a:solidFill>
                          <a:schemeClr val="accent4"/>
                        </a:solidFill>
                      </a:endParaRPr>
                    </a:p>
                  </a:txBody>
                  <a:tcPr>
                    <a:noFill/>
                  </a:tcPr>
                </a:tc>
                <a:tc>
                  <a:txBody>
                    <a:bodyPr/>
                    <a:lstStyle/>
                    <a:p>
                      <a:pPr algn="ctr"/>
                      <a:r>
                        <a:rPr lang="en-US" sz="5400" dirty="0" smtClean="0">
                          <a:solidFill>
                            <a:srgbClr val="FF0000"/>
                          </a:solidFill>
                          <a:sym typeface="Wingdings" panose="05000000000000000000" pitchFamily="2" charset="2"/>
                        </a:rPr>
                        <a:t></a:t>
                      </a:r>
                      <a:endParaRPr lang="en-US" sz="5400" dirty="0">
                        <a:solidFill>
                          <a:srgbClr val="FF0000"/>
                        </a:solidFill>
                      </a:endParaRPr>
                    </a:p>
                  </a:txBody>
                  <a:tcPr>
                    <a:noFill/>
                  </a:tcPr>
                </a:tc>
                <a:tc>
                  <a:txBody>
                    <a:bodyPr/>
                    <a:lstStyle/>
                    <a:p>
                      <a:pPr algn="ctr"/>
                      <a:r>
                        <a:rPr lang="en-US" sz="5400" dirty="0" smtClean="0">
                          <a:solidFill>
                            <a:schemeClr val="accent4"/>
                          </a:solidFill>
                          <a:sym typeface="Wingdings" panose="05000000000000000000" pitchFamily="2" charset="2"/>
                        </a:rPr>
                        <a:t></a:t>
                      </a:r>
                      <a:endParaRPr lang="en-US" sz="5400" dirty="0">
                        <a:solidFill>
                          <a:schemeClr val="accent4"/>
                        </a:solidFill>
                      </a:endParaRPr>
                    </a:p>
                  </a:txBody>
                  <a:tcPr>
                    <a:noFill/>
                  </a:tcPr>
                </a:tc>
                <a:tc>
                  <a:txBody>
                    <a:bodyPr/>
                    <a:lstStyle/>
                    <a:p>
                      <a:pPr algn="ctr"/>
                      <a:endParaRPr lang="en-US" sz="5400" dirty="0"/>
                    </a:p>
                  </a:txBody>
                  <a:tcPr>
                    <a:solidFill>
                      <a:schemeClr val="tx1"/>
                    </a:solidFill>
                  </a:tcPr>
                </a:tc>
              </a:tr>
            </a:tbl>
          </a:graphicData>
        </a:graphic>
      </p:graphicFrame>
      <p:sp>
        <p:nvSpPr>
          <p:cNvPr id="5" name="Rounded Rectangle 4"/>
          <p:cNvSpPr/>
          <p:nvPr/>
        </p:nvSpPr>
        <p:spPr>
          <a:xfrm>
            <a:off x="7833815" y="7274256"/>
            <a:ext cx="5595582" cy="955344"/>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Hopefully addressed </a:t>
            </a:r>
            <a:r>
              <a:rPr lang="en-US" dirty="0" smtClean="0"/>
              <a:t>by GA</a:t>
            </a:r>
            <a:endParaRPr lang="en-US" dirty="0"/>
          </a:p>
        </p:txBody>
      </p:sp>
      <p:cxnSp>
        <p:nvCxnSpPr>
          <p:cNvPr id="7" name="Straight Arrow Connector 6"/>
          <p:cNvCxnSpPr>
            <a:stCxn id="5" idx="0"/>
          </p:cNvCxnSpPr>
          <p:nvPr/>
        </p:nvCxnSpPr>
        <p:spPr>
          <a:xfrm flipV="1">
            <a:off x="10631606" y="5827594"/>
            <a:ext cx="1241946" cy="1446662"/>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0"/>
            <a:endCxn id="11" idx="3"/>
          </p:cNvCxnSpPr>
          <p:nvPr/>
        </p:nvCxnSpPr>
        <p:spPr>
          <a:xfrm flipH="1" flipV="1">
            <a:off x="6960358" y="5261212"/>
            <a:ext cx="3671248" cy="2013044"/>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5295331" y="3534770"/>
            <a:ext cx="1665027" cy="3452883"/>
          </a:xfrm>
          <a:prstGeom prst="round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80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par>
                                <p:cTn id="15" presetID="2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Details</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31</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08216619"/>
              </p:ext>
            </p:extLst>
          </p:nvPr>
        </p:nvGraphicFramePr>
        <p:xfrm>
          <a:off x="878541" y="1429985"/>
          <a:ext cx="13213976" cy="5311473"/>
        </p:xfrm>
        <a:graphic>
          <a:graphicData uri="http://schemas.openxmlformats.org/drawingml/2006/table">
            <a:tbl>
              <a:tblPr firstRow="1" bandRow="1">
                <a:tableStyleId>{5C22544A-7EE6-4342-B048-85BDC9FD1C3A}</a:tableStyleId>
              </a:tblPr>
              <a:tblGrid>
                <a:gridCol w="3303494"/>
                <a:gridCol w="3303494"/>
                <a:gridCol w="3303494"/>
                <a:gridCol w="3303494"/>
              </a:tblGrid>
              <a:tr h="565050">
                <a:tc>
                  <a:txBody>
                    <a:bodyPr/>
                    <a:lstStyle/>
                    <a:p>
                      <a:endParaRPr lang="en-US" dirty="0"/>
                    </a:p>
                  </a:txBody>
                  <a:tcPr/>
                </a:tc>
                <a:tc>
                  <a:txBody>
                    <a:bodyPr/>
                    <a:lstStyle/>
                    <a:p>
                      <a:pPr algn="ctr"/>
                      <a:r>
                        <a:rPr lang="en-US" dirty="0" smtClean="0"/>
                        <a:t>Basic</a:t>
                      </a:r>
                      <a:endParaRPr lang="en-US" dirty="0"/>
                    </a:p>
                  </a:txBody>
                  <a:tcPr/>
                </a:tc>
                <a:tc>
                  <a:txBody>
                    <a:bodyPr/>
                    <a:lstStyle/>
                    <a:p>
                      <a:pPr algn="ctr"/>
                      <a:r>
                        <a:rPr lang="en-US" dirty="0" smtClean="0"/>
                        <a:t>Standard</a:t>
                      </a:r>
                      <a:endParaRPr lang="en-US" dirty="0"/>
                    </a:p>
                  </a:txBody>
                  <a:tcPr/>
                </a:tc>
                <a:tc>
                  <a:txBody>
                    <a:bodyPr/>
                    <a:lstStyle/>
                    <a:p>
                      <a:pPr algn="ctr"/>
                      <a:r>
                        <a:rPr lang="en-US" dirty="0" smtClean="0"/>
                        <a:t>Premium</a:t>
                      </a:r>
                      <a:endParaRPr lang="en-US" dirty="0"/>
                    </a:p>
                  </a:txBody>
                  <a:tcPr/>
                </a:tc>
              </a:tr>
              <a:tr h="1017091">
                <a:tc>
                  <a:txBody>
                    <a:bodyPr/>
                    <a:lstStyle/>
                    <a:p>
                      <a:r>
                        <a:rPr lang="en-US" dirty="0" smtClean="0"/>
                        <a:t>Price Per Unit</a:t>
                      </a:r>
                    </a:p>
                    <a:p>
                      <a:r>
                        <a:rPr lang="en-US" dirty="0" smtClean="0"/>
                        <a:t>(Preview)</a:t>
                      </a:r>
                      <a:endParaRPr lang="en-US" dirty="0"/>
                    </a:p>
                  </a:txBody>
                  <a:tcPr/>
                </a:tc>
                <a:tc>
                  <a:txBody>
                    <a:bodyPr/>
                    <a:lstStyle/>
                    <a:p>
                      <a:pPr algn="ctr"/>
                      <a:r>
                        <a:rPr lang="en-US" dirty="0" smtClean="0"/>
                        <a:t>$12.50/month</a:t>
                      </a:r>
                    </a:p>
                    <a:p>
                      <a:pPr algn="ctr"/>
                      <a:r>
                        <a:rPr lang="en-US" dirty="0" smtClean="0"/>
                        <a:t>(prorated</a:t>
                      </a:r>
                      <a:r>
                        <a:rPr lang="en-US" baseline="0" dirty="0" smtClean="0"/>
                        <a:t> hourly)</a:t>
                      </a:r>
                      <a:endParaRPr lang="en-US" dirty="0"/>
                    </a:p>
                  </a:txBody>
                  <a:tcPr/>
                </a:tc>
                <a:tc>
                  <a:txBody>
                    <a:bodyPr/>
                    <a:lstStyle/>
                    <a:p>
                      <a:pPr algn="ctr"/>
                      <a:r>
                        <a:rPr lang="en-US" dirty="0" smtClean="0"/>
                        <a:t>$50/month</a:t>
                      </a:r>
                    </a:p>
                    <a:p>
                      <a:pPr algn="ctr"/>
                      <a:r>
                        <a:rPr lang="en-US" dirty="0" smtClean="0"/>
                        <a:t>(prorated hourly)</a:t>
                      </a:r>
                      <a:endParaRPr lang="en-US" dirty="0"/>
                    </a:p>
                  </a:txBody>
                  <a:tcPr/>
                </a:tc>
                <a:tc>
                  <a:txBody>
                    <a:bodyPr/>
                    <a:lstStyle/>
                    <a:p>
                      <a:pPr algn="ctr"/>
                      <a:r>
                        <a:rPr lang="en-US" dirty="0" smtClean="0"/>
                        <a:t>$200/month</a:t>
                      </a:r>
                    </a:p>
                    <a:p>
                      <a:pPr algn="ctr"/>
                      <a:r>
                        <a:rPr lang="en-US" dirty="0" smtClean="0"/>
                        <a:t>(prorated hourly)</a:t>
                      </a:r>
                      <a:endParaRPr lang="en-US" dirty="0"/>
                    </a:p>
                  </a:txBody>
                  <a:tcPr/>
                </a:tc>
              </a:tr>
              <a:tr h="565050">
                <a:tc>
                  <a:txBody>
                    <a:bodyPr/>
                    <a:lstStyle/>
                    <a:p>
                      <a:r>
                        <a:rPr lang="en-US" dirty="0" smtClean="0"/>
                        <a:t>Cache Size</a:t>
                      </a:r>
                      <a:endParaRPr lang="en-US" dirty="0"/>
                    </a:p>
                  </a:txBody>
                  <a:tcPr/>
                </a:tc>
                <a:tc>
                  <a:txBody>
                    <a:bodyPr/>
                    <a:lstStyle/>
                    <a:p>
                      <a:pPr algn="ctr"/>
                      <a:r>
                        <a:rPr lang="en-US" dirty="0" smtClean="0"/>
                        <a:t>128 MB</a:t>
                      </a:r>
                      <a:endParaRPr lang="en-US" dirty="0"/>
                    </a:p>
                  </a:txBody>
                  <a:tcPr/>
                </a:tc>
                <a:tc>
                  <a:txBody>
                    <a:bodyPr/>
                    <a:lstStyle/>
                    <a:p>
                      <a:pPr algn="ctr"/>
                      <a:r>
                        <a:rPr lang="en-US" dirty="0" smtClean="0"/>
                        <a:t>1 GB</a:t>
                      </a:r>
                      <a:endParaRPr lang="en-US" dirty="0"/>
                    </a:p>
                  </a:txBody>
                  <a:tcPr/>
                </a:tc>
                <a:tc>
                  <a:txBody>
                    <a:bodyPr/>
                    <a:lstStyle/>
                    <a:p>
                      <a:pPr algn="ctr"/>
                      <a:r>
                        <a:rPr lang="en-US" dirty="0" smtClean="0"/>
                        <a:t>5</a:t>
                      </a:r>
                      <a:r>
                        <a:rPr lang="en-US" baseline="0" dirty="0" smtClean="0"/>
                        <a:t> GB</a:t>
                      </a:r>
                      <a:endParaRPr lang="en-US" dirty="0"/>
                    </a:p>
                  </a:txBody>
                  <a:tcPr/>
                </a:tc>
              </a:tr>
              <a:tr h="565050">
                <a:tc>
                  <a:txBody>
                    <a:bodyPr/>
                    <a:lstStyle/>
                    <a:p>
                      <a:r>
                        <a:rPr lang="en-US" dirty="0" smtClean="0"/>
                        <a:t>Scale</a:t>
                      </a:r>
                      <a:endParaRPr lang="en-US" dirty="0"/>
                    </a:p>
                  </a:txBody>
                  <a:tcPr/>
                </a:tc>
                <a:tc>
                  <a:txBody>
                    <a:bodyPr/>
                    <a:lstStyle/>
                    <a:p>
                      <a:pPr algn="ctr"/>
                      <a:r>
                        <a:rPr lang="en-US" dirty="0" smtClean="0"/>
                        <a:t>Up to 8 units</a:t>
                      </a:r>
                      <a:endParaRPr lang="en-US" dirty="0"/>
                    </a:p>
                  </a:txBody>
                  <a:tcPr/>
                </a:tc>
                <a:tc>
                  <a:txBody>
                    <a:bodyPr/>
                    <a:lstStyle/>
                    <a:p>
                      <a:pPr algn="ctr"/>
                      <a:r>
                        <a:rPr lang="en-US" dirty="0" smtClean="0"/>
                        <a:t>Up to 10 units</a:t>
                      </a:r>
                      <a:endParaRPr lang="en-US" dirty="0"/>
                    </a:p>
                  </a:txBody>
                  <a:tcPr/>
                </a:tc>
                <a:tc>
                  <a:txBody>
                    <a:bodyPr/>
                    <a:lstStyle/>
                    <a:p>
                      <a:pPr algn="ctr"/>
                      <a:r>
                        <a:rPr lang="en-US" dirty="0" smtClean="0"/>
                        <a:t>Up to 30 units</a:t>
                      </a:r>
                      <a:endParaRPr lang="en-US" dirty="0"/>
                    </a:p>
                  </a:txBody>
                  <a:tcPr/>
                </a:tc>
              </a:tr>
              <a:tr h="565050">
                <a:tc>
                  <a:txBody>
                    <a:bodyPr/>
                    <a:lstStyle/>
                    <a:p>
                      <a:r>
                        <a:rPr lang="en-US" dirty="0" smtClean="0"/>
                        <a:t>Named Caches</a:t>
                      </a:r>
                      <a:endParaRPr lang="en-US" dirty="0"/>
                    </a:p>
                  </a:txBody>
                  <a:tcPr/>
                </a:tc>
                <a:tc>
                  <a:txBody>
                    <a:bodyPr/>
                    <a:lstStyle/>
                    <a:p>
                      <a:pPr algn="ctr"/>
                      <a:r>
                        <a:rPr lang="en-US" dirty="0" smtClean="0"/>
                        <a:t>1</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r>
              <a:tr h="1017091">
                <a:tc>
                  <a:txBody>
                    <a:bodyPr/>
                    <a:lstStyle/>
                    <a:p>
                      <a:r>
                        <a:rPr lang="en-US" dirty="0" smtClean="0"/>
                        <a:t>High Availability</a:t>
                      </a:r>
                      <a:endParaRPr lang="en-US" dirty="0"/>
                    </a:p>
                  </a:txBody>
                  <a:tcPr/>
                </a:tc>
                <a:tc>
                  <a:txBody>
                    <a:bodyPr/>
                    <a:lstStyle/>
                    <a:p>
                      <a:pPr marL="0" marR="0" indent="0" algn="ctr" defTabSz="609570" rtl="0" eaLnBrk="1" fontAlgn="auto" latinLnBrk="0" hangingPunct="1">
                        <a:lnSpc>
                          <a:spcPct val="100000"/>
                        </a:lnSpc>
                        <a:spcBef>
                          <a:spcPts val="0"/>
                        </a:spcBef>
                        <a:spcAft>
                          <a:spcPts val="0"/>
                        </a:spcAft>
                        <a:buClrTx/>
                        <a:buSzTx/>
                        <a:buFontTx/>
                        <a:buNone/>
                        <a:tabLst/>
                        <a:defRPr/>
                      </a:pPr>
                      <a:r>
                        <a:rPr lang="en-US" sz="4800" dirty="0" smtClean="0">
                          <a:solidFill>
                            <a:srgbClr val="FF0000"/>
                          </a:solidFill>
                          <a:sym typeface="Wingdings" panose="05000000000000000000" pitchFamily="2" charset="2"/>
                        </a:rPr>
                        <a:t></a:t>
                      </a:r>
                    </a:p>
                  </a:txBody>
                  <a:tcPr/>
                </a:tc>
                <a:tc>
                  <a:txBody>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F0000"/>
                          </a:solidFill>
                          <a:effectLst/>
                          <a:uLnTx/>
                          <a:uFillTx/>
                          <a:latin typeface="+mn-lt"/>
                          <a:sym typeface="Wingdings" panose="05000000000000000000" pitchFamily="2" charset="2"/>
                        </a:rPr>
                        <a:t></a:t>
                      </a:r>
                    </a:p>
                  </a:txBody>
                  <a:tcPr/>
                </a:tc>
                <a:tc>
                  <a:txBody>
                    <a:bodyPr/>
                    <a:lstStyle/>
                    <a:p>
                      <a:pPr marL="0" marR="0" indent="0" algn="ctr" defTabSz="609570" rtl="0" eaLnBrk="1" fontAlgn="auto" latinLnBrk="0" hangingPunct="1">
                        <a:lnSpc>
                          <a:spcPct val="100000"/>
                        </a:lnSpc>
                        <a:spcBef>
                          <a:spcPts val="0"/>
                        </a:spcBef>
                        <a:spcAft>
                          <a:spcPts val="0"/>
                        </a:spcAft>
                        <a:buClrTx/>
                        <a:buSzTx/>
                        <a:buFontTx/>
                        <a:buNone/>
                        <a:tabLst/>
                        <a:defRPr/>
                      </a:pPr>
                      <a:r>
                        <a:rPr lang="en-US" sz="4800" smtClean="0">
                          <a:solidFill>
                            <a:schemeClr val="accent4"/>
                          </a:solidFill>
                          <a:sym typeface="Wingdings" panose="05000000000000000000" pitchFamily="2" charset="2"/>
                        </a:rPr>
                        <a:t></a:t>
                      </a:r>
                      <a:endParaRPr lang="en-US" sz="4800" dirty="0" smtClean="0">
                        <a:solidFill>
                          <a:schemeClr val="accent4"/>
                        </a:solidFill>
                      </a:endParaRPr>
                    </a:p>
                  </a:txBody>
                  <a:tcPr/>
                </a:tc>
              </a:tr>
              <a:tr h="1017091">
                <a:tc>
                  <a:txBody>
                    <a:bodyPr/>
                    <a:lstStyle/>
                    <a:p>
                      <a:r>
                        <a:rPr lang="en-US" dirty="0" smtClean="0"/>
                        <a:t>Notifications</a:t>
                      </a:r>
                      <a:endParaRPr lang="en-US" dirty="0"/>
                    </a:p>
                  </a:txBody>
                  <a:tcPr/>
                </a:tc>
                <a:tc>
                  <a:txBody>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F0000"/>
                          </a:solidFill>
                          <a:effectLst/>
                          <a:uLnTx/>
                          <a:uFillTx/>
                          <a:latin typeface="+mn-lt"/>
                          <a:sym typeface="Wingdings" panose="05000000000000000000" pitchFamily="2" charset="2"/>
                        </a:rPr>
                        <a:t></a:t>
                      </a:r>
                    </a:p>
                  </a:txBody>
                  <a:tcPr/>
                </a:tc>
                <a:tc>
                  <a:txBody>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86BD35"/>
                          </a:solidFill>
                          <a:effectLst/>
                          <a:uLnTx/>
                          <a:uFillTx/>
                          <a:latin typeface="+mn-lt"/>
                          <a:sym typeface="Wingdings" panose="05000000000000000000" pitchFamily="2" charset="2"/>
                        </a:rPr>
                        <a:t></a:t>
                      </a:r>
                      <a:endParaRPr kumimoji="0" lang="en-US" sz="4800" b="0" i="0" u="none" strike="noStrike" kern="1200" cap="none" spc="0" normalizeH="0" baseline="0" noProof="0" dirty="0" smtClean="0">
                        <a:ln>
                          <a:noFill/>
                        </a:ln>
                        <a:solidFill>
                          <a:srgbClr val="86BD35"/>
                        </a:solidFill>
                        <a:effectLst/>
                        <a:uLnTx/>
                        <a:uFillTx/>
                        <a:latin typeface="+mn-lt"/>
                      </a:endParaRPr>
                    </a:p>
                  </a:txBody>
                  <a:tcPr/>
                </a:tc>
                <a:tc>
                  <a:txBody>
                    <a:bodyPr/>
                    <a:lstStyle/>
                    <a:p>
                      <a:pPr marL="0" marR="0" indent="0" algn="ctr" defTabSz="609570" rtl="0" eaLnBrk="1" fontAlgn="auto" latinLnBrk="0" hangingPunct="1">
                        <a:lnSpc>
                          <a:spcPct val="100000"/>
                        </a:lnSpc>
                        <a:spcBef>
                          <a:spcPts val="0"/>
                        </a:spcBef>
                        <a:spcAft>
                          <a:spcPts val="0"/>
                        </a:spcAft>
                        <a:buClrTx/>
                        <a:buSzTx/>
                        <a:buFontTx/>
                        <a:buNone/>
                        <a:tabLst/>
                        <a:defRPr/>
                      </a:pPr>
                      <a:r>
                        <a:rPr lang="en-US" sz="4800" dirty="0" smtClean="0">
                          <a:solidFill>
                            <a:schemeClr val="accent4"/>
                          </a:solidFill>
                          <a:sym typeface="Wingdings" panose="05000000000000000000" pitchFamily="2" charset="2"/>
                        </a:rPr>
                        <a:t></a:t>
                      </a:r>
                      <a:endParaRPr lang="en-US" sz="4800" dirty="0" smtClean="0">
                        <a:solidFill>
                          <a:schemeClr val="accent4"/>
                        </a:solidFill>
                      </a:endParaRPr>
                    </a:p>
                  </a:txBody>
                  <a:tcPr/>
                </a:tc>
              </a:tr>
            </a:tbl>
          </a:graphicData>
        </a:graphic>
      </p:graphicFrame>
      <p:sp>
        <p:nvSpPr>
          <p:cNvPr id="5" name="TextBox 4"/>
          <p:cNvSpPr txBox="1"/>
          <p:nvPr/>
        </p:nvSpPr>
        <p:spPr>
          <a:xfrm>
            <a:off x="7446854" y="6899879"/>
            <a:ext cx="6646459" cy="1015663"/>
          </a:xfrm>
          <a:prstGeom prst="rect">
            <a:avLst/>
          </a:prstGeom>
          <a:noFill/>
        </p:spPr>
        <p:txBody>
          <a:bodyPr wrap="square" rtlCol="0">
            <a:spAutoFit/>
          </a:bodyPr>
          <a:lstStyle/>
          <a:p>
            <a:pPr algn="r"/>
            <a:r>
              <a:rPr lang="en-US" sz="2000" dirty="0" smtClean="0"/>
              <a:t>Price includes a 50% preview discount.</a:t>
            </a:r>
          </a:p>
          <a:p>
            <a:pPr algn="r"/>
            <a:endParaRPr lang="en-US" sz="2000" dirty="0"/>
          </a:p>
          <a:p>
            <a:pPr algn="r"/>
            <a:r>
              <a:rPr lang="en-US" sz="2000" dirty="0" smtClean="0"/>
              <a:t>Technical support through forums only (during preview)</a:t>
            </a:r>
            <a:endParaRPr lang="en-US" sz="2000" dirty="0"/>
          </a:p>
        </p:txBody>
      </p:sp>
      <p:sp>
        <p:nvSpPr>
          <p:cNvPr id="6" name="TextBox 5"/>
          <p:cNvSpPr txBox="1"/>
          <p:nvPr/>
        </p:nvSpPr>
        <p:spPr>
          <a:xfrm>
            <a:off x="2006221" y="7970293"/>
            <a:ext cx="10849969" cy="507831"/>
          </a:xfrm>
          <a:prstGeom prst="rect">
            <a:avLst/>
          </a:prstGeom>
          <a:noFill/>
        </p:spPr>
        <p:txBody>
          <a:bodyPr wrap="square" rtlCol="0">
            <a:spAutoFit/>
          </a:bodyPr>
          <a:lstStyle/>
          <a:p>
            <a:pPr algn="ctr"/>
            <a:r>
              <a:rPr lang="en-US" dirty="0" smtClean="0"/>
              <a:t>See </a:t>
            </a:r>
            <a:r>
              <a:rPr lang="en-US" dirty="0">
                <a:hlinkClick r:id="rId3"/>
              </a:rPr>
              <a:t>http://</a:t>
            </a:r>
            <a:r>
              <a:rPr lang="en-US" dirty="0" smtClean="0">
                <a:hlinkClick r:id="rId3"/>
              </a:rPr>
              <a:t>mcollier.net/AzureCachePricing</a:t>
            </a:r>
            <a:r>
              <a:rPr lang="en-US" dirty="0" smtClean="0"/>
              <a:t> </a:t>
            </a:r>
            <a:endParaRPr lang="en-US" dirty="0"/>
          </a:p>
        </p:txBody>
      </p:sp>
    </p:spTree>
    <p:extLst>
      <p:ext uri="{BB962C8B-B14F-4D97-AF65-F5344CB8AC3E}">
        <p14:creationId xmlns:p14="http://schemas.microsoft.com/office/powerpoint/2010/main" val="233437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the Windows Azure Cache</a:t>
            </a:r>
            <a:endParaRPr lang="en-US" dirty="0"/>
          </a:p>
        </p:txBody>
      </p:sp>
      <p:sp>
        <p:nvSpPr>
          <p:cNvPr id="3" name="Content Placeholder 2"/>
          <p:cNvSpPr>
            <a:spLocks noGrp="1"/>
          </p:cNvSpPr>
          <p:nvPr>
            <p:ph idx="1"/>
          </p:nvPr>
        </p:nvSpPr>
        <p:spPr>
          <a:xfrm>
            <a:off x="731520" y="1689914"/>
            <a:ext cx="13612277" cy="6034617"/>
          </a:xfrm>
        </p:spPr>
        <p:txBody>
          <a:bodyPr>
            <a:noAutofit/>
          </a:bodyPr>
          <a:lstStyle/>
          <a:p>
            <a:r>
              <a:rPr lang="en-US" sz="3200" dirty="0" smtClean="0"/>
              <a:t>Use from any app types (VM, Web Site, Mobile Service*, Cloud Service)</a:t>
            </a:r>
          </a:p>
          <a:p>
            <a:r>
              <a:rPr lang="en-US" sz="3200" dirty="0" smtClean="0"/>
              <a:t>Each instance deployed within dedicated VMs (fast, predictable performance)</a:t>
            </a:r>
          </a:p>
          <a:p>
            <a:r>
              <a:rPr lang="en-US" sz="3200" dirty="0" smtClean="0"/>
              <a:t>No quotas or throttling</a:t>
            </a:r>
          </a:p>
          <a:p>
            <a:r>
              <a:rPr lang="en-US" sz="3200" dirty="0" smtClean="0"/>
              <a:t>Store up to 150GB per cache instance</a:t>
            </a:r>
          </a:p>
          <a:p>
            <a:r>
              <a:rPr lang="en-US" sz="3200" dirty="0" smtClean="0"/>
              <a:t>Avg. retrieval time of 1ms.  Insert in about 1.2ms</a:t>
            </a:r>
          </a:p>
          <a:p>
            <a:r>
              <a:rPr lang="en-US" sz="3200" dirty="0" smtClean="0"/>
              <a:t>Highly available / distributed across multiple servers</a:t>
            </a:r>
          </a:p>
          <a:p>
            <a:r>
              <a:rPr lang="en-US" sz="3200" dirty="0" smtClean="0"/>
              <a:t>Managed service – focus on apps not infrastructure</a:t>
            </a:r>
          </a:p>
          <a:p>
            <a:r>
              <a:rPr lang="en-US" sz="3200" dirty="0" smtClean="0"/>
              <a:t>Same .NET cache API used with in-role cache for Cloud Services</a:t>
            </a:r>
          </a:p>
          <a:p>
            <a:r>
              <a:rPr lang="en-US" sz="3200" dirty="0" smtClean="0"/>
              <a:t>Support for ASP.NET Session State and Page Output Caching</a:t>
            </a:r>
          </a:p>
          <a:p>
            <a:r>
              <a:rPr lang="en-US" sz="3200" dirty="0" smtClean="0"/>
              <a:t>Unique cache service instance for each app, or share across apps</a:t>
            </a:r>
            <a:endParaRPr lang="en-US" sz="3200"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32</a:t>
            </a:fld>
            <a:endParaRPr lang="en-US" dirty="0">
              <a:solidFill>
                <a:srgbClr val="FF8715"/>
              </a:solidFill>
            </a:endParaRPr>
          </a:p>
        </p:txBody>
      </p:sp>
    </p:spTree>
    <p:extLst>
      <p:ext uri="{BB962C8B-B14F-4D97-AF65-F5344CB8AC3E}">
        <p14:creationId xmlns:p14="http://schemas.microsoft.com/office/powerpoint/2010/main" val="427057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Architecture</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33</a:t>
            </a:fld>
            <a:endParaRPr lang="en-US" dirty="0"/>
          </a:p>
        </p:txBody>
      </p:sp>
      <p:pic>
        <p:nvPicPr>
          <p:cNvPr id="4" name="Picture 3"/>
          <p:cNvPicPr>
            <a:picLocks noChangeAspect="1"/>
          </p:cNvPicPr>
          <p:nvPr/>
        </p:nvPicPr>
        <p:blipFill>
          <a:blip r:embed="rId3"/>
          <a:stretch>
            <a:fillRect/>
          </a:stretch>
        </p:blipFill>
        <p:spPr>
          <a:xfrm>
            <a:off x="2198590" y="2368461"/>
            <a:ext cx="506084" cy="530709"/>
          </a:xfrm>
          <a:prstGeom prst="rect">
            <a:avLst/>
          </a:prstGeom>
        </p:spPr>
      </p:pic>
      <p:pic>
        <p:nvPicPr>
          <p:cNvPr id="5" name="Picture 4"/>
          <p:cNvPicPr>
            <a:picLocks noChangeAspect="1"/>
          </p:cNvPicPr>
          <p:nvPr/>
        </p:nvPicPr>
        <p:blipFill>
          <a:blip r:embed="rId3"/>
          <a:stretch>
            <a:fillRect/>
          </a:stretch>
        </p:blipFill>
        <p:spPr>
          <a:xfrm>
            <a:off x="2350990" y="2520861"/>
            <a:ext cx="506084" cy="530709"/>
          </a:xfrm>
          <a:prstGeom prst="rect">
            <a:avLst/>
          </a:prstGeom>
        </p:spPr>
      </p:pic>
      <p:pic>
        <p:nvPicPr>
          <p:cNvPr id="6" name="Picture 5"/>
          <p:cNvPicPr>
            <a:picLocks noChangeAspect="1"/>
          </p:cNvPicPr>
          <p:nvPr/>
        </p:nvPicPr>
        <p:blipFill>
          <a:blip r:embed="rId3"/>
          <a:stretch>
            <a:fillRect/>
          </a:stretch>
        </p:blipFill>
        <p:spPr>
          <a:xfrm>
            <a:off x="2503390" y="2673261"/>
            <a:ext cx="506084" cy="530709"/>
          </a:xfrm>
          <a:prstGeom prst="rect">
            <a:avLst/>
          </a:prstGeom>
        </p:spPr>
      </p:pic>
      <p:pic>
        <p:nvPicPr>
          <p:cNvPr id="7" name="Picture 6"/>
          <p:cNvPicPr>
            <a:picLocks noChangeAspect="1"/>
          </p:cNvPicPr>
          <p:nvPr/>
        </p:nvPicPr>
        <p:blipFill>
          <a:blip r:embed="rId4"/>
          <a:stretch>
            <a:fillRect/>
          </a:stretch>
        </p:blipFill>
        <p:spPr>
          <a:xfrm>
            <a:off x="3715000" y="2157441"/>
            <a:ext cx="2325923" cy="1554480"/>
          </a:xfrm>
          <a:prstGeom prst="rect">
            <a:avLst/>
          </a:prstGeom>
        </p:spPr>
      </p:pic>
      <p:pic>
        <p:nvPicPr>
          <p:cNvPr id="8" name="Picture 7"/>
          <p:cNvPicPr>
            <a:picLocks noChangeAspect="1"/>
          </p:cNvPicPr>
          <p:nvPr/>
        </p:nvPicPr>
        <p:blipFill>
          <a:blip r:embed="rId5"/>
          <a:stretch>
            <a:fillRect/>
          </a:stretch>
        </p:blipFill>
        <p:spPr>
          <a:xfrm>
            <a:off x="6852877" y="2157447"/>
            <a:ext cx="1845554" cy="1554480"/>
          </a:xfrm>
          <a:prstGeom prst="rect">
            <a:avLst/>
          </a:prstGeom>
        </p:spPr>
      </p:pic>
      <p:sp>
        <p:nvSpPr>
          <p:cNvPr id="9" name="TextBox 8"/>
          <p:cNvSpPr txBox="1"/>
          <p:nvPr/>
        </p:nvSpPr>
        <p:spPr>
          <a:xfrm>
            <a:off x="7070184" y="1827384"/>
            <a:ext cx="1254034" cy="338554"/>
          </a:xfrm>
          <a:prstGeom prst="rect">
            <a:avLst/>
          </a:prstGeom>
          <a:noFill/>
        </p:spPr>
        <p:txBody>
          <a:bodyPr wrap="square" rtlCol="0">
            <a:spAutoFit/>
          </a:bodyPr>
          <a:lstStyle/>
          <a:p>
            <a:pPr algn="ctr" defTabSz="914400"/>
            <a:r>
              <a:rPr lang="en-US" sz="1600" dirty="0" smtClean="0">
                <a:solidFill>
                  <a:prstClr val="black"/>
                </a:solidFill>
              </a:rPr>
              <a:t>Web Roles</a:t>
            </a:r>
            <a:endParaRPr lang="en-US" sz="1600" dirty="0">
              <a:solidFill>
                <a:prstClr val="black"/>
              </a:solidFill>
            </a:endParaRPr>
          </a:p>
        </p:txBody>
      </p:sp>
      <p:pic>
        <p:nvPicPr>
          <p:cNvPr id="14" name="Picture 13"/>
          <p:cNvPicPr>
            <a:picLocks noChangeAspect="1"/>
          </p:cNvPicPr>
          <p:nvPr/>
        </p:nvPicPr>
        <p:blipFill>
          <a:blip r:embed="rId6"/>
          <a:stretch>
            <a:fillRect/>
          </a:stretch>
        </p:blipFill>
        <p:spPr>
          <a:xfrm>
            <a:off x="10433162" y="2157441"/>
            <a:ext cx="1788230" cy="1554480"/>
          </a:xfrm>
          <a:prstGeom prst="rect">
            <a:avLst/>
          </a:prstGeom>
        </p:spPr>
      </p:pic>
      <p:sp>
        <p:nvSpPr>
          <p:cNvPr id="15" name="TextBox 14"/>
          <p:cNvSpPr txBox="1"/>
          <p:nvPr/>
        </p:nvSpPr>
        <p:spPr>
          <a:xfrm>
            <a:off x="10433162" y="3774034"/>
            <a:ext cx="1765857" cy="338554"/>
          </a:xfrm>
          <a:prstGeom prst="rect">
            <a:avLst/>
          </a:prstGeom>
          <a:noFill/>
        </p:spPr>
        <p:txBody>
          <a:bodyPr wrap="square" rtlCol="0">
            <a:spAutoFit/>
          </a:bodyPr>
          <a:lstStyle/>
          <a:p>
            <a:pPr algn="ctr" defTabSz="914400"/>
            <a:r>
              <a:rPr lang="en-US" sz="1600" dirty="0" smtClean="0">
                <a:solidFill>
                  <a:prstClr val="black"/>
                </a:solidFill>
              </a:rPr>
              <a:t>Storage Table</a:t>
            </a:r>
            <a:endParaRPr lang="en-US" sz="1600" dirty="0">
              <a:solidFill>
                <a:prstClr val="black"/>
              </a:solidFill>
            </a:endParaRPr>
          </a:p>
        </p:txBody>
      </p:sp>
      <p:pic>
        <p:nvPicPr>
          <p:cNvPr id="17" name="Picture 16"/>
          <p:cNvPicPr>
            <a:picLocks noChangeAspect="1"/>
          </p:cNvPicPr>
          <p:nvPr/>
        </p:nvPicPr>
        <p:blipFill>
          <a:blip r:embed="rId7"/>
          <a:stretch>
            <a:fillRect/>
          </a:stretch>
        </p:blipFill>
        <p:spPr>
          <a:xfrm>
            <a:off x="7080551" y="5610657"/>
            <a:ext cx="1419160" cy="1554480"/>
          </a:xfrm>
          <a:prstGeom prst="rect">
            <a:avLst/>
          </a:prstGeom>
        </p:spPr>
      </p:pic>
      <p:sp>
        <p:nvSpPr>
          <p:cNvPr id="18" name="TextBox 17"/>
          <p:cNvSpPr txBox="1"/>
          <p:nvPr/>
        </p:nvSpPr>
        <p:spPr>
          <a:xfrm>
            <a:off x="6651573" y="7248506"/>
            <a:ext cx="2363374" cy="338554"/>
          </a:xfrm>
          <a:prstGeom prst="rect">
            <a:avLst/>
          </a:prstGeom>
          <a:noFill/>
        </p:spPr>
        <p:txBody>
          <a:bodyPr wrap="square" rtlCol="0">
            <a:spAutoFit/>
          </a:bodyPr>
          <a:lstStyle/>
          <a:p>
            <a:pPr algn="ctr" defTabSz="914400"/>
            <a:r>
              <a:rPr lang="en-US" sz="1600" dirty="0" smtClean="0">
                <a:solidFill>
                  <a:prstClr val="black"/>
                </a:solidFill>
              </a:rPr>
              <a:t>Windows Azure Cache</a:t>
            </a:r>
            <a:endParaRPr lang="en-US" sz="1600" dirty="0">
              <a:solidFill>
                <a:prstClr val="black"/>
              </a:solidFill>
            </a:endParaRPr>
          </a:p>
        </p:txBody>
      </p:sp>
      <p:cxnSp>
        <p:nvCxnSpPr>
          <p:cNvPr id="19" name="Straight Arrow Connector 18"/>
          <p:cNvCxnSpPr>
            <a:stCxn id="7" idx="3"/>
            <a:endCxn id="8" idx="1"/>
          </p:cNvCxnSpPr>
          <p:nvPr/>
        </p:nvCxnSpPr>
        <p:spPr>
          <a:xfrm>
            <a:off x="6040923" y="2934681"/>
            <a:ext cx="811954" cy="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8" idx="2"/>
            <a:endCxn id="17" idx="0"/>
          </p:cNvCxnSpPr>
          <p:nvPr/>
        </p:nvCxnSpPr>
        <p:spPr>
          <a:xfrm>
            <a:off x="7775654" y="3711927"/>
            <a:ext cx="14477" cy="189873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3"/>
            <a:endCxn id="7" idx="1"/>
          </p:cNvCxnSpPr>
          <p:nvPr/>
        </p:nvCxnSpPr>
        <p:spPr>
          <a:xfrm flipV="1">
            <a:off x="3009474" y="2934681"/>
            <a:ext cx="705526" cy="3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rot="16200000">
            <a:off x="6906149" y="4514750"/>
            <a:ext cx="1515667" cy="338554"/>
          </a:xfrm>
          <a:prstGeom prst="rect">
            <a:avLst/>
          </a:prstGeom>
          <a:noFill/>
        </p:spPr>
        <p:txBody>
          <a:bodyPr wrap="square" rtlCol="0">
            <a:spAutoFit/>
          </a:bodyPr>
          <a:lstStyle/>
          <a:p>
            <a:pPr algn="ctr"/>
            <a:r>
              <a:rPr lang="en-US" sz="1600" dirty="0" smtClean="0"/>
              <a:t>3. Write</a:t>
            </a:r>
            <a:endParaRPr lang="en-US" sz="1600" dirty="0"/>
          </a:p>
        </p:txBody>
      </p:sp>
      <p:sp>
        <p:nvSpPr>
          <p:cNvPr id="29" name="TextBox 28"/>
          <p:cNvSpPr txBox="1"/>
          <p:nvPr/>
        </p:nvSpPr>
        <p:spPr>
          <a:xfrm rot="16200000">
            <a:off x="7618718" y="4600177"/>
            <a:ext cx="1515667" cy="338554"/>
          </a:xfrm>
          <a:prstGeom prst="rect">
            <a:avLst/>
          </a:prstGeom>
          <a:noFill/>
        </p:spPr>
        <p:txBody>
          <a:bodyPr wrap="square" rtlCol="0">
            <a:spAutoFit/>
          </a:bodyPr>
          <a:lstStyle/>
          <a:p>
            <a:pPr algn="ctr"/>
            <a:r>
              <a:rPr lang="en-US" sz="1600" dirty="0" smtClean="0"/>
              <a:t>1. Read</a:t>
            </a:r>
            <a:endParaRPr lang="en-US" sz="1600" dirty="0"/>
          </a:p>
        </p:txBody>
      </p:sp>
      <p:cxnSp>
        <p:nvCxnSpPr>
          <p:cNvPr id="33" name="Straight Arrow Connector 32"/>
          <p:cNvCxnSpPr>
            <a:stCxn id="17" idx="3"/>
          </p:cNvCxnSpPr>
          <p:nvPr/>
        </p:nvCxnSpPr>
        <p:spPr>
          <a:xfrm flipH="1" flipV="1">
            <a:off x="8475087" y="3628250"/>
            <a:ext cx="24624" cy="2759647"/>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8" idx="3"/>
            <a:endCxn id="14" idx="1"/>
          </p:cNvCxnSpPr>
          <p:nvPr/>
        </p:nvCxnSpPr>
        <p:spPr>
          <a:xfrm flipV="1">
            <a:off x="8698431" y="2934681"/>
            <a:ext cx="1734731" cy="6"/>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8834713" y="2534014"/>
            <a:ext cx="1515667" cy="338554"/>
          </a:xfrm>
          <a:prstGeom prst="rect">
            <a:avLst/>
          </a:prstGeom>
          <a:noFill/>
        </p:spPr>
        <p:txBody>
          <a:bodyPr wrap="square" rtlCol="0">
            <a:spAutoFit/>
          </a:bodyPr>
          <a:lstStyle/>
          <a:p>
            <a:pPr algn="ctr"/>
            <a:r>
              <a:rPr lang="en-US" sz="1600" dirty="0" smtClean="0"/>
              <a:t>2. Read</a:t>
            </a:r>
            <a:endParaRPr lang="en-US" sz="1600" dirty="0"/>
          </a:p>
        </p:txBody>
      </p:sp>
    </p:spTree>
    <p:extLst>
      <p:ext uri="{BB962C8B-B14F-4D97-AF65-F5344CB8AC3E}">
        <p14:creationId xmlns:p14="http://schemas.microsoft.com/office/powerpoint/2010/main" val="393678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Architecture</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34</a:t>
            </a:fld>
            <a:endParaRPr lang="en-US" dirty="0"/>
          </a:p>
        </p:txBody>
      </p:sp>
      <p:pic>
        <p:nvPicPr>
          <p:cNvPr id="24" name="Picture 23"/>
          <p:cNvPicPr>
            <a:picLocks noChangeAspect="1"/>
          </p:cNvPicPr>
          <p:nvPr/>
        </p:nvPicPr>
        <p:blipFill>
          <a:blip r:embed="rId3"/>
          <a:stretch>
            <a:fillRect/>
          </a:stretch>
        </p:blipFill>
        <p:spPr>
          <a:xfrm>
            <a:off x="1436590" y="2116765"/>
            <a:ext cx="506084" cy="530709"/>
          </a:xfrm>
          <a:prstGeom prst="rect">
            <a:avLst/>
          </a:prstGeom>
        </p:spPr>
      </p:pic>
      <p:pic>
        <p:nvPicPr>
          <p:cNvPr id="25" name="Picture 24"/>
          <p:cNvPicPr>
            <a:picLocks noChangeAspect="1"/>
          </p:cNvPicPr>
          <p:nvPr/>
        </p:nvPicPr>
        <p:blipFill>
          <a:blip r:embed="rId3"/>
          <a:stretch>
            <a:fillRect/>
          </a:stretch>
        </p:blipFill>
        <p:spPr>
          <a:xfrm>
            <a:off x="1588990" y="2269165"/>
            <a:ext cx="506084" cy="530709"/>
          </a:xfrm>
          <a:prstGeom prst="rect">
            <a:avLst/>
          </a:prstGeom>
        </p:spPr>
      </p:pic>
      <p:pic>
        <p:nvPicPr>
          <p:cNvPr id="26" name="Picture 25"/>
          <p:cNvPicPr>
            <a:picLocks noChangeAspect="1"/>
          </p:cNvPicPr>
          <p:nvPr/>
        </p:nvPicPr>
        <p:blipFill>
          <a:blip r:embed="rId3"/>
          <a:stretch>
            <a:fillRect/>
          </a:stretch>
        </p:blipFill>
        <p:spPr>
          <a:xfrm>
            <a:off x="1741390" y="2421565"/>
            <a:ext cx="506084" cy="530709"/>
          </a:xfrm>
          <a:prstGeom prst="rect">
            <a:avLst/>
          </a:prstGeom>
        </p:spPr>
      </p:pic>
      <p:pic>
        <p:nvPicPr>
          <p:cNvPr id="27" name="Picture 26"/>
          <p:cNvPicPr>
            <a:picLocks noChangeAspect="1"/>
          </p:cNvPicPr>
          <p:nvPr/>
        </p:nvPicPr>
        <p:blipFill>
          <a:blip r:embed="rId4"/>
          <a:stretch>
            <a:fillRect/>
          </a:stretch>
        </p:blipFill>
        <p:spPr>
          <a:xfrm>
            <a:off x="2953000" y="1905745"/>
            <a:ext cx="2325923" cy="1554480"/>
          </a:xfrm>
          <a:prstGeom prst="rect">
            <a:avLst/>
          </a:prstGeom>
        </p:spPr>
      </p:pic>
      <p:sp>
        <p:nvSpPr>
          <p:cNvPr id="28" name="TextBox 27"/>
          <p:cNvSpPr txBox="1"/>
          <p:nvPr/>
        </p:nvSpPr>
        <p:spPr>
          <a:xfrm>
            <a:off x="2522857" y="1496448"/>
            <a:ext cx="3112413" cy="338554"/>
          </a:xfrm>
          <a:prstGeom prst="rect">
            <a:avLst/>
          </a:prstGeom>
          <a:noFill/>
        </p:spPr>
        <p:txBody>
          <a:bodyPr wrap="square" rtlCol="0">
            <a:spAutoFit/>
          </a:bodyPr>
          <a:lstStyle/>
          <a:p>
            <a:pPr algn="ctr" defTabSz="914400"/>
            <a:r>
              <a:rPr lang="en-US" sz="1600" dirty="0" smtClean="0">
                <a:solidFill>
                  <a:prstClr val="black"/>
                </a:solidFill>
              </a:rPr>
              <a:t>Windows Azure Load Balancer</a:t>
            </a:r>
            <a:endParaRPr lang="en-US" sz="1600" dirty="0">
              <a:solidFill>
                <a:prstClr val="black"/>
              </a:solidFill>
            </a:endParaRPr>
          </a:p>
        </p:txBody>
      </p:sp>
      <p:pic>
        <p:nvPicPr>
          <p:cNvPr id="29" name="Picture 28"/>
          <p:cNvPicPr>
            <a:picLocks noChangeAspect="1"/>
          </p:cNvPicPr>
          <p:nvPr/>
        </p:nvPicPr>
        <p:blipFill>
          <a:blip r:embed="rId5"/>
          <a:stretch>
            <a:fillRect/>
          </a:stretch>
        </p:blipFill>
        <p:spPr>
          <a:xfrm>
            <a:off x="6090877" y="1905751"/>
            <a:ext cx="1845554" cy="1554480"/>
          </a:xfrm>
          <a:prstGeom prst="rect">
            <a:avLst/>
          </a:prstGeom>
        </p:spPr>
      </p:pic>
      <p:sp>
        <p:nvSpPr>
          <p:cNvPr id="30" name="TextBox 29"/>
          <p:cNvSpPr txBox="1"/>
          <p:nvPr/>
        </p:nvSpPr>
        <p:spPr>
          <a:xfrm>
            <a:off x="6308184" y="1575688"/>
            <a:ext cx="1254034" cy="338554"/>
          </a:xfrm>
          <a:prstGeom prst="rect">
            <a:avLst/>
          </a:prstGeom>
          <a:noFill/>
        </p:spPr>
        <p:txBody>
          <a:bodyPr wrap="square" rtlCol="0">
            <a:spAutoFit/>
          </a:bodyPr>
          <a:lstStyle/>
          <a:p>
            <a:pPr algn="ctr" defTabSz="914400"/>
            <a:r>
              <a:rPr lang="en-US" sz="1600" dirty="0" smtClean="0">
                <a:solidFill>
                  <a:prstClr val="black"/>
                </a:solidFill>
              </a:rPr>
              <a:t>Web Roles</a:t>
            </a:r>
            <a:endParaRPr lang="en-US" sz="1600" dirty="0">
              <a:solidFill>
                <a:prstClr val="black"/>
              </a:solidFill>
            </a:endParaRPr>
          </a:p>
        </p:txBody>
      </p:sp>
      <p:pic>
        <p:nvPicPr>
          <p:cNvPr id="33" name="Picture 32"/>
          <p:cNvPicPr>
            <a:picLocks noChangeAspect="1"/>
          </p:cNvPicPr>
          <p:nvPr/>
        </p:nvPicPr>
        <p:blipFill>
          <a:blip r:embed="rId6"/>
          <a:stretch>
            <a:fillRect/>
          </a:stretch>
        </p:blipFill>
        <p:spPr>
          <a:xfrm>
            <a:off x="9752137" y="1919715"/>
            <a:ext cx="1845554" cy="1554480"/>
          </a:xfrm>
          <a:prstGeom prst="rect">
            <a:avLst/>
          </a:prstGeom>
        </p:spPr>
      </p:pic>
      <p:sp>
        <p:nvSpPr>
          <p:cNvPr id="34" name="TextBox 33"/>
          <p:cNvSpPr txBox="1"/>
          <p:nvPr/>
        </p:nvSpPr>
        <p:spPr>
          <a:xfrm>
            <a:off x="9887106" y="1580540"/>
            <a:ext cx="1536639" cy="338554"/>
          </a:xfrm>
          <a:prstGeom prst="rect">
            <a:avLst/>
          </a:prstGeom>
          <a:noFill/>
        </p:spPr>
        <p:txBody>
          <a:bodyPr wrap="square" rtlCol="0">
            <a:spAutoFit/>
          </a:bodyPr>
          <a:lstStyle/>
          <a:p>
            <a:pPr algn="ctr" defTabSz="914400"/>
            <a:r>
              <a:rPr lang="en-US" sz="1600" dirty="0" smtClean="0">
                <a:solidFill>
                  <a:prstClr val="black"/>
                </a:solidFill>
              </a:rPr>
              <a:t>Worker Roles</a:t>
            </a:r>
            <a:endParaRPr lang="en-US" sz="1600" dirty="0">
              <a:solidFill>
                <a:prstClr val="black"/>
              </a:solidFill>
            </a:endParaRPr>
          </a:p>
        </p:txBody>
      </p:sp>
      <p:sp>
        <p:nvSpPr>
          <p:cNvPr id="37" name="TextBox 36"/>
          <p:cNvSpPr txBox="1"/>
          <p:nvPr/>
        </p:nvSpPr>
        <p:spPr>
          <a:xfrm>
            <a:off x="9627944" y="7065841"/>
            <a:ext cx="2035823" cy="584775"/>
          </a:xfrm>
          <a:prstGeom prst="rect">
            <a:avLst/>
          </a:prstGeom>
          <a:noFill/>
        </p:spPr>
        <p:txBody>
          <a:bodyPr wrap="square" rtlCol="0">
            <a:spAutoFit/>
          </a:bodyPr>
          <a:lstStyle/>
          <a:p>
            <a:pPr algn="ctr" defTabSz="914400"/>
            <a:r>
              <a:rPr lang="en-US" sz="1600" dirty="0" smtClean="0">
                <a:solidFill>
                  <a:prstClr val="black"/>
                </a:solidFill>
              </a:rPr>
              <a:t>SQL Database (Windows Azure)</a:t>
            </a:r>
            <a:endParaRPr lang="en-US" sz="1600" dirty="0">
              <a:solidFill>
                <a:prstClr val="black"/>
              </a:solidFill>
            </a:endParaRPr>
          </a:p>
        </p:txBody>
      </p:sp>
      <p:pic>
        <p:nvPicPr>
          <p:cNvPr id="38" name="Picture 37"/>
          <p:cNvPicPr>
            <a:picLocks noChangeAspect="1"/>
          </p:cNvPicPr>
          <p:nvPr/>
        </p:nvPicPr>
        <p:blipFill>
          <a:blip r:embed="rId7"/>
          <a:stretch>
            <a:fillRect/>
          </a:stretch>
        </p:blipFill>
        <p:spPr>
          <a:xfrm>
            <a:off x="9910445" y="5527756"/>
            <a:ext cx="1470823" cy="1554480"/>
          </a:xfrm>
          <a:prstGeom prst="rect">
            <a:avLst/>
          </a:prstGeom>
        </p:spPr>
      </p:pic>
      <p:pic>
        <p:nvPicPr>
          <p:cNvPr id="39" name="Picture 38"/>
          <p:cNvPicPr>
            <a:picLocks noChangeAspect="1"/>
          </p:cNvPicPr>
          <p:nvPr/>
        </p:nvPicPr>
        <p:blipFill>
          <a:blip r:embed="rId8"/>
          <a:stretch>
            <a:fillRect/>
          </a:stretch>
        </p:blipFill>
        <p:spPr>
          <a:xfrm>
            <a:off x="6318551" y="5511361"/>
            <a:ext cx="1419160" cy="1554480"/>
          </a:xfrm>
          <a:prstGeom prst="rect">
            <a:avLst/>
          </a:prstGeom>
        </p:spPr>
      </p:pic>
      <p:sp>
        <p:nvSpPr>
          <p:cNvPr id="40" name="TextBox 39"/>
          <p:cNvSpPr txBox="1"/>
          <p:nvPr/>
        </p:nvSpPr>
        <p:spPr>
          <a:xfrm>
            <a:off x="5753514" y="7071537"/>
            <a:ext cx="2363374" cy="338554"/>
          </a:xfrm>
          <a:prstGeom prst="rect">
            <a:avLst/>
          </a:prstGeom>
          <a:noFill/>
        </p:spPr>
        <p:txBody>
          <a:bodyPr wrap="square" rtlCol="0">
            <a:spAutoFit/>
          </a:bodyPr>
          <a:lstStyle/>
          <a:p>
            <a:pPr algn="ctr" defTabSz="914400"/>
            <a:r>
              <a:rPr lang="en-US" sz="1600" dirty="0" smtClean="0">
                <a:solidFill>
                  <a:prstClr val="black"/>
                </a:solidFill>
              </a:rPr>
              <a:t>Windows Azure Cache</a:t>
            </a:r>
            <a:endParaRPr lang="en-US" sz="1600" dirty="0">
              <a:solidFill>
                <a:prstClr val="black"/>
              </a:solidFill>
            </a:endParaRPr>
          </a:p>
        </p:txBody>
      </p:sp>
      <p:cxnSp>
        <p:nvCxnSpPr>
          <p:cNvPr id="41" name="Straight Arrow Connector 40"/>
          <p:cNvCxnSpPr>
            <a:stCxn id="27" idx="3"/>
            <a:endCxn id="29" idx="1"/>
          </p:cNvCxnSpPr>
          <p:nvPr/>
        </p:nvCxnSpPr>
        <p:spPr>
          <a:xfrm>
            <a:off x="5278923" y="2682985"/>
            <a:ext cx="811954" cy="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3" idx="2"/>
            <a:endCxn id="38" idx="0"/>
          </p:cNvCxnSpPr>
          <p:nvPr/>
        </p:nvCxnSpPr>
        <p:spPr>
          <a:xfrm flipH="1">
            <a:off x="10645857" y="3474195"/>
            <a:ext cx="29057" cy="2053561"/>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6" idx="3"/>
            <a:endCxn id="27" idx="1"/>
          </p:cNvCxnSpPr>
          <p:nvPr/>
        </p:nvCxnSpPr>
        <p:spPr>
          <a:xfrm flipV="1">
            <a:off x="2247474" y="2682985"/>
            <a:ext cx="705526" cy="3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rot="16200000">
            <a:off x="6104853" y="4393037"/>
            <a:ext cx="1515667" cy="338554"/>
          </a:xfrm>
          <a:prstGeom prst="rect">
            <a:avLst/>
          </a:prstGeom>
          <a:noFill/>
        </p:spPr>
        <p:txBody>
          <a:bodyPr wrap="square" rtlCol="0">
            <a:spAutoFit/>
          </a:bodyPr>
          <a:lstStyle/>
          <a:p>
            <a:pPr algn="ctr"/>
            <a:r>
              <a:rPr lang="en-US" sz="1600" dirty="0" smtClean="0"/>
              <a:t>Read</a:t>
            </a:r>
            <a:endParaRPr lang="en-US" sz="1600" dirty="0"/>
          </a:p>
        </p:txBody>
      </p:sp>
      <p:cxnSp>
        <p:nvCxnSpPr>
          <p:cNvPr id="53" name="Straight Arrow Connector 52"/>
          <p:cNvCxnSpPr>
            <a:stCxn id="33" idx="2"/>
            <a:endCxn id="39" idx="3"/>
          </p:cNvCxnSpPr>
          <p:nvPr/>
        </p:nvCxnSpPr>
        <p:spPr>
          <a:xfrm flipH="1">
            <a:off x="7737711" y="3474195"/>
            <a:ext cx="2937203" cy="2814406"/>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9" idx="0"/>
            <a:endCxn id="29" idx="2"/>
          </p:cNvCxnSpPr>
          <p:nvPr/>
        </p:nvCxnSpPr>
        <p:spPr>
          <a:xfrm flipH="1" flipV="1">
            <a:off x="7013654" y="3460231"/>
            <a:ext cx="14477" cy="2051130"/>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rot="16200000">
            <a:off x="9740140" y="4590774"/>
            <a:ext cx="1515667" cy="338554"/>
          </a:xfrm>
          <a:prstGeom prst="rect">
            <a:avLst/>
          </a:prstGeom>
          <a:noFill/>
        </p:spPr>
        <p:txBody>
          <a:bodyPr wrap="square" rtlCol="0">
            <a:spAutoFit/>
          </a:bodyPr>
          <a:lstStyle/>
          <a:p>
            <a:pPr algn="ctr"/>
            <a:r>
              <a:rPr lang="en-US" sz="1600" dirty="0" smtClean="0"/>
              <a:t>Read</a:t>
            </a:r>
            <a:endParaRPr lang="en-US" sz="1600" dirty="0"/>
          </a:p>
        </p:txBody>
      </p:sp>
      <p:sp>
        <p:nvSpPr>
          <p:cNvPr id="60" name="TextBox 59"/>
          <p:cNvSpPr txBox="1"/>
          <p:nvPr/>
        </p:nvSpPr>
        <p:spPr>
          <a:xfrm rot="19048913">
            <a:off x="8188310" y="4712119"/>
            <a:ext cx="1515667" cy="338554"/>
          </a:xfrm>
          <a:prstGeom prst="rect">
            <a:avLst/>
          </a:prstGeom>
          <a:noFill/>
        </p:spPr>
        <p:txBody>
          <a:bodyPr wrap="square" rtlCol="0">
            <a:spAutoFit/>
          </a:bodyPr>
          <a:lstStyle/>
          <a:p>
            <a:pPr algn="ctr"/>
            <a:r>
              <a:rPr lang="en-US" sz="1600" dirty="0" smtClean="0"/>
              <a:t>Write</a:t>
            </a:r>
            <a:endParaRPr lang="en-US" sz="1600" dirty="0"/>
          </a:p>
        </p:txBody>
      </p:sp>
      <p:sp>
        <p:nvSpPr>
          <p:cNvPr id="63" name="TextBox 62"/>
          <p:cNvSpPr txBox="1"/>
          <p:nvPr/>
        </p:nvSpPr>
        <p:spPr>
          <a:xfrm>
            <a:off x="728500" y="5732620"/>
            <a:ext cx="4810780" cy="1754326"/>
          </a:xfrm>
          <a:prstGeom prst="rect">
            <a:avLst/>
          </a:prstGeom>
          <a:noFill/>
        </p:spPr>
        <p:txBody>
          <a:bodyPr wrap="square" rtlCol="0">
            <a:spAutoFit/>
          </a:bodyPr>
          <a:lstStyle/>
          <a:p>
            <a:r>
              <a:rPr lang="en-US" dirty="0" smtClean="0"/>
              <a:t>Preload the cache</a:t>
            </a:r>
          </a:p>
          <a:p>
            <a:endParaRPr lang="en-US" dirty="0"/>
          </a:p>
          <a:p>
            <a:r>
              <a:rPr lang="en-US" dirty="0" smtClean="0"/>
              <a:t>Carefully choose expiration and eviction settings</a:t>
            </a:r>
            <a:endParaRPr lang="en-US" dirty="0"/>
          </a:p>
        </p:txBody>
      </p:sp>
    </p:spTree>
    <p:extLst>
      <p:ext uri="{BB962C8B-B14F-4D97-AF65-F5344CB8AC3E}">
        <p14:creationId xmlns:p14="http://schemas.microsoft.com/office/powerpoint/2010/main" val="320524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Architecture</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35</a:t>
            </a:fld>
            <a:endParaRPr lang="en-US" dirty="0"/>
          </a:p>
        </p:txBody>
      </p:sp>
      <p:pic>
        <p:nvPicPr>
          <p:cNvPr id="4" name="Picture 3"/>
          <p:cNvPicPr>
            <a:picLocks noChangeAspect="1"/>
          </p:cNvPicPr>
          <p:nvPr/>
        </p:nvPicPr>
        <p:blipFill>
          <a:blip r:embed="rId3"/>
          <a:stretch>
            <a:fillRect/>
          </a:stretch>
        </p:blipFill>
        <p:spPr>
          <a:xfrm>
            <a:off x="198340" y="2116765"/>
            <a:ext cx="506084" cy="530709"/>
          </a:xfrm>
          <a:prstGeom prst="rect">
            <a:avLst/>
          </a:prstGeom>
        </p:spPr>
      </p:pic>
      <p:pic>
        <p:nvPicPr>
          <p:cNvPr id="5" name="Picture 4"/>
          <p:cNvPicPr>
            <a:picLocks noChangeAspect="1"/>
          </p:cNvPicPr>
          <p:nvPr/>
        </p:nvPicPr>
        <p:blipFill>
          <a:blip r:embed="rId3"/>
          <a:stretch>
            <a:fillRect/>
          </a:stretch>
        </p:blipFill>
        <p:spPr>
          <a:xfrm>
            <a:off x="350740" y="2269165"/>
            <a:ext cx="506084" cy="530709"/>
          </a:xfrm>
          <a:prstGeom prst="rect">
            <a:avLst/>
          </a:prstGeom>
        </p:spPr>
      </p:pic>
      <p:pic>
        <p:nvPicPr>
          <p:cNvPr id="6" name="Picture 5"/>
          <p:cNvPicPr>
            <a:picLocks noChangeAspect="1"/>
          </p:cNvPicPr>
          <p:nvPr/>
        </p:nvPicPr>
        <p:blipFill>
          <a:blip r:embed="rId3"/>
          <a:stretch>
            <a:fillRect/>
          </a:stretch>
        </p:blipFill>
        <p:spPr>
          <a:xfrm>
            <a:off x="503140" y="2421565"/>
            <a:ext cx="506084" cy="530709"/>
          </a:xfrm>
          <a:prstGeom prst="rect">
            <a:avLst/>
          </a:prstGeom>
        </p:spPr>
      </p:pic>
      <p:pic>
        <p:nvPicPr>
          <p:cNvPr id="9" name="Picture 8"/>
          <p:cNvPicPr>
            <a:picLocks noChangeAspect="1"/>
          </p:cNvPicPr>
          <p:nvPr/>
        </p:nvPicPr>
        <p:blipFill>
          <a:blip r:embed="rId4"/>
          <a:stretch>
            <a:fillRect/>
          </a:stretch>
        </p:blipFill>
        <p:spPr>
          <a:xfrm>
            <a:off x="1714750" y="1905745"/>
            <a:ext cx="2325923" cy="1554480"/>
          </a:xfrm>
          <a:prstGeom prst="rect">
            <a:avLst/>
          </a:prstGeom>
        </p:spPr>
      </p:pic>
      <p:sp>
        <p:nvSpPr>
          <p:cNvPr id="10" name="TextBox 9"/>
          <p:cNvSpPr txBox="1"/>
          <p:nvPr/>
        </p:nvSpPr>
        <p:spPr>
          <a:xfrm>
            <a:off x="1284607" y="1496448"/>
            <a:ext cx="3112413" cy="338554"/>
          </a:xfrm>
          <a:prstGeom prst="rect">
            <a:avLst/>
          </a:prstGeom>
          <a:noFill/>
        </p:spPr>
        <p:txBody>
          <a:bodyPr wrap="square" rtlCol="0">
            <a:spAutoFit/>
          </a:bodyPr>
          <a:lstStyle/>
          <a:p>
            <a:pPr algn="ctr" defTabSz="914400"/>
            <a:r>
              <a:rPr lang="en-US" sz="1600" dirty="0" smtClean="0">
                <a:solidFill>
                  <a:prstClr val="black"/>
                </a:solidFill>
              </a:rPr>
              <a:t>Windows Azure Load Balancer</a:t>
            </a:r>
            <a:endParaRPr lang="en-US" sz="1600" dirty="0">
              <a:solidFill>
                <a:prstClr val="black"/>
              </a:solidFill>
            </a:endParaRPr>
          </a:p>
        </p:txBody>
      </p:sp>
      <p:pic>
        <p:nvPicPr>
          <p:cNvPr id="17" name="Picture 16"/>
          <p:cNvPicPr>
            <a:picLocks noChangeAspect="1"/>
          </p:cNvPicPr>
          <p:nvPr/>
        </p:nvPicPr>
        <p:blipFill>
          <a:blip r:embed="rId5"/>
          <a:stretch>
            <a:fillRect/>
          </a:stretch>
        </p:blipFill>
        <p:spPr>
          <a:xfrm>
            <a:off x="4852627" y="1905751"/>
            <a:ext cx="1845554" cy="1554480"/>
          </a:xfrm>
          <a:prstGeom prst="rect">
            <a:avLst/>
          </a:prstGeom>
        </p:spPr>
      </p:pic>
      <p:sp>
        <p:nvSpPr>
          <p:cNvPr id="18" name="TextBox 17"/>
          <p:cNvSpPr txBox="1"/>
          <p:nvPr/>
        </p:nvSpPr>
        <p:spPr>
          <a:xfrm>
            <a:off x="5069934" y="1575688"/>
            <a:ext cx="1254034" cy="338554"/>
          </a:xfrm>
          <a:prstGeom prst="rect">
            <a:avLst/>
          </a:prstGeom>
          <a:noFill/>
        </p:spPr>
        <p:txBody>
          <a:bodyPr wrap="square" rtlCol="0">
            <a:spAutoFit/>
          </a:bodyPr>
          <a:lstStyle/>
          <a:p>
            <a:pPr algn="ctr" defTabSz="914400"/>
            <a:r>
              <a:rPr lang="en-US" sz="1600" dirty="0" smtClean="0">
                <a:solidFill>
                  <a:prstClr val="black"/>
                </a:solidFill>
              </a:rPr>
              <a:t>Web Roles</a:t>
            </a:r>
            <a:endParaRPr lang="en-US" sz="1600" dirty="0">
              <a:solidFill>
                <a:prstClr val="black"/>
              </a:solidFill>
            </a:endParaRPr>
          </a:p>
        </p:txBody>
      </p:sp>
      <p:pic>
        <p:nvPicPr>
          <p:cNvPr id="21" name="Picture 20"/>
          <p:cNvPicPr>
            <a:picLocks noChangeAspect="1"/>
          </p:cNvPicPr>
          <p:nvPr/>
        </p:nvPicPr>
        <p:blipFill>
          <a:blip r:embed="rId6"/>
          <a:stretch>
            <a:fillRect/>
          </a:stretch>
        </p:blipFill>
        <p:spPr>
          <a:xfrm>
            <a:off x="8281472" y="1919715"/>
            <a:ext cx="1788230" cy="1554480"/>
          </a:xfrm>
          <a:prstGeom prst="rect">
            <a:avLst/>
          </a:prstGeom>
        </p:spPr>
      </p:pic>
      <p:sp>
        <p:nvSpPr>
          <p:cNvPr id="22" name="TextBox 21"/>
          <p:cNvSpPr txBox="1"/>
          <p:nvPr/>
        </p:nvSpPr>
        <p:spPr>
          <a:xfrm>
            <a:off x="8247660" y="1581434"/>
            <a:ext cx="1788230" cy="338554"/>
          </a:xfrm>
          <a:prstGeom prst="rect">
            <a:avLst/>
          </a:prstGeom>
          <a:noFill/>
        </p:spPr>
        <p:txBody>
          <a:bodyPr wrap="square" rtlCol="0">
            <a:spAutoFit/>
          </a:bodyPr>
          <a:lstStyle/>
          <a:p>
            <a:pPr algn="ctr" defTabSz="914400"/>
            <a:r>
              <a:rPr lang="en-US" sz="1600" dirty="0" smtClean="0">
                <a:solidFill>
                  <a:prstClr val="black"/>
                </a:solidFill>
              </a:rPr>
              <a:t>Storage Queue</a:t>
            </a:r>
            <a:endParaRPr lang="en-US" sz="1600" dirty="0">
              <a:solidFill>
                <a:prstClr val="black"/>
              </a:solidFill>
            </a:endParaRPr>
          </a:p>
        </p:txBody>
      </p:sp>
      <p:pic>
        <p:nvPicPr>
          <p:cNvPr id="25" name="Picture 24"/>
          <p:cNvPicPr>
            <a:picLocks noChangeAspect="1"/>
          </p:cNvPicPr>
          <p:nvPr/>
        </p:nvPicPr>
        <p:blipFill>
          <a:blip r:embed="rId7"/>
          <a:stretch>
            <a:fillRect/>
          </a:stretch>
        </p:blipFill>
        <p:spPr>
          <a:xfrm>
            <a:off x="11676187" y="1919715"/>
            <a:ext cx="1845554" cy="1554480"/>
          </a:xfrm>
          <a:prstGeom prst="rect">
            <a:avLst/>
          </a:prstGeom>
        </p:spPr>
      </p:pic>
      <p:sp>
        <p:nvSpPr>
          <p:cNvPr id="26" name="TextBox 25"/>
          <p:cNvSpPr txBox="1"/>
          <p:nvPr/>
        </p:nvSpPr>
        <p:spPr>
          <a:xfrm>
            <a:off x="11811156" y="1580540"/>
            <a:ext cx="1536639" cy="338554"/>
          </a:xfrm>
          <a:prstGeom prst="rect">
            <a:avLst/>
          </a:prstGeom>
          <a:noFill/>
        </p:spPr>
        <p:txBody>
          <a:bodyPr wrap="square" rtlCol="0">
            <a:spAutoFit/>
          </a:bodyPr>
          <a:lstStyle/>
          <a:p>
            <a:pPr algn="ctr" defTabSz="914400"/>
            <a:r>
              <a:rPr lang="en-US" sz="1600" dirty="0" smtClean="0">
                <a:solidFill>
                  <a:prstClr val="black"/>
                </a:solidFill>
              </a:rPr>
              <a:t>Worker Roles</a:t>
            </a:r>
            <a:endParaRPr lang="en-US" sz="1600" dirty="0">
              <a:solidFill>
                <a:prstClr val="black"/>
              </a:solidFill>
            </a:endParaRPr>
          </a:p>
        </p:txBody>
      </p:sp>
      <p:pic>
        <p:nvPicPr>
          <p:cNvPr id="31" name="Picture 30"/>
          <p:cNvPicPr>
            <a:picLocks noChangeAspect="1"/>
          </p:cNvPicPr>
          <p:nvPr/>
        </p:nvPicPr>
        <p:blipFill>
          <a:blip r:embed="rId8"/>
          <a:stretch>
            <a:fillRect/>
          </a:stretch>
        </p:blipFill>
        <p:spPr>
          <a:xfrm>
            <a:off x="8903073" y="5351911"/>
            <a:ext cx="1788230" cy="1554480"/>
          </a:xfrm>
          <a:prstGeom prst="rect">
            <a:avLst/>
          </a:prstGeom>
        </p:spPr>
      </p:pic>
      <p:sp>
        <p:nvSpPr>
          <p:cNvPr id="32" name="TextBox 31"/>
          <p:cNvSpPr txBox="1"/>
          <p:nvPr/>
        </p:nvSpPr>
        <p:spPr>
          <a:xfrm>
            <a:off x="8914259" y="6929520"/>
            <a:ext cx="1765857" cy="338554"/>
          </a:xfrm>
          <a:prstGeom prst="rect">
            <a:avLst/>
          </a:prstGeom>
          <a:noFill/>
        </p:spPr>
        <p:txBody>
          <a:bodyPr wrap="square" rtlCol="0">
            <a:spAutoFit/>
          </a:bodyPr>
          <a:lstStyle/>
          <a:p>
            <a:pPr algn="ctr" defTabSz="914400"/>
            <a:r>
              <a:rPr lang="en-US" sz="1600" dirty="0" smtClean="0">
                <a:solidFill>
                  <a:prstClr val="black"/>
                </a:solidFill>
              </a:rPr>
              <a:t>Storage Table</a:t>
            </a:r>
            <a:endParaRPr lang="en-US" sz="1600" dirty="0">
              <a:solidFill>
                <a:prstClr val="black"/>
              </a:solidFill>
            </a:endParaRPr>
          </a:p>
        </p:txBody>
      </p:sp>
      <p:sp>
        <p:nvSpPr>
          <p:cNvPr id="33" name="TextBox 32"/>
          <p:cNvSpPr txBox="1"/>
          <p:nvPr/>
        </p:nvSpPr>
        <p:spPr>
          <a:xfrm>
            <a:off x="12792006" y="6997839"/>
            <a:ext cx="2035823" cy="584775"/>
          </a:xfrm>
          <a:prstGeom prst="rect">
            <a:avLst/>
          </a:prstGeom>
          <a:noFill/>
        </p:spPr>
        <p:txBody>
          <a:bodyPr wrap="square" rtlCol="0">
            <a:spAutoFit/>
          </a:bodyPr>
          <a:lstStyle/>
          <a:p>
            <a:pPr algn="ctr" defTabSz="914400"/>
            <a:r>
              <a:rPr lang="en-US" sz="1600" dirty="0" smtClean="0">
                <a:solidFill>
                  <a:prstClr val="black"/>
                </a:solidFill>
              </a:rPr>
              <a:t>SQL Database (Windows Azure)</a:t>
            </a:r>
            <a:endParaRPr lang="en-US" sz="1600" dirty="0">
              <a:solidFill>
                <a:prstClr val="black"/>
              </a:solidFill>
            </a:endParaRPr>
          </a:p>
        </p:txBody>
      </p:sp>
      <p:pic>
        <p:nvPicPr>
          <p:cNvPr id="34" name="Picture 33"/>
          <p:cNvPicPr>
            <a:picLocks noChangeAspect="1"/>
          </p:cNvPicPr>
          <p:nvPr/>
        </p:nvPicPr>
        <p:blipFill>
          <a:blip r:embed="rId9"/>
          <a:stretch>
            <a:fillRect/>
          </a:stretch>
        </p:blipFill>
        <p:spPr>
          <a:xfrm>
            <a:off x="11834495" y="5527756"/>
            <a:ext cx="1470823" cy="1554480"/>
          </a:xfrm>
          <a:prstGeom prst="rect">
            <a:avLst/>
          </a:prstGeom>
        </p:spPr>
      </p:pic>
      <p:pic>
        <p:nvPicPr>
          <p:cNvPr id="37" name="Picture 36"/>
          <p:cNvPicPr>
            <a:picLocks noChangeAspect="1"/>
          </p:cNvPicPr>
          <p:nvPr/>
        </p:nvPicPr>
        <p:blipFill>
          <a:blip r:embed="rId10"/>
          <a:stretch>
            <a:fillRect/>
          </a:stretch>
        </p:blipFill>
        <p:spPr>
          <a:xfrm>
            <a:off x="5080301" y="5358961"/>
            <a:ext cx="1419160" cy="1554480"/>
          </a:xfrm>
          <a:prstGeom prst="rect">
            <a:avLst/>
          </a:prstGeom>
        </p:spPr>
      </p:pic>
      <p:sp>
        <p:nvSpPr>
          <p:cNvPr id="38" name="TextBox 37"/>
          <p:cNvSpPr txBox="1"/>
          <p:nvPr/>
        </p:nvSpPr>
        <p:spPr>
          <a:xfrm>
            <a:off x="2875366" y="6695136"/>
            <a:ext cx="2363374" cy="338554"/>
          </a:xfrm>
          <a:prstGeom prst="rect">
            <a:avLst/>
          </a:prstGeom>
          <a:noFill/>
        </p:spPr>
        <p:txBody>
          <a:bodyPr wrap="square" rtlCol="0">
            <a:spAutoFit/>
          </a:bodyPr>
          <a:lstStyle/>
          <a:p>
            <a:pPr algn="ctr" defTabSz="914400"/>
            <a:r>
              <a:rPr lang="en-US" sz="1600" dirty="0" smtClean="0">
                <a:solidFill>
                  <a:prstClr val="black"/>
                </a:solidFill>
              </a:rPr>
              <a:t>Windows Azure Cache</a:t>
            </a:r>
            <a:endParaRPr lang="en-US" sz="1600" dirty="0">
              <a:solidFill>
                <a:prstClr val="black"/>
              </a:solidFill>
            </a:endParaRPr>
          </a:p>
        </p:txBody>
      </p:sp>
      <p:cxnSp>
        <p:nvCxnSpPr>
          <p:cNvPr id="44" name="Straight Arrow Connector 43"/>
          <p:cNvCxnSpPr>
            <a:stCxn id="9" idx="3"/>
            <a:endCxn id="17" idx="1"/>
          </p:cNvCxnSpPr>
          <p:nvPr/>
        </p:nvCxnSpPr>
        <p:spPr>
          <a:xfrm>
            <a:off x="4040673" y="2682985"/>
            <a:ext cx="811954" cy="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7" idx="3"/>
            <a:endCxn id="21" idx="1"/>
          </p:cNvCxnSpPr>
          <p:nvPr/>
        </p:nvCxnSpPr>
        <p:spPr>
          <a:xfrm>
            <a:off x="6698181" y="2682991"/>
            <a:ext cx="1583291" cy="139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25" idx="1"/>
            <a:endCxn id="21" idx="3"/>
          </p:cNvCxnSpPr>
          <p:nvPr/>
        </p:nvCxnSpPr>
        <p:spPr>
          <a:xfrm flipH="1">
            <a:off x="10069702" y="2696955"/>
            <a:ext cx="1606485" cy="0"/>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25" idx="2"/>
            <a:endCxn id="31" idx="0"/>
          </p:cNvCxnSpPr>
          <p:nvPr/>
        </p:nvCxnSpPr>
        <p:spPr>
          <a:xfrm flipH="1">
            <a:off x="9797188" y="3474195"/>
            <a:ext cx="2801776" cy="18777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5" idx="2"/>
            <a:endCxn id="34" idx="0"/>
          </p:cNvCxnSpPr>
          <p:nvPr/>
        </p:nvCxnSpPr>
        <p:spPr>
          <a:xfrm flipH="1">
            <a:off x="12569907" y="3474195"/>
            <a:ext cx="29057" cy="20535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17" idx="2"/>
            <a:endCxn id="37" idx="0"/>
          </p:cNvCxnSpPr>
          <p:nvPr/>
        </p:nvCxnSpPr>
        <p:spPr>
          <a:xfrm>
            <a:off x="5775404" y="3460231"/>
            <a:ext cx="14477" cy="189873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6" idx="3"/>
            <a:endCxn id="9" idx="1"/>
          </p:cNvCxnSpPr>
          <p:nvPr/>
        </p:nvCxnSpPr>
        <p:spPr>
          <a:xfrm flipV="1">
            <a:off x="1009224" y="2682985"/>
            <a:ext cx="705526" cy="3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708481" y="2373381"/>
            <a:ext cx="1515667" cy="338554"/>
          </a:xfrm>
          <a:prstGeom prst="rect">
            <a:avLst/>
          </a:prstGeom>
          <a:noFill/>
        </p:spPr>
        <p:txBody>
          <a:bodyPr wrap="square" rtlCol="0">
            <a:spAutoFit/>
          </a:bodyPr>
          <a:lstStyle/>
          <a:p>
            <a:pPr algn="ctr"/>
            <a:r>
              <a:rPr lang="en-US" sz="1600" dirty="0" smtClean="0"/>
              <a:t>Write</a:t>
            </a:r>
            <a:endParaRPr lang="en-US" sz="1600" dirty="0"/>
          </a:p>
        </p:txBody>
      </p:sp>
      <p:sp>
        <p:nvSpPr>
          <p:cNvPr id="64" name="TextBox 63"/>
          <p:cNvSpPr txBox="1"/>
          <p:nvPr/>
        </p:nvSpPr>
        <p:spPr>
          <a:xfrm>
            <a:off x="10108309" y="2350654"/>
            <a:ext cx="1515667" cy="338554"/>
          </a:xfrm>
          <a:prstGeom prst="rect">
            <a:avLst/>
          </a:prstGeom>
          <a:noFill/>
        </p:spPr>
        <p:txBody>
          <a:bodyPr wrap="square" rtlCol="0">
            <a:spAutoFit/>
          </a:bodyPr>
          <a:lstStyle/>
          <a:p>
            <a:pPr algn="ctr"/>
            <a:r>
              <a:rPr lang="en-US" sz="1600" dirty="0" smtClean="0"/>
              <a:t>Read</a:t>
            </a:r>
            <a:endParaRPr lang="en-US" sz="1600" dirty="0"/>
          </a:p>
        </p:txBody>
      </p:sp>
      <p:sp>
        <p:nvSpPr>
          <p:cNvPr id="65" name="TextBox 64"/>
          <p:cNvSpPr txBox="1"/>
          <p:nvPr/>
        </p:nvSpPr>
        <p:spPr>
          <a:xfrm rot="16200000">
            <a:off x="4905899" y="4263054"/>
            <a:ext cx="1515667" cy="338554"/>
          </a:xfrm>
          <a:prstGeom prst="rect">
            <a:avLst/>
          </a:prstGeom>
          <a:noFill/>
        </p:spPr>
        <p:txBody>
          <a:bodyPr wrap="square" rtlCol="0">
            <a:spAutoFit/>
          </a:bodyPr>
          <a:lstStyle/>
          <a:p>
            <a:pPr algn="ctr"/>
            <a:r>
              <a:rPr lang="en-US" sz="1600" dirty="0" smtClean="0"/>
              <a:t>Write</a:t>
            </a:r>
            <a:endParaRPr lang="en-US" sz="1600" dirty="0"/>
          </a:p>
        </p:txBody>
      </p:sp>
      <p:sp>
        <p:nvSpPr>
          <p:cNvPr id="66" name="TextBox 65"/>
          <p:cNvSpPr txBox="1"/>
          <p:nvPr/>
        </p:nvSpPr>
        <p:spPr>
          <a:xfrm rot="16200000">
            <a:off x="5618468" y="4348481"/>
            <a:ext cx="1515667" cy="338554"/>
          </a:xfrm>
          <a:prstGeom prst="rect">
            <a:avLst/>
          </a:prstGeom>
          <a:noFill/>
        </p:spPr>
        <p:txBody>
          <a:bodyPr wrap="square" rtlCol="0">
            <a:spAutoFit/>
          </a:bodyPr>
          <a:lstStyle/>
          <a:p>
            <a:pPr algn="ctr"/>
            <a:r>
              <a:rPr lang="en-US" sz="1600" dirty="0" smtClean="0"/>
              <a:t>Read</a:t>
            </a:r>
            <a:endParaRPr lang="en-US" sz="1600" dirty="0"/>
          </a:p>
        </p:txBody>
      </p:sp>
      <p:sp>
        <p:nvSpPr>
          <p:cNvPr id="67" name="TextBox 66"/>
          <p:cNvSpPr txBox="1"/>
          <p:nvPr/>
        </p:nvSpPr>
        <p:spPr>
          <a:xfrm rot="19538945">
            <a:off x="10335195" y="4143661"/>
            <a:ext cx="1515667" cy="338554"/>
          </a:xfrm>
          <a:prstGeom prst="rect">
            <a:avLst/>
          </a:prstGeom>
          <a:noFill/>
        </p:spPr>
        <p:txBody>
          <a:bodyPr wrap="square" rtlCol="0">
            <a:spAutoFit/>
          </a:bodyPr>
          <a:lstStyle/>
          <a:p>
            <a:pPr algn="ctr"/>
            <a:r>
              <a:rPr lang="en-US" sz="1600" dirty="0" smtClean="0"/>
              <a:t>Write</a:t>
            </a:r>
            <a:endParaRPr lang="en-US" sz="1600" dirty="0"/>
          </a:p>
        </p:txBody>
      </p:sp>
      <p:cxnSp>
        <p:nvCxnSpPr>
          <p:cNvPr id="69" name="Straight Arrow Connector 68"/>
          <p:cNvCxnSpPr>
            <a:stCxn id="31" idx="1"/>
            <a:endCxn id="37" idx="3"/>
          </p:cNvCxnSpPr>
          <p:nvPr/>
        </p:nvCxnSpPr>
        <p:spPr>
          <a:xfrm flipH="1">
            <a:off x="6499461" y="6129151"/>
            <a:ext cx="2403612" cy="7050"/>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34" idx="2"/>
            <a:endCxn id="37" idx="2"/>
          </p:cNvCxnSpPr>
          <p:nvPr/>
        </p:nvCxnSpPr>
        <p:spPr>
          <a:xfrm rot="5400000" flipH="1">
            <a:off x="9095496" y="3607826"/>
            <a:ext cx="168795" cy="6780026"/>
          </a:xfrm>
          <a:prstGeom prst="bentConnector3">
            <a:avLst>
              <a:gd name="adj1" fmla="val -475745"/>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37" idx="3"/>
          </p:cNvCxnSpPr>
          <p:nvPr/>
        </p:nvCxnSpPr>
        <p:spPr>
          <a:xfrm flipH="1" flipV="1">
            <a:off x="6474837" y="3376554"/>
            <a:ext cx="24624" cy="2759647"/>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rot="16200000">
            <a:off x="11664190" y="4590774"/>
            <a:ext cx="1515667" cy="338554"/>
          </a:xfrm>
          <a:prstGeom prst="rect">
            <a:avLst/>
          </a:prstGeom>
          <a:noFill/>
        </p:spPr>
        <p:txBody>
          <a:bodyPr wrap="square" rtlCol="0">
            <a:spAutoFit/>
          </a:bodyPr>
          <a:lstStyle/>
          <a:p>
            <a:pPr algn="ctr"/>
            <a:r>
              <a:rPr lang="en-US" sz="1600" dirty="0" smtClean="0"/>
              <a:t>Write</a:t>
            </a:r>
            <a:endParaRPr lang="en-US" sz="1600" dirty="0"/>
          </a:p>
        </p:txBody>
      </p:sp>
    </p:spTree>
    <p:extLst>
      <p:ext uri="{BB962C8B-B14F-4D97-AF65-F5344CB8AC3E}">
        <p14:creationId xmlns:p14="http://schemas.microsoft.com/office/powerpoint/2010/main" val="132860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 Configuration</a:t>
            </a:r>
            <a:endParaRPr lang="en-US" dirty="0"/>
          </a:p>
        </p:txBody>
      </p:sp>
      <p:sp>
        <p:nvSpPr>
          <p:cNvPr id="4" name="Content Placeholder 3"/>
          <p:cNvSpPr>
            <a:spLocks noGrp="1"/>
          </p:cNvSpPr>
          <p:nvPr>
            <p:ph idx="1"/>
          </p:nvPr>
        </p:nvSpPr>
        <p:spPr/>
        <p:txBody>
          <a:bodyPr>
            <a:normAutofit/>
          </a:bodyPr>
          <a:lstStyle/>
          <a:p>
            <a:r>
              <a:rPr lang="en-US" dirty="0" smtClean="0"/>
              <a:t>Multiple named caches for different cache settings (HA, notifications, TTL, etc.)</a:t>
            </a:r>
          </a:p>
          <a:p>
            <a:endParaRPr lang="en-US" dirty="0" smtClean="0"/>
          </a:p>
          <a:p>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36</a:t>
            </a:fld>
            <a:endParaRPr lang="en-US" dirty="0"/>
          </a:p>
        </p:txBody>
      </p:sp>
    </p:spTree>
    <p:extLst>
      <p:ext uri="{BB962C8B-B14F-4D97-AF65-F5344CB8AC3E}">
        <p14:creationId xmlns:p14="http://schemas.microsoft.com/office/powerpoint/2010/main" val="228935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 Features</a:t>
            </a:r>
            <a:endParaRPr lang="en-US" dirty="0"/>
          </a:p>
        </p:txBody>
      </p:sp>
      <p:sp>
        <p:nvSpPr>
          <p:cNvPr id="4" name="Content Placeholder 3"/>
          <p:cNvSpPr>
            <a:spLocks noGrp="1"/>
          </p:cNvSpPr>
          <p:nvPr>
            <p:ph idx="1"/>
          </p:nvPr>
        </p:nvSpPr>
        <p:spPr/>
        <p:txBody>
          <a:bodyPr>
            <a:normAutofit/>
          </a:bodyPr>
          <a:lstStyle/>
          <a:p>
            <a:r>
              <a:rPr lang="en-US" sz="4800" dirty="0" smtClean="0"/>
              <a:t>Local Cache</a:t>
            </a:r>
          </a:p>
          <a:p>
            <a:pPr lvl="1"/>
            <a:r>
              <a:rPr lang="en-US" sz="4400" dirty="0" smtClean="0">
                <a:solidFill>
                  <a:schemeClr val="accent4"/>
                </a:solidFill>
              </a:rPr>
              <a:t>Pro</a:t>
            </a:r>
            <a:r>
              <a:rPr lang="en-US" sz="4400" dirty="0" smtClean="0"/>
              <a:t>: </a:t>
            </a:r>
          </a:p>
          <a:p>
            <a:pPr lvl="2"/>
            <a:r>
              <a:rPr lang="en-US" sz="4000" dirty="0" smtClean="0"/>
              <a:t>Fastest performance</a:t>
            </a:r>
          </a:p>
          <a:p>
            <a:pPr lvl="1"/>
            <a:r>
              <a:rPr lang="en-US" sz="4400" dirty="0" smtClean="0">
                <a:solidFill>
                  <a:srgbClr val="C00000"/>
                </a:solidFill>
              </a:rPr>
              <a:t>Con</a:t>
            </a:r>
            <a:r>
              <a:rPr lang="en-US" sz="4400" dirty="0" smtClean="0"/>
              <a:t>:</a:t>
            </a:r>
          </a:p>
          <a:p>
            <a:pPr lvl="2"/>
            <a:r>
              <a:rPr lang="en-US" sz="4000" dirty="0" smtClean="0"/>
              <a:t>Stale data (compensate w/ notification invalidation)</a:t>
            </a:r>
          </a:p>
          <a:p>
            <a:pPr lvl="2"/>
            <a:r>
              <a:rPr lang="en-US" sz="4000" dirty="0" smtClean="0"/>
              <a:t>Additional memory pressure</a:t>
            </a:r>
            <a:endParaRPr lang="en-US" sz="4000"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37</a:t>
            </a:fld>
            <a:endParaRPr lang="en-US" dirty="0"/>
          </a:p>
        </p:txBody>
      </p:sp>
    </p:spTree>
    <p:extLst>
      <p:ext uri="{BB962C8B-B14F-4D97-AF65-F5344CB8AC3E}">
        <p14:creationId xmlns:p14="http://schemas.microsoft.com/office/powerpoint/2010/main" val="285620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 High Availability &amp; Regions</a:t>
            </a:r>
            <a:endParaRPr lang="en-US" dirty="0"/>
          </a:p>
        </p:txBody>
      </p:sp>
      <p:sp>
        <p:nvSpPr>
          <p:cNvPr id="4" name="Content Placeholder 3"/>
          <p:cNvSpPr>
            <a:spLocks noGrp="1"/>
          </p:cNvSpPr>
          <p:nvPr>
            <p:ph idx="1"/>
          </p:nvPr>
        </p:nvSpPr>
        <p:spPr/>
        <p:txBody>
          <a:bodyPr>
            <a:normAutofit/>
          </a:bodyPr>
          <a:lstStyle/>
          <a:p>
            <a:r>
              <a:rPr lang="en-US" dirty="0" smtClean="0"/>
              <a:t>High Availability</a:t>
            </a:r>
          </a:p>
          <a:p>
            <a:pPr lvl="1"/>
            <a:r>
              <a:rPr lang="en-US" dirty="0" smtClean="0">
                <a:solidFill>
                  <a:schemeClr val="accent4"/>
                </a:solidFill>
              </a:rPr>
              <a:t>Pro</a:t>
            </a:r>
            <a:r>
              <a:rPr lang="en-US" dirty="0" smtClean="0"/>
              <a:t>: More durable cached data</a:t>
            </a:r>
          </a:p>
          <a:p>
            <a:pPr lvl="1"/>
            <a:r>
              <a:rPr lang="en-US" dirty="0" smtClean="0">
                <a:solidFill>
                  <a:srgbClr val="C00000"/>
                </a:solidFill>
              </a:rPr>
              <a:t>Con</a:t>
            </a:r>
            <a:r>
              <a:rPr lang="en-US" dirty="0" smtClean="0"/>
              <a:t>: 2x the writes (memory / performance)</a:t>
            </a:r>
          </a:p>
          <a:p>
            <a:pPr lvl="1"/>
            <a:endParaRPr lang="en-US" dirty="0"/>
          </a:p>
          <a:p>
            <a:r>
              <a:rPr lang="en-US" dirty="0" smtClean="0"/>
              <a:t>Regions</a:t>
            </a:r>
          </a:p>
          <a:p>
            <a:pPr lvl="1"/>
            <a:r>
              <a:rPr lang="en-US" dirty="0" smtClean="0">
                <a:solidFill>
                  <a:schemeClr val="accent4"/>
                </a:solidFill>
              </a:rPr>
              <a:t>Pro</a:t>
            </a:r>
            <a:r>
              <a:rPr lang="en-US" dirty="0" smtClean="0"/>
              <a:t>: Supports organization, tagging, and searching</a:t>
            </a:r>
          </a:p>
          <a:p>
            <a:pPr lvl="1"/>
            <a:r>
              <a:rPr lang="en-US" dirty="0" smtClean="0">
                <a:solidFill>
                  <a:srgbClr val="C00000"/>
                </a:solidFill>
              </a:rPr>
              <a:t>Con</a:t>
            </a:r>
            <a:r>
              <a:rPr lang="en-US" dirty="0" smtClean="0"/>
              <a:t>: Lives on a single cache server</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38</a:t>
            </a:fld>
            <a:endParaRPr lang="en-US" dirty="0"/>
          </a:p>
        </p:txBody>
      </p:sp>
    </p:spTree>
    <p:extLst>
      <p:ext uri="{BB962C8B-B14F-4D97-AF65-F5344CB8AC3E}">
        <p14:creationId xmlns:p14="http://schemas.microsoft.com/office/powerpoint/2010/main" val="296628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Fundamentals - Caching</a:t>
            </a:r>
            <a:endParaRPr lang="en-US" dirty="0"/>
          </a:p>
        </p:txBody>
      </p:sp>
      <p:sp>
        <p:nvSpPr>
          <p:cNvPr id="3" name="Content Placeholder 2"/>
          <p:cNvSpPr>
            <a:spLocks noGrp="1"/>
          </p:cNvSpPr>
          <p:nvPr>
            <p:ph idx="1"/>
          </p:nvPr>
        </p:nvSpPr>
        <p:spPr>
          <a:xfrm>
            <a:off x="731520" y="2133605"/>
            <a:ext cx="8009068" cy="6034617"/>
          </a:xfrm>
        </p:spPr>
        <p:txBody>
          <a:bodyPr/>
          <a:lstStyle/>
          <a:p>
            <a:r>
              <a:rPr lang="en-US" dirty="0" smtClean="0"/>
              <a:t>Factory implementation</a:t>
            </a:r>
          </a:p>
          <a:p>
            <a:r>
              <a:rPr lang="en-US" dirty="0" smtClean="0"/>
              <a:t>Custom </a:t>
            </a:r>
            <a:r>
              <a:rPr lang="en-US" dirty="0" err="1" smtClean="0"/>
              <a:t>BinarySerializer</a:t>
            </a:r>
            <a:r>
              <a:rPr lang="en-US" dirty="0" smtClean="0"/>
              <a:t> class</a:t>
            </a:r>
          </a:p>
          <a:p>
            <a:pPr lvl="1"/>
            <a:r>
              <a:rPr lang="en-US" dirty="0" err="1" smtClean="0"/>
              <a:t>protobuf</a:t>
            </a:r>
            <a:r>
              <a:rPr lang="en-US" dirty="0" smtClean="0"/>
              <a:t>-net</a:t>
            </a:r>
          </a:p>
          <a:p>
            <a:pPr lvl="1"/>
            <a:r>
              <a:rPr lang="en-US" dirty="0" smtClean="0"/>
              <a:t>Fast and small</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39</a:t>
            </a:fld>
            <a:endParaRPr lang="en-US" dirty="0">
              <a:solidFill>
                <a:srgbClr val="FF8715"/>
              </a:solidFill>
            </a:endParaRPr>
          </a:p>
        </p:txBody>
      </p:sp>
      <p:pic>
        <p:nvPicPr>
          <p:cNvPr id="5" name="Picture 4"/>
          <p:cNvPicPr>
            <a:picLocks noChangeAspect="1"/>
          </p:cNvPicPr>
          <p:nvPr/>
        </p:nvPicPr>
        <p:blipFill>
          <a:blip r:embed="rId3"/>
          <a:stretch>
            <a:fillRect/>
          </a:stretch>
        </p:blipFill>
        <p:spPr>
          <a:xfrm>
            <a:off x="5373257" y="3606317"/>
            <a:ext cx="9257143" cy="4561905"/>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731519" y="6819900"/>
            <a:ext cx="4641737" cy="507831"/>
          </a:xfrm>
          <a:prstGeom prst="rect">
            <a:avLst/>
          </a:prstGeom>
          <a:noFill/>
        </p:spPr>
        <p:txBody>
          <a:bodyPr wrap="square" rtlCol="0">
            <a:spAutoFit/>
          </a:bodyPr>
          <a:lstStyle/>
          <a:p>
            <a:r>
              <a:rPr lang="en-US" dirty="0" smtClean="0">
                <a:hlinkClick r:id="rId4"/>
              </a:rPr>
              <a:t>http://mcollier.net/AzureCSF</a:t>
            </a:r>
            <a:r>
              <a:rPr lang="en-US" dirty="0" smtClean="0"/>
              <a:t> </a:t>
            </a:r>
            <a:endParaRPr lang="en-US" dirty="0"/>
          </a:p>
        </p:txBody>
      </p:sp>
    </p:spTree>
    <p:extLst>
      <p:ext uri="{BB962C8B-B14F-4D97-AF65-F5344CB8AC3E}">
        <p14:creationId xmlns:p14="http://schemas.microsoft.com/office/powerpoint/2010/main" val="166680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UPCOMING Windows azure events</a:t>
            </a:r>
            <a:endParaRPr lang="en-US" dirty="0"/>
          </a:p>
        </p:txBody>
      </p:sp>
      <p:sp>
        <p:nvSpPr>
          <p:cNvPr id="5" name="Content Placeholder 4"/>
          <p:cNvSpPr>
            <a:spLocks noGrp="1"/>
          </p:cNvSpPr>
          <p:nvPr>
            <p:ph idx="1"/>
          </p:nvPr>
        </p:nvSpPr>
        <p:spPr>
          <a:xfrm>
            <a:off x="1443503" y="1817208"/>
            <a:ext cx="11740896" cy="6869592"/>
          </a:xfrm>
        </p:spPr>
        <p:txBody>
          <a:bodyPr>
            <a:noAutofit/>
          </a:bodyPr>
          <a:lstStyle/>
          <a:p>
            <a:r>
              <a:rPr lang="en-US" sz="3840" b="1" dirty="0" err="1">
                <a:effectLst>
                  <a:outerShdw blurRad="38100" dist="38100" dir="2700000" algn="tl">
                    <a:srgbClr val="000000">
                      <a:alpha val="43137"/>
                    </a:srgbClr>
                  </a:outerShdw>
                </a:effectLst>
              </a:rPr>
              <a:t>DevUnleashed</a:t>
            </a:r>
            <a:endParaRPr lang="en-US" sz="2880" b="1" dirty="0">
              <a:effectLst>
                <a:outerShdw blurRad="38100" dist="38100" dir="2700000" algn="tl">
                  <a:srgbClr val="000000">
                    <a:alpha val="43137"/>
                  </a:srgbClr>
                </a:outerShdw>
              </a:effectLst>
            </a:endParaRPr>
          </a:p>
          <a:p>
            <a:pPr lvl="1"/>
            <a:r>
              <a:rPr lang="en-US" sz="2880" dirty="0"/>
              <a:t>Saturday, February 8th</a:t>
            </a:r>
          </a:p>
          <a:p>
            <a:pPr lvl="1"/>
            <a:r>
              <a:rPr lang="en-US" sz="2880" dirty="0"/>
              <a:t>Microsoft – Columbus</a:t>
            </a:r>
          </a:p>
          <a:p>
            <a:pPr lvl="1"/>
            <a:r>
              <a:rPr lang="en-US" sz="2880" dirty="0"/>
              <a:t>Michael Collier, Samidip Basu, Jared Faris, or Mike Wood</a:t>
            </a:r>
          </a:p>
          <a:p>
            <a:r>
              <a:rPr lang="en-US" sz="3840" b="1" dirty="0">
                <a:effectLst>
                  <a:outerShdw blurRad="38100" dist="38100" dir="2700000" algn="tl">
                    <a:srgbClr val="000000">
                      <a:alpha val="43137"/>
                    </a:srgbClr>
                  </a:outerShdw>
                </a:effectLst>
              </a:rPr>
              <a:t>Global Windows Azure Boot Camp</a:t>
            </a:r>
          </a:p>
          <a:p>
            <a:pPr lvl="1"/>
            <a:r>
              <a:rPr lang="en-US" sz="2880" dirty="0"/>
              <a:t>Saturday, March 29th</a:t>
            </a:r>
          </a:p>
          <a:p>
            <a:pPr lvl="1"/>
            <a:r>
              <a:rPr lang="en-US" sz="2880" dirty="0"/>
              <a:t>http://global.windowsazurebootcamp.com</a:t>
            </a:r>
          </a:p>
          <a:p>
            <a:pPr lvl="1"/>
            <a:r>
              <a:rPr lang="en-US" sz="2880" dirty="0"/>
              <a:t>Michael Collier, Brian Sherwin, or Mike Wood</a:t>
            </a:r>
          </a:p>
          <a:p>
            <a:r>
              <a:rPr lang="en-US" sz="3840" b="1" dirty="0">
                <a:effectLst>
                  <a:outerShdw blurRad="38100" dist="38100" dir="2700000" algn="tl">
                    <a:srgbClr val="000000">
                      <a:alpha val="43137"/>
                    </a:srgbClr>
                  </a:outerShdw>
                </a:effectLst>
              </a:rPr>
              <a:t>CloudDevelop</a:t>
            </a:r>
            <a:endParaRPr lang="en-US" sz="2880" b="1" dirty="0">
              <a:effectLst>
                <a:outerShdw blurRad="38100" dist="38100" dir="2700000" algn="tl">
                  <a:srgbClr val="000000">
                    <a:alpha val="43137"/>
                  </a:srgbClr>
                </a:outerShdw>
              </a:effectLst>
            </a:endParaRPr>
          </a:p>
          <a:p>
            <a:pPr lvl="1"/>
            <a:r>
              <a:rPr lang="en-US" sz="2880" dirty="0"/>
              <a:t>Friday, August 15th 2014</a:t>
            </a:r>
          </a:p>
          <a:p>
            <a:pPr lvl="1"/>
            <a:r>
              <a:rPr lang="en-US" sz="2880" dirty="0"/>
              <a:t>Ohio Union – </a:t>
            </a:r>
            <a:r>
              <a:rPr lang="en-US" sz="2880" dirty="0" smtClean="0"/>
              <a:t>The Ohio </a:t>
            </a:r>
            <a:r>
              <a:rPr lang="en-US" sz="2880" dirty="0"/>
              <a:t>State University</a:t>
            </a:r>
          </a:p>
          <a:p>
            <a:pPr lvl="1"/>
            <a:r>
              <a:rPr lang="en-US" sz="2880" dirty="0"/>
              <a:t>www.CloudDevelop.org / @</a:t>
            </a:r>
            <a:r>
              <a:rPr lang="en-US" sz="2880" dirty="0" err="1"/>
              <a:t>CloudDevConf</a:t>
            </a:r>
            <a:endParaRPr lang="en-US" sz="2880" dirty="0"/>
          </a:p>
          <a:p>
            <a:pPr lvl="1"/>
            <a:r>
              <a:rPr lang="en-US" sz="2880" dirty="0"/>
              <a:t>Michael Collier or Jared Faris</a:t>
            </a:r>
          </a:p>
        </p:txBody>
      </p:sp>
    </p:spTree>
    <p:extLst>
      <p:ext uri="{BB962C8B-B14F-4D97-AF65-F5344CB8AC3E}">
        <p14:creationId xmlns:p14="http://schemas.microsoft.com/office/powerpoint/2010/main" val="726095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Cache?</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40</a:t>
            </a:fld>
            <a:endParaRPr lang="en-US" dirty="0">
              <a:solidFill>
                <a:srgbClr val="FF8715"/>
              </a:solidFill>
            </a:endParaRPr>
          </a:p>
        </p:txBody>
      </p:sp>
      <p:graphicFrame>
        <p:nvGraphicFramePr>
          <p:cNvPr id="9" name="Table 8"/>
          <p:cNvGraphicFramePr>
            <a:graphicFrameLocks noGrp="1"/>
          </p:cNvGraphicFramePr>
          <p:nvPr>
            <p:extLst/>
          </p:nvPr>
        </p:nvGraphicFramePr>
        <p:xfrm>
          <a:off x="982640" y="1320800"/>
          <a:ext cx="12419460" cy="2560320"/>
        </p:xfrm>
        <a:graphic>
          <a:graphicData uri="http://schemas.openxmlformats.org/drawingml/2006/table">
            <a:tbl>
              <a:tblPr firstRow="1" bandRow="1">
                <a:tableStyleId>{5C22544A-7EE6-4342-B048-85BDC9FD1C3A}</a:tableStyleId>
              </a:tblPr>
              <a:tblGrid>
                <a:gridCol w="3630303"/>
                <a:gridCol w="4649337"/>
                <a:gridCol w="4139820"/>
              </a:tblGrid>
              <a:tr h="370840">
                <a:tc>
                  <a:txBody>
                    <a:bodyPr/>
                    <a:lstStyle/>
                    <a:p>
                      <a:endParaRPr lang="en-US" dirty="0"/>
                    </a:p>
                  </a:txBody>
                  <a:tcPr/>
                </a:tc>
                <a:tc>
                  <a:txBody>
                    <a:bodyPr/>
                    <a:lstStyle/>
                    <a:p>
                      <a:pPr algn="ctr"/>
                      <a:r>
                        <a:rPr lang="en-US" dirty="0" smtClean="0"/>
                        <a:t>Cache Service</a:t>
                      </a:r>
                      <a:endParaRPr lang="en-US" dirty="0"/>
                    </a:p>
                  </a:txBody>
                  <a:tcPr/>
                </a:tc>
                <a:tc>
                  <a:txBody>
                    <a:bodyPr/>
                    <a:lstStyle/>
                    <a:p>
                      <a:pPr algn="ctr"/>
                      <a:r>
                        <a:rPr lang="en-US" dirty="0" smtClean="0"/>
                        <a:t>In-Role Cache</a:t>
                      </a:r>
                      <a:endParaRPr lang="en-US" dirty="0"/>
                    </a:p>
                  </a:txBody>
                  <a:tcPr/>
                </a:tc>
              </a:tr>
              <a:tr h="370840">
                <a:tc>
                  <a:txBody>
                    <a:bodyPr/>
                    <a:lstStyle/>
                    <a:p>
                      <a:r>
                        <a:rPr lang="en-US" dirty="0" smtClean="0"/>
                        <a:t>Usage</a:t>
                      </a:r>
                      <a:r>
                        <a:rPr lang="en-US" baseline="0" dirty="0" smtClean="0"/>
                        <a:t> Scenarios</a:t>
                      </a:r>
                      <a:endParaRPr lang="en-US" dirty="0"/>
                    </a:p>
                  </a:txBody>
                  <a:tcPr/>
                </a:tc>
                <a:tc>
                  <a:txBody>
                    <a:bodyPr/>
                    <a:lstStyle/>
                    <a:p>
                      <a:pPr algn="ctr"/>
                      <a:r>
                        <a:rPr lang="en-US" dirty="0" smtClean="0"/>
                        <a:t>Cloud Services, Mobile Services, Web Sites, and VMs</a:t>
                      </a:r>
                      <a:endParaRPr lang="en-US" dirty="0"/>
                    </a:p>
                  </a:txBody>
                  <a:tcPr/>
                </a:tc>
                <a:tc>
                  <a:txBody>
                    <a:bodyPr/>
                    <a:lstStyle/>
                    <a:p>
                      <a:pPr algn="ctr"/>
                      <a:r>
                        <a:rPr lang="en-US" dirty="0" smtClean="0"/>
                        <a:t>Cloud Services</a:t>
                      </a:r>
                      <a:endParaRPr lang="en-US" dirty="0"/>
                    </a:p>
                  </a:txBody>
                  <a:tcPr/>
                </a:tc>
              </a:tr>
              <a:tr h="370840">
                <a:tc>
                  <a:txBody>
                    <a:bodyPr/>
                    <a:lstStyle/>
                    <a:p>
                      <a:r>
                        <a:rPr lang="en-US" dirty="0" smtClean="0"/>
                        <a:t>Pricing</a:t>
                      </a:r>
                      <a:endParaRPr lang="en-US" dirty="0"/>
                    </a:p>
                  </a:txBody>
                  <a:tcPr/>
                </a:tc>
                <a:tc>
                  <a:txBody>
                    <a:bodyPr/>
                    <a:lstStyle/>
                    <a:p>
                      <a:pPr algn="ctr"/>
                      <a:r>
                        <a:rPr lang="en-US" dirty="0" smtClean="0"/>
                        <a:t>Pay per Month</a:t>
                      </a:r>
                      <a:endParaRPr lang="en-US" dirty="0"/>
                    </a:p>
                  </a:txBody>
                  <a:tcPr/>
                </a:tc>
                <a:tc>
                  <a:txBody>
                    <a:bodyPr/>
                    <a:lstStyle/>
                    <a:p>
                      <a:pPr algn="ctr"/>
                      <a:r>
                        <a:rPr lang="en-US" dirty="0" smtClean="0"/>
                        <a:t>Co-located</a:t>
                      </a:r>
                      <a:r>
                        <a:rPr lang="en-US" baseline="0" dirty="0" smtClean="0"/>
                        <a:t> – free</a:t>
                      </a:r>
                    </a:p>
                    <a:p>
                      <a:pPr algn="ctr"/>
                      <a:r>
                        <a:rPr lang="en-US" baseline="0" dirty="0" smtClean="0"/>
                        <a:t>Dedicated – pay per hour</a:t>
                      </a:r>
                      <a:endParaRPr lang="en-US" dirty="0"/>
                    </a:p>
                  </a:txBody>
                  <a:tcPr/>
                </a:tc>
              </a:tr>
              <a:tr h="370840">
                <a:tc>
                  <a:txBody>
                    <a:bodyPr/>
                    <a:lstStyle/>
                    <a:p>
                      <a:r>
                        <a:rPr lang="en-US" dirty="0" smtClean="0"/>
                        <a:t>SDK/Language Support</a:t>
                      </a:r>
                      <a:endParaRPr lang="en-US" dirty="0"/>
                    </a:p>
                  </a:txBody>
                  <a:tcPr/>
                </a:tc>
                <a:tc>
                  <a:txBody>
                    <a:bodyPr/>
                    <a:lstStyle/>
                    <a:p>
                      <a:pPr algn="ctr"/>
                      <a:r>
                        <a:rPr lang="en-US" dirty="0" smtClean="0"/>
                        <a:t>.NET SDK</a:t>
                      </a:r>
                      <a:endParaRPr lang="en-US" dirty="0"/>
                    </a:p>
                  </a:txBody>
                  <a:tcPr/>
                </a:tc>
                <a:tc>
                  <a:txBody>
                    <a:bodyPr/>
                    <a:lstStyle/>
                    <a:p>
                      <a:pPr algn="ctr"/>
                      <a:r>
                        <a:rPr lang="en-US" dirty="0" smtClean="0"/>
                        <a:t>.NET SDK</a:t>
                      </a:r>
                      <a:endParaRPr lang="en-US" dirty="0"/>
                    </a:p>
                  </a:txBody>
                  <a:tcPr/>
                </a:tc>
              </a:tr>
            </a:tbl>
          </a:graphicData>
        </a:graphic>
      </p:graphicFrame>
      <p:sp>
        <p:nvSpPr>
          <p:cNvPr id="10" name="TextBox 9"/>
          <p:cNvSpPr txBox="1"/>
          <p:nvPr/>
        </p:nvSpPr>
        <p:spPr>
          <a:xfrm>
            <a:off x="914400" y="4872250"/>
            <a:ext cx="10003809" cy="2169825"/>
          </a:xfrm>
          <a:prstGeom prst="rect">
            <a:avLst/>
          </a:prstGeom>
          <a:noFill/>
        </p:spPr>
        <p:txBody>
          <a:bodyPr wrap="square" rtlCol="0">
            <a:spAutoFit/>
          </a:bodyPr>
          <a:lstStyle/>
          <a:p>
            <a:r>
              <a:rPr lang="en-US" dirty="0" smtClean="0"/>
              <a:t>1 Medium Cloud Service instance (3.5 GB RAM): $119/month</a:t>
            </a:r>
          </a:p>
          <a:p>
            <a:r>
              <a:rPr lang="en-US" dirty="0" smtClean="0"/>
              <a:t>2 GB Standard cache (2, 1GB units): $100/month</a:t>
            </a:r>
          </a:p>
          <a:p>
            <a:endParaRPr lang="en-US" dirty="0"/>
          </a:p>
          <a:p>
            <a:r>
              <a:rPr lang="en-US" dirty="0" smtClean="0"/>
              <a:t>3 A7 dedicated instances (56 GB RAM each): $3,147/month</a:t>
            </a:r>
          </a:p>
          <a:p>
            <a:r>
              <a:rPr lang="en-US" dirty="0" smtClean="0"/>
              <a:t>150GB Premium cache (30, 5GB units): $6,000/month</a:t>
            </a:r>
            <a:endParaRPr lang="en-US" dirty="0"/>
          </a:p>
        </p:txBody>
      </p:sp>
    </p:spTree>
    <p:extLst>
      <p:ext uri="{BB962C8B-B14F-4D97-AF65-F5344CB8AC3E}">
        <p14:creationId xmlns:p14="http://schemas.microsoft.com/office/powerpoint/2010/main" val="155111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9006" y="4422676"/>
            <a:ext cx="1660531" cy="1025411"/>
          </a:xfrm>
          <a:prstGeom prst="rect">
            <a:avLst/>
          </a:prstGeom>
          <a:solidFill>
            <a:srgbClr val="00ABEC"/>
          </a:solidFill>
          <a:ln>
            <a:solidFill>
              <a:srgbClr val="00ABE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Where to Cache?</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41</a:t>
            </a:fld>
            <a:endParaRPr lang="en-US" dirty="0"/>
          </a:p>
        </p:txBody>
      </p:sp>
      <p:sp>
        <p:nvSpPr>
          <p:cNvPr id="4" name="TextBox 3"/>
          <p:cNvSpPr txBox="1"/>
          <p:nvPr/>
        </p:nvSpPr>
        <p:spPr>
          <a:xfrm>
            <a:off x="731520" y="1981200"/>
            <a:ext cx="13167360" cy="507831"/>
          </a:xfrm>
          <a:prstGeom prst="rect">
            <a:avLst/>
          </a:prstGeom>
          <a:noFill/>
        </p:spPr>
        <p:txBody>
          <a:bodyPr wrap="square" rtlCol="0">
            <a:spAutoFit/>
          </a:bodyPr>
          <a:lstStyle/>
          <a:p>
            <a:pPr algn="ctr"/>
            <a:r>
              <a:rPr lang="en-US" dirty="0" smtClean="0"/>
              <a:t>Mix cache solutions for price / manageability / features</a:t>
            </a:r>
            <a:endParaRPr lang="en-US" dirty="0"/>
          </a:p>
        </p:txBody>
      </p:sp>
      <p:pic>
        <p:nvPicPr>
          <p:cNvPr id="5" name="Picture 4"/>
          <p:cNvPicPr>
            <a:picLocks noChangeAspect="1"/>
          </p:cNvPicPr>
          <p:nvPr/>
        </p:nvPicPr>
        <p:blipFill>
          <a:blip r:embed="rId2"/>
          <a:stretch>
            <a:fillRect/>
          </a:stretch>
        </p:blipFill>
        <p:spPr>
          <a:xfrm>
            <a:off x="1465910" y="3393115"/>
            <a:ext cx="506084" cy="530709"/>
          </a:xfrm>
          <a:prstGeom prst="rect">
            <a:avLst/>
          </a:prstGeom>
        </p:spPr>
      </p:pic>
      <p:pic>
        <p:nvPicPr>
          <p:cNvPr id="6" name="Picture 5"/>
          <p:cNvPicPr>
            <a:picLocks noChangeAspect="1"/>
          </p:cNvPicPr>
          <p:nvPr/>
        </p:nvPicPr>
        <p:blipFill>
          <a:blip r:embed="rId2"/>
          <a:stretch>
            <a:fillRect/>
          </a:stretch>
        </p:blipFill>
        <p:spPr>
          <a:xfrm>
            <a:off x="1618310" y="3545515"/>
            <a:ext cx="506084" cy="530709"/>
          </a:xfrm>
          <a:prstGeom prst="rect">
            <a:avLst/>
          </a:prstGeom>
        </p:spPr>
      </p:pic>
      <p:pic>
        <p:nvPicPr>
          <p:cNvPr id="7" name="Picture 6"/>
          <p:cNvPicPr>
            <a:picLocks noChangeAspect="1"/>
          </p:cNvPicPr>
          <p:nvPr/>
        </p:nvPicPr>
        <p:blipFill>
          <a:blip r:embed="rId2"/>
          <a:stretch>
            <a:fillRect/>
          </a:stretch>
        </p:blipFill>
        <p:spPr>
          <a:xfrm>
            <a:off x="1770710" y="3697915"/>
            <a:ext cx="506084" cy="530709"/>
          </a:xfrm>
          <a:prstGeom prst="rect">
            <a:avLst/>
          </a:prstGeom>
        </p:spPr>
      </p:pic>
      <p:pic>
        <p:nvPicPr>
          <p:cNvPr id="8" name="Picture 7"/>
          <p:cNvPicPr>
            <a:picLocks noChangeAspect="1"/>
          </p:cNvPicPr>
          <p:nvPr/>
        </p:nvPicPr>
        <p:blipFill>
          <a:blip r:embed="rId3"/>
          <a:stretch>
            <a:fillRect/>
          </a:stretch>
        </p:blipFill>
        <p:spPr>
          <a:xfrm>
            <a:off x="2982320" y="3182095"/>
            <a:ext cx="2325923" cy="1554480"/>
          </a:xfrm>
          <a:prstGeom prst="rect">
            <a:avLst/>
          </a:prstGeom>
        </p:spPr>
      </p:pic>
      <p:sp>
        <p:nvSpPr>
          <p:cNvPr id="9" name="TextBox 8"/>
          <p:cNvSpPr txBox="1"/>
          <p:nvPr/>
        </p:nvSpPr>
        <p:spPr>
          <a:xfrm>
            <a:off x="2552177" y="2772798"/>
            <a:ext cx="3112413" cy="338554"/>
          </a:xfrm>
          <a:prstGeom prst="rect">
            <a:avLst/>
          </a:prstGeom>
          <a:noFill/>
        </p:spPr>
        <p:txBody>
          <a:bodyPr wrap="square" rtlCol="0">
            <a:spAutoFit/>
          </a:bodyPr>
          <a:lstStyle/>
          <a:p>
            <a:pPr algn="ctr" defTabSz="914400"/>
            <a:r>
              <a:rPr lang="en-US" sz="1600" dirty="0" smtClean="0">
                <a:solidFill>
                  <a:prstClr val="black"/>
                </a:solidFill>
              </a:rPr>
              <a:t>Windows Azure Load Balancer</a:t>
            </a:r>
            <a:endParaRPr lang="en-US" sz="1600" dirty="0">
              <a:solidFill>
                <a:prstClr val="black"/>
              </a:solidFill>
            </a:endParaRPr>
          </a:p>
        </p:txBody>
      </p:sp>
      <p:sp>
        <p:nvSpPr>
          <p:cNvPr id="11" name="TextBox 10"/>
          <p:cNvSpPr txBox="1"/>
          <p:nvPr/>
        </p:nvSpPr>
        <p:spPr>
          <a:xfrm>
            <a:off x="6337504" y="2852038"/>
            <a:ext cx="1254034" cy="338554"/>
          </a:xfrm>
          <a:prstGeom prst="rect">
            <a:avLst/>
          </a:prstGeom>
          <a:noFill/>
        </p:spPr>
        <p:txBody>
          <a:bodyPr wrap="square" rtlCol="0">
            <a:spAutoFit/>
          </a:bodyPr>
          <a:lstStyle/>
          <a:p>
            <a:pPr algn="ctr" defTabSz="914400"/>
            <a:r>
              <a:rPr lang="en-US" sz="1600" dirty="0" smtClean="0">
                <a:solidFill>
                  <a:prstClr val="black"/>
                </a:solidFill>
              </a:rPr>
              <a:t>Web Roles</a:t>
            </a:r>
            <a:endParaRPr lang="en-US" sz="1600" dirty="0">
              <a:solidFill>
                <a:prstClr val="black"/>
              </a:solidFill>
            </a:endParaRPr>
          </a:p>
        </p:txBody>
      </p:sp>
      <p:pic>
        <p:nvPicPr>
          <p:cNvPr id="12" name="Picture 11"/>
          <p:cNvPicPr>
            <a:picLocks noChangeAspect="1"/>
          </p:cNvPicPr>
          <p:nvPr/>
        </p:nvPicPr>
        <p:blipFill>
          <a:blip r:embed="rId4"/>
          <a:stretch>
            <a:fillRect/>
          </a:stretch>
        </p:blipFill>
        <p:spPr>
          <a:xfrm>
            <a:off x="10253121" y="3155999"/>
            <a:ext cx="1419160" cy="1554480"/>
          </a:xfrm>
          <a:prstGeom prst="rect">
            <a:avLst/>
          </a:prstGeom>
        </p:spPr>
      </p:pic>
      <p:sp>
        <p:nvSpPr>
          <p:cNvPr id="13" name="TextBox 12"/>
          <p:cNvSpPr txBox="1"/>
          <p:nvPr/>
        </p:nvSpPr>
        <p:spPr>
          <a:xfrm>
            <a:off x="9688084" y="4716175"/>
            <a:ext cx="2363374" cy="338554"/>
          </a:xfrm>
          <a:prstGeom prst="rect">
            <a:avLst/>
          </a:prstGeom>
          <a:noFill/>
        </p:spPr>
        <p:txBody>
          <a:bodyPr wrap="square" rtlCol="0">
            <a:spAutoFit/>
          </a:bodyPr>
          <a:lstStyle/>
          <a:p>
            <a:pPr algn="ctr" defTabSz="914400"/>
            <a:r>
              <a:rPr lang="en-US" sz="1600" dirty="0" smtClean="0">
                <a:solidFill>
                  <a:prstClr val="black"/>
                </a:solidFill>
              </a:rPr>
              <a:t>Windows Azure Cache</a:t>
            </a:r>
            <a:endParaRPr lang="en-US" sz="1600" dirty="0">
              <a:solidFill>
                <a:prstClr val="black"/>
              </a:solidFill>
            </a:endParaRPr>
          </a:p>
        </p:txBody>
      </p:sp>
      <p:cxnSp>
        <p:nvCxnSpPr>
          <p:cNvPr id="14" name="Straight Arrow Connector 13"/>
          <p:cNvCxnSpPr>
            <a:stCxn id="8" idx="3"/>
          </p:cNvCxnSpPr>
          <p:nvPr/>
        </p:nvCxnSpPr>
        <p:spPr>
          <a:xfrm>
            <a:off x="5308243" y="3959335"/>
            <a:ext cx="9307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a:endCxn id="8" idx="1"/>
          </p:cNvCxnSpPr>
          <p:nvPr/>
        </p:nvCxnSpPr>
        <p:spPr>
          <a:xfrm flipV="1">
            <a:off x="2276794" y="3959335"/>
            <a:ext cx="705526" cy="3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8358277" y="3607736"/>
            <a:ext cx="1515667" cy="338554"/>
          </a:xfrm>
          <a:prstGeom prst="rect">
            <a:avLst/>
          </a:prstGeom>
          <a:noFill/>
        </p:spPr>
        <p:txBody>
          <a:bodyPr wrap="square" rtlCol="0">
            <a:spAutoFit/>
          </a:bodyPr>
          <a:lstStyle/>
          <a:p>
            <a:pPr algn="ctr"/>
            <a:r>
              <a:rPr lang="en-US" sz="1600" dirty="0" smtClean="0"/>
              <a:t>Read</a:t>
            </a:r>
            <a:endParaRPr lang="en-US" sz="1600" dirty="0"/>
          </a:p>
        </p:txBody>
      </p:sp>
      <p:cxnSp>
        <p:nvCxnSpPr>
          <p:cNvPr id="17" name="Straight Arrow Connector 16"/>
          <p:cNvCxnSpPr>
            <a:stCxn id="12" idx="1"/>
          </p:cNvCxnSpPr>
          <p:nvPr/>
        </p:nvCxnSpPr>
        <p:spPr>
          <a:xfrm flipH="1">
            <a:off x="7899537" y="3933239"/>
            <a:ext cx="2353584" cy="26096"/>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1971379" y="3321586"/>
            <a:ext cx="2659021" cy="1323439"/>
          </a:xfrm>
          <a:prstGeom prst="rect">
            <a:avLst/>
          </a:prstGeom>
          <a:noFill/>
        </p:spPr>
        <p:txBody>
          <a:bodyPr wrap="square" rtlCol="0">
            <a:spAutoFit/>
          </a:bodyPr>
          <a:lstStyle/>
          <a:p>
            <a:pPr marL="457200" indent="-457200">
              <a:buFont typeface="Arial" panose="020B0604020202020204" pitchFamily="34" charset="0"/>
              <a:buChar char="•"/>
            </a:pPr>
            <a:r>
              <a:rPr lang="en-US" sz="1600" dirty="0" smtClean="0"/>
              <a:t>Data shared by other services/apps</a:t>
            </a:r>
          </a:p>
          <a:p>
            <a:pPr marL="457200"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600" dirty="0" smtClean="0"/>
              <a:t>General application data</a:t>
            </a:r>
            <a:endParaRPr lang="en-US" sz="1600" dirty="0"/>
          </a:p>
        </p:txBody>
      </p:sp>
      <p:sp>
        <p:nvSpPr>
          <p:cNvPr id="29" name="Rectangle 28"/>
          <p:cNvSpPr/>
          <p:nvPr/>
        </p:nvSpPr>
        <p:spPr>
          <a:xfrm>
            <a:off x="6299404" y="4422676"/>
            <a:ext cx="1562033" cy="9944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In-role cache</a:t>
            </a:r>
            <a:endParaRPr lang="en-US" dirty="0"/>
          </a:p>
        </p:txBody>
      </p:sp>
      <p:pic>
        <p:nvPicPr>
          <p:cNvPr id="34" name="Picture 33"/>
          <p:cNvPicPr>
            <a:picLocks noChangeAspect="1"/>
          </p:cNvPicPr>
          <p:nvPr/>
        </p:nvPicPr>
        <p:blipFill>
          <a:blip r:embed="rId5"/>
          <a:stretch>
            <a:fillRect/>
          </a:stretch>
        </p:blipFill>
        <p:spPr>
          <a:xfrm>
            <a:off x="6207632" y="3182095"/>
            <a:ext cx="1719566" cy="1365491"/>
          </a:xfrm>
          <a:prstGeom prst="rect">
            <a:avLst/>
          </a:prstGeom>
        </p:spPr>
      </p:pic>
      <p:sp>
        <p:nvSpPr>
          <p:cNvPr id="35" name="TextBox 34"/>
          <p:cNvSpPr txBox="1"/>
          <p:nvPr/>
        </p:nvSpPr>
        <p:spPr>
          <a:xfrm>
            <a:off x="4860954" y="5666291"/>
            <a:ext cx="4207133" cy="1015663"/>
          </a:xfrm>
          <a:prstGeom prst="rect">
            <a:avLst/>
          </a:prstGeom>
          <a:noFill/>
        </p:spPr>
        <p:txBody>
          <a:bodyPr wrap="square" rtlCol="0">
            <a:spAutoFit/>
          </a:bodyPr>
          <a:lstStyle/>
          <a:p>
            <a:pPr marL="457200" indent="-457200">
              <a:buFont typeface="Arial" panose="020B0604020202020204" pitchFamily="34" charset="0"/>
              <a:buChar char="•"/>
            </a:pPr>
            <a:r>
              <a:rPr lang="en-US" sz="2000" dirty="0" smtClean="0"/>
              <a:t>Session / Page Output Cache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smtClean="0"/>
              <a:t>FREE!</a:t>
            </a:r>
            <a:endParaRPr lang="en-US" sz="2000" dirty="0"/>
          </a:p>
        </p:txBody>
      </p:sp>
    </p:spTree>
    <p:extLst>
      <p:ext uri="{BB962C8B-B14F-4D97-AF65-F5344CB8AC3E}">
        <p14:creationId xmlns:p14="http://schemas.microsoft.com/office/powerpoint/2010/main" val="337125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In-Role Cache</a:t>
            </a:r>
          </a:p>
          <a:p>
            <a:pPr lvl="1"/>
            <a:r>
              <a:rPr lang="en-US" dirty="0" smtClean="0"/>
              <a:t>Cloud Services only</a:t>
            </a:r>
          </a:p>
          <a:p>
            <a:pPr lvl="1"/>
            <a:r>
              <a:rPr lang="en-US" dirty="0" smtClean="0"/>
              <a:t>Co-located (free) or Dedicated ($$$)</a:t>
            </a:r>
          </a:p>
          <a:p>
            <a:pPr lvl="1"/>
            <a:r>
              <a:rPr lang="en-US" dirty="0" smtClean="0"/>
              <a:t>Isolated cache-related workload</a:t>
            </a:r>
          </a:p>
          <a:p>
            <a:r>
              <a:rPr lang="en-US" dirty="0" smtClean="0"/>
              <a:t>Cache Service</a:t>
            </a:r>
          </a:p>
          <a:p>
            <a:pPr lvl="1"/>
            <a:r>
              <a:rPr lang="en-US" dirty="0" smtClean="0"/>
              <a:t>Microsoft </a:t>
            </a:r>
            <a:r>
              <a:rPr lang="en-US" dirty="0"/>
              <a:t>managed service, </a:t>
            </a:r>
            <a:r>
              <a:rPr lang="en-US" dirty="0" smtClean="0"/>
              <a:t>dedicated </a:t>
            </a:r>
            <a:r>
              <a:rPr lang="en-US" dirty="0"/>
              <a:t>tenant, SLA backed</a:t>
            </a:r>
          </a:p>
          <a:p>
            <a:pPr lvl="1"/>
            <a:r>
              <a:rPr lang="en-US" dirty="0" smtClean="0"/>
              <a:t>Cloud Services, Web Sites, and VMs</a:t>
            </a:r>
            <a:endParaRPr lang="en-US" dirty="0"/>
          </a:p>
          <a:p>
            <a:pPr lvl="1"/>
            <a:r>
              <a:rPr lang="en-US" dirty="0" smtClean="0"/>
              <a:t>Full </a:t>
            </a:r>
            <a:r>
              <a:rPr lang="en-US" dirty="0"/>
              <a:t>parity with in-role cache (SDK)</a:t>
            </a:r>
          </a:p>
          <a:p>
            <a:r>
              <a:rPr lang="en-US" dirty="0"/>
              <a:t>Shared Caching Service to be </a:t>
            </a:r>
            <a:r>
              <a:rPr lang="en-US" dirty="0" smtClean="0"/>
              <a:t>deprecated</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42</a:t>
            </a:fld>
            <a:endParaRPr lang="en-US" dirty="0">
              <a:solidFill>
                <a:srgbClr val="FF8715"/>
              </a:solidFill>
            </a:endParaRPr>
          </a:p>
        </p:txBody>
      </p:sp>
      <p:sp>
        <p:nvSpPr>
          <p:cNvPr id="5" name="TextBox 4"/>
          <p:cNvSpPr txBox="1"/>
          <p:nvPr/>
        </p:nvSpPr>
        <p:spPr>
          <a:xfrm rot="20410377">
            <a:off x="10898307" y="6982089"/>
            <a:ext cx="3138985" cy="923330"/>
          </a:xfrm>
          <a:prstGeom prst="rect">
            <a:avLst/>
          </a:prstGeom>
          <a:noFill/>
        </p:spPr>
        <p:txBody>
          <a:bodyPr wrap="square" rtlCol="0">
            <a:spAutoFit/>
          </a:bodyPr>
          <a:lstStyle/>
          <a:p>
            <a:r>
              <a:rPr lang="en-US" dirty="0" smtClean="0">
                <a:solidFill>
                  <a:schemeClr val="accent1"/>
                </a:solidFill>
              </a:rPr>
              <a:t>No later than August 29</a:t>
            </a:r>
            <a:r>
              <a:rPr lang="en-US" baseline="30000" dirty="0" smtClean="0">
                <a:solidFill>
                  <a:schemeClr val="accent1"/>
                </a:solidFill>
              </a:rPr>
              <a:t>th</a:t>
            </a:r>
            <a:r>
              <a:rPr lang="en-US" dirty="0" smtClean="0">
                <a:solidFill>
                  <a:schemeClr val="accent1"/>
                </a:solidFill>
              </a:rPr>
              <a:t>, 2014</a:t>
            </a:r>
            <a:endParaRPr lang="en-US" dirty="0">
              <a:solidFill>
                <a:schemeClr val="accent1"/>
              </a:solidFill>
            </a:endParaRPr>
          </a:p>
        </p:txBody>
      </p:sp>
    </p:spTree>
    <p:extLst>
      <p:ext uri="{BB962C8B-B14F-4D97-AF65-F5344CB8AC3E}">
        <p14:creationId xmlns:p14="http://schemas.microsoft.com/office/powerpoint/2010/main" val="332095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Resources</a:t>
            </a:r>
            <a:endParaRPr lang="en-US" dirty="0"/>
          </a:p>
        </p:txBody>
      </p:sp>
      <p:sp>
        <p:nvSpPr>
          <p:cNvPr id="3" name="Content Placeholder 2"/>
          <p:cNvSpPr>
            <a:spLocks noGrp="1"/>
          </p:cNvSpPr>
          <p:nvPr>
            <p:ph idx="1"/>
          </p:nvPr>
        </p:nvSpPr>
        <p:spPr/>
        <p:txBody>
          <a:bodyPr>
            <a:noAutofit/>
          </a:bodyPr>
          <a:lstStyle/>
          <a:p>
            <a:r>
              <a:rPr lang="en-US" sz="2400" dirty="0" smtClean="0"/>
              <a:t>Scott Guthrie’s blog</a:t>
            </a:r>
          </a:p>
          <a:p>
            <a:pPr lvl="1"/>
            <a:r>
              <a:rPr lang="en-US" sz="2000" dirty="0">
                <a:hlinkClick r:id="rId3"/>
              </a:rPr>
              <a:t>http://weblogs.asp.net/scottgu/archive/2013/09/03/windows-azure-new-distributed-dedicated-high-performance-cache-service-more-cool-improvements.aspx</a:t>
            </a:r>
            <a:endParaRPr lang="en-US" sz="2000" dirty="0" smtClean="0"/>
          </a:p>
          <a:p>
            <a:r>
              <a:rPr lang="en-US" sz="2400" dirty="0" smtClean="0"/>
              <a:t>Windows Azure Cache Service (Preview)</a:t>
            </a:r>
          </a:p>
          <a:p>
            <a:pPr lvl="1"/>
            <a:r>
              <a:rPr lang="en-US" sz="2000" dirty="0">
                <a:hlinkClick r:id="rId4"/>
              </a:rPr>
              <a:t>http://</a:t>
            </a:r>
            <a:r>
              <a:rPr lang="en-US" sz="2000" dirty="0" smtClean="0">
                <a:hlinkClick r:id="rId4"/>
              </a:rPr>
              <a:t>msdn.microsoft.com/en-us/library/windowsazure/dn386094.aspx</a:t>
            </a:r>
            <a:endParaRPr lang="en-US" sz="2000" dirty="0" smtClean="0"/>
          </a:p>
          <a:p>
            <a:r>
              <a:rPr lang="en-US" sz="2400" dirty="0" smtClean="0"/>
              <a:t>Optimization Guidance for Windows Azure Caching</a:t>
            </a:r>
          </a:p>
          <a:p>
            <a:pPr lvl="1"/>
            <a:r>
              <a:rPr lang="en-US" sz="2000" dirty="0">
                <a:hlinkClick r:id="rId5"/>
              </a:rPr>
              <a:t>http://</a:t>
            </a:r>
            <a:r>
              <a:rPr lang="en-US" sz="2000" dirty="0" smtClean="0">
                <a:hlinkClick r:id="rId5"/>
              </a:rPr>
              <a:t>msdn.microsoft.com/library/hh916611.aspx</a:t>
            </a:r>
            <a:r>
              <a:rPr lang="en-US" sz="2000" dirty="0" smtClean="0"/>
              <a:t> </a:t>
            </a:r>
          </a:p>
          <a:p>
            <a:r>
              <a:rPr lang="en-US" sz="2400" dirty="0" smtClean="0"/>
              <a:t>Windows Azure Cache Sample</a:t>
            </a:r>
          </a:p>
          <a:p>
            <a:pPr lvl="1"/>
            <a:r>
              <a:rPr lang="en-US" sz="2000" dirty="0">
                <a:hlinkClick r:id="rId6"/>
              </a:rPr>
              <a:t>http://</a:t>
            </a:r>
            <a:r>
              <a:rPr lang="en-US" sz="2000" dirty="0" smtClean="0">
                <a:hlinkClick r:id="rId6"/>
              </a:rPr>
              <a:t>code.msdn.microsoft.com/Windows-Azure-Caching-NFL-e2a534a5</a:t>
            </a:r>
            <a:r>
              <a:rPr lang="en-US" sz="2000" dirty="0" smtClean="0"/>
              <a:t> </a:t>
            </a:r>
            <a:endParaRPr lang="en-US" sz="2000" dirty="0"/>
          </a:p>
          <a:p>
            <a:r>
              <a:rPr lang="en-US" sz="2400" dirty="0" smtClean="0"/>
              <a:t>Cloud Service Fundamentals – Caching Basics</a:t>
            </a:r>
          </a:p>
          <a:p>
            <a:pPr lvl="1"/>
            <a:r>
              <a:rPr lang="en-US" sz="2000" dirty="0">
                <a:hlinkClick r:id="rId7"/>
              </a:rPr>
              <a:t>http://</a:t>
            </a:r>
            <a:r>
              <a:rPr lang="en-US" sz="2000" dirty="0" smtClean="0">
                <a:hlinkClick r:id="rId7"/>
              </a:rPr>
              <a:t>blogs.msdn.com/b/windowsazure/archive/2013/10/03/cloud-service-fundamentals-caching-basics.aspx</a:t>
            </a:r>
            <a:r>
              <a:rPr lang="en-US" sz="2000" dirty="0" smtClean="0"/>
              <a:t> </a:t>
            </a:r>
          </a:p>
          <a:p>
            <a:r>
              <a:rPr lang="en-US" sz="2400" dirty="0" smtClean="0"/>
              <a:t>Capacity Planning Spreadsheet</a:t>
            </a:r>
          </a:p>
          <a:p>
            <a:pPr lvl="1"/>
            <a:r>
              <a:rPr lang="en-US" sz="2000" dirty="0">
                <a:hlinkClick r:id="rId8"/>
              </a:rPr>
              <a:t>http://</a:t>
            </a:r>
            <a:r>
              <a:rPr lang="en-US" sz="2000" dirty="0" smtClean="0">
                <a:hlinkClick r:id="rId8"/>
              </a:rPr>
              <a:t>msdn.microsoft.com/en-us/library/hh914129</a:t>
            </a:r>
            <a:r>
              <a:rPr lang="en-US" sz="2000" dirty="0" smtClean="0"/>
              <a:t> </a:t>
            </a:r>
            <a:endParaRPr lang="en-US" sz="2000"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43</a:t>
            </a:fld>
            <a:endParaRPr lang="en-US" dirty="0">
              <a:solidFill>
                <a:srgbClr val="FF8715"/>
              </a:solidFill>
            </a:endParaRPr>
          </a:p>
        </p:txBody>
      </p:sp>
    </p:spTree>
    <p:extLst>
      <p:ext uri="{BB962C8B-B14F-4D97-AF65-F5344CB8AC3E}">
        <p14:creationId xmlns:p14="http://schemas.microsoft.com/office/powerpoint/2010/main" val="339074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rot="16200000">
            <a:off x="-2866129" y="2622385"/>
            <a:ext cx="8458872" cy="3693072"/>
          </a:xfrm>
          <a:prstGeom prst="rect">
            <a:avLst/>
          </a:prstGeom>
          <a:noFill/>
        </p:spPr>
        <p:txBody>
          <a:bodyPr wrap="square" lIns="152156" tIns="76079" rIns="152156" bIns="76079">
            <a:spAutoFit/>
          </a:bodyPr>
          <a:lstStyle/>
          <a:p>
            <a:pPr algn="ctr"/>
            <a:r>
              <a:rPr lang="en-US" sz="22999" b="1" dirty="0">
                <a:ln w="10541" cmpd="sng">
                  <a:noFill/>
                  <a:prstDash val="solid"/>
                </a:ln>
                <a:solidFill>
                  <a:schemeClr val="accent4"/>
                </a:solidFill>
                <a:effectLst>
                  <a:outerShdw blurRad="38100" dist="38100" dir="2700000" algn="tl">
                    <a:srgbClr val="000000">
                      <a:alpha val="43137"/>
                    </a:srgbClr>
                  </a:outerShdw>
                </a:effectLst>
              </a:rPr>
              <a:t>Q &amp; A</a:t>
            </a:r>
          </a:p>
        </p:txBody>
      </p:sp>
      <p:sp>
        <p:nvSpPr>
          <p:cNvPr id="10" name="Rectangle 9"/>
          <p:cNvSpPr/>
          <p:nvPr/>
        </p:nvSpPr>
        <p:spPr>
          <a:xfrm>
            <a:off x="2615579" y="6814460"/>
            <a:ext cx="12209581" cy="1692527"/>
          </a:xfrm>
          <a:prstGeom prst="rect">
            <a:avLst/>
          </a:prstGeom>
          <a:noFill/>
        </p:spPr>
        <p:txBody>
          <a:bodyPr wrap="none" lIns="152156" tIns="76079" rIns="152156" bIns="76079">
            <a:spAutoFit/>
          </a:bodyPr>
          <a:lstStyle/>
          <a:p>
            <a:pPr algn="ctr"/>
            <a:r>
              <a:rPr lang="en-US" sz="10000" b="1" dirty="0">
                <a:ln w="10541" cmpd="sng">
                  <a:noFill/>
                  <a:prstDash val="solid"/>
                </a:ln>
                <a:solidFill>
                  <a:schemeClr val="accent4"/>
                </a:solidFill>
                <a:effectLst>
                  <a:outerShdw blurRad="38100" dist="38100" dir="2700000" algn="tl">
                    <a:srgbClr val="000000">
                      <a:alpha val="43137"/>
                    </a:srgbClr>
                  </a:outerShdw>
                </a:effectLst>
              </a:rPr>
              <a:t>Ask your questions</a:t>
            </a:r>
          </a:p>
        </p:txBody>
      </p:sp>
    </p:spTree>
    <p:extLst>
      <p:ext uri="{BB962C8B-B14F-4D97-AF65-F5344CB8AC3E}">
        <p14:creationId xmlns:p14="http://schemas.microsoft.com/office/powerpoint/2010/main" val="367984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7" name="Text Placeholder 6"/>
          <p:cNvSpPr>
            <a:spLocks noGrp="1"/>
          </p:cNvSpPr>
          <p:nvPr>
            <p:ph idx="1"/>
          </p:nvPr>
        </p:nvSpPr>
        <p:spPr/>
        <p:txBody>
          <a:bodyPr>
            <a:normAutofit fontScale="92500" lnSpcReduction="10000"/>
          </a:bodyPr>
          <a:lstStyle/>
          <a:p>
            <a:r>
              <a:rPr lang="en-US" dirty="0" smtClean="0"/>
              <a:t>Michael S. Collier</a:t>
            </a:r>
          </a:p>
          <a:p>
            <a:r>
              <a:rPr lang="en-US" dirty="0" smtClean="0"/>
              <a:t>Principal Cloud Architect, Aditi</a:t>
            </a:r>
          </a:p>
          <a:p>
            <a:endParaRPr lang="en-US" dirty="0" smtClean="0"/>
          </a:p>
          <a:p>
            <a:endParaRPr lang="en-US" dirty="0" smtClean="0"/>
          </a:p>
          <a:p>
            <a:endParaRPr lang="en-US" dirty="0" smtClean="0"/>
          </a:p>
          <a:p>
            <a:endParaRPr lang="en-US" dirty="0" smtClean="0"/>
          </a:p>
          <a:p>
            <a:r>
              <a:rPr lang="en-US" dirty="0" smtClean="0"/>
              <a:t>michaelc@aditi.com</a:t>
            </a:r>
          </a:p>
          <a:p>
            <a:r>
              <a:rPr lang="en-US" dirty="0" smtClean="0"/>
              <a:t>@</a:t>
            </a:r>
            <a:r>
              <a:rPr lang="en-US" dirty="0" err="1" smtClean="0"/>
              <a:t>MichaelCollier</a:t>
            </a:r>
            <a:endParaRPr lang="en-US" dirty="0" smtClean="0"/>
          </a:p>
          <a:p>
            <a:r>
              <a:rPr lang="en-US" dirty="0" smtClean="0"/>
              <a:t>www.MichaelSCollier.com</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8088" y="6781378"/>
            <a:ext cx="3429007" cy="13868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6299" y="1459566"/>
            <a:ext cx="3572583" cy="50917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8677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 mobile user groups</a:t>
            </a:r>
            <a:endParaRPr lang="en-US" dirty="0"/>
          </a:p>
        </p:txBody>
      </p:sp>
      <p:sp>
        <p:nvSpPr>
          <p:cNvPr id="5" name="Content Placeholder 4"/>
          <p:cNvSpPr>
            <a:spLocks noGrp="1"/>
          </p:cNvSpPr>
          <p:nvPr>
            <p:ph sz="half" idx="1"/>
          </p:nvPr>
        </p:nvSpPr>
        <p:spPr>
          <a:xfrm>
            <a:off x="611862" y="2280849"/>
            <a:ext cx="6126365" cy="6274586"/>
          </a:xfrm>
        </p:spPr>
        <p:txBody>
          <a:bodyPr>
            <a:normAutofit/>
          </a:bodyPr>
          <a:lstStyle/>
          <a:p>
            <a:pPr marL="0" indent="0">
              <a:buNone/>
            </a:pPr>
            <a:r>
              <a:rPr lang="en-US" sz="3360" b="1" dirty="0">
                <a:effectLst>
                  <a:outerShdw blurRad="38100" dist="38100" dir="2700000" algn="tl">
                    <a:srgbClr val="000000">
                      <a:alpha val="43137"/>
                    </a:srgbClr>
                  </a:outerShdw>
                </a:effectLst>
              </a:rPr>
              <a:t>Central Ohio Cloud Computing User Group</a:t>
            </a:r>
            <a:endParaRPr lang="en-US" b="1" dirty="0" smtClean="0">
              <a:effectLst>
                <a:outerShdw blurRad="38100" dist="38100" dir="2700000" algn="tl">
                  <a:srgbClr val="000000">
                    <a:alpha val="43137"/>
                  </a:srgbClr>
                </a:outerShdw>
              </a:effectLst>
            </a:endParaRPr>
          </a:p>
          <a:p>
            <a:r>
              <a:rPr lang="en-US" dirty="0" smtClean="0"/>
              <a:t>Windows Azure, AWS, Google, </a:t>
            </a:r>
            <a:r>
              <a:rPr lang="en-US" dirty="0" err="1" smtClean="0"/>
              <a:t>etc</a:t>
            </a:r>
            <a:endParaRPr lang="en-US" dirty="0" smtClean="0"/>
          </a:p>
          <a:p>
            <a:r>
              <a:rPr lang="en-US" dirty="0" smtClean="0"/>
              <a:t>2</a:t>
            </a:r>
            <a:r>
              <a:rPr lang="en-US" baseline="30000" dirty="0" smtClean="0"/>
              <a:t>nd</a:t>
            </a:r>
            <a:r>
              <a:rPr lang="en-US" dirty="0" smtClean="0"/>
              <a:t> Monday of each month</a:t>
            </a:r>
          </a:p>
          <a:p>
            <a:r>
              <a:rPr lang="en-US" dirty="0" smtClean="0"/>
              <a:t>6pm – 8pm</a:t>
            </a:r>
          </a:p>
          <a:p>
            <a:r>
              <a:rPr lang="en-US" dirty="0" smtClean="0"/>
              <a:t>Improving Enterprises, Columbus</a:t>
            </a:r>
          </a:p>
          <a:p>
            <a:r>
              <a:rPr lang="en-US" dirty="0" smtClean="0"/>
              <a:t>www.coccug.org</a:t>
            </a:r>
          </a:p>
          <a:p>
            <a:r>
              <a:rPr lang="en-US" dirty="0" smtClean="0"/>
              <a:t>@</a:t>
            </a:r>
            <a:r>
              <a:rPr lang="en-US" dirty="0" err="1" smtClean="0"/>
              <a:t>coccug</a:t>
            </a:r>
            <a:endParaRPr lang="en-US" dirty="0" smtClean="0"/>
          </a:p>
          <a:p>
            <a:r>
              <a:rPr lang="en-US" dirty="0" smtClean="0"/>
              <a:t>Michael Collier</a:t>
            </a:r>
          </a:p>
        </p:txBody>
      </p:sp>
      <p:sp>
        <p:nvSpPr>
          <p:cNvPr id="6" name="Content Placeholder 5"/>
          <p:cNvSpPr>
            <a:spLocks noGrp="1"/>
          </p:cNvSpPr>
          <p:nvPr>
            <p:ph sz="half" idx="2"/>
          </p:nvPr>
        </p:nvSpPr>
        <p:spPr>
          <a:xfrm>
            <a:off x="7430108" y="2280849"/>
            <a:ext cx="6772717" cy="6274586"/>
          </a:xfrm>
        </p:spPr>
        <p:txBody>
          <a:bodyPr>
            <a:normAutofit/>
          </a:bodyPr>
          <a:lstStyle/>
          <a:p>
            <a:pPr marL="0" indent="0">
              <a:buNone/>
            </a:pPr>
            <a:r>
              <a:rPr lang="en-US" sz="3360" b="1" dirty="0">
                <a:effectLst>
                  <a:outerShdw blurRad="38100" dist="38100" dir="2700000" algn="tl">
                    <a:srgbClr val="000000">
                      <a:alpha val="43137"/>
                    </a:srgbClr>
                  </a:outerShdw>
                </a:effectLst>
              </a:rPr>
              <a:t>Windows Developer User Group</a:t>
            </a:r>
          </a:p>
          <a:p>
            <a:r>
              <a:rPr lang="en-US" dirty="0" smtClean="0"/>
              <a:t>Windows Store &amp; Windows Phone</a:t>
            </a:r>
          </a:p>
          <a:p>
            <a:r>
              <a:rPr lang="en-US" dirty="0" smtClean="0"/>
              <a:t>3</a:t>
            </a:r>
            <a:r>
              <a:rPr lang="en-US" baseline="30000" dirty="0" smtClean="0"/>
              <a:t>rd</a:t>
            </a:r>
            <a:r>
              <a:rPr lang="en-US" dirty="0" smtClean="0"/>
              <a:t> Monday of each month</a:t>
            </a:r>
          </a:p>
          <a:p>
            <a:r>
              <a:rPr lang="en-US" dirty="0" smtClean="0"/>
              <a:t>6pm – 8pm</a:t>
            </a:r>
          </a:p>
          <a:p>
            <a:r>
              <a:rPr lang="en-US" dirty="0" smtClean="0"/>
              <a:t>TechColumbus</a:t>
            </a:r>
          </a:p>
          <a:p>
            <a:r>
              <a:rPr lang="en-US" dirty="0"/>
              <a:t>http://thewindowsdeveloperusergroup.com</a:t>
            </a:r>
            <a:r>
              <a:rPr lang="en-US" dirty="0" smtClean="0"/>
              <a:t>/</a:t>
            </a:r>
          </a:p>
          <a:p>
            <a:r>
              <a:rPr lang="en-US" dirty="0" smtClean="0"/>
              <a:t>@</a:t>
            </a:r>
            <a:r>
              <a:rPr lang="en-US" dirty="0" err="1" smtClean="0"/>
              <a:t>WindowsDevUG</a:t>
            </a:r>
            <a:endParaRPr lang="en-US" dirty="0" smtClean="0"/>
          </a:p>
          <a:p>
            <a:r>
              <a:rPr lang="en-US" dirty="0" smtClean="0"/>
              <a:t>Samidip Basu</a:t>
            </a:r>
            <a:endParaRPr lang="en-US" dirty="0"/>
          </a:p>
        </p:txBody>
      </p:sp>
    </p:spTree>
    <p:extLst>
      <p:ext uri="{BB962C8B-B14F-4D97-AF65-F5344CB8AC3E}">
        <p14:creationId xmlns:p14="http://schemas.microsoft.com/office/powerpoint/2010/main" val="3075986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r>
              <a:rPr lang="en-US" dirty="0" smtClean="0"/>
              <a:t>Why Cache?</a:t>
            </a:r>
          </a:p>
          <a:p>
            <a:r>
              <a:rPr lang="en-US" dirty="0" smtClean="0"/>
              <a:t>Cache Options in Windows Azure</a:t>
            </a:r>
          </a:p>
          <a:p>
            <a:r>
              <a:rPr lang="en-US" dirty="0" smtClean="0"/>
              <a:t>What’s New in the Windows Azure Cache Service</a:t>
            </a:r>
          </a:p>
          <a:p>
            <a:r>
              <a:rPr lang="en-US" dirty="0" smtClean="0"/>
              <a:t>Demos</a:t>
            </a:r>
          </a:p>
          <a:p>
            <a:r>
              <a:rPr lang="en-US" dirty="0" smtClean="0"/>
              <a:t>Monitoring and Scaling</a:t>
            </a:r>
          </a:p>
          <a:p>
            <a:r>
              <a:rPr lang="en-US" dirty="0" smtClean="0"/>
              <a:t>Pricing and Features</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6</a:t>
            </a:fld>
            <a:endParaRPr lang="en-US" dirty="0">
              <a:solidFill>
                <a:srgbClr val="FF8715"/>
              </a:solidFill>
            </a:endParaRPr>
          </a:p>
        </p:txBody>
      </p:sp>
    </p:spTree>
    <p:extLst>
      <p:ext uri="{BB962C8B-B14F-4D97-AF65-F5344CB8AC3E}">
        <p14:creationId xmlns:p14="http://schemas.microsoft.com/office/powerpoint/2010/main" val="411486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6867258" y="1614917"/>
            <a:ext cx="867698" cy="892400"/>
          </a:xfrm>
          <a:prstGeom prst="rect">
            <a:avLst/>
          </a:prstGeom>
        </p:spPr>
      </p:pic>
      <p:sp>
        <p:nvSpPr>
          <p:cNvPr id="2" name="Title 1"/>
          <p:cNvSpPr>
            <a:spLocks noGrp="1"/>
          </p:cNvSpPr>
          <p:nvPr>
            <p:ph type="title"/>
          </p:nvPr>
        </p:nvSpPr>
        <p:spPr/>
        <p:txBody>
          <a:bodyPr/>
          <a:lstStyle/>
          <a:p>
            <a:r>
              <a:rPr lang="en-US" dirty="0" smtClean="0"/>
              <a:t>Why Cache?</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7</a:t>
            </a:fld>
            <a:endParaRPr lang="en-US" dirty="0"/>
          </a:p>
        </p:txBody>
      </p:sp>
      <p:sp>
        <p:nvSpPr>
          <p:cNvPr id="4" name="Rectangle 3"/>
          <p:cNvSpPr/>
          <p:nvPr/>
        </p:nvSpPr>
        <p:spPr bwMode="auto">
          <a:xfrm>
            <a:off x="8748377" y="3730558"/>
            <a:ext cx="685800" cy="685800"/>
          </a:xfrm>
          <a:prstGeom prst="rect">
            <a:avLst/>
          </a:prstGeom>
          <a:solidFill>
            <a:schemeClr val="bg1">
              <a:lumMod val="50000"/>
            </a:schemeClr>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6" name="TextBox 5"/>
          <p:cNvSpPr txBox="1"/>
          <p:nvPr/>
        </p:nvSpPr>
        <p:spPr>
          <a:xfrm>
            <a:off x="11893782" y="3737450"/>
            <a:ext cx="2005097" cy="572464"/>
          </a:xfrm>
          <a:prstGeom prst="rect">
            <a:avLst/>
          </a:prstGeom>
          <a:noFill/>
        </p:spPr>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Web </a:t>
            </a:r>
            <a:r>
              <a:rPr lang="en-US" sz="2800" dirty="0" smtClean="0">
                <a:solidFill>
                  <a:schemeClr val="tx1">
                    <a:alpha val="99000"/>
                  </a:schemeClr>
                </a:solidFill>
              </a:rPr>
              <a:t>Tier</a:t>
            </a:r>
            <a:endParaRPr lang="en-US" sz="2800" dirty="0">
              <a:solidFill>
                <a:schemeClr val="tx1">
                  <a:alpha val="99000"/>
                </a:schemeClr>
              </a:solidFill>
            </a:endParaRPr>
          </a:p>
        </p:txBody>
      </p:sp>
      <p:sp>
        <p:nvSpPr>
          <p:cNvPr id="8" name="TextBox 7"/>
          <p:cNvSpPr txBox="1"/>
          <p:nvPr/>
        </p:nvSpPr>
        <p:spPr>
          <a:xfrm>
            <a:off x="11863054" y="6336406"/>
            <a:ext cx="2046871" cy="572464"/>
          </a:xfrm>
          <a:prstGeom prst="rect">
            <a:avLst/>
          </a:prstGeom>
          <a:noFill/>
        </p:spPr>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Data </a:t>
            </a:r>
            <a:r>
              <a:rPr lang="en-US" sz="2800" dirty="0" smtClean="0">
                <a:solidFill>
                  <a:schemeClr val="tx1">
                    <a:alpha val="99000"/>
                  </a:schemeClr>
                </a:solidFill>
              </a:rPr>
              <a:t>Tier</a:t>
            </a:r>
            <a:endParaRPr lang="en-US" sz="2800" dirty="0">
              <a:solidFill>
                <a:schemeClr val="tx1">
                  <a:alpha val="99000"/>
                </a:schemeClr>
              </a:solidFill>
            </a:endParaRPr>
          </a:p>
        </p:txBody>
      </p:sp>
      <p:sp>
        <p:nvSpPr>
          <p:cNvPr id="13" name="Rectangle 12"/>
          <p:cNvSpPr/>
          <p:nvPr/>
        </p:nvSpPr>
        <p:spPr bwMode="auto">
          <a:xfrm>
            <a:off x="9738977" y="3733198"/>
            <a:ext cx="685800" cy="685800"/>
          </a:xfrm>
          <a:prstGeom prst="rect">
            <a:avLst/>
          </a:prstGeom>
          <a:solidFill>
            <a:schemeClr val="bg1">
              <a:lumMod val="50000"/>
            </a:schemeClr>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4" name="Rectangle 13"/>
          <p:cNvSpPr/>
          <p:nvPr/>
        </p:nvSpPr>
        <p:spPr bwMode="auto">
          <a:xfrm>
            <a:off x="7757777" y="3733198"/>
            <a:ext cx="685800" cy="685800"/>
          </a:xfrm>
          <a:prstGeom prst="rect">
            <a:avLst/>
          </a:prstGeom>
          <a:solidFill>
            <a:schemeClr val="bg1">
              <a:lumMod val="50000"/>
            </a:schemeClr>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5" name="Rectangle 14"/>
          <p:cNvSpPr/>
          <p:nvPr/>
        </p:nvSpPr>
        <p:spPr bwMode="auto">
          <a:xfrm>
            <a:off x="6823232" y="2977681"/>
            <a:ext cx="4586295" cy="500725"/>
          </a:xfrm>
          <a:prstGeom prst="rect">
            <a:avLst/>
          </a:prstGeom>
          <a:solidFill>
            <a:schemeClr val="accent4"/>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Load Balancer</a:t>
            </a:r>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8" name="Rectangle 17"/>
          <p:cNvSpPr/>
          <p:nvPr/>
        </p:nvSpPr>
        <p:spPr bwMode="auto">
          <a:xfrm>
            <a:off x="6830677" y="3733198"/>
            <a:ext cx="685800" cy="685800"/>
          </a:xfrm>
          <a:prstGeom prst="rect">
            <a:avLst/>
          </a:prstGeom>
          <a:solidFill>
            <a:schemeClr val="bg1">
              <a:lumMod val="50000"/>
            </a:schemeClr>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9" name="Rectangle 18"/>
          <p:cNvSpPr/>
          <p:nvPr/>
        </p:nvSpPr>
        <p:spPr bwMode="auto">
          <a:xfrm>
            <a:off x="10653377" y="3733198"/>
            <a:ext cx="685800" cy="685800"/>
          </a:xfrm>
          <a:prstGeom prst="rect">
            <a:avLst/>
          </a:prstGeom>
          <a:solidFill>
            <a:schemeClr val="bg1">
              <a:lumMod val="50000"/>
            </a:schemeClr>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20" name="TextBox 19"/>
          <p:cNvSpPr txBox="1"/>
          <p:nvPr/>
        </p:nvSpPr>
        <p:spPr>
          <a:xfrm>
            <a:off x="731520" y="2474620"/>
            <a:ext cx="5544552" cy="960263"/>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Load on server increases with users</a:t>
            </a:r>
          </a:p>
        </p:txBody>
      </p:sp>
      <p:sp>
        <p:nvSpPr>
          <p:cNvPr id="21" name="TextBox 20"/>
          <p:cNvSpPr txBox="1"/>
          <p:nvPr/>
        </p:nvSpPr>
        <p:spPr>
          <a:xfrm>
            <a:off x="731520" y="3617620"/>
            <a:ext cx="5544552" cy="960263"/>
          </a:xfrm>
          <a:prstGeom prst="rect">
            <a:avLst/>
          </a:prstGeom>
          <a:solidFill>
            <a:schemeClr val="bg1">
              <a:lumMod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Add a load balancer and more web instances </a:t>
            </a:r>
          </a:p>
        </p:txBody>
      </p:sp>
      <p:sp>
        <p:nvSpPr>
          <p:cNvPr id="22" name="TextBox 21"/>
          <p:cNvSpPr txBox="1"/>
          <p:nvPr/>
        </p:nvSpPr>
        <p:spPr>
          <a:xfrm>
            <a:off x="731520" y="4760620"/>
            <a:ext cx="5544552" cy="960263"/>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Continue to scale out the web and </a:t>
            </a:r>
            <a:r>
              <a:rPr lang="en-US" sz="2800" dirty="0" smtClean="0">
                <a:solidFill>
                  <a:schemeClr val="tx1">
                    <a:alpha val="99000"/>
                  </a:schemeClr>
                </a:solidFill>
              </a:rPr>
              <a:t>business logic tiers</a:t>
            </a:r>
            <a:endParaRPr lang="en-US" sz="2800" dirty="0">
              <a:solidFill>
                <a:schemeClr val="tx1">
                  <a:alpha val="99000"/>
                </a:schemeClr>
              </a:solidFill>
            </a:endParaRPr>
          </a:p>
        </p:txBody>
      </p:sp>
      <p:sp>
        <p:nvSpPr>
          <p:cNvPr id="23" name="TextBox 22"/>
          <p:cNvSpPr txBox="1"/>
          <p:nvPr/>
        </p:nvSpPr>
        <p:spPr>
          <a:xfrm>
            <a:off x="731520" y="5903620"/>
            <a:ext cx="5544552" cy="960263"/>
          </a:xfrm>
          <a:prstGeom prst="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DB load starts to increase, </a:t>
            </a:r>
            <a:r>
              <a:rPr lang="en-US" sz="2800" dirty="0" smtClean="0">
                <a:solidFill>
                  <a:schemeClr val="tx1">
                    <a:alpha val="99000"/>
                  </a:schemeClr>
                </a:solidFill>
              </a:rPr>
              <a:t>becomes </a:t>
            </a:r>
            <a:r>
              <a:rPr lang="en-US" sz="2800" dirty="0">
                <a:solidFill>
                  <a:schemeClr val="tx1">
                    <a:alpha val="99000"/>
                  </a:schemeClr>
                </a:solidFill>
              </a:rPr>
              <a:t>the bottleneck</a:t>
            </a:r>
          </a:p>
        </p:txBody>
      </p:sp>
      <p:sp>
        <p:nvSpPr>
          <p:cNvPr id="24" name="TextBox 23"/>
          <p:cNvSpPr txBox="1"/>
          <p:nvPr/>
        </p:nvSpPr>
        <p:spPr>
          <a:xfrm>
            <a:off x="11890042" y="3035517"/>
            <a:ext cx="2005097" cy="572464"/>
          </a:xfrm>
          <a:prstGeom prst="rect">
            <a:avLst/>
          </a:prstGeom>
          <a:noFill/>
        </p:spPr>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LB</a:t>
            </a:r>
          </a:p>
        </p:txBody>
      </p:sp>
      <p:sp>
        <p:nvSpPr>
          <p:cNvPr id="25" name="Quad Arrow 24"/>
          <p:cNvSpPr/>
          <p:nvPr/>
        </p:nvSpPr>
        <p:spPr bwMode="auto">
          <a:xfrm rot="2803820">
            <a:off x="6887834" y="1645982"/>
            <a:ext cx="854732" cy="876098"/>
          </a:xfrm>
          <a:prstGeom prst="quadArrow">
            <a:avLst>
              <a:gd name="adj1" fmla="val 4476"/>
              <a:gd name="adj2" fmla="val 22500"/>
              <a:gd name="adj3" fmla="val 0"/>
            </a:avLst>
          </a:prstGeom>
          <a:solidFill>
            <a:srgbClr val="FF000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30" name="Rectangle 29"/>
          <p:cNvSpPr/>
          <p:nvPr/>
        </p:nvSpPr>
        <p:spPr bwMode="auto">
          <a:xfrm>
            <a:off x="7763626" y="4760620"/>
            <a:ext cx="685800" cy="685800"/>
          </a:xfrm>
          <a:prstGeom prst="rect">
            <a:avLst/>
          </a:prstGeom>
          <a:solidFill>
            <a:schemeClr val="accent1"/>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31" name="Rectangle 30"/>
          <p:cNvSpPr/>
          <p:nvPr/>
        </p:nvSpPr>
        <p:spPr bwMode="auto">
          <a:xfrm>
            <a:off x="9685206" y="4760620"/>
            <a:ext cx="685800" cy="685800"/>
          </a:xfrm>
          <a:prstGeom prst="rect">
            <a:avLst/>
          </a:prstGeom>
          <a:solidFill>
            <a:schemeClr val="accent1"/>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32" name="Rectangle 31"/>
          <p:cNvSpPr/>
          <p:nvPr/>
        </p:nvSpPr>
        <p:spPr bwMode="auto">
          <a:xfrm>
            <a:off x="8729115" y="4760620"/>
            <a:ext cx="685800" cy="685800"/>
          </a:xfrm>
          <a:prstGeom prst="rect">
            <a:avLst/>
          </a:prstGeom>
          <a:solidFill>
            <a:schemeClr val="accent1"/>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33" name="TextBox 32"/>
          <p:cNvSpPr txBox="1"/>
          <p:nvPr/>
        </p:nvSpPr>
        <p:spPr>
          <a:xfrm>
            <a:off x="11904392" y="4802018"/>
            <a:ext cx="2005097" cy="960263"/>
          </a:xfrm>
          <a:prstGeom prst="rect">
            <a:avLst/>
          </a:prstGeom>
          <a:noFill/>
        </p:spPr>
        <p:txBody>
          <a:bodyPr wrap="square" lIns="91440" tIns="91440" rIns="91440" bIns="91440" rtlCol="0">
            <a:spAutoFit/>
          </a:bodyPr>
          <a:lstStyle/>
          <a:p>
            <a:pPr>
              <a:lnSpc>
                <a:spcPct val="90000"/>
              </a:lnSpc>
              <a:spcBef>
                <a:spcPct val="20000"/>
              </a:spcBef>
              <a:buSzPct val="90000"/>
            </a:pPr>
            <a:r>
              <a:rPr lang="en-US" sz="2800" dirty="0" smtClean="0">
                <a:solidFill>
                  <a:schemeClr val="tx1">
                    <a:alpha val="99000"/>
                  </a:schemeClr>
                </a:solidFill>
              </a:rPr>
              <a:t>Business Tier</a:t>
            </a:r>
            <a:endParaRPr lang="en-US" sz="2800" dirty="0">
              <a:solidFill>
                <a:schemeClr val="tx1">
                  <a:alpha val="99000"/>
                </a:schemeClr>
              </a:solidFill>
            </a:endParaRPr>
          </a:p>
        </p:txBody>
      </p:sp>
      <p:pic>
        <p:nvPicPr>
          <p:cNvPr id="34" name="Picture 33"/>
          <p:cNvPicPr>
            <a:picLocks noChangeAspect="1"/>
          </p:cNvPicPr>
          <p:nvPr/>
        </p:nvPicPr>
        <p:blipFill>
          <a:blip r:embed="rId3"/>
          <a:stretch>
            <a:fillRect/>
          </a:stretch>
        </p:blipFill>
        <p:spPr>
          <a:xfrm>
            <a:off x="7612042" y="1614917"/>
            <a:ext cx="867698" cy="892400"/>
          </a:xfrm>
          <a:prstGeom prst="rect">
            <a:avLst/>
          </a:prstGeom>
        </p:spPr>
      </p:pic>
      <p:pic>
        <p:nvPicPr>
          <p:cNvPr id="36" name="Picture 35"/>
          <p:cNvPicPr>
            <a:picLocks noChangeAspect="1"/>
          </p:cNvPicPr>
          <p:nvPr/>
        </p:nvPicPr>
        <p:blipFill>
          <a:blip r:embed="rId3"/>
          <a:stretch>
            <a:fillRect/>
          </a:stretch>
        </p:blipFill>
        <p:spPr>
          <a:xfrm>
            <a:off x="8337652" y="1616733"/>
            <a:ext cx="867698" cy="892400"/>
          </a:xfrm>
          <a:prstGeom prst="rect">
            <a:avLst/>
          </a:prstGeom>
        </p:spPr>
      </p:pic>
      <p:pic>
        <p:nvPicPr>
          <p:cNvPr id="37" name="Picture 36"/>
          <p:cNvPicPr>
            <a:picLocks noChangeAspect="1"/>
          </p:cNvPicPr>
          <p:nvPr/>
        </p:nvPicPr>
        <p:blipFill>
          <a:blip r:embed="rId3"/>
          <a:stretch>
            <a:fillRect/>
          </a:stretch>
        </p:blipFill>
        <p:spPr>
          <a:xfrm>
            <a:off x="9039273" y="1607085"/>
            <a:ext cx="867698" cy="892400"/>
          </a:xfrm>
          <a:prstGeom prst="rect">
            <a:avLst/>
          </a:prstGeom>
        </p:spPr>
      </p:pic>
      <p:pic>
        <p:nvPicPr>
          <p:cNvPr id="38" name="Picture 37"/>
          <p:cNvPicPr>
            <a:picLocks noChangeAspect="1"/>
          </p:cNvPicPr>
          <p:nvPr/>
        </p:nvPicPr>
        <p:blipFill>
          <a:blip r:embed="rId3"/>
          <a:stretch>
            <a:fillRect/>
          </a:stretch>
        </p:blipFill>
        <p:spPr>
          <a:xfrm>
            <a:off x="9762661" y="1595142"/>
            <a:ext cx="867698" cy="892400"/>
          </a:xfrm>
          <a:prstGeom prst="rect">
            <a:avLst/>
          </a:prstGeom>
        </p:spPr>
      </p:pic>
      <p:pic>
        <p:nvPicPr>
          <p:cNvPr id="39" name="Picture 38"/>
          <p:cNvPicPr>
            <a:picLocks noChangeAspect="1"/>
          </p:cNvPicPr>
          <p:nvPr/>
        </p:nvPicPr>
        <p:blipFill>
          <a:blip r:embed="rId3"/>
          <a:stretch>
            <a:fillRect/>
          </a:stretch>
        </p:blipFill>
        <p:spPr>
          <a:xfrm>
            <a:off x="10528841" y="1580466"/>
            <a:ext cx="867698" cy="892400"/>
          </a:xfrm>
          <a:prstGeom prst="rect">
            <a:avLst/>
          </a:prstGeom>
        </p:spPr>
      </p:pic>
      <p:pic>
        <p:nvPicPr>
          <p:cNvPr id="41" name="Picture 40"/>
          <p:cNvPicPr>
            <a:picLocks noChangeAspect="1"/>
          </p:cNvPicPr>
          <p:nvPr/>
        </p:nvPicPr>
        <p:blipFill>
          <a:blip r:embed="rId4"/>
          <a:stretch>
            <a:fillRect/>
          </a:stretch>
        </p:blipFill>
        <p:spPr>
          <a:xfrm>
            <a:off x="8677579" y="5810001"/>
            <a:ext cx="877599" cy="1147500"/>
          </a:xfrm>
          <a:prstGeom prst="rect">
            <a:avLst/>
          </a:prstGeom>
        </p:spPr>
      </p:pic>
      <p:sp>
        <p:nvSpPr>
          <p:cNvPr id="42" name="Quad Arrow 41"/>
          <p:cNvSpPr/>
          <p:nvPr/>
        </p:nvSpPr>
        <p:spPr bwMode="auto">
          <a:xfrm rot="2803820">
            <a:off x="7628165" y="1663905"/>
            <a:ext cx="854732" cy="876098"/>
          </a:xfrm>
          <a:prstGeom prst="quadArrow">
            <a:avLst>
              <a:gd name="adj1" fmla="val 4476"/>
              <a:gd name="adj2" fmla="val 22500"/>
              <a:gd name="adj3" fmla="val 0"/>
            </a:avLst>
          </a:prstGeom>
          <a:solidFill>
            <a:srgbClr val="FF000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44" name="Quad Arrow 43"/>
          <p:cNvSpPr/>
          <p:nvPr/>
        </p:nvSpPr>
        <p:spPr bwMode="auto">
          <a:xfrm rot="2803820">
            <a:off x="10535323" y="1603293"/>
            <a:ext cx="854732" cy="876098"/>
          </a:xfrm>
          <a:prstGeom prst="quadArrow">
            <a:avLst>
              <a:gd name="adj1" fmla="val 4476"/>
              <a:gd name="adj2" fmla="val 22500"/>
              <a:gd name="adj3" fmla="val 0"/>
            </a:avLst>
          </a:prstGeom>
          <a:solidFill>
            <a:srgbClr val="FF000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48" name="Quad Arrow 47"/>
          <p:cNvSpPr/>
          <p:nvPr/>
        </p:nvSpPr>
        <p:spPr bwMode="auto">
          <a:xfrm rot="2803820">
            <a:off x="9761726" y="1623068"/>
            <a:ext cx="854732" cy="876098"/>
          </a:xfrm>
          <a:prstGeom prst="quadArrow">
            <a:avLst>
              <a:gd name="adj1" fmla="val 4476"/>
              <a:gd name="adj2" fmla="val 22500"/>
              <a:gd name="adj3" fmla="val 0"/>
            </a:avLst>
          </a:prstGeom>
          <a:solidFill>
            <a:srgbClr val="FF000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3596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anim calcmode="lin" valueType="num">
                                      <p:cBhvr>
                                        <p:cTn id="25" dur="1000" fill="hold"/>
                                        <p:tgtEl>
                                          <p:spTgt spid="38"/>
                                        </p:tgtEl>
                                        <p:attrNameLst>
                                          <p:attrName>ppt_x</p:attrName>
                                        </p:attrNameLst>
                                      </p:cBhvr>
                                      <p:tavLst>
                                        <p:tav tm="0">
                                          <p:val>
                                            <p:strVal val="#ppt_x"/>
                                          </p:val>
                                        </p:tav>
                                        <p:tav tm="100000">
                                          <p:val>
                                            <p:strVal val="#ppt_x"/>
                                          </p:val>
                                        </p:tav>
                                      </p:tavLst>
                                    </p:anim>
                                    <p:anim calcmode="lin" valueType="num">
                                      <p:cBhvr>
                                        <p:cTn id="26" dur="1000" fill="hold"/>
                                        <p:tgtEl>
                                          <p:spTgt spid="3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1000"/>
                                        <p:tgtEl>
                                          <p:spTgt spid="24"/>
                                        </p:tgtEl>
                                      </p:cBhvr>
                                    </p:animEffect>
                                    <p:anim calcmode="lin" valueType="num">
                                      <p:cBhvr>
                                        <p:cTn id="52" dur="1000" fill="hold"/>
                                        <p:tgtEl>
                                          <p:spTgt spid="24"/>
                                        </p:tgtEl>
                                        <p:attrNameLst>
                                          <p:attrName>ppt_x</p:attrName>
                                        </p:attrNameLst>
                                      </p:cBhvr>
                                      <p:tavLst>
                                        <p:tav tm="0">
                                          <p:val>
                                            <p:strVal val="#ppt_x"/>
                                          </p:val>
                                        </p:tav>
                                        <p:tav tm="100000">
                                          <p:val>
                                            <p:strVal val="#ppt_x"/>
                                          </p:val>
                                        </p:tav>
                                      </p:tavLst>
                                    </p:anim>
                                    <p:anim calcmode="lin" valueType="num">
                                      <p:cBhvr>
                                        <p:cTn id="53" dur="1000" fill="hold"/>
                                        <p:tgtEl>
                                          <p:spTgt spid="2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1000"/>
                                        <p:tgtEl>
                                          <p:spTgt spid="35"/>
                                        </p:tgtEl>
                                      </p:cBhvr>
                                    </p:animEffect>
                                    <p:anim calcmode="lin" valueType="num">
                                      <p:cBhvr>
                                        <p:cTn id="64" dur="1000" fill="hold"/>
                                        <p:tgtEl>
                                          <p:spTgt spid="35"/>
                                        </p:tgtEl>
                                        <p:attrNameLst>
                                          <p:attrName>ppt_x</p:attrName>
                                        </p:attrNameLst>
                                      </p:cBhvr>
                                      <p:tavLst>
                                        <p:tav tm="0">
                                          <p:val>
                                            <p:strVal val="#ppt_x"/>
                                          </p:val>
                                        </p:tav>
                                        <p:tav tm="100000">
                                          <p:val>
                                            <p:strVal val="#ppt_x"/>
                                          </p:val>
                                        </p:tav>
                                      </p:tavLst>
                                    </p:anim>
                                    <p:anim calcmode="lin" valueType="num">
                                      <p:cBhvr>
                                        <p:cTn id="65" dur="1000" fill="hold"/>
                                        <p:tgtEl>
                                          <p:spTgt spid="35"/>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1000"/>
                                        <p:tgtEl>
                                          <p:spTgt spid="39"/>
                                        </p:tgtEl>
                                      </p:cBhvr>
                                    </p:animEffect>
                                    <p:anim calcmode="lin" valueType="num">
                                      <p:cBhvr>
                                        <p:cTn id="69" dur="1000" fill="hold"/>
                                        <p:tgtEl>
                                          <p:spTgt spid="39"/>
                                        </p:tgtEl>
                                        <p:attrNameLst>
                                          <p:attrName>ppt_x</p:attrName>
                                        </p:attrNameLst>
                                      </p:cBhvr>
                                      <p:tavLst>
                                        <p:tav tm="0">
                                          <p:val>
                                            <p:strVal val="#ppt_x"/>
                                          </p:val>
                                        </p:tav>
                                        <p:tav tm="100000">
                                          <p:val>
                                            <p:strVal val="#ppt_x"/>
                                          </p:val>
                                        </p:tav>
                                      </p:tavLst>
                                    </p:anim>
                                    <p:anim calcmode="lin" valueType="num">
                                      <p:cBhvr>
                                        <p:cTn id="7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1000"/>
                                        <p:tgtEl>
                                          <p:spTgt spid="19"/>
                                        </p:tgtEl>
                                      </p:cBhvr>
                                    </p:animEffect>
                                    <p:anim calcmode="lin" valueType="num">
                                      <p:cBhvr>
                                        <p:cTn id="81" dur="1000" fill="hold"/>
                                        <p:tgtEl>
                                          <p:spTgt spid="19"/>
                                        </p:tgtEl>
                                        <p:attrNameLst>
                                          <p:attrName>ppt_x</p:attrName>
                                        </p:attrNameLst>
                                      </p:cBhvr>
                                      <p:tavLst>
                                        <p:tav tm="0">
                                          <p:val>
                                            <p:strVal val="#ppt_x"/>
                                          </p:val>
                                        </p:tav>
                                        <p:tav tm="100000">
                                          <p:val>
                                            <p:strVal val="#ppt_x"/>
                                          </p:val>
                                        </p:tav>
                                      </p:tavLst>
                                    </p:anim>
                                    <p:anim calcmode="lin" valueType="num">
                                      <p:cBhvr>
                                        <p:cTn id="82" dur="1000" fill="hold"/>
                                        <p:tgtEl>
                                          <p:spTgt spid="1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1000"/>
                                        <p:tgtEl>
                                          <p:spTgt spid="31"/>
                                        </p:tgtEl>
                                      </p:cBhvr>
                                    </p:animEffect>
                                    <p:anim calcmode="lin" valueType="num">
                                      <p:cBhvr>
                                        <p:cTn id="86" dur="1000" fill="hold"/>
                                        <p:tgtEl>
                                          <p:spTgt spid="31"/>
                                        </p:tgtEl>
                                        <p:attrNameLst>
                                          <p:attrName>ppt_x</p:attrName>
                                        </p:attrNameLst>
                                      </p:cBhvr>
                                      <p:tavLst>
                                        <p:tav tm="0">
                                          <p:val>
                                            <p:strVal val="#ppt_x"/>
                                          </p:val>
                                        </p:tav>
                                        <p:tav tm="100000">
                                          <p:val>
                                            <p:strVal val="#ppt_x"/>
                                          </p:val>
                                        </p:tav>
                                      </p:tavLst>
                                    </p:anim>
                                    <p:anim calcmode="lin" valueType="num">
                                      <p:cBhvr>
                                        <p:cTn id="87" dur="1000" fill="hold"/>
                                        <p:tgtEl>
                                          <p:spTgt spid="31"/>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1000"/>
                                        <p:tgtEl>
                                          <p:spTgt spid="30"/>
                                        </p:tgtEl>
                                      </p:cBhvr>
                                    </p:animEffect>
                                    <p:anim calcmode="lin" valueType="num">
                                      <p:cBhvr>
                                        <p:cTn id="91" dur="1000" fill="hold"/>
                                        <p:tgtEl>
                                          <p:spTgt spid="30"/>
                                        </p:tgtEl>
                                        <p:attrNameLst>
                                          <p:attrName>ppt_x</p:attrName>
                                        </p:attrNameLst>
                                      </p:cBhvr>
                                      <p:tavLst>
                                        <p:tav tm="0">
                                          <p:val>
                                            <p:strVal val="#ppt_x"/>
                                          </p:val>
                                        </p:tav>
                                        <p:tav tm="100000">
                                          <p:val>
                                            <p:strVal val="#ppt_x"/>
                                          </p:val>
                                        </p:tav>
                                      </p:tavLst>
                                    </p:anim>
                                    <p:anim calcmode="lin" valueType="num">
                                      <p:cBhvr>
                                        <p:cTn id="92" dur="1000" fill="hold"/>
                                        <p:tgtEl>
                                          <p:spTgt spid="3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1000"/>
                                        <p:tgtEl>
                                          <p:spTgt spid="22"/>
                                        </p:tgtEl>
                                      </p:cBhvr>
                                    </p:animEffect>
                                    <p:anim calcmode="lin" valueType="num">
                                      <p:cBhvr>
                                        <p:cTn id="96" dur="1000" fill="hold"/>
                                        <p:tgtEl>
                                          <p:spTgt spid="22"/>
                                        </p:tgtEl>
                                        <p:attrNameLst>
                                          <p:attrName>ppt_x</p:attrName>
                                        </p:attrNameLst>
                                      </p:cBhvr>
                                      <p:tavLst>
                                        <p:tav tm="0">
                                          <p:val>
                                            <p:strVal val="#ppt_x"/>
                                          </p:val>
                                        </p:tav>
                                        <p:tav tm="100000">
                                          <p:val>
                                            <p:strVal val="#ppt_x"/>
                                          </p:val>
                                        </p:tav>
                                      </p:tavLst>
                                    </p:anim>
                                    <p:anim calcmode="lin" valueType="num">
                                      <p:cBhvr>
                                        <p:cTn id="9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1000"/>
                                        <p:tgtEl>
                                          <p:spTgt spid="23"/>
                                        </p:tgtEl>
                                      </p:cBhvr>
                                    </p:animEffect>
                                    <p:anim calcmode="lin" valueType="num">
                                      <p:cBhvr>
                                        <p:cTn id="103" dur="1000" fill="hold"/>
                                        <p:tgtEl>
                                          <p:spTgt spid="23"/>
                                        </p:tgtEl>
                                        <p:attrNameLst>
                                          <p:attrName>ppt_x</p:attrName>
                                        </p:attrNameLst>
                                      </p:cBhvr>
                                      <p:tavLst>
                                        <p:tav tm="0">
                                          <p:val>
                                            <p:strVal val="#ppt_x"/>
                                          </p:val>
                                        </p:tav>
                                        <p:tav tm="100000">
                                          <p:val>
                                            <p:strVal val="#ppt_x"/>
                                          </p:val>
                                        </p:tav>
                                      </p:tavLst>
                                    </p:anim>
                                    <p:anim calcmode="lin" valueType="num">
                                      <p:cBhvr>
                                        <p:cTn id="104" dur="1000" fill="hold"/>
                                        <p:tgtEl>
                                          <p:spTgt spid="23"/>
                                        </p:tgtEl>
                                        <p:attrNameLst>
                                          <p:attrName>ppt_y</p:attrName>
                                        </p:attrNameLst>
                                      </p:cBhvr>
                                      <p:tavLst>
                                        <p:tav tm="0">
                                          <p:val>
                                            <p:strVal val="#ppt_y+.1"/>
                                          </p:val>
                                        </p:tav>
                                        <p:tav tm="100000">
                                          <p:val>
                                            <p:strVal val="#ppt_y"/>
                                          </p:val>
                                        </p:tav>
                                      </p:tavLst>
                                    </p:anim>
                                  </p:childTnLst>
                                </p:cTn>
                              </p:par>
                              <p:par>
                                <p:cTn id="105" presetID="6" presetClass="emph" presetSubtype="0" fill="hold" nodeType="withEffect">
                                  <p:stCondLst>
                                    <p:cond delay="0"/>
                                  </p:stCondLst>
                                  <p:childTnLst>
                                    <p:animScale>
                                      <p:cBhvr>
                                        <p:cTn id="106" dur="2000" fill="hold"/>
                                        <p:tgtEl>
                                          <p:spTgt spid="41"/>
                                        </p:tgtEl>
                                      </p:cBhvr>
                                      <p:by x="150000" y="150000"/>
                                    </p:animScale>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500"/>
                                        <p:tgtEl>
                                          <p:spTgt spid="4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fade">
                                      <p:cBhvr>
                                        <p:cTn id="117" dur="500"/>
                                        <p:tgtEl>
                                          <p:spTgt spid="42"/>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5"/>
                                        </p:tgtEl>
                                        <p:attrNameLst>
                                          <p:attrName>style.visibility</p:attrName>
                                        </p:attrNameLst>
                                      </p:cBhvr>
                                      <p:to>
                                        <p:strVal val="visible"/>
                                      </p:to>
                                    </p:set>
                                    <p:animEffect transition="in" filter="fade">
                                      <p:cBhvr>
                                        <p:cTn id="1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8" grpId="0" animBg="1"/>
      <p:bldP spid="19" grpId="0" animBg="1"/>
      <p:bldP spid="20" grpId="0" animBg="1"/>
      <p:bldP spid="21" grpId="0" animBg="1"/>
      <p:bldP spid="22" grpId="0" animBg="1"/>
      <p:bldP spid="23" grpId="0" animBg="1"/>
      <p:bldP spid="24" grpId="0"/>
      <p:bldP spid="25" grpId="0" animBg="1"/>
      <p:bldP spid="30" grpId="0" animBg="1"/>
      <p:bldP spid="31" grpId="0" animBg="1"/>
      <p:bldP spid="42" grpId="0" animBg="1"/>
      <p:bldP spid="44"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Cache?</a:t>
            </a:r>
            <a:endParaRPr lang="en-US" dirty="0"/>
          </a:p>
        </p:txBody>
      </p:sp>
      <p:sp>
        <p:nvSpPr>
          <p:cNvPr id="3" name="Slide Number Placeholder 2"/>
          <p:cNvSpPr>
            <a:spLocks noGrp="1"/>
          </p:cNvSpPr>
          <p:nvPr>
            <p:ph type="sldNum" sz="quarter" idx="4"/>
          </p:nvPr>
        </p:nvSpPr>
        <p:spPr/>
        <p:txBody>
          <a:bodyPr/>
          <a:lstStyle/>
          <a:p>
            <a:fld id="{C40E83BF-A382-1D4A-BA84-4A1A27728F77}" type="slidenum">
              <a:rPr lang="en-US" smtClean="0"/>
              <a:pPr/>
              <a:t>8</a:t>
            </a:fld>
            <a:endParaRPr lang="en-US" dirty="0"/>
          </a:p>
        </p:txBody>
      </p:sp>
      <p:sp>
        <p:nvSpPr>
          <p:cNvPr id="21" name="TextBox 20"/>
          <p:cNvSpPr txBox="1"/>
          <p:nvPr/>
        </p:nvSpPr>
        <p:spPr>
          <a:xfrm>
            <a:off x="731519" y="3855279"/>
            <a:ext cx="5533508" cy="57246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Improve application performance</a:t>
            </a:r>
          </a:p>
        </p:txBody>
      </p:sp>
      <p:sp>
        <p:nvSpPr>
          <p:cNvPr id="24" name="TextBox 23"/>
          <p:cNvSpPr txBox="1"/>
          <p:nvPr/>
        </p:nvSpPr>
        <p:spPr>
          <a:xfrm>
            <a:off x="731519" y="5067646"/>
            <a:ext cx="5533508" cy="572464"/>
          </a:xfrm>
          <a:prstGeom prst="rect">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Reduce load on DB</a:t>
            </a:r>
          </a:p>
        </p:txBody>
      </p:sp>
      <p:sp>
        <p:nvSpPr>
          <p:cNvPr id="62" name="Rectangle 61"/>
          <p:cNvSpPr/>
          <p:nvPr/>
        </p:nvSpPr>
        <p:spPr bwMode="auto">
          <a:xfrm>
            <a:off x="6830677" y="5866891"/>
            <a:ext cx="4586295" cy="500725"/>
          </a:xfrm>
          <a:prstGeom prst="rect">
            <a:avLst/>
          </a:prstGeom>
          <a:solidFill>
            <a:schemeClr val="tx2"/>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Cache</a:t>
            </a:r>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64" name="TextBox 63"/>
          <p:cNvSpPr txBox="1"/>
          <p:nvPr/>
        </p:nvSpPr>
        <p:spPr>
          <a:xfrm>
            <a:off x="11837223" y="6086155"/>
            <a:ext cx="2005097" cy="572464"/>
          </a:xfrm>
          <a:prstGeom prst="rect">
            <a:avLst/>
          </a:prstGeom>
          <a:noFill/>
        </p:spPr>
        <p:txBody>
          <a:bodyPr wrap="square" lIns="91440" tIns="91440" rIns="91440" bIns="91440" rtlCol="0">
            <a:spAutoFit/>
          </a:bodyPr>
          <a:lstStyle/>
          <a:p>
            <a:pPr>
              <a:lnSpc>
                <a:spcPct val="90000"/>
              </a:lnSpc>
              <a:spcBef>
                <a:spcPct val="20000"/>
              </a:spcBef>
              <a:buSzPct val="90000"/>
            </a:pPr>
            <a:r>
              <a:rPr lang="en-US" sz="2800" dirty="0" smtClean="0">
                <a:solidFill>
                  <a:schemeClr val="tx1">
                    <a:alpha val="99000"/>
                  </a:schemeClr>
                </a:solidFill>
              </a:rPr>
              <a:t>Cache Tier</a:t>
            </a:r>
            <a:endParaRPr lang="en-US" sz="2800" dirty="0">
              <a:solidFill>
                <a:schemeClr val="tx1">
                  <a:alpha val="99000"/>
                </a:schemeClr>
              </a:solidFill>
            </a:endParaRPr>
          </a:p>
        </p:txBody>
      </p:sp>
      <p:pic>
        <p:nvPicPr>
          <p:cNvPr id="99" name="Picture 98"/>
          <p:cNvPicPr>
            <a:picLocks noChangeAspect="1"/>
          </p:cNvPicPr>
          <p:nvPr/>
        </p:nvPicPr>
        <p:blipFill>
          <a:blip r:embed="rId2"/>
          <a:stretch>
            <a:fillRect/>
          </a:stretch>
        </p:blipFill>
        <p:spPr>
          <a:xfrm>
            <a:off x="6867258" y="1614917"/>
            <a:ext cx="867698" cy="892400"/>
          </a:xfrm>
          <a:prstGeom prst="rect">
            <a:avLst/>
          </a:prstGeom>
        </p:spPr>
      </p:pic>
      <p:sp>
        <p:nvSpPr>
          <p:cNvPr id="100" name="Rectangle 99"/>
          <p:cNvSpPr/>
          <p:nvPr/>
        </p:nvSpPr>
        <p:spPr bwMode="auto">
          <a:xfrm>
            <a:off x="8748377" y="3730558"/>
            <a:ext cx="685800" cy="685800"/>
          </a:xfrm>
          <a:prstGeom prst="rect">
            <a:avLst/>
          </a:prstGeom>
          <a:solidFill>
            <a:schemeClr val="bg1">
              <a:lumMod val="50000"/>
            </a:schemeClr>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01" name="TextBox 100"/>
          <p:cNvSpPr txBox="1"/>
          <p:nvPr/>
        </p:nvSpPr>
        <p:spPr>
          <a:xfrm>
            <a:off x="11893782" y="3737450"/>
            <a:ext cx="2005097" cy="572464"/>
          </a:xfrm>
          <a:prstGeom prst="rect">
            <a:avLst/>
          </a:prstGeom>
          <a:noFill/>
        </p:spPr>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Web </a:t>
            </a:r>
            <a:r>
              <a:rPr lang="en-US" sz="2800" dirty="0" smtClean="0">
                <a:solidFill>
                  <a:schemeClr val="tx1">
                    <a:alpha val="99000"/>
                  </a:schemeClr>
                </a:solidFill>
              </a:rPr>
              <a:t>Tier</a:t>
            </a:r>
            <a:endParaRPr lang="en-US" sz="2800" dirty="0">
              <a:solidFill>
                <a:schemeClr val="tx1">
                  <a:alpha val="99000"/>
                </a:schemeClr>
              </a:solidFill>
            </a:endParaRPr>
          </a:p>
        </p:txBody>
      </p:sp>
      <p:sp>
        <p:nvSpPr>
          <p:cNvPr id="102" name="TextBox 101"/>
          <p:cNvSpPr txBox="1"/>
          <p:nvPr/>
        </p:nvSpPr>
        <p:spPr>
          <a:xfrm>
            <a:off x="11904392" y="7314493"/>
            <a:ext cx="2046871" cy="572464"/>
          </a:xfrm>
          <a:prstGeom prst="rect">
            <a:avLst/>
          </a:prstGeom>
          <a:noFill/>
        </p:spPr>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Data </a:t>
            </a:r>
            <a:r>
              <a:rPr lang="en-US" sz="2800" dirty="0" smtClean="0">
                <a:solidFill>
                  <a:schemeClr val="tx1">
                    <a:alpha val="99000"/>
                  </a:schemeClr>
                </a:solidFill>
              </a:rPr>
              <a:t>Tier</a:t>
            </a:r>
            <a:endParaRPr lang="en-US" sz="2800" dirty="0">
              <a:solidFill>
                <a:schemeClr val="tx1">
                  <a:alpha val="99000"/>
                </a:schemeClr>
              </a:solidFill>
            </a:endParaRPr>
          </a:p>
        </p:txBody>
      </p:sp>
      <p:sp>
        <p:nvSpPr>
          <p:cNvPr id="103" name="Rectangle 102"/>
          <p:cNvSpPr/>
          <p:nvPr/>
        </p:nvSpPr>
        <p:spPr bwMode="auto">
          <a:xfrm>
            <a:off x="9738977" y="3733198"/>
            <a:ext cx="685800" cy="685800"/>
          </a:xfrm>
          <a:prstGeom prst="rect">
            <a:avLst/>
          </a:prstGeom>
          <a:solidFill>
            <a:schemeClr val="bg1">
              <a:lumMod val="50000"/>
            </a:schemeClr>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04" name="Rectangle 103"/>
          <p:cNvSpPr/>
          <p:nvPr/>
        </p:nvSpPr>
        <p:spPr bwMode="auto">
          <a:xfrm>
            <a:off x="7757777" y="3733198"/>
            <a:ext cx="685800" cy="685800"/>
          </a:xfrm>
          <a:prstGeom prst="rect">
            <a:avLst/>
          </a:prstGeom>
          <a:solidFill>
            <a:schemeClr val="bg1">
              <a:lumMod val="50000"/>
            </a:schemeClr>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05" name="Rectangle 104"/>
          <p:cNvSpPr/>
          <p:nvPr/>
        </p:nvSpPr>
        <p:spPr bwMode="auto">
          <a:xfrm>
            <a:off x="6823232" y="2977681"/>
            <a:ext cx="4586295" cy="500725"/>
          </a:xfrm>
          <a:prstGeom prst="rect">
            <a:avLst/>
          </a:prstGeom>
          <a:solidFill>
            <a:schemeClr val="accent4"/>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Load Balancer</a:t>
            </a:r>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06" name="Rectangle 105"/>
          <p:cNvSpPr/>
          <p:nvPr/>
        </p:nvSpPr>
        <p:spPr bwMode="auto">
          <a:xfrm>
            <a:off x="6830677" y="3733198"/>
            <a:ext cx="685800" cy="685800"/>
          </a:xfrm>
          <a:prstGeom prst="rect">
            <a:avLst/>
          </a:prstGeom>
          <a:solidFill>
            <a:schemeClr val="bg1">
              <a:lumMod val="50000"/>
            </a:schemeClr>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07" name="Rectangle 106"/>
          <p:cNvSpPr/>
          <p:nvPr/>
        </p:nvSpPr>
        <p:spPr bwMode="auto">
          <a:xfrm>
            <a:off x="10653377" y="3733198"/>
            <a:ext cx="685800" cy="685800"/>
          </a:xfrm>
          <a:prstGeom prst="rect">
            <a:avLst/>
          </a:prstGeom>
          <a:solidFill>
            <a:schemeClr val="bg1">
              <a:lumMod val="50000"/>
            </a:schemeClr>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08" name="TextBox 107"/>
          <p:cNvSpPr txBox="1"/>
          <p:nvPr/>
        </p:nvSpPr>
        <p:spPr>
          <a:xfrm>
            <a:off x="11890042" y="3035517"/>
            <a:ext cx="2005097" cy="572464"/>
          </a:xfrm>
          <a:prstGeom prst="rect">
            <a:avLst/>
          </a:prstGeom>
          <a:noFill/>
        </p:spPr>
        <p:txBody>
          <a:bodyPr wrap="square" lIns="91440" tIns="91440" rIns="91440" bIns="91440" rtlCol="0">
            <a:spAutoFit/>
          </a:bodyPr>
          <a:lstStyle/>
          <a:p>
            <a:pPr>
              <a:lnSpc>
                <a:spcPct val="90000"/>
              </a:lnSpc>
              <a:spcBef>
                <a:spcPct val="20000"/>
              </a:spcBef>
              <a:buSzPct val="90000"/>
            </a:pPr>
            <a:r>
              <a:rPr lang="en-US" sz="2800" dirty="0">
                <a:solidFill>
                  <a:schemeClr val="tx1">
                    <a:alpha val="99000"/>
                  </a:schemeClr>
                </a:solidFill>
              </a:rPr>
              <a:t>LB</a:t>
            </a:r>
          </a:p>
        </p:txBody>
      </p:sp>
      <p:sp>
        <p:nvSpPr>
          <p:cNvPr id="110" name="Rectangle 109"/>
          <p:cNvSpPr/>
          <p:nvPr/>
        </p:nvSpPr>
        <p:spPr bwMode="auto">
          <a:xfrm>
            <a:off x="7763626" y="4760620"/>
            <a:ext cx="685800" cy="685800"/>
          </a:xfrm>
          <a:prstGeom prst="rect">
            <a:avLst/>
          </a:prstGeom>
          <a:solidFill>
            <a:schemeClr val="accent1"/>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11" name="Rectangle 110"/>
          <p:cNvSpPr/>
          <p:nvPr/>
        </p:nvSpPr>
        <p:spPr bwMode="auto">
          <a:xfrm>
            <a:off x="9685206" y="4760620"/>
            <a:ext cx="685800" cy="685800"/>
          </a:xfrm>
          <a:prstGeom prst="rect">
            <a:avLst/>
          </a:prstGeom>
          <a:solidFill>
            <a:schemeClr val="accent1"/>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12" name="Rectangle 111"/>
          <p:cNvSpPr/>
          <p:nvPr/>
        </p:nvSpPr>
        <p:spPr bwMode="auto">
          <a:xfrm>
            <a:off x="8729115" y="4760620"/>
            <a:ext cx="685800" cy="685800"/>
          </a:xfrm>
          <a:prstGeom prst="rect">
            <a:avLst/>
          </a:prstGeom>
          <a:solidFill>
            <a:schemeClr val="accent1"/>
          </a:solidFill>
          <a:ln w="19050">
            <a:solidFill>
              <a:srgbClr val="FFFFF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13" name="TextBox 112"/>
          <p:cNvSpPr txBox="1"/>
          <p:nvPr/>
        </p:nvSpPr>
        <p:spPr>
          <a:xfrm>
            <a:off x="11904392" y="4802018"/>
            <a:ext cx="2005097" cy="960263"/>
          </a:xfrm>
          <a:prstGeom prst="rect">
            <a:avLst/>
          </a:prstGeom>
          <a:noFill/>
        </p:spPr>
        <p:txBody>
          <a:bodyPr wrap="square" lIns="91440" tIns="91440" rIns="91440" bIns="91440" rtlCol="0">
            <a:spAutoFit/>
          </a:bodyPr>
          <a:lstStyle/>
          <a:p>
            <a:pPr>
              <a:lnSpc>
                <a:spcPct val="90000"/>
              </a:lnSpc>
              <a:spcBef>
                <a:spcPct val="20000"/>
              </a:spcBef>
              <a:buSzPct val="90000"/>
            </a:pPr>
            <a:r>
              <a:rPr lang="en-US" sz="2800" dirty="0" smtClean="0">
                <a:solidFill>
                  <a:schemeClr val="tx1">
                    <a:alpha val="99000"/>
                  </a:schemeClr>
                </a:solidFill>
              </a:rPr>
              <a:t>Business Tier</a:t>
            </a:r>
            <a:endParaRPr lang="en-US" sz="2800" dirty="0">
              <a:solidFill>
                <a:schemeClr val="tx1">
                  <a:alpha val="99000"/>
                </a:schemeClr>
              </a:solidFill>
            </a:endParaRPr>
          </a:p>
        </p:txBody>
      </p:sp>
      <p:pic>
        <p:nvPicPr>
          <p:cNvPr id="114" name="Picture 113"/>
          <p:cNvPicPr>
            <a:picLocks noChangeAspect="1"/>
          </p:cNvPicPr>
          <p:nvPr/>
        </p:nvPicPr>
        <p:blipFill>
          <a:blip r:embed="rId2"/>
          <a:stretch>
            <a:fillRect/>
          </a:stretch>
        </p:blipFill>
        <p:spPr>
          <a:xfrm>
            <a:off x="7612042" y="1614917"/>
            <a:ext cx="867698" cy="892400"/>
          </a:xfrm>
          <a:prstGeom prst="rect">
            <a:avLst/>
          </a:prstGeom>
        </p:spPr>
      </p:pic>
      <p:pic>
        <p:nvPicPr>
          <p:cNvPr id="115" name="Picture 114"/>
          <p:cNvPicPr>
            <a:picLocks noChangeAspect="1"/>
          </p:cNvPicPr>
          <p:nvPr/>
        </p:nvPicPr>
        <p:blipFill>
          <a:blip r:embed="rId2"/>
          <a:stretch>
            <a:fillRect/>
          </a:stretch>
        </p:blipFill>
        <p:spPr>
          <a:xfrm>
            <a:off x="8337652" y="1616733"/>
            <a:ext cx="867698" cy="892400"/>
          </a:xfrm>
          <a:prstGeom prst="rect">
            <a:avLst/>
          </a:prstGeom>
        </p:spPr>
      </p:pic>
      <p:pic>
        <p:nvPicPr>
          <p:cNvPr id="116" name="Picture 115"/>
          <p:cNvPicPr>
            <a:picLocks noChangeAspect="1"/>
          </p:cNvPicPr>
          <p:nvPr/>
        </p:nvPicPr>
        <p:blipFill>
          <a:blip r:embed="rId2"/>
          <a:stretch>
            <a:fillRect/>
          </a:stretch>
        </p:blipFill>
        <p:spPr>
          <a:xfrm>
            <a:off x="9039273" y="1607085"/>
            <a:ext cx="867698" cy="892400"/>
          </a:xfrm>
          <a:prstGeom prst="rect">
            <a:avLst/>
          </a:prstGeom>
        </p:spPr>
      </p:pic>
      <p:pic>
        <p:nvPicPr>
          <p:cNvPr id="117" name="Picture 116"/>
          <p:cNvPicPr>
            <a:picLocks noChangeAspect="1"/>
          </p:cNvPicPr>
          <p:nvPr/>
        </p:nvPicPr>
        <p:blipFill>
          <a:blip r:embed="rId2"/>
          <a:stretch>
            <a:fillRect/>
          </a:stretch>
        </p:blipFill>
        <p:spPr>
          <a:xfrm>
            <a:off x="9762661" y="1595142"/>
            <a:ext cx="867698" cy="892400"/>
          </a:xfrm>
          <a:prstGeom prst="rect">
            <a:avLst/>
          </a:prstGeom>
        </p:spPr>
      </p:pic>
      <p:pic>
        <p:nvPicPr>
          <p:cNvPr id="118" name="Picture 117"/>
          <p:cNvPicPr>
            <a:picLocks noChangeAspect="1"/>
          </p:cNvPicPr>
          <p:nvPr/>
        </p:nvPicPr>
        <p:blipFill>
          <a:blip r:embed="rId2"/>
          <a:stretch>
            <a:fillRect/>
          </a:stretch>
        </p:blipFill>
        <p:spPr>
          <a:xfrm>
            <a:off x="10528841" y="1580466"/>
            <a:ext cx="867698" cy="892400"/>
          </a:xfrm>
          <a:prstGeom prst="rect">
            <a:avLst/>
          </a:prstGeom>
        </p:spPr>
      </p:pic>
      <p:pic>
        <p:nvPicPr>
          <p:cNvPr id="119" name="Picture 118"/>
          <p:cNvPicPr>
            <a:picLocks noChangeAspect="1"/>
          </p:cNvPicPr>
          <p:nvPr/>
        </p:nvPicPr>
        <p:blipFill>
          <a:blip r:embed="rId3"/>
          <a:stretch>
            <a:fillRect/>
          </a:stretch>
        </p:blipFill>
        <p:spPr>
          <a:xfrm>
            <a:off x="8718917" y="6788088"/>
            <a:ext cx="877599" cy="1147500"/>
          </a:xfrm>
          <a:prstGeom prst="rect">
            <a:avLst/>
          </a:prstGeom>
        </p:spPr>
      </p:pic>
    </p:spTree>
    <p:extLst>
      <p:ext uri="{BB962C8B-B14F-4D97-AF65-F5344CB8AC3E}">
        <p14:creationId xmlns:p14="http://schemas.microsoft.com/office/powerpoint/2010/main" val="12318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Windows Azure Cache?</a:t>
            </a:r>
            <a:endParaRPr lang="en-US" dirty="0"/>
          </a:p>
        </p:txBody>
      </p:sp>
      <p:sp>
        <p:nvSpPr>
          <p:cNvPr id="4" name="Slide Number Placeholder 3"/>
          <p:cNvSpPr>
            <a:spLocks noGrp="1"/>
          </p:cNvSpPr>
          <p:nvPr>
            <p:ph type="sldNum" sz="quarter" idx="4"/>
          </p:nvPr>
        </p:nvSpPr>
        <p:spPr/>
        <p:txBody>
          <a:bodyPr/>
          <a:lstStyle/>
          <a:p>
            <a:fld id="{C40E83BF-A382-1D4A-BA84-4A1A27728F77}" type="slidenum">
              <a:rPr lang="en-US" smtClean="0">
                <a:solidFill>
                  <a:srgbClr val="FF8715"/>
                </a:solidFill>
              </a:rPr>
              <a:pPr/>
              <a:t>9</a:t>
            </a:fld>
            <a:endParaRPr lang="en-US" dirty="0">
              <a:solidFill>
                <a:srgbClr val="FF8715"/>
              </a:solidFill>
            </a:endParaRPr>
          </a:p>
        </p:txBody>
      </p:sp>
      <p:sp>
        <p:nvSpPr>
          <p:cNvPr id="8" name="Content Placeholder 2"/>
          <p:cNvSpPr txBox="1">
            <a:spLocks/>
          </p:cNvSpPr>
          <p:nvPr/>
        </p:nvSpPr>
        <p:spPr>
          <a:xfrm>
            <a:off x="731520" y="2441312"/>
            <a:ext cx="6761702" cy="2856167"/>
          </a:xfrm>
          <a:prstGeom prst="rect">
            <a:avLst/>
          </a:prstGeom>
        </p:spPr>
        <p:txBody>
          <a:bodyPr/>
          <a:lstStyle>
            <a:lvl1pPr marL="457178" indent="-457178" algn="l" defTabSz="609570" rtl="0" eaLnBrk="1" latinLnBrk="0" hangingPunct="1">
              <a:spcBef>
                <a:spcPct val="20000"/>
              </a:spcBef>
              <a:buClr>
                <a:schemeClr val="accent1"/>
              </a:buClr>
              <a:buFont typeface="Arial" pitchFamily="34" charset="0"/>
              <a:buChar char="•"/>
              <a:defRPr sz="4267" kern="1200">
                <a:solidFill>
                  <a:srgbClr val="404040"/>
                </a:solidFill>
                <a:latin typeface="Segoe Light"/>
                <a:ea typeface="+mn-ea"/>
                <a:cs typeface="Segoe Light"/>
              </a:defRPr>
            </a:lvl1pPr>
            <a:lvl2pPr marL="990550" indent="-380981" algn="l" defTabSz="609570" rtl="0" eaLnBrk="1" latinLnBrk="0" hangingPunct="1">
              <a:spcBef>
                <a:spcPct val="20000"/>
              </a:spcBef>
              <a:buClr>
                <a:schemeClr val="accent1"/>
              </a:buClr>
              <a:buFont typeface="Arial" pitchFamily="34" charset="0"/>
              <a:buChar char="•"/>
              <a:defRPr sz="3733" kern="1200">
                <a:solidFill>
                  <a:srgbClr val="404040"/>
                </a:solidFill>
                <a:latin typeface="Segoe Light"/>
                <a:ea typeface="+mn-ea"/>
                <a:cs typeface="Segoe Light"/>
              </a:defRPr>
            </a:lvl2pPr>
            <a:lvl3pPr marL="1523925" indent="-304784" algn="l" defTabSz="609570" rtl="0" eaLnBrk="1" latinLnBrk="0" hangingPunct="1">
              <a:spcBef>
                <a:spcPct val="20000"/>
              </a:spcBef>
              <a:buClr>
                <a:schemeClr val="accent1"/>
              </a:buClr>
              <a:buFont typeface="Arial" pitchFamily="34" charset="0"/>
              <a:buChar char="•"/>
              <a:defRPr sz="3200" kern="1200">
                <a:solidFill>
                  <a:srgbClr val="404040"/>
                </a:solidFill>
                <a:latin typeface="Segoe Light"/>
                <a:ea typeface="+mn-ea"/>
                <a:cs typeface="Segoe Light"/>
              </a:defRPr>
            </a:lvl3pPr>
            <a:lvl4pPr marL="2133493" indent="-304784" algn="l" defTabSz="609570" rtl="0" eaLnBrk="1" latinLnBrk="0" hangingPunct="1">
              <a:spcBef>
                <a:spcPct val="20000"/>
              </a:spcBef>
              <a:buClr>
                <a:schemeClr val="accent1"/>
              </a:buClr>
              <a:buFont typeface="Arial" pitchFamily="34" charset="0"/>
              <a:buChar char="•"/>
              <a:defRPr sz="2667" kern="1200">
                <a:solidFill>
                  <a:srgbClr val="404040"/>
                </a:solidFill>
                <a:latin typeface="Segoe Light"/>
                <a:ea typeface="+mn-ea"/>
                <a:cs typeface="Segoe Light"/>
              </a:defRPr>
            </a:lvl4pPr>
            <a:lvl5pPr marL="2743062" indent="-304784" algn="l" defTabSz="609570" rtl="0" eaLnBrk="1" latinLnBrk="0" hangingPunct="1">
              <a:spcBef>
                <a:spcPct val="20000"/>
              </a:spcBef>
              <a:buClr>
                <a:schemeClr val="accent1"/>
              </a:buClr>
              <a:buFont typeface="Arial" pitchFamily="34" charset="0"/>
              <a:buChar char="•"/>
              <a:defRPr sz="2667" kern="1200">
                <a:solidFill>
                  <a:srgbClr val="404040"/>
                </a:solidFill>
                <a:latin typeface="Segoe Light"/>
                <a:ea typeface="+mn-ea"/>
                <a:cs typeface="Segoe Light"/>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marL="0" indent="0">
              <a:buFont typeface="Arial" pitchFamily="34" charset="0"/>
              <a:buNone/>
            </a:pPr>
            <a:r>
              <a:rPr lang="en-US" dirty="0" smtClean="0">
                <a:solidFill>
                  <a:schemeClr val="tx1"/>
                </a:solidFill>
              </a:rPr>
              <a:t>A distributed, in-memory, flexible cache for all data types that can be used to speed up Windows Azure applications and reduce database load</a:t>
            </a:r>
            <a:r>
              <a:rPr lang="en-US" dirty="0" smtClean="0"/>
              <a:t>.</a:t>
            </a:r>
          </a:p>
          <a:p>
            <a:endParaRPr lang="en-US" dirty="0" smtClean="0"/>
          </a:p>
          <a:p>
            <a:endParaRPr lang="en-US" dirty="0"/>
          </a:p>
        </p:txBody>
      </p:sp>
      <p:sp>
        <p:nvSpPr>
          <p:cNvPr id="9" name="Content Placeholder 2"/>
          <p:cNvSpPr txBox="1">
            <a:spLocks/>
          </p:cNvSpPr>
          <p:nvPr/>
        </p:nvSpPr>
        <p:spPr>
          <a:xfrm>
            <a:off x="731520" y="6755561"/>
            <a:ext cx="7285610" cy="11079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000" i="1" dirty="0">
                <a:solidFill>
                  <a:srgbClr val="00B0F0"/>
                </a:solidFill>
              </a:rPr>
              <a:t>Basically, </a:t>
            </a:r>
            <a:r>
              <a:rPr lang="en-US" sz="4000" i="1" dirty="0" smtClean="0">
                <a:solidFill>
                  <a:srgbClr val="00B0F0"/>
                </a:solidFill>
              </a:rPr>
              <a:t>cache </a:t>
            </a:r>
            <a:r>
              <a:rPr lang="en-US" sz="4000" i="1" dirty="0">
                <a:solidFill>
                  <a:srgbClr val="00B0F0"/>
                </a:solidFill>
              </a:rPr>
              <a:t>helps your app become faster.</a:t>
            </a:r>
          </a:p>
        </p:txBody>
      </p:sp>
      <p:pic>
        <p:nvPicPr>
          <p:cNvPr id="12" name="Picture 11"/>
          <p:cNvPicPr>
            <a:picLocks noChangeAspect="1"/>
          </p:cNvPicPr>
          <p:nvPr/>
        </p:nvPicPr>
        <p:blipFill>
          <a:blip r:embed="rId3"/>
          <a:stretch>
            <a:fillRect/>
          </a:stretch>
        </p:blipFill>
        <p:spPr>
          <a:xfrm>
            <a:off x="9836943" y="2452914"/>
            <a:ext cx="1590452" cy="1341560"/>
          </a:xfrm>
          <a:prstGeom prst="rect">
            <a:avLst/>
          </a:prstGeom>
        </p:spPr>
      </p:pic>
      <p:pic>
        <p:nvPicPr>
          <p:cNvPr id="13" name="Picture 12"/>
          <p:cNvPicPr>
            <a:picLocks noChangeAspect="1"/>
          </p:cNvPicPr>
          <p:nvPr/>
        </p:nvPicPr>
        <p:blipFill>
          <a:blip r:embed="rId4"/>
          <a:stretch>
            <a:fillRect/>
          </a:stretch>
        </p:blipFill>
        <p:spPr>
          <a:xfrm>
            <a:off x="9929340" y="4147605"/>
            <a:ext cx="1405658" cy="1485610"/>
          </a:xfrm>
          <a:prstGeom prst="rect">
            <a:avLst/>
          </a:prstGeom>
        </p:spPr>
      </p:pic>
      <p:pic>
        <p:nvPicPr>
          <p:cNvPr id="14" name="Picture 13"/>
          <p:cNvPicPr>
            <a:picLocks noChangeAspect="1"/>
          </p:cNvPicPr>
          <p:nvPr/>
        </p:nvPicPr>
        <p:blipFill>
          <a:blip r:embed="rId5"/>
          <a:stretch>
            <a:fillRect/>
          </a:stretch>
        </p:blipFill>
        <p:spPr>
          <a:xfrm>
            <a:off x="12128801" y="2840485"/>
            <a:ext cx="1419160" cy="1554480"/>
          </a:xfrm>
          <a:prstGeom prst="rect">
            <a:avLst/>
          </a:prstGeom>
        </p:spPr>
      </p:pic>
      <p:sp>
        <p:nvSpPr>
          <p:cNvPr id="15" name="TextBox 14"/>
          <p:cNvSpPr txBox="1"/>
          <p:nvPr/>
        </p:nvSpPr>
        <p:spPr>
          <a:xfrm>
            <a:off x="11699823" y="4478334"/>
            <a:ext cx="2363374" cy="338554"/>
          </a:xfrm>
          <a:prstGeom prst="rect">
            <a:avLst/>
          </a:prstGeom>
          <a:noFill/>
        </p:spPr>
        <p:txBody>
          <a:bodyPr wrap="square" rtlCol="0">
            <a:spAutoFit/>
          </a:bodyPr>
          <a:lstStyle/>
          <a:p>
            <a:pPr algn="ctr" defTabSz="914400"/>
            <a:r>
              <a:rPr lang="en-US" sz="1600" dirty="0" smtClean="0">
                <a:solidFill>
                  <a:prstClr val="black"/>
                </a:solidFill>
              </a:rPr>
              <a:t>Windows Azure Cache</a:t>
            </a:r>
            <a:endParaRPr lang="en-US" sz="1600" dirty="0">
              <a:solidFill>
                <a:prstClr val="black"/>
              </a:solidFill>
            </a:endParaRPr>
          </a:p>
        </p:txBody>
      </p:sp>
      <p:cxnSp>
        <p:nvCxnSpPr>
          <p:cNvPr id="7" name="Straight Arrow Connector 6"/>
          <p:cNvCxnSpPr>
            <a:stCxn id="14" idx="1"/>
            <a:endCxn id="12" idx="3"/>
          </p:cNvCxnSpPr>
          <p:nvPr/>
        </p:nvCxnSpPr>
        <p:spPr>
          <a:xfrm flipH="1" flipV="1">
            <a:off x="11427395" y="3123694"/>
            <a:ext cx="701406" cy="494031"/>
          </a:xfrm>
          <a:prstGeom prst="straightConnector1">
            <a:avLst/>
          </a:prstGeom>
          <a:ln w="381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4" idx="1"/>
          </p:cNvCxnSpPr>
          <p:nvPr/>
        </p:nvCxnSpPr>
        <p:spPr>
          <a:xfrm flipH="1">
            <a:off x="10984182" y="3617725"/>
            <a:ext cx="1144619" cy="1060449"/>
          </a:xfrm>
          <a:prstGeom prst="straightConnector1">
            <a:avLst/>
          </a:prstGeom>
          <a:ln w="381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6"/>
          <a:stretch>
            <a:fillRect/>
          </a:stretch>
        </p:blipFill>
        <p:spPr>
          <a:xfrm>
            <a:off x="7455122" y="1447801"/>
            <a:ext cx="7158925" cy="4305300"/>
          </a:xfrm>
          <a:prstGeom prst="rect">
            <a:avLst/>
          </a:prstGeom>
        </p:spPr>
      </p:pic>
      <p:pic>
        <p:nvPicPr>
          <p:cNvPr id="21" name="Picture 20"/>
          <p:cNvPicPr>
            <a:picLocks noChangeAspect="1"/>
          </p:cNvPicPr>
          <p:nvPr/>
        </p:nvPicPr>
        <p:blipFill>
          <a:blip r:embed="rId7"/>
          <a:stretch>
            <a:fillRect/>
          </a:stretch>
        </p:blipFill>
        <p:spPr>
          <a:xfrm>
            <a:off x="10910088" y="6820881"/>
            <a:ext cx="936078" cy="981626"/>
          </a:xfrm>
          <a:prstGeom prst="rect">
            <a:avLst/>
          </a:prstGeom>
        </p:spPr>
      </p:pic>
      <p:pic>
        <p:nvPicPr>
          <p:cNvPr id="22" name="Picture 21"/>
          <p:cNvPicPr>
            <a:picLocks noChangeAspect="1"/>
          </p:cNvPicPr>
          <p:nvPr/>
        </p:nvPicPr>
        <p:blipFill>
          <a:blip r:embed="rId7"/>
          <a:stretch>
            <a:fillRect/>
          </a:stretch>
        </p:blipFill>
        <p:spPr>
          <a:xfrm>
            <a:off x="11945432" y="6818746"/>
            <a:ext cx="936078" cy="981626"/>
          </a:xfrm>
          <a:prstGeom prst="rect">
            <a:avLst/>
          </a:prstGeom>
        </p:spPr>
      </p:pic>
      <p:cxnSp>
        <p:nvCxnSpPr>
          <p:cNvPr id="26" name="Straight Arrow Connector 25"/>
          <p:cNvCxnSpPr/>
          <p:nvPr/>
        </p:nvCxnSpPr>
        <p:spPr>
          <a:xfrm flipV="1">
            <a:off x="11846166" y="5753101"/>
            <a:ext cx="0" cy="1065645"/>
          </a:xfrm>
          <a:prstGeom prst="straightConnector1">
            <a:avLst/>
          </a:prstGeom>
          <a:ln w="57150">
            <a:solidFill>
              <a:schemeClr val="accent4"/>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41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4.jpeg"/></Relationships>
</file>

<file path=ppt/theme/theme1.xml><?xml version="1.0" encoding="utf-8"?>
<a:theme xmlns:a="http://schemas.openxmlformats.org/drawingml/2006/main" name="TENA11_BreakoutSession_Template_16x9_Final_032411">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Aditi + Cumulux + Lithouse">
      <a:dk1>
        <a:sysClr val="windowText" lastClr="000000"/>
      </a:dk1>
      <a:lt1>
        <a:sysClr val="window" lastClr="FFFFFF"/>
      </a:lt1>
      <a:dk2>
        <a:srgbClr val="44BBFC"/>
      </a:dk2>
      <a:lt2>
        <a:srgbClr val="095567"/>
      </a:lt2>
      <a:accent1>
        <a:srgbClr val="FF8715"/>
      </a:accent1>
      <a:accent2>
        <a:srgbClr val="494949"/>
      </a:accent2>
      <a:accent3>
        <a:srgbClr val="44BBFC"/>
      </a:accent3>
      <a:accent4>
        <a:srgbClr val="86BD35"/>
      </a:accent4>
      <a:accent5>
        <a:srgbClr val="494949"/>
      </a:accent5>
      <a:accent6>
        <a:srgbClr val="095567"/>
      </a:accent6>
      <a:hlink>
        <a:srgbClr val="E16C22"/>
      </a:hlink>
      <a:folHlink>
        <a:srgbClr val="095567"/>
      </a:folHlink>
    </a:clrScheme>
    <a:fontScheme name="Litehouse">
      <a:majorFont>
        <a:latin typeface="Segoe Light"/>
        <a:ea typeface=""/>
        <a:cs typeface=""/>
      </a:majorFont>
      <a:minorFont>
        <a:latin typeface="Sego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9546</TotalTime>
  <Words>2585</Words>
  <Application>Microsoft Office PowerPoint</Application>
  <PresentationFormat>Custom</PresentationFormat>
  <Paragraphs>620</Paragraphs>
  <Slides>45</Slides>
  <Notes>22</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45</vt:i4>
      </vt:variant>
    </vt:vector>
  </HeadingPairs>
  <TitlesOfParts>
    <vt:vector size="56" baseType="lpstr">
      <vt:lpstr>Arial</vt:lpstr>
      <vt:lpstr>Calibri</vt:lpstr>
      <vt:lpstr>Consolas</vt:lpstr>
      <vt:lpstr>Corbel</vt:lpstr>
      <vt:lpstr>Segoe Light</vt:lpstr>
      <vt:lpstr>Segoe UI</vt:lpstr>
      <vt:lpstr>Segoe UI Light</vt:lpstr>
      <vt:lpstr>Wingdings</vt:lpstr>
      <vt:lpstr>TENA11_BreakoutSession_Template_16x9_Final_032411</vt:lpstr>
      <vt:lpstr>Office Theme</vt:lpstr>
      <vt:lpstr>Banded</vt:lpstr>
      <vt:lpstr>More Cache for Less Cash</vt:lpstr>
      <vt:lpstr>More Cache for Less Cash</vt:lpstr>
      <vt:lpstr>Michael S. Collier</vt:lpstr>
      <vt:lpstr>UPCOMING Windows azure events</vt:lpstr>
      <vt:lpstr>Cloud / mobile user groups</vt:lpstr>
      <vt:lpstr>Today’s Agenda</vt:lpstr>
      <vt:lpstr>Why Cache?</vt:lpstr>
      <vt:lpstr>Why Cache?</vt:lpstr>
      <vt:lpstr>What is Windows Azure Cache?</vt:lpstr>
      <vt:lpstr>A Cache Story</vt:lpstr>
      <vt:lpstr>A Cache Story</vt:lpstr>
      <vt:lpstr>A Cache Story</vt:lpstr>
      <vt:lpstr>In-Role Cache (Co-located)</vt:lpstr>
      <vt:lpstr>In-Role Cache (Dedicated)</vt:lpstr>
      <vt:lpstr>In-Role Cache (Dedicated)</vt:lpstr>
      <vt:lpstr>In-Role Cache</vt:lpstr>
      <vt:lpstr>Create and Configure In-Role Cache</vt:lpstr>
      <vt:lpstr>Configure the Cache Clients</vt:lpstr>
      <vt:lpstr>PowerPoint Presentation</vt:lpstr>
      <vt:lpstr>Monitoring the Cache</vt:lpstr>
      <vt:lpstr>Monitoring the Cache</vt:lpstr>
      <vt:lpstr>Monitoring the Cache</vt:lpstr>
      <vt:lpstr>Considerations</vt:lpstr>
      <vt:lpstr>What’s New in Windows Azure Cache?</vt:lpstr>
      <vt:lpstr>Create and Configure the Cache Service</vt:lpstr>
      <vt:lpstr>PowerPoint Presentation</vt:lpstr>
      <vt:lpstr>Monitoring the Cache</vt:lpstr>
      <vt:lpstr>Scaling the Cache</vt:lpstr>
      <vt:lpstr>High Availability</vt:lpstr>
      <vt:lpstr>Where Can You Use the New Azure Cache?</vt:lpstr>
      <vt:lpstr>Pricing Details</vt:lpstr>
      <vt:lpstr>Benefits of the Windows Azure Cache</vt:lpstr>
      <vt:lpstr>Common Architecture</vt:lpstr>
      <vt:lpstr>Common Architecture</vt:lpstr>
      <vt:lpstr>Common Architecture</vt:lpstr>
      <vt:lpstr>Guidelines - Configuration</vt:lpstr>
      <vt:lpstr>Guidelines - Features</vt:lpstr>
      <vt:lpstr>Guidelines – High Availability &amp; Regions</vt:lpstr>
      <vt:lpstr>Cloud Service Fundamentals - Caching</vt:lpstr>
      <vt:lpstr>Where to Cache?</vt:lpstr>
      <vt:lpstr>Where to Cache?</vt:lpstr>
      <vt:lpstr>Summary</vt:lpstr>
      <vt:lpstr>More Resources</vt:lpstr>
      <vt:lpstr>PowerPoint Presentation</vt:lpstr>
      <vt:lpstr>Thank You!</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Neudesic Coporate Capabilities</dc:title>
  <dc:creator>Bob Campbell</dc:creator>
  <cp:lastModifiedBy>Michael Collier</cp:lastModifiedBy>
  <cp:revision>561</cp:revision>
  <cp:lastPrinted>2012-06-21T17:39:42Z</cp:lastPrinted>
  <dcterms:created xsi:type="dcterms:W3CDTF">2011-11-17T22:56:50Z</dcterms:created>
  <dcterms:modified xsi:type="dcterms:W3CDTF">2014-01-13T01:34:17Z</dcterms:modified>
</cp:coreProperties>
</file>