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Inter"/>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PTOPvf76fLREUZWLFdVmCuKLw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Inter-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1423ec3c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1e1423ec3cb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1423ec3c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1e1423ec3cb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1423ec3cb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1e1423ec3cb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1423ec3c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1e1423ec3cb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1423ec3cb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e1423ec3cb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1423ec3cb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e1423ec3cb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1423ec3cb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1e1423ec3cb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1423ec3cb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1e1423ec3cb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1423ec3cb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1e1423ec3cb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1423ec3cb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1e1423ec3cb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facd372bf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dfacd372bf_1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1423ec3cb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1e1423ec3cb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1423ec3cb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e1423ec3cb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1423ec3c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e1423ec3c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1423ec3cb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e1423ec3cb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1423ec3cb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e1423ec3cb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1423ec3cb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e1423ec3cb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1423ec3c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e1423ec3cb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1423ec3cb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e1423ec3cb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1423ec3cb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e1423ec3cb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1423ec3cb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e1423ec3cb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facd372bf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dfacd372bf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1423ec3cb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1e1423ec3cb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1423ec3cb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1e1423ec3cb_0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1423ec3cb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1e1423ec3cb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1423ec3cb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1e1423ec3cb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1423ec3cb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1e1423ec3cb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1423ec3cb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1e1423ec3cb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1423ec3c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1e1423ec3cb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1423ec3cb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1e1423ec3cb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1423ec3cb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1e1423ec3cb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1423ec3c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1e1423ec3cb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1423ec3c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e1423ec3cb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1423ec3c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1e1423ec3cb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1423ec3c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1e1423ec3cb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1423ec3c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e1423ec3cb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1423ec3c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1e1423ec3c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fabian.cordoba@correounivalle.edu.co"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docs.pmnd.rs/react-three-fiber/tutorials/events-and-intera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s://github.com/pmndrs/drei#meshbounds" TargetMode="External"/><Relationship Id="rId5"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s://threejs.org/docs/#api/en/textures/VideoTexture" TargetMode="External"/><Relationship Id="rId4" Type="http://schemas.openxmlformats.org/officeDocument/2006/relationships/hyperlink" Target="https://www.remotion.dev/docs/use-video-texture" TargetMode="External"/><Relationship Id="rId5" Type="http://schemas.openxmlformats.org/officeDocument/2006/relationships/hyperlink" Target="https://github.com/pmndrs/drei#usevideotexture" TargetMode="External"/><Relationship Id="rId6" Type="http://schemas.openxmlformats.org/officeDocument/2006/relationships/hyperlink" Target="https://docs.pmnd.rs/react-three-fiber/tutorials/events-and-interaction" TargetMode="External"/><Relationship Id="rId7"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
          <p:cNvSpPr txBox="1"/>
          <p:nvPr/>
        </p:nvSpPr>
        <p:spPr>
          <a:xfrm>
            <a:off x="833255" y="796944"/>
            <a:ext cx="10525500" cy="526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CO" sz="2400" u="none" cap="none" strike="noStrike">
                <a:solidFill>
                  <a:schemeClr val="lt1"/>
                </a:solidFill>
                <a:latin typeface="Consolas"/>
                <a:ea typeface="Consolas"/>
                <a:cs typeface="Consolas"/>
                <a:sym typeface="Consolas"/>
              </a:rPr>
              <a:t>&lt;&gt;</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rPr b="0" i="0" lang="es-CO" sz="2400" u="none" cap="none" strike="noStrike">
                <a:solidFill>
                  <a:schemeClr val="lt1"/>
                </a:solidFill>
                <a:latin typeface="Consolas"/>
                <a:ea typeface="Consolas"/>
                <a:cs typeface="Consolas"/>
                <a:sym typeface="Consolas"/>
              </a:rPr>
              <a:t>Proyecto Integrador I</a:t>
            </a:r>
            <a:endParaRPr b="0" i="0" sz="1400" u="none" cap="none" strike="noStrike">
              <a:solidFill>
                <a:srgbClr val="000000"/>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rPr b="0" i="0" lang="es-CO" sz="2400" u="none" cap="none" strike="noStrike">
                <a:solidFill>
                  <a:schemeClr val="lt1"/>
                </a:solidFill>
                <a:latin typeface="Consolas"/>
                <a:ea typeface="Consolas"/>
                <a:cs typeface="Consolas"/>
                <a:sym typeface="Consolas"/>
              </a:rPr>
              <a:t>Clase </a:t>
            </a:r>
            <a:r>
              <a:rPr lang="es-CO" sz="2400">
                <a:solidFill>
                  <a:schemeClr val="lt1"/>
                </a:solidFill>
                <a:latin typeface="Consolas"/>
                <a:ea typeface="Consolas"/>
                <a:cs typeface="Consolas"/>
                <a:sym typeface="Consolas"/>
              </a:rPr>
              <a:t>5</a:t>
            </a:r>
            <a:r>
              <a:rPr b="0" i="0" lang="es-CO" sz="2400" u="none" cap="none" strike="noStrike">
                <a:solidFill>
                  <a:schemeClr val="lt1"/>
                </a:solidFill>
                <a:latin typeface="Consolas"/>
                <a:ea typeface="Consolas"/>
                <a:cs typeface="Consolas"/>
                <a:sym typeface="Consolas"/>
              </a:rPr>
              <a:t> - Sesión E</a:t>
            </a:r>
            <a:r>
              <a:rPr lang="es-CO" sz="2400">
                <a:solidFill>
                  <a:schemeClr val="lt1"/>
                </a:solidFill>
                <a:latin typeface="Consolas"/>
                <a:ea typeface="Consolas"/>
                <a:cs typeface="Consolas"/>
                <a:sym typeface="Consolas"/>
              </a:rPr>
              <a:t>ventos del Mouse</a:t>
            </a:r>
            <a:r>
              <a:rPr b="0" i="0" lang="es-CO" sz="2400" u="none" cap="none" strike="noStrike">
                <a:solidFill>
                  <a:schemeClr val="lt1"/>
                </a:solidFill>
                <a:latin typeface="Consolas"/>
                <a:ea typeface="Consolas"/>
                <a:cs typeface="Consolas"/>
                <a:sym typeface="Consolas"/>
              </a:rPr>
              <a:t>.</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rPr b="0" i="0" lang="es-CO" sz="2400" u="none" cap="none" strike="noStrike">
                <a:solidFill>
                  <a:schemeClr val="lt1"/>
                </a:solidFill>
                <a:latin typeface="Consolas"/>
                <a:ea typeface="Consolas"/>
                <a:cs typeface="Consolas"/>
                <a:sym typeface="Consolas"/>
              </a:rPr>
              <a:t>Fabian Stiven Valencia Cordoba</a:t>
            </a:r>
            <a:endParaRPr b="0" i="0" sz="2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rPr b="0" i="0" lang="es-CO" sz="2400" u="sng" cap="none" strike="noStrike">
                <a:solidFill>
                  <a:schemeClr val="lt1"/>
                </a:solidFill>
                <a:latin typeface="Consolas"/>
                <a:ea typeface="Consolas"/>
                <a:cs typeface="Consolas"/>
                <a:sym typeface="Consolas"/>
                <a:hlinkClick r:id="rId3">
                  <a:extLst>
                    <a:ext uri="{A12FA001-AC4F-418D-AE19-62706E023703}">
                      <ahyp:hlinkClr val="tx"/>
                    </a:ext>
                  </a:extLst>
                </a:hlinkClick>
              </a:rPr>
              <a:t>fabian.cordoba@correounivalle.edu.co</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2400"/>
              <a:buFont typeface="Arial"/>
              <a:buNone/>
            </a:pPr>
            <a:r>
              <a:rPr b="0" i="0" lang="es-CO" sz="2400" u="none" cap="none" strike="noStrike">
                <a:solidFill>
                  <a:schemeClr val="lt1"/>
                </a:solidFill>
                <a:latin typeface="Consolas"/>
                <a:ea typeface="Consolas"/>
                <a:cs typeface="Consolas"/>
                <a:sym typeface="Consolas"/>
              </a:rPr>
              <a:t>&lt;/&gt;</a:t>
            </a:r>
            <a:endParaRPr b="0" i="0" sz="2400" u="none" cap="none" strike="noStrike">
              <a:solidFill>
                <a:schemeClr val="lt1"/>
              </a:solidFill>
              <a:latin typeface="Consolas"/>
              <a:ea typeface="Consolas"/>
              <a:cs typeface="Consolas"/>
              <a:sym typeface="Consolas"/>
            </a:endParaRPr>
          </a:p>
        </p:txBody>
      </p:sp>
      <p:pic>
        <p:nvPicPr>
          <p:cNvPr id="85" name="Google Shape;85;p1"/>
          <p:cNvPicPr preferRelativeResize="0"/>
          <p:nvPr/>
        </p:nvPicPr>
        <p:blipFill rotWithShape="1">
          <a:blip r:embed="rId4">
            <a:alphaModFix/>
          </a:blip>
          <a:srcRect b="0" l="0" r="0" t="0"/>
          <a:stretch/>
        </p:blipFill>
        <p:spPr>
          <a:xfrm>
            <a:off x="8940875" y="7"/>
            <a:ext cx="3251130" cy="32511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42" name="Shape 142"/>
        <p:cNvGrpSpPr/>
        <p:nvPr/>
      </p:nvGrpSpPr>
      <p:grpSpPr>
        <a:xfrm>
          <a:off x="0" y="0"/>
          <a:ext cx="0" cy="0"/>
          <a:chOff x="0" y="0"/>
          <a:chExt cx="0" cy="0"/>
        </a:xfrm>
      </p:grpSpPr>
      <p:pic>
        <p:nvPicPr>
          <p:cNvPr id="143" name="Google Shape;143;g1e1423ec3cb_0_60"/>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44" name="Google Shape;144;g1e1423ec3cb_0_60"/>
          <p:cNvSpPr txBox="1"/>
          <p:nvPr/>
        </p:nvSpPr>
        <p:spPr>
          <a:xfrm>
            <a:off x="833250" y="727757"/>
            <a:ext cx="10525500" cy="622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EVENTOS DE MOUSE - REACT THREE FIBER</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Cualquier Object3D que tenga un método raycast puede recibir una gran cantidad de eventos. </a:t>
            </a:r>
            <a:r>
              <a:rPr b="1" lang="es-CO" sz="2000" u="sng">
                <a:solidFill>
                  <a:srgbClr val="FFFFFF"/>
                </a:solidFill>
                <a:latin typeface="Consolas"/>
                <a:ea typeface="Consolas"/>
                <a:cs typeface="Consolas"/>
                <a:sym typeface="Consolas"/>
                <a:hlinkClick r:id="rId4">
                  <a:extLst>
                    <a:ext uri="{A12FA001-AC4F-418D-AE19-62706E023703}">
                      <ahyp:hlinkClr val="tx"/>
                    </a:ext>
                  </a:extLst>
                </a:hlinkClick>
              </a:rPr>
              <a:t>https://docs.pmnd.rs/react-three-fiber/tutorials/events-and-interaction</a:t>
            </a:r>
            <a:endParaRPr b="1" sz="2000">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150">
                <a:solidFill>
                  <a:srgbClr val="808080"/>
                </a:solidFill>
                <a:highlight>
                  <a:srgbClr val="1E1E1E"/>
                </a:highlight>
                <a:latin typeface="Courier New"/>
                <a:ea typeface="Courier New"/>
                <a:cs typeface="Courier New"/>
                <a:sym typeface="Courier New"/>
              </a:rPr>
              <a:t>&lt;</a:t>
            </a:r>
            <a:r>
              <a:rPr lang="es-CO" sz="1150">
                <a:solidFill>
                  <a:srgbClr val="569CD6"/>
                </a:solidFill>
                <a:highlight>
                  <a:srgbClr val="1E1E1E"/>
                </a:highlight>
                <a:latin typeface="Courier New"/>
                <a:ea typeface="Courier New"/>
                <a:cs typeface="Courier New"/>
                <a:sym typeface="Courier New"/>
              </a:rPr>
              <a:t>mesh</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onClick</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'click'</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onContextMenu</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'context menu'</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onDoubleClick</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'double click'</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onWheel</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'wheel spins'</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onPointerUp</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'up'</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onPointerDown</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'down'</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onPointerOver</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'over'</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onPointerOut</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'out'</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onPointerEnter</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'enter'</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onPointerLeave</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'leave'</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onPointerMove</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e</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'move'</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onPointerMissed</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'missed'</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onUpdate</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r>
              <a:rPr lang="es-CO" sz="1150">
                <a:solidFill>
                  <a:srgbClr val="D4D4D4"/>
                </a:solidFill>
                <a:highlight>
                  <a:srgbClr val="1E1E1E"/>
                </a:highlight>
                <a:latin typeface="Courier New"/>
                <a:ea typeface="Courier New"/>
                <a:cs typeface="Courier New"/>
                <a:sym typeface="Courier New"/>
              </a:rPr>
              <a:t>(</a:t>
            </a:r>
            <a:r>
              <a:rPr lang="es-CO" sz="1150">
                <a:solidFill>
                  <a:srgbClr val="9CDCFE"/>
                </a:solidFill>
                <a:highlight>
                  <a:srgbClr val="1E1E1E"/>
                </a:highlight>
                <a:latin typeface="Courier New"/>
                <a:ea typeface="Courier New"/>
                <a:cs typeface="Courier New"/>
                <a:sym typeface="Courier New"/>
              </a:rPr>
              <a:t>self</a:t>
            </a:r>
            <a:r>
              <a:rPr lang="es-CO" sz="1150">
                <a:solidFill>
                  <a:srgbClr val="D4D4D4"/>
                </a:solidFill>
                <a:highlight>
                  <a:srgbClr val="1E1E1E"/>
                </a:highlight>
                <a:latin typeface="Courier New"/>
                <a:ea typeface="Courier New"/>
                <a:cs typeface="Courier New"/>
                <a:sym typeface="Courier New"/>
              </a:rPr>
              <a:t>) </a:t>
            </a:r>
            <a:r>
              <a:rPr lang="es-CO" sz="1150">
                <a:solidFill>
                  <a:srgbClr val="569CD6"/>
                </a:solidFill>
                <a:highlight>
                  <a:srgbClr val="1E1E1E"/>
                </a:highlight>
                <a:latin typeface="Courier New"/>
                <a:ea typeface="Courier New"/>
                <a:cs typeface="Courier New"/>
                <a:sym typeface="Courier New"/>
              </a:rPr>
              <a:t>=&gt;</a:t>
            </a:r>
            <a:r>
              <a:rPr lang="es-CO" sz="1150">
                <a:solidFill>
                  <a:srgbClr val="D4D4D4"/>
                </a:solidFill>
                <a:highlight>
                  <a:srgbClr val="1E1E1E"/>
                </a:highlight>
                <a:latin typeface="Courier New"/>
                <a:ea typeface="Courier New"/>
                <a:cs typeface="Courier New"/>
                <a:sym typeface="Courier New"/>
              </a:rPr>
              <a:t> </a:t>
            </a:r>
            <a:r>
              <a:rPr lang="es-CO" sz="1150">
                <a:solidFill>
                  <a:srgbClr val="9CDCFE"/>
                </a:solidFill>
                <a:highlight>
                  <a:srgbClr val="1E1E1E"/>
                </a:highlight>
                <a:latin typeface="Courier New"/>
                <a:ea typeface="Courier New"/>
                <a:cs typeface="Courier New"/>
                <a:sym typeface="Courier New"/>
              </a:rPr>
              <a:t>console</a:t>
            </a:r>
            <a:r>
              <a:rPr lang="es-CO" sz="1150">
                <a:solidFill>
                  <a:srgbClr val="D4D4D4"/>
                </a:solidFill>
                <a:highlight>
                  <a:srgbClr val="1E1E1E"/>
                </a:highlight>
                <a:latin typeface="Courier New"/>
                <a:ea typeface="Courier New"/>
                <a:cs typeface="Courier New"/>
                <a:sym typeface="Courier New"/>
              </a:rPr>
              <a:t>.</a:t>
            </a:r>
            <a:r>
              <a:rPr lang="es-CO" sz="1150">
                <a:solidFill>
                  <a:srgbClr val="DCDCAA"/>
                </a:solidFill>
                <a:highlight>
                  <a:srgbClr val="1E1E1E"/>
                </a:highlight>
                <a:latin typeface="Courier New"/>
                <a:ea typeface="Courier New"/>
                <a:cs typeface="Courier New"/>
                <a:sym typeface="Courier New"/>
              </a:rPr>
              <a:t>log</a:t>
            </a:r>
            <a:r>
              <a:rPr lang="es-CO" sz="1150">
                <a:solidFill>
                  <a:srgbClr val="D4D4D4"/>
                </a:solidFill>
                <a:highlight>
                  <a:srgbClr val="1E1E1E"/>
                </a:highlight>
                <a:latin typeface="Courier New"/>
                <a:ea typeface="Courier New"/>
                <a:cs typeface="Courier New"/>
                <a:sym typeface="Courier New"/>
              </a:rPr>
              <a:t>(</a:t>
            </a:r>
            <a:r>
              <a:rPr lang="es-CO" sz="1150">
                <a:solidFill>
                  <a:srgbClr val="CE9178"/>
                </a:solidFill>
                <a:highlight>
                  <a:srgbClr val="1E1E1E"/>
                </a:highlight>
                <a:latin typeface="Courier New"/>
                <a:ea typeface="Courier New"/>
                <a:cs typeface="Courier New"/>
                <a:sym typeface="Courier New"/>
              </a:rPr>
              <a:t>'props have been updated'</a:t>
            </a:r>
            <a:r>
              <a:rPr lang="es-CO" sz="1150">
                <a:solidFill>
                  <a:srgbClr val="D4D4D4"/>
                </a:solidFill>
                <a:highlight>
                  <a:srgbClr val="1E1E1E"/>
                </a:highlight>
                <a:latin typeface="Courier New"/>
                <a:ea typeface="Courier New"/>
                <a:cs typeface="Courier New"/>
                <a:sym typeface="Courier New"/>
              </a:rPr>
              <a:t>)</a:t>
            </a:r>
            <a:r>
              <a:rPr lang="es-CO" sz="1150">
                <a:solidFill>
                  <a:srgbClr val="569CD6"/>
                </a:solidFill>
                <a:highlight>
                  <a:srgbClr val="1E1E1E"/>
                </a:highlight>
                <a:latin typeface="Courier New"/>
                <a:ea typeface="Courier New"/>
                <a:cs typeface="Courier New"/>
                <a:sym typeface="Courier New"/>
              </a:rPr>
              <a:t>}</a:t>
            </a:r>
            <a:endParaRPr sz="11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150">
                <a:solidFill>
                  <a:srgbClr val="808080"/>
                </a:solidFill>
                <a:highlight>
                  <a:srgbClr val="1E1E1E"/>
                </a:highlight>
                <a:latin typeface="Courier New"/>
                <a:ea typeface="Courier New"/>
                <a:cs typeface="Courier New"/>
                <a:sym typeface="Courier New"/>
              </a:rPr>
              <a:t>/&gt;</a:t>
            </a:r>
            <a:endParaRPr sz="11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48" name="Shape 148"/>
        <p:cNvGrpSpPr/>
        <p:nvPr/>
      </p:nvGrpSpPr>
      <p:grpSpPr>
        <a:xfrm>
          <a:off x="0" y="0"/>
          <a:ext cx="0" cy="0"/>
          <a:chOff x="0" y="0"/>
          <a:chExt cx="0" cy="0"/>
        </a:xfrm>
      </p:grpSpPr>
      <p:pic>
        <p:nvPicPr>
          <p:cNvPr id="149" name="Google Shape;149;g1e1423ec3cb_0_72"/>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50" name="Google Shape;150;g1e1423ec3cb_0_72"/>
          <p:cNvSpPr txBox="1"/>
          <p:nvPr/>
        </p:nvSpPr>
        <p:spPr>
          <a:xfrm>
            <a:off x="833250" y="727757"/>
            <a:ext cx="10525500" cy="1877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SETUP</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151" name="Google Shape;151;g1e1423ec3cb_0_72"/>
          <p:cNvPicPr preferRelativeResize="0"/>
          <p:nvPr/>
        </p:nvPicPr>
        <p:blipFill>
          <a:blip r:embed="rId4">
            <a:alphaModFix/>
          </a:blip>
          <a:stretch>
            <a:fillRect/>
          </a:stretch>
        </p:blipFill>
        <p:spPr>
          <a:xfrm>
            <a:off x="1765649" y="1880198"/>
            <a:ext cx="8660700" cy="381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55" name="Shape 155"/>
        <p:cNvGrpSpPr/>
        <p:nvPr/>
      </p:nvGrpSpPr>
      <p:grpSpPr>
        <a:xfrm>
          <a:off x="0" y="0"/>
          <a:ext cx="0" cy="0"/>
          <a:chOff x="0" y="0"/>
          <a:chExt cx="0" cy="0"/>
        </a:xfrm>
      </p:grpSpPr>
      <p:pic>
        <p:nvPicPr>
          <p:cNvPr id="156" name="Google Shape;156;g1e1423ec3cb_0_78"/>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57" name="Google Shape;157;g1e1423ec3cb_0_78"/>
          <p:cNvSpPr txBox="1"/>
          <p:nvPr/>
        </p:nvSpPr>
        <p:spPr>
          <a:xfrm>
            <a:off x="833250" y="727757"/>
            <a:ext cx="10525500" cy="660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onClick</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Cuando damos click en un mesh podemos disparar eventos.</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Vamos al componente de Banana y agregramos el evento de onClick:</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alert</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'Hellooo'</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Podemos llamar una </a:t>
            </a:r>
            <a:r>
              <a:rPr b="1" lang="es-CO" sz="2000">
                <a:solidFill>
                  <a:schemeClr val="lt1"/>
                </a:solidFill>
                <a:latin typeface="Consolas"/>
                <a:ea typeface="Consolas"/>
                <a:cs typeface="Consolas"/>
                <a:sym typeface="Consolas"/>
              </a:rPr>
              <a:t>función</a:t>
            </a:r>
            <a:r>
              <a:rPr b="1" lang="es-CO" sz="2000">
                <a:solidFill>
                  <a:schemeClr val="lt1"/>
                </a:solidFill>
                <a:latin typeface="Consolas"/>
                <a:ea typeface="Consolas"/>
                <a:cs typeface="Consolas"/>
                <a:sym typeface="Consolas"/>
              </a:rPr>
              <a:t> dentro del cuerpo de onClick:</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D4D4D4"/>
                </a:solidFill>
                <a:highlight>
                  <a:srgbClr val="1E1E1E"/>
                </a:highlight>
                <a:latin typeface="Courier New"/>
                <a:ea typeface="Courier New"/>
                <a:cs typeface="Courier New"/>
                <a:sym typeface="Courier New"/>
              </a:rPr>
              <a:t> = () </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alert</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'Hellooo'</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C586C0"/>
                </a:solidFill>
                <a:highlight>
                  <a:srgbClr val="1E1E1E"/>
                </a:highlight>
                <a:latin typeface="Courier New"/>
                <a:ea typeface="Courier New"/>
                <a:cs typeface="Courier New"/>
                <a:sym typeface="Courier New"/>
              </a:rPr>
              <a:t>return</a:t>
            </a: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61" name="Shape 161"/>
        <p:cNvGrpSpPr/>
        <p:nvPr/>
      </p:nvGrpSpPr>
      <p:grpSpPr>
        <a:xfrm>
          <a:off x="0" y="0"/>
          <a:ext cx="0" cy="0"/>
          <a:chOff x="0" y="0"/>
          <a:chExt cx="0" cy="0"/>
        </a:xfrm>
      </p:grpSpPr>
      <p:pic>
        <p:nvPicPr>
          <p:cNvPr id="162" name="Google Shape;162;g1e1423ec3cb_0_88"/>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63" name="Google Shape;163;g1e1423ec3cb_0_88"/>
          <p:cNvSpPr txBox="1"/>
          <p:nvPr/>
        </p:nvSpPr>
        <p:spPr>
          <a:xfrm>
            <a:off x="833250" y="727757"/>
            <a:ext cx="10525500" cy="752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onClick</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Animemos la banana:</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rotateBanana</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setRotateBanana</a:t>
            </a:r>
            <a:r>
              <a:rPr lang="es-CO" sz="1050">
                <a:solidFill>
                  <a:srgbClr val="D4D4D4"/>
                </a:solidFill>
                <a:highlight>
                  <a:srgbClr val="1E1E1E"/>
                </a:highlight>
                <a:latin typeface="Courier New"/>
                <a:ea typeface="Courier New"/>
                <a:cs typeface="Courier New"/>
                <a:sym typeface="Courier New"/>
              </a:rPr>
              <a:t>] = </a:t>
            </a:r>
            <a:r>
              <a:rPr lang="es-CO" sz="1050">
                <a:solidFill>
                  <a:srgbClr val="DCDCAA"/>
                </a:solidFill>
                <a:highlight>
                  <a:srgbClr val="1E1E1E"/>
                </a:highlight>
                <a:latin typeface="Courier New"/>
                <a:ea typeface="Courier New"/>
                <a:cs typeface="Courier New"/>
                <a:sym typeface="Courier New"/>
              </a:rPr>
              <a:t>useState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false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useFrame</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state</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delta</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C586C0"/>
                </a:solidFill>
                <a:highlight>
                  <a:srgbClr val="1E1E1E"/>
                </a:highlight>
                <a:latin typeface="Courier New"/>
                <a:ea typeface="Courier New"/>
                <a:cs typeface="Courier New"/>
                <a:sym typeface="Courier New"/>
              </a:rPr>
              <a:t>if</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rotateBanana</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current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rotation</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x</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Math</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sin</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state</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clock</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elapsedTime</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delta</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current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position</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y</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Math</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sin</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state</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clock</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elapsedTime</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delta</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D4D4D4"/>
                </a:solidFill>
                <a:highlight>
                  <a:srgbClr val="1E1E1E"/>
                </a:highlight>
                <a:latin typeface="Courier New"/>
                <a:ea typeface="Courier New"/>
                <a:cs typeface="Courier New"/>
                <a:sym typeface="Courier New"/>
              </a:rPr>
              <a:t> = () </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setRotateBanana</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true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C586C0"/>
                </a:solidFill>
                <a:highlight>
                  <a:srgbClr val="1E1E1E"/>
                </a:highlight>
                <a:latin typeface="Courier New"/>
                <a:ea typeface="Courier New"/>
                <a:cs typeface="Courier New"/>
                <a:sym typeface="Courier New"/>
              </a:rPr>
              <a:t>return</a:t>
            </a: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67" name="Shape 167"/>
        <p:cNvGrpSpPr/>
        <p:nvPr/>
      </p:nvGrpSpPr>
      <p:grpSpPr>
        <a:xfrm>
          <a:off x="0" y="0"/>
          <a:ext cx="0" cy="0"/>
          <a:chOff x="0" y="0"/>
          <a:chExt cx="0" cy="0"/>
        </a:xfrm>
      </p:grpSpPr>
      <p:pic>
        <p:nvPicPr>
          <p:cNvPr id="168" name="Google Shape;168;g1e1423ec3cb_0_99"/>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69" name="Google Shape;169;g1e1423ec3cb_0_99"/>
          <p:cNvSpPr txBox="1"/>
          <p:nvPr/>
        </p:nvSpPr>
        <p:spPr>
          <a:xfrm>
            <a:off x="833250" y="727757"/>
            <a:ext cx="10525500" cy="636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Event</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Podemos acceder a la información del evento, añadiendo como argumento event o e en la función.</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Imprimamos en la consola la información del evento</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setRotateBanana</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true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73" name="Shape 173"/>
        <p:cNvGrpSpPr/>
        <p:nvPr/>
      </p:nvGrpSpPr>
      <p:grpSpPr>
        <a:xfrm>
          <a:off x="0" y="0"/>
          <a:ext cx="0" cy="0"/>
          <a:chOff x="0" y="0"/>
          <a:chExt cx="0" cy="0"/>
        </a:xfrm>
      </p:grpSpPr>
      <p:pic>
        <p:nvPicPr>
          <p:cNvPr id="174" name="Google Shape;174;g1e1423ec3cb_0_105"/>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75" name="Google Shape;175;g1e1423ec3cb_0_105"/>
          <p:cNvSpPr txBox="1"/>
          <p:nvPr/>
        </p:nvSpPr>
        <p:spPr>
          <a:xfrm>
            <a:off x="833250" y="727757"/>
            <a:ext cx="10525500" cy="695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Event</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Event es un objeto que contiene muchas propiedades y métodos.</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"distance"</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distance</a:t>
            </a:r>
            <a:r>
              <a:rPr lang="es-CO" sz="1050">
                <a:solidFill>
                  <a:srgbClr val="D4D4D4"/>
                </a:solidFill>
                <a:highlight>
                  <a:srgbClr val="1E1E1E"/>
                </a:highlight>
                <a:latin typeface="Courier New"/>
                <a:ea typeface="Courier New"/>
                <a:cs typeface="Courier New"/>
                <a:sym typeface="Courier New"/>
              </a:rPr>
              <a:t>); // Distancia entre la cámara y el punto de contacto del rayo.</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"point"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point</a:t>
            </a:r>
            <a:r>
              <a:rPr lang="es-CO" sz="1050">
                <a:solidFill>
                  <a:srgbClr val="D4D4D4"/>
                </a:solidFill>
                <a:highlight>
                  <a:srgbClr val="1E1E1E"/>
                </a:highlight>
                <a:latin typeface="Courier New"/>
                <a:ea typeface="Courier New"/>
                <a:cs typeface="Courier New"/>
                <a:sym typeface="Courier New"/>
              </a:rPr>
              <a:t>); // Punto de coordenadas en 3D de donde hizo el contacto del rayo en el objeto.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"uv"</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uv</a:t>
            </a:r>
            <a:r>
              <a:rPr lang="es-CO" sz="1050">
                <a:solidFill>
                  <a:srgbClr val="D4D4D4"/>
                </a:solidFill>
                <a:highlight>
                  <a:srgbClr val="1E1E1E"/>
                </a:highlight>
                <a:latin typeface="Courier New"/>
                <a:ea typeface="Courier New"/>
                <a:cs typeface="Courier New"/>
                <a:sym typeface="Courier New"/>
              </a:rPr>
              <a:t>); // Punto de coordenadas en 2D de donde hizo el contacto el rayo con la geometría.</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 // Retorna el objeto que fue interceptado.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"eventObject"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eventObject</a:t>
            </a:r>
            <a:r>
              <a:rPr lang="es-CO" sz="1050">
                <a:solidFill>
                  <a:srgbClr val="D4D4D4"/>
                </a:solidFill>
                <a:highlight>
                  <a:srgbClr val="1E1E1E"/>
                </a:highlight>
                <a:latin typeface="Courier New"/>
                <a:ea typeface="Courier New"/>
                <a:cs typeface="Courier New"/>
                <a:sym typeface="Courier New"/>
              </a:rPr>
              <a:t>); // Retorna el objeto que escucho el evento.</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"x"</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x</a:t>
            </a:r>
            <a:r>
              <a:rPr lang="es-CO" sz="1050">
                <a:solidFill>
                  <a:srgbClr val="D4D4D4"/>
                </a:solidFill>
                <a:highlight>
                  <a:srgbClr val="1E1E1E"/>
                </a:highlight>
                <a:latin typeface="Courier New"/>
                <a:ea typeface="Courier New"/>
                <a:cs typeface="Courier New"/>
                <a:sym typeface="Courier New"/>
              </a:rPr>
              <a:t>); // Retorna las coordenadas 2D del puntero del mouse en la posición x.</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y</a:t>
            </a:r>
            <a:r>
              <a:rPr lang="es-CO" sz="1050">
                <a:solidFill>
                  <a:srgbClr val="D4D4D4"/>
                </a:solidFill>
                <a:highlight>
                  <a:srgbClr val="1E1E1E"/>
                </a:highlight>
                <a:latin typeface="Courier New"/>
                <a:ea typeface="Courier New"/>
                <a:cs typeface="Courier New"/>
                <a:sym typeface="Courier New"/>
              </a:rPr>
              <a:t>); // Retorna las coordenadas 2D del puntero del mouse en la posición 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"shiftKey"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shiftKey</a:t>
            </a:r>
            <a:r>
              <a:rPr lang="es-CO" sz="1050">
                <a:solidFill>
                  <a:srgbClr val="D4D4D4"/>
                </a:solidFill>
                <a:highlight>
                  <a:srgbClr val="1E1E1E"/>
                </a:highlight>
                <a:latin typeface="Courier New"/>
                <a:ea typeface="Courier New"/>
                <a:cs typeface="Courier New"/>
                <a:sym typeface="Courier New"/>
              </a:rPr>
              <a:t>); // retorna true si el evento fue realizado presionando la tecla shiftKey.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"ctrlKey"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shiftKey</a:t>
            </a:r>
            <a:r>
              <a:rPr lang="es-CO" sz="1050">
                <a:solidFill>
                  <a:srgbClr val="D4D4D4"/>
                </a:solidFill>
                <a:highlight>
                  <a:srgbClr val="1E1E1E"/>
                </a:highlight>
                <a:latin typeface="Courier New"/>
                <a:ea typeface="Courier New"/>
                <a:cs typeface="Courier New"/>
                <a:sym typeface="Courier New"/>
              </a:rPr>
              <a:t>); // retorna true si el evento fue realizado presionando la tecla ctrlKey.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"metaKey"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metaKey</a:t>
            </a:r>
            <a:r>
              <a:rPr lang="es-CO" sz="1050">
                <a:solidFill>
                  <a:srgbClr val="D4D4D4"/>
                </a:solidFill>
                <a:highlight>
                  <a:srgbClr val="1E1E1E"/>
                </a:highlight>
                <a:latin typeface="Courier New"/>
                <a:ea typeface="Courier New"/>
                <a:cs typeface="Courier New"/>
                <a:sym typeface="Courier New"/>
              </a:rPr>
              <a:t>); // retorna true si el evento fue realizado presionando la tecla metaKey.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79" name="Shape 179"/>
        <p:cNvGrpSpPr/>
        <p:nvPr/>
      </p:nvGrpSpPr>
      <p:grpSpPr>
        <a:xfrm>
          <a:off x="0" y="0"/>
          <a:ext cx="0" cy="0"/>
          <a:chOff x="0" y="0"/>
          <a:chExt cx="0" cy="0"/>
        </a:xfrm>
      </p:grpSpPr>
      <p:pic>
        <p:nvPicPr>
          <p:cNvPr id="180" name="Google Shape;180;g1e1423ec3cb_0_115"/>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81" name="Google Shape;181;g1e1423ec3cb_0_115"/>
          <p:cNvSpPr txBox="1"/>
          <p:nvPr/>
        </p:nvSpPr>
        <p:spPr>
          <a:xfrm>
            <a:off x="833250" y="727757"/>
            <a:ext cx="10525500" cy="8249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Event</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Event es un objeto que contiene muchas propiedades y métodos.</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Imprimamos esas propiedades en la escucha de la banana.</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setRotateBanana</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true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"distance"</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distance</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Distancia entre la cámara y el punto de contacto del rayo.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"point"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point</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Punto de coordenadas en 3D de donde hizo el contacto del rayo en el objeto.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"uv"</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uv</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Punto de coordenadas en 2D de donde hizo el contacto el rayo con la geometría.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el objeto que fue interceptado.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"eventObject"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eventObject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el objeto que escucho el evento.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"x"</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x</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las coordenadas 2D del puntero del mouse en la posición x.</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y</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las coordenadas 2D del puntero del mouse en la posición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"shiftKey"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shiftKey</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true si el evento fue realizado presionando la tecla shiftKey.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"ctrlKey"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shiftKey</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true si el evento fue realizado presionando la tecla ctrlKey.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"metaKey"</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metaKey</a:t>
            </a: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retorna true si el evento fue realizado presionando la tecla metaKey.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85" name="Shape 185"/>
        <p:cNvGrpSpPr/>
        <p:nvPr/>
      </p:nvGrpSpPr>
      <p:grpSpPr>
        <a:xfrm>
          <a:off x="0" y="0"/>
          <a:ext cx="0" cy="0"/>
          <a:chOff x="0" y="0"/>
          <a:chExt cx="0" cy="0"/>
        </a:xfrm>
      </p:grpSpPr>
      <p:pic>
        <p:nvPicPr>
          <p:cNvPr id="186" name="Google Shape;186;g1e1423ec3cb_0_94"/>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87" name="Google Shape;187;g1e1423ec3cb_0_94"/>
          <p:cNvSpPr txBox="1"/>
          <p:nvPr/>
        </p:nvSpPr>
        <p:spPr>
          <a:xfrm>
            <a:off x="833250" y="727757"/>
            <a:ext cx="10525500" cy="6483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s-CO" sz="3200">
                <a:solidFill>
                  <a:schemeClr val="lt1"/>
                </a:solidFill>
                <a:latin typeface="Consolas"/>
                <a:ea typeface="Consolas"/>
                <a:cs typeface="Consolas"/>
                <a:sym typeface="Consolas"/>
              </a:rPr>
              <a:t>onContextMenu</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Este evento ocurre presionando click derecho o Ctrl + click izquierdo.</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En dispositivos </a:t>
            </a:r>
            <a:r>
              <a:rPr b="1" lang="es-CO" sz="2000">
                <a:solidFill>
                  <a:schemeClr val="lt1"/>
                </a:solidFill>
                <a:latin typeface="Consolas"/>
                <a:ea typeface="Consolas"/>
                <a:cs typeface="Consolas"/>
                <a:sym typeface="Consolas"/>
              </a:rPr>
              <a:t>móviles</a:t>
            </a:r>
            <a:r>
              <a:rPr b="1" lang="es-CO" sz="2000">
                <a:solidFill>
                  <a:schemeClr val="lt1"/>
                </a:solidFill>
                <a:latin typeface="Consolas"/>
                <a:ea typeface="Consolas"/>
                <a:cs typeface="Consolas"/>
                <a:sym typeface="Consolas"/>
              </a:rPr>
              <a:t> se activa presionando por algo de tiempo.</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lang="es-CO" sz="2000">
                <a:solidFill>
                  <a:schemeClr val="lt1"/>
                </a:solidFill>
                <a:latin typeface="Consolas"/>
                <a:ea typeface="Consolas"/>
                <a:cs typeface="Consolas"/>
                <a:sym typeface="Consolas"/>
              </a:rPr>
              <a:t>Reemplazamos</a:t>
            </a:r>
            <a:r>
              <a:rPr b="1" lang="es-CO" sz="2000">
                <a:solidFill>
                  <a:schemeClr val="lt1"/>
                </a:solidFill>
                <a:latin typeface="Consolas"/>
                <a:ea typeface="Consolas"/>
                <a:cs typeface="Consolas"/>
                <a:sym typeface="Consolas"/>
              </a:rPr>
              <a:t> la escucha de onClick por onContextMenu de la banana.</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onContextMenu</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Para ver la aplicación desde el dispositivo móvil ingresen a la dirección IP que que les brinde el servidor</a:t>
            </a:r>
            <a:r>
              <a:rPr b="1" lang="es-CO" sz="2000">
                <a:solidFill>
                  <a:schemeClr val="lt1"/>
                </a:solidFill>
                <a:latin typeface="Consolas"/>
                <a:ea typeface="Consolas"/>
                <a:cs typeface="Consolas"/>
                <a:sym typeface="Consolas"/>
              </a:rPr>
              <a:t>. Debe ser la que diga On Your Network.</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188" name="Google Shape;188;g1e1423ec3cb_0_94"/>
          <p:cNvPicPr preferRelativeResize="0"/>
          <p:nvPr/>
        </p:nvPicPr>
        <p:blipFill>
          <a:blip r:embed="rId4">
            <a:alphaModFix/>
          </a:blip>
          <a:stretch>
            <a:fillRect/>
          </a:stretch>
        </p:blipFill>
        <p:spPr>
          <a:xfrm>
            <a:off x="878363" y="4745563"/>
            <a:ext cx="4810125" cy="191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92" name="Shape 192"/>
        <p:cNvGrpSpPr/>
        <p:nvPr/>
      </p:nvGrpSpPr>
      <p:grpSpPr>
        <a:xfrm>
          <a:off x="0" y="0"/>
          <a:ext cx="0" cy="0"/>
          <a:chOff x="0" y="0"/>
          <a:chExt cx="0" cy="0"/>
        </a:xfrm>
      </p:grpSpPr>
      <p:pic>
        <p:nvPicPr>
          <p:cNvPr id="193" name="Google Shape;193;g1e1423ec3cb_0_126"/>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94" name="Google Shape;194;g1e1423ec3cb_0_126"/>
          <p:cNvSpPr txBox="1"/>
          <p:nvPr/>
        </p:nvSpPr>
        <p:spPr>
          <a:xfrm>
            <a:off x="833250" y="727757"/>
            <a:ext cx="10525500" cy="4506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onDoubleClick</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activa cuando se hace doble click en el objeto.</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El tiempo de delay entre un click y otro es definido por el OS.</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Reemplazamos la escucha de onContextMenu por onDoubleClick de la banana.</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onDoubleClick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98" name="Shape 198"/>
        <p:cNvGrpSpPr/>
        <p:nvPr/>
      </p:nvGrpSpPr>
      <p:grpSpPr>
        <a:xfrm>
          <a:off x="0" y="0"/>
          <a:ext cx="0" cy="0"/>
          <a:chOff x="0" y="0"/>
          <a:chExt cx="0" cy="0"/>
        </a:xfrm>
      </p:grpSpPr>
      <p:pic>
        <p:nvPicPr>
          <p:cNvPr id="199" name="Google Shape;199;g1e1423ec3cb_0_137"/>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00" name="Google Shape;200;g1e1423ec3cb_0_137"/>
          <p:cNvSpPr txBox="1"/>
          <p:nvPr/>
        </p:nvSpPr>
        <p:spPr>
          <a:xfrm>
            <a:off x="833250" y="727757"/>
            <a:ext cx="10525500" cy="4198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onPointerUp</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activa cuando se hace click izquierdo o derecho o tocar.</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Reemplazamos la escucha de onDoubleClick por onPointerUp de la banana.</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onPointerUp</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g1dfacd372bf_1_48"/>
          <p:cNvSpPr txBox="1"/>
          <p:nvPr/>
        </p:nvSpPr>
        <p:spPr>
          <a:xfrm>
            <a:off x="833250" y="2582634"/>
            <a:ext cx="105255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s-CO" sz="7200">
                <a:solidFill>
                  <a:schemeClr val="lt1"/>
                </a:solidFill>
                <a:latin typeface="Consolas"/>
                <a:ea typeface="Consolas"/>
                <a:cs typeface="Consolas"/>
                <a:sym typeface="Consolas"/>
              </a:rPr>
              <a:t>Raycaster</a:t>
            </a:r>
            <a:endParaRPr b="0" i="1" sz="3200" u="none" cap="none" strike="noStrike">
              <a:solidFill>
                <a:schemeClr val="lt1"/>
              </a:solidFill>
              <a:latin typeface="Consolas"/>
              <a:ea typeface="Consolas"/>
              <a:cs typeface="Consolas"/>
              <a:sym typeface="Consolas"/>
            </a:endParaRPr>
          </a:p>
        </p:txBody>
      </p:sp>
      <p:pic>
        <p:nvPicPr>
          <p:cNvPr id="91" name="Google Shape;91;g1dfacd372bf_1_48"/>
          <p:cNvPicPr preferRelativeResize="0"/>
          <p:nvPr/>
        </p:nvPicPr>
        <p:blipFill rotWithShape="1">
          <a:blip r:embed="rId3">
            <a:alphaModFix/>
          </a:blip>
          <a:srcRect b="0" l="0" r="0" t="0"/>
          <a:stretch/>
        </p:blipFill>
        <p:spPr>
          <a:xfrm>
            <a:off x="8940875" y="7"/>
            <a:ext cx="3251130" cy="32511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04" name="Shape 204"/>
        <p:cNvGrpSpPr/>
        <p:nvPr/>
      </p:nvGrpSpPr>
      <p:grpSpPr>
        <a:xfrm>
          <a:off x="0" y="0"/>
          <a:ext cx="0" cy="0"/>
          <a:chOff x="0" y="0"/>
          <a:chExt cx="0" cy="0"/>
        </a:xfrm>
      </p:grpSpPr>
      <p:pic>
        <p:nvPicPr>
          <p:cNvPr id="205" name="Google Shape;205;g1e1423ec3cb_0_145"/>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06" name="Google Shape;206;g1e1423ec3cb_0_145"/>
          <p:cNvSpPr txBox="1"/>
          <p:nvPr/>
        </p:nvSpPr>
        <p:spPr>
          <a:xfrm>
            <a:off x="833250" y="727757"/>
            <a:ext cx="10525500" cy="5121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onPointerDown</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dispara cuando un puntero se vuelve activo. Para el mouse, se activa cuando el dispositivo pasa de no presionar ningún botón a presionar al menos un botón. Para el tacto, se dispara cuando se hace contacto físico con el digitalizador.</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Reemplazamos la escucha de </a:t>
            </a:r>
            <a:r>
              <a:rPr b="1" lang="es-CO" sz="2000">
                <a:solidFill>
                  <a:schemeClr val="lt1"/>
                </a:solidFill>
                <a:latin typeface="Consolas"/>
                <a:ea typeface="Consolas"/>
                <a:cs typeface="Consolas"/>
                <a:sym typeface="Consolas"/>
              </a:rPr>
              <a:t>onPointerUp</a:t>
            </a:r>
            <a:r>
              <a:rPr b="1" lang="es-CO" sz="2000">
                <a:solidFill>
                  <a:schemeClr val="lt1"/>
                </a:solidFill>
                <a:latin typeface="Consolas"/>
                <a:ea typeface="Consolas"/>
                <a:cs typeface="Consolas"/>
                <a:sym typeface="Consolas"/>
              </a:rPr>
              <a:t> por </a:t>
            </a:r>
            <a:r>
              <a:rPr b="1" lang="es-CO" sz="2000">
                <a:solidFill>
                  <a:schemeClr val="lt1"/>
                </a:solidFill>
                <a:latin typeface="Consolas"/>
                <a:ea typeface="Consolas"/>
                <a:cs typeface="Consolas"/>
                <a:sym typeface="Consolas"/>
              </a:rPr>
              <a:t>onPointerDown</a:t>
            </a:r>
            <a:r>
              <a:rPr b="1" lang="es-CO" sz="2000">
                <a:solidFill>
                  <a:schemeClr val="lt1"/>
                </a:solidFill>
                <a:latin typeface="Consolas"/>
                <a:ea typeface="Consolas"/>
                <a:cs typeface="Consolas"/>
                <a:sym typeface="Consolas"/>
              </a:rPr>
              <a:t> de la banana.</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onPointerDown</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10" name="Shape 210"/>
        <p:cNvGrpSpPr/>
        <p:nvPr/>
      </p:nvGrpSpPr>
      <p:grpSpPr>
        <a:xfrm>
          <a:off x="0" y="0"/>
          <a:ext cx="0" cy="0"/>
          <a:chOff x="0" y="0"/>
          <a:chExt cx="0" cy="0"/>
        </a:xfrm>
      </p:grpSpPr>
      <p:pic>
        <p:nvPicPr>
          <p:cNvPr id="211" name="Google Shape;211;g1e1423ec3cb_0_153"/>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12" name="Google Shape;212;g1e1423ec3cb_0_153"/>
          <p:cNvSpPr txBox="1"/>
          <p:nvPr/>
        </p:nvSpPr>
        <p:spPr>
          <a:xfrm>
            <a:off x="833250" y="727757"/>
            <a:ext cx="10525500" cy="4198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onPointerOver o onPointerEnter</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dispara cuando un puntero ingresa al objeto.</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Reemplazamos la escucha de </a:t>
            </a:r>
            <a:r>
              <a:rPr b="1" lang="es-CO" sz="2000">
                <a:solidFill>
                  <a:schemeClr val="lt1"/>
                </a:solidFill>
                <a:latin typeface="Consolas"/>
                <a:ea typeface="Consolas"/>
                <a:cs typeface="Consolas"/>
                <a:sym typeface="Consolas"/>
              </a:rPr>
              <a:t>onPointerDown</a:t>
            </a:r>
            <a:r>
              <a:rPr b="1" lang="es-CO" sz="2000">
                <a:solidFill>
                  <a:schemeClr val="lt1"/>
                </a:solidFill>
                <a:latin typeface="Consolas"/>
                <a:ea typeface="Consolas"/>
                <a:cs typeface="Consolas"/>
                <a:sym typeface="Consolas"/>
              </a:rPr>
              <a:t> por </a:t>
            </a:r>
            <a:r>
              <a:rPr b="1" lang="es-CO" sz="2000">
                <a:solidFill>
                  <a:schemeClr val="lt1"/>
                </a:solidFill>
                <a:latin typeface="Consolas"/>
                <a:ea typeface="Consolas"/>
                <a:cs typeface="Consolas"/>
                <a:sym typeface="Consolas"/>
              </a:rPr>
              <a:t>onPointerOver</a:t>
            </a:r>
            <a:r>
              <a:rPr b="1" lang="es-CO" sz="2000">
                <a:solidFill>
                  <a:schemeClr val="lt1"/>
                </a:solidFill>
                <a:latin typeface="Consolas"/>
                <a:ea typeface="Consolas"/>
                <a:cs typeface="Consolas"/>
                <a:sym typeface="Consolas"/>
              </a:rPr>
              <a:t> de la banana.</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onPointerOver</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16" name="Shape 216"/>
        <p:cNvGrpSpPr/>
        <p:nvPr/>
      </p:nvGrpSpPr>
      <p:grpSpPr>
        <a:xfrm>
          <a:off x="0" y="0"/>
          <a:ext cx="0" cy="0"/>
          <a:chOff x="0" y="0"/>
          <a:chExt cx="0" cy="0"/>
        </a:xfrm>
      </p:grpSpPr>
      <p:pic>
        <p:nvPicPr>
          <p:cNvPr id="217" name="Google Shape;217;g1e1423ec3cb_0_162"/>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18" name="Google Shape;218;g1e1423ec3cb_0_162"/>
          <p:cNvSpPr txBox="1"/>
          <p:nvPr/>
        </p:nvSpPr>
        <p:spPr>
          <a:xfrm>
            <a:off x="833250" y="727757"/>
            <a:ext cx="10525500" cy="4198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onPointerOut o onPointerLeave</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dispara cuando un puntero deja al objeto.</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Reemplazamos la escucha de onPointerOver por onPointerOut de la banana.</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onPointerOut</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22" name="Shape 222"/>
        <p:cNvGrpSpPr/>
        <p:nvPr/>
      </p:nvGrpSpPr>
      <p:grpSpPr>
        <a:xfrm>
          <a:off x="0" y="0"/>
          <a:ext cx="0" cy="0"/>
          <a:chOff x="0" y="0"/>
          <a:chExt cx="0" cy="0"/>
        </a:xfrm>
      </p:grpSpPr>
      <p:pic>
        <p:nvPicPr>
          <p:cNvPr id="223" name="Google Shape;223;g1e1423ec3cb_0_167"/>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24" name="Google Shape;224;g1e1423ec3cb_0_167"/>
          <p:cNvSpPr txBox="1"/>
          <p:nvPr/>
        </p:nvSpPr>
        <p:spPr>
          <a:xfrm>
            <a:off x="833250" y="727757"/>
            <a:ext cx="10525500" cy="6483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onPointerMove</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dispara cuando se mueve por cada frame en el objeto.</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Reemplazamos la escucha de onPointerOut por onPointerMove de la banana.</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bananaRef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onPointerMove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onHandleBanana</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Implementamos en la función de escucha de la banana para que cambie de textura por múltiples colores con la gama de colores HSL.</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4FC1FF"/>
                </a:solidFill>
                <a:highlight>
                  <a:srgbClr val="1E1E1E"/>
                </a:highlight>
                <a:latin typeface="Courier New"/>
                <a:ea typeface="Courier New"/>
                <a:cs typeface="Courier New"/>
                <a:sym typeface="Courier New"/>
              </a:rPr>
              <a:t>bananaRef</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current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children</a:t>
            </a:r>
            <a:r>
              <a:rPr lang="es-CO" sz="1050">
                <a:solidFill>
                  <a:srgbClr val="D4D4D4"/>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0</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material</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color</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set</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`hsl(</a:t>
            </a:r>
            <a:r>
              <a:rPr lang="es-CO" sz="1050">
                <a:solidFill>
                  <a:srgbClr val="569CD6"/>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Math</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random</a:t>
            </a:r>
            <a:r>
              <a:rPr lang="es-CO" sz="1050">
                <a:solidFill>
                  <a:srgbClr val="D4D4D4"/>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360</a:t>
            </a:r>
            <a:r>
              <a:rPr lang="es-CO" sz="1050">
                <a:solidFill>
                  <a:srgbClr val="569CD6"/>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,100%, 50%)`</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25" name="Google Shape;225;g1e1423ec3cb_0_167"/>
          <p:cNvPicPr preferRelativeResize="0"/>
          <p:nvPr/>
        </p:nvPicPr>
        <p:blipFill>
          <a:blip r:embed="rId4">
            <a:alphaModFix/>
          </a:blip>
          <a:stretch>
            <a:fillRect/>
          </a:stretch>
        </p:blipFill>
        <p:spPr>
          <a:xfrm>
            <a:off x="8308700" y="4264568"/>
            <a:ext cx="3539000" cy="2293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29" name="Shape 229"/>
        <p:cNvGrpSpPr/>
        <p:nvPr/>
      </p:nvGrpSpPr>
      <p:grpSpPr>
        <a:xfrm>
          <a:off x="0" y="0"/>
          <a:ext cx="0" cy="0"/>
          <a:chOff x="0" y="0"/>
          <a:chExt cx="0" cy="0"/>
        </a:xfrm>
      </p:grpSpPr>
      <p:pic>
        <p:nvPicPr>
          <p:cNvPr id="230" name="Google Shape;230;g1e1423ec3cb_0_175"/>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31" name="Google Shape;231;g1e1423ec3cb_0_175"/>
          <p:cNvSpPr txBox="1"/>
          <p:nvPr/>
        </p:nvSpPr>
        <p:spPr>
          <a:xfrm>
            <a:off x="833250" y="727757"/>
            <a:ext cx="10525500" cy="5560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onPointerMissed</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Se dispara cuando se clickea fuera del objeto.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Esta escucha la podemos implementar en el canvas.</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Canvas</a:t>
            </a:r>
            <a:endParaRPr sz="10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camera</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cameraSettings</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onPointerMissed</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"Clickeaste fuera"</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35" name="Shape 235"/>
        <p:cNvGrpSpPr/>
        <p:nvPr/>
      </p:nvGrpSpPr>
      <p:grpSpPr>
        <a:xfrm>
          <a:off x="0" y="0"/>
          <a:ext cx="0" cy="0"/>
          <a:chOff x="0" y="0"/>
          <a:chExt cx="0" cy="0"/>
        </a:xfrm>
      </p:grpSpPr>
      <p:pic>
        <p:nvPicPr>
          <p:cNvPr id="236" name="Google Shape;236;g1e1423ec3cb_0_182"/>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37" name="Google Shape;237;g1e1423ec3cb_0_182"/>
          <p:cNvSpPr txBox="1"/>
          <p:nvPr/>
        </p:nvSpPr>
        <p:spPr>
          <a:xfrm>
            <a:off x="833250" y="727757"/>
            <a:ext cx="10525500" cy="4471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Occluding</a:t>
            </a:r>
            <a:endParaRPr b="1" sz="3200">
              <a:solidFill>
                <a:schemeClr val="lt1"/>
              </a:solidFill>
              <a:latin typeface="Consolas"/>
              <a:ea typeface="Consolas"/>
              <a:cs typeface="Consolas"/>
              <a:sym typeface="Consolas"/>
            </a:endParaRPr>
          </a:p>
          <a:p>
            <a:pPr indent="0" lvl="0" marL="0" rtl="0" algn="ctr">
              <a:spcBef>
                <a:spcPts val="0"/>
              </a:spcBef>
              <a:spcAft>
                <a:spcPts val="0"/>
              </a:spcAft>
              <a:buClr>
                <a:schemeClr val="dk1"/>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¿Qué sucede si el </a:t>
            </a:r>
            <a:r>
              <a:rPr b="1" lang="es-CO" sz="2000">
                <a:solidFill>
                  <a:schemeClr val="lt1"/>
                </a:solidFill>
                <a:latin typeface="Consolas"/>
                <a:ea typeface="Consolas"/>
                <a:cs typeface="Consolas"/>
                <a:sym typeface="Consolas"/>
              </a:rPr>
              <a:t>limón</a:t>
            </a:r>
            <a:r>
              <a:rPr b="1" lang="es-CO" sz="2000">
                <a:solidFill>
                  <a:schemeClr val="lt1"/>
                </a:solidFill>
                <a:latin typeface="Consolas"/>
                <a:ea typeface="Consolas"/>
                <a:cs typeface="Consolas"/>
                <a:sym typeface="Consolas"/>
              </a:rPr>
              <a:t> tapa la banana y damos click sobre el limón?</a:t>
            </a:r>
            <a:endParaRPr b="1" sz="2000">
              <a:solidFill>
                <a:schemeClr val="lt1"/>
              </a:solidFill>
              <a:latin typeface="Consolas"/>
              <a:ea typeface="Consolas"/>
              <a:cs typeface="Consolas"/>
              <a:sym typeface="Consolas"/>
            </a:endParaRPr>
          </a:p>
          <a:p>
            <a:pPr indent="0" lvl="0" marL="0" rtl="0" algn="ctr">
              <a:spcBef>
                <a:spcPts val="0"/>
              </a:spcBef>
              <a:spcAft>
                <a:spcPts val="0"/>
              </a:spcAft>
              <a:buClr>
                <a:schemeClr val="dk1"/>
              </a:buClr>
              <a:buSzPts val="1200"/>
              <a:buFont typeface="Arial"/>
              <a:buNone/>
            </a:pPr>
            <a:r>
              <a:t/>
            </a:r>
            <a:endParaRPr b="1" sz="32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38" name="Google Shape;238;g1e1423ec3cb_0_182"/>
          <p:cNvPicPr preferRelativeResize="0"/>
          <p:nvPr/>
        </p:nvPicPr>
        <p:blipFill>
          <a:blip r:embed="rId4">
            <a:alphaModFix/>
          </a:blip>
          <a:stretch>
            <a:fillRect/>
          </a:stretch>
        </p:blipFill>
        <p:spPr>
          <a:xfrm>
            <a:off x="4412578" y="3212825"/>
            <a:ext cx="3366849" cy="24489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42" name="Shape 242"/>
        <p:cNvGrpSpPr/>
        <p:nvPr/>
      </p:nvGrpSpPr>
      <p:grpSpPr>
        <a:xfrm>
          <a:off x="0" y="0"/>
          <a:ext cx="0" cy="0"/>
          <a:chOff x="0" y="0"/>
          <a:chExt cx="0" cy="0"/>
        </a:xfrm>
      </p:grpSpPr>
      <p:pic>
        <p:nvPicPr>
          <p:cNvPr id="243" name="Google Shape;243;g1e1423ec3cb_0_188"/>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44" name="Google Shape;244;g1e1423ec3cb_0_188"/>
          <p:cNvSpPr txBox="1"/>
          <p:nvPr/>
        </p:nvSpPr>
        <p:spPr>
          <a:xfrm>
            <a:off x="833250" y="727757"/>
            <a:ext cx="10525500" cy="5210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Occluding</a:t>
            </a:r>
            <a:endParaRPr b="1" sz="3200">
              <a:solidFill>
                <a:schemeClr val="lt1"/>
              </a:solidFill>
              <a:latin typeface="Consolas"/>
              <a:ea typeface="Consolas"/>
              <a:cs typeface="Consolas"/>
              <a:sym typeface="Consolas"/>
            </a:endParaRPr>
          </a:p>
          <a:p>
            <a:pPr indent="0" lvl="0" marL="0" rtl="0" algn="ctr">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Vemos que el evento de la banana se dispara y eso no </a:t>
            </a:r>
            <a:r>
              <a:rPr b="1" lang="es-CO" sz="2000">
                <a:solidFill>
                  <a:schemeClr val="lt1"/>
                </a:solidFill>
                <a:latin typeface="Consolas"/>
                <a:ea typeface="Consolas"/>
                <a:cs typeface="Consolas"/>
                <a:sym typeface="Consolas"/>
              </a:rPr>
              <a:t>debería</a:t>
            </a:r>
            <a:r>
              <a:rPr b="1" lang="es-CO" sz="2000">
                <a:solidFill>
                  <a:schemeClr val="lt1"/>
                </a:solidFill>
                <a:latin typeface="Consolas"/>
                <a:ea typeface="Consolas"/>
                <a:cs typeface="Consolas"/>
                <a:sym typeface="Consolas"/>
              </a:rPr>
              <a:t> pasar, ya que pasa lo siguiente, el raycaster </a:t>
            </a:r>
            <a:r>
              <a:rPr b="1" lang="es-CO" sz="2000">
                <a:solidFill>
                  <a:schemeClr val="lt1"/>
                </a:solidFill>
                <a:latin typeface="Consolas"/>
                <a:ea typeface="Consolas"/>
                <a:cs typeface="Consolas"/>
                <a:sym typeface="Consolas"/>
              </a:rPr>
              <a:t>está</a:t>
            </a:r>
            <a:r>
              <a:rPr b="1" lang="es-CO" sz="2000">
                <a:solidFill>
                  <a:schemeClr val="lt1"/>
                </a:solidFill>
                <a:latin typeface="Consolas"/>
                <a:ea typeface="Consolas"/>
                <a:cs typeface="Consolas"/>
                <a:sym typeface="Consolas"/>
              </a:rPr>
              <a:t> </a:t>
            </a:r>
            <a:r>
              <a:rPr b="1" lang="es-CO" sz="2000">
                <a:solidFill>
                  <a:schemeClr val="lt1"/>
                </a:solidFill>
                <a:latin typeface="Consolas"/>
                <a:ea typeface="Consolas"/>
                <a:cs typeface="Consolas"/>
                <a:sym typeface="Consolas"/>
              </a:rPr>
              <a:t>interceptando</a:t>
            </a:r>
            <a:r>
              <a:rPr b="1" lang="es-CO" sz="2000">
                <a:solidFill>
                  <a:schemeClr val="lt1"/>
                </a:solidFill>
                <a:latin typeface="Consolas"/>
                <a:ea typeface="Consolas"/>
                <a:cs typeface="Consolas"/>
                <a:sym typeface="Consolas"/>
              </a:rPr>
              <a:t> todos los objetos.</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ctr">
              <a:spcBef>
                <a:spcPts val="0"/>
              </a:spcBef>
              <a:spcAft>
                <a:spcPts val="0"/>
              </a:spcAft>
              <a:buClr>
                <a:schemeClr val="dk1"/>
              </a:buClr>
              <a:buSzPts val="1200"/>
              <a:buFont typeface="Arial"/>
              <a:buNone/>
            </a:pPr>
            <a:r>
              <a:t/>
            </a:r>
            <a:endParaRPr b="1" sz="32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45" name="Google Shape;245;g1e1423ec3cb_0_188"/>
          <p:cNvPicPr preferRelativeResize="0"/>
          <p:nvPr/>
        </p:nvPicPr>
        <p:blipFill>
          <a:blip r:embed="rId4">
            <a:alphaModFix/>
          </a:blip>
          <a:stretch>
            <a:fillRect/>
          </a:stretch>
        </p:blipFill>
        <p:spPr>
          <a:xfrm>
            <a:off x="2837200" y="2620000"/>
            <a:ext cx="6517600" cy="366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49" name="Shape 249"/>
        <p:cNvGrpSpPr/>
        <p:nvPr/>
      </p:nvGrpSpPr>
      <p:grpSpPr>
        <a:xfrm>
          <a:off x="0" y="0"/>
          <a:ext cx="0" cy="0"/>
          <a:chOff x="0" y="0"/>
          <a:chExt cx="0" cy="0"/>
        </a:xfrm>
      </p:grpSpPr>
      <p:pic>
        <p:nvPicPr>
          <p:cNvPr id="250" name="Google Shape;250;g1e1423ec3cb_0_195"/>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51" name="Google Shape;251;g1e1423ec3cb_0_195"/>
          <p:cNvSpPr txBox="1"/>
          <p:nvPr/>
        </p:nvSpPr>
        <p:spPr>
          <a:xfrm>
            <a:off x="833250" y="727757"/>
            <a:ext cx="10525500" cy="4806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Occluding</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Sin embargo, hay una manera de ocluir (cerrar ese paso del rayo hacia el otro objeto).</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52" name="Google Shape;252;g1e1423ec3cb_0_195"/>
          <p:cNvPicPr preferRelativeResize="0"/>
          <p:nvPr/>
        </p:nvPicPr>
        <p:blipFill>
          <a:blip r:embed="rId4">
            <a:alphaModFix/>
          </a:blip>
          <a:stretch>
            <a:fillRect/>
          </a:stretch>
        </p:blipFill>
        <p:spPr>
          <a:xfrm>
            <a:off x="2081200" y="3049563"/>
            <a:ext cx="8029575" cy="267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56" name="Shape 256"/>
        <p:cNvGrpSpPr/>
        <p:nvPr/>
      </p:nvGrpSpPr>
      <p:grpSpPr>
        <a:xfrm>
          <a:off x="0" y="0"/>
          <a:ext cx="0" cy="0"/>
          <a:chOff x="0" y="0"/>
          <a:chExt cx="0" cy="0"/>
        </a:xfrm>
      </p:grpSpPr>
      <p:pic>
        <p:nvPicPr>
          <p:cNvPr id="257" name="Google Shape;257;g1e1423ec3cb_0_202"/>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58" name="Google Shape;258;g1e1423ec3cb_0_202"/>
          <p:cNvSpPr txBox="1"/>
          <p:nvPr/>
        </p:nvSpPr>
        <p:spPr>
          <a:xfrm>
            <a:off x="833250" y="727757"/>
            <a:ext cx="10525500" cy="5266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Occluding - stopPropagation</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Vamos primero y añadimos la escucha por onClick al limón y vamos a detener la propagación del rayo con el método del objeto event - stopPropagation()</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20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group</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lemonRef</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stopPropagation</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62" name="Shape 262"/>
        <p:cNvGrpSpPr/>
        <p:nvPr/>
      </p:nvGrpSpPr>
      <p:grpSpPr>
        <a:xfrm>
          <a:off x="0" y="0"/>
          <a:ext cx="0" cy="0"/>
          <a:chOff x="0" y="0"/>
          <a:chExt cx="0" cy="0"/>
        </a:xfrm>
      </p:grpSpPr>
      <p:pic>
        <p:nvPicPr>
          <p:cNvPr id="263" name="Google Shape;263;g1e1423ec3cb_0_211"/>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64" name="Google Shape;264;g1e1423ec3cb_0_211"/>
          <p:cNvSpPr txBox="1"/>
          <p:nvPr/>
        </p:nvSpPr>
        <p:spPr>
          <a:xfrm>
            <a:off x="833250" y="727757"/>
            <a:ext cx="10525500" cy="8928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Carguemos la hamburguesa en la experience:</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Hamburger</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position-x</a:t>
            </a:r>
            <a:r>
              <a:rPr lang="es-CO" sz="1050">
                <a:solidFill>
                  <a:srgbClr val="D4D4D4"/>
                </a:solidFill>
                <a:highlight>
                  <a:srgbClr val="1E1E1E"/>
                </a:highlight>
                <a:latin typeface="Courier New"/>
                <a:ea typeface="Courier New"/>
                <a:cs typeface="Courier New"/>
                <a:sym typeface="Courier New"/>
              </a:rPr>
              <a:t> = </a:t>
            </a:r>
            <a:r>
              <a:rPr lang="es-CO" sz="1050">
                <a:solidFill>
                  <a:srgbClr val="569CD6"/>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0</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scale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0.08</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Activemos las sombras en el canvas y a la luz direccional activemos el castShadow con agregando tambien el atributop shadow-normalBias (quita el acné de la sombra).</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Canvas</a:t>
            </a:r>
            <a:endParaRPr sz="10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shadows</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{true}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directionalLight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castShadow</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shadow-normalBias</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0.04</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position</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1</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2</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3</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intensity</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1.5</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95" name="Shape 95"/>
        <p:cNvGrpSpPr/>
        <p:nvPr/>
      </p:nvGrpSpPr>
      <p:grpSpPr>
        <a:xfrm>
          <a:off x="0" y="0"/>
          <a:ext cx="0" cy="0"/>
          <a:chOff x="0" y="0"/>
          <a:chExt cx="0" cy="0"/>
        </a:xfrm>
      </p:grpSpPr>
      <p:sp>
        <p:nvSpPr>
          <p:cNvPr id="96" name="Google Shape;96;g1dfacd372bf_1_7"/>
          <p:cNvSpPr txBox="1"/>
          <p:nvPr/>
        </p:nvSpPr>
        <p:spPr>
          <a:xfrm>
            <a:off x="833250" y="648932"/>
            <a:ext cx="10525500" cy="261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Raycaster</a:t>
            </a:r>
            <a:endParaRPr b="1" i="0" sz="32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Consolas"/>
                <a:ea typeface="Consolas"/>
                <a:cs typeface="Consolas"/>
                <a:sym typeface="Consolas"/>
              </a:rPr>
              <a:t>Un Raycaster puede lanzar (o disparar) un rayo en una dirección específica y probar qué objetos se cruzan con él.</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pic>
        <p:nvPicPr>
          <p:cNvPr id="97" name="Google Shape;97;g1dfacd372bf_1_7"/>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pic>
        <p:nvPicPr>
          <p:cNvPr id="98" name="Google Shape;98;g1dfacd372bf_1_7"/>
          <p:cNvPicPr preferRelativeResize="0"/>
          <p:nvPr/>
        </p:nvPicPr>
        <p:blipFill>
          <a:blip r:embed="rId4">
            <a:alphaModFix/>
          </a:blip>
          <a:stretch>
            <a:fillRect/>
          </a:stretch>
        </p:blipFill>
        <p:spPr>
          <a:xfrm>
            <a:off x="2837200" y="2711300"/>
            <a:ext cx="6517600" cy="3665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68" name="Shape 268"/>
        <p:cNvGrpSpPr/>
        <p:nvPr/>
      </p:nvGrpSpPr>
      <p:grpSpPr>
        <a:xfrm>
          <a:off x="0" y="0"/>
          <a:ext cx="0" cy="0"/>
          <a:chOff x="0" y="0"/>
          <a:chExt cx="0" cy="0"/>
        </a:xfrm>
      </p:grpSpPr>
      <p:pic>
        <p:nvPicPr>
          <p:cNvPr id="269" name="Google Shape;269;g1e1423ec3cb_0_222"/>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70" name="Google Shape;270;g1e1423ec3cb_0_222"/>
          <p:cNvSpPr txBox="1"/>
          <p:nvPr/>
        </p:nvSpPr>
        <p:spPr>
          <a:xfrm>
            <a:off x="833250" y="727757"/>
            <a:ext cx="10525500" cy="8928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Carguemos la hamburguesa en la experience:</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Hamburger</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position-x</a:t>
            </a:r>
            <a:r>
              <a:rPr lang="es-CO" sz="1050">
                <a:solidFill>
                  <a:srgbClr val="D4D4D4"/>
                </a:solidFill>
                <a:highlight>
                  <a:srgbClr val="1E1E1E"/>
                </a:highlight>
                <a:latin typeface="Courier New"/>
                <a:ea typeface="Courier New"/>
                <a:cs typeface="Courier New"/>
                <a:sym typeface="Courier New"/>
              </a:rPr>
              <a:t> = </a:t>
            </a:r>
            <a:r>
              <a:rPr lang="es-CO" sz="1050">
                <a:solidFill>
                  <a:srgbClr val="569CD6"/>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0</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scale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0.08</a:t>
            </a:r>
            <a:r>
              <a:rPr lang="es-CO" sz="1050">
                <a:solidFill>
                  <a:srgbClr val="569CD6"/>
                </a:solidFill>
                <a:highlight>
                  <a:srgbClr val="1E1E1E"/>
                </a:highlight>
                <a:latin typeface="Courier New"/>
                <a:ea typeface="Courier New"/>
                <a:cs typeface="Courier New"/>
                <a:sym typeface="Courier New"/>
              </a:rPr>
              <a:t>}</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Activemos las sombras en el canvas y a la luz direccional activemos el castShadow con agregando tambien el atributop shadow-normalBias (quita el acné de la sombra).</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Canvas</a:t>
            </a:r>
            <a:endParaRPr sz="10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shadows</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{true}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4EC9B0"/>
                </a:solidFill>
                <a:highlight>
                  <a:srgbClr val="1E1E1E"/>
                </a:highlight>
                <a:latin typeface="Courier New"/>
                <a:ea typeface="Courier New"/>
                <a:cs typeface="Courier New"/>
                <a:sym typeface="Courier New"/>
              </a:rPr>
              <a:t>directionalLight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castShadow</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shadow-normalBias</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0.04</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position</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1</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2</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3</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intensity</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1.5</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74" name="Shape 274"/>
        <p:cNvGrpSpPr/>
        <p:nvPr/>
      </p:nvGrpSpPr>
      <p:grpSpPr>
        <a:xfrm>
          <a:off x="0" y="0"/>
          <a:ext cx="0" cy="0"/>
          <a:chOff x="0" y="0"/>
          <a:chExt cx="0" cy="0"/>
        </a:xfrm>
      </p:grpSpPr>
      <p:pic>
        <p:nvPicPr>
          <p:cNvPr id="275" name="Google Shape;275;g1e1423ec3cb_0_227"/>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76" name="Google Shape;276;g1e1423ec3cb_0_227"/>
          <p:cNvSpPr txBox="1"/>
          <p:nvPr/>
        </p:nvSpPr>
        <p:spPr>
          <a:xfrm>
            <a:off x="833250" y="727757"/>
            <a:ext cx="10525500" cy="7716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Agreguemos la escucha de onClick en el la primitiva de la hamburguesa:</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primitive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hamburguer</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scene</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hamburguerRef</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"click"</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80" name="Shape 280"/>
        <p:cNvGrpSpPr/>
        <p:nvPr/>
      </p:nvGrpSpPr>
      <p:grpSpPr>
        <a:xfrm>
          <a:off x="0" y="0"/>
          <a:ext cx="0" cy="0"/>
          <a:chOff x="0" y="0"/>
          <a:chExt cx="0" cy="0"/>
        </a:xfrm>
      </p:grpSpPr>
      <p:pic>
        <p:nvPicPr>
          <p:cNvPr id="281" name="Google Shape;281;g1e1423ec3cb_0_233"/>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82" name="Google Shape;282;g1e1423ec3cb_0_233"/>
          <p:cNvSpPr txBox="1"/>
          <p:nvPr/>
        </p:nvSpPr>
        <p:spPr>
          <a:xfrm>
            <a:off x="833250" y="727757"/>
            <a:ext cx="10525500" cy="4818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Vemos cuando damos muchos clicks es porque el rayo </a:t>
            </a:r>
            <a:r>
              <a:rPr b="1" lang="es-CO" sz="2000">
                <a:solidFill>
                  <a:schemeClr val="lt1"/>
                </a:solidFill>
                <a:latin typeface="Consolas"/>
                <a:ea typeface="Consolas"/>
                <a:cs typeface="Consolas"/>
                <a:sym typeface="Consolas"/>
              </a:rPr>
              <a:t>está</a:t>
            </a:r>
            <a:r>
              <a:rPr b="1" lang="es-CO" sz="2000">
                <a:solidFill>
                  <a:schemeClr val="lt1"/>
                </a:solidFill>
                <a:latin typeface="Consolas"/>
                <a:ea typeface="Consolas"/>
                <a:cs typeface="Consolas"/>
                <a:sym typeface="Consolas"/>
              </a:rPr>
              <a:t> haciendo esto:</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83" name="Google Shape;283;g1e1423ec3cb_0_233"/>
          <p:cNvPicPr preferRelativeResize="0"/>
          <p:nvPr/>
        </p:nvPicPr>
        <p:blipFill>
          <a:blip r:embed="rId4">
            <a:alphaModFix/>
          </a:blip>
          <a:stretch>
            <a:fillRect/>
          </a:stretch>
        </p:blipFill>
        <p:spPr>
          <a:xfrm>
            <a:off x="3446375" y="2566782"/>
            <a:ext cx="5299250" cy="29798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87" name="Shape 287"/>
        <p:cNvGrpSpPr/>
        <p:nvPr/>
      </p:nvGrpSpPr>
      <p:grpSpPr>
        <a:xfrm>
          <a:off x="0" y="0"/>
          <a:ext cx="0" cy="0"/>
          <a:chOff x="0" y="0"/>
          <a:chExt cx="0" cy="0"/>
        </a:xfrm>
      </p:grpSpPr>
      <p:pic>
        <p:nvPicPr>
          <p:cNvPr id="288" name="Google Shape;288;g1e1423ec3cb_0_239"/>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89" name="Google Shape;289;g1e1423ec3cb_0_239"/>
          <p:cNvSpPr txBox="1"/>
          <p:nvPr/>
        </p:nvSpPr>
        <p:spPr>
          <a:xfrm>
            <a:off x="833250" y="727757"/>
            <a:ext cx="10525500" cy="4818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Intersectando objeto por objeto que compone la hamburguesa (impriman la hamburguesa en la consola)</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90" name="Google Shape;290;g1e1423ec3cb_0_239"/>
          <p:cNvPicPr preferRelativeResize="0"/>
          <p:nvPr/>
        </p:nvPicPr>
        <p:blipFill>
          <a:blip r:embed="rId4">
            <a:alphaModFix/>
          </a:blip>
          <a:stretch>
            <a:fillRect/>
          </a:stretch>
        </p:blipFill>
        <p:spPr>
          <a:xfrm>
            <a:off x="4060050" y="2776048"/>
            <a:ext cx="4071900" cy="3657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294" name="Shape 294"/>
        <p:cNvGrpSpPr/>
        <p:nvPr/>
      </p:nvGrpSpPr>
      <p:grpSpPr>
        <a:xfrm>
          <a:off x="0" y="0"/>
          <a:ext cx="0" cy="0"/>
          <a:chOff x="0" y="0"/>
          <a:chExt cx="0" cy="0"/>
        </a:xfrm>
      </p:grpSpPr>
      <p:pic>
        <p:nvPicPr>
          <p:cNvPr id="295" name="Google Shape;295;g1e1423ec3cb_0_246"/>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296" name="Google Shape;296;g1e1423ec3cb_0_246"/>
          <p:cNvSpPr txBox="1"/>
          <p:nvPr/>
        </p:nvSpPr>
        <p:spPr>
          <a:xfrm>
            <a:off x="833250" y="727757"/>
            <a:ext cx="10525500" cy="418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297" name="Google Shape;297;g1e1423ec3cb_0_246"/>
          <p:cNvPicPr preferRelativeResize="0"/>
          <p:nvPr/>
        </p:nvPicPr>
        <p:blipFill>
          <a:blip r:embed="rId4">
            <a:alphaModFix/>
          </a:blip>
          <a:stretch>
            <a:fillRect/>
          </a:stretch>
        </p:blipFill>
        <p:spPr>
          <a:xfrm>
            <a:off x="3267614" y="1582614"/>
            <a:ext cx="5656775" cy="428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301" name="Shape 301"/>
        <p:cNvGrpSpPr/>
        <p:nvPr/>
      </p:nvGrpSpPr>
      <p:grpSpPr>
        <a:xfrm>
          <a:off x="0" y="0"/>
          <a:ext cx="0" cy="0"/>
          <a:chOff x="0" y="0"/>
          <a:chExt cx="0" cy="0"/>
        </a:xfrm>
      </p:grpSpPr>
      <p:pic>
        <p:nvPicPr>
          <p:cNvPr id="302" name="Google Shape;302;g1e1423ec3cb_0_253"/>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303" name="Google Shape;303;g1e1423ec3cb_0_253"/>
          <p:cNvSpPr txBox="1"/>
          <p:nvPr/>
        </p:nvSpPr>
        <p:spPr>
          <a:xfrm>
            <a:off x="833250" y="727757"/>
            <a:ext cx="10525500" cy="7628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Eventos en objetos complejos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Imprimamos los nombres que contiene los objetos de la hamburguesa y paremos la propagación:</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primitive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hamburguer</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scene</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ref</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hamburguerRef</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props</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dispose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{null}</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name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Clr>
                <a:schemeClr val="dk1"/>
              </a:buClr>
              <a:buSzPts val="1100"/>
              <a:buFont typeface="Arial"/>
              <a:buNone/>
            </a:pPr>
            <a:r>
              <a:rPr lang="es-CO" sz="1050">
                <a:solidFill>
                  <a:srgbClr val="9CDCFE"/>
                </a:solidFill>
                <a:highlight>
                  <a:srgbClr val="1E1E1E"/>
                </a:highlight>
                <a:latin typeface="Courier New"/>
                <a:ea typeface="Courier New"/>
                <a:cs typeface="Courier New"/>
                <a:sym typeface="Courier New"/>
              </a:rPr>
              <a:t>    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stopPropagation</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307" name="Shape 307"/>
        <p:cNvGrpSpPr/>
        <p:nvPr/>
      </p:nvGrpSpPr>
      <p:grpSpPr>
        <a:xfrm>
          <a:off x="0" y="0"/>
          <a:ext cx="0" cy="0"/>
          <a:chOff x="0" y="0"/>
          <a:chExt cx="0" cy="0"/>
        </a:xfrm>
      </p:grpSpPr>
      <p:pic>
        <p:nvPicPr>
          <p:cNvPr id="308" name="Google Shape;308;g1e1423ec3cb_0_261"/>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309" name="Google Shape;309;g1e1423ec3cb_0_261"/>
          <p:cNvSpPr txBox="1"/>
          <p:nvPr/>
        </p:nvSpPr>
        <p:spPr>
          <a:xfrm>
            <a:off x="833250" y="727757"/>
            <a:ext cx="10525500" cy="5919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MeshBounds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rPr b="1" lang="es-CO" sz="2000">
                <a:solidFill>
                  <a:schemeClr val="lt1"/>
                </a:solidFill>
                <a:latin typeface="Consolas"/>
                <a:ea typeface="Consolas"/>
                <a:cs typeface="Consolas"/>
                <a:sym typeface="Consolas"/>
              </a:rPr>
              <a:t>MeshBounds crea una esfera alrededor del objeto, con el fin de hacerlo </a:t>
            </a:r>
            <a:r>
              <a:rPr b="1" lang="es-CO" sz="2000">
                <a:solidFill>
                  <a:schemeClr val="lt1"/>
                </a:solidFill>
                <a:latin typeface="Consolas"/>
                <a:ea typeface="Consolas"/>
                <a:cs typeface="Consolas"/>
                <a:sym typeface="Consolas"/>
              </a:rPr>
              <a:t>más</a:t>
            </a:r>
            <a:r>
              <a:rPr b="1" lang="es-CO" sz="2000">
                <a:solidFill>
                  <a:schemeClr val="lt1"/>
                </a:solidFill>
                <a:latin typeface="Consolas"/>
                <a:ea typeface="Consolas"/>
                <a:cs typeface="Consolas"/>
                <a:sym typeface="Consolas"/>
              </a:rPr>
              <a:t> </a:t>
            </a:r>
            <a:r>
              <a:rPr b="1" lang="es-CO" sz="2000">
                <a:solidFill>
                  <a:schemeClr val="lt1"/>
                </a:solidFill>
                <a:latin typeface="Consolas"/>
                <a:ea typeface="Consolas"/>
                <a:cs typeface="Consolas"/>
                <a:sym typeface="Consolas"/>
              </a:rPr>
              <a:t>óptimo</a:t>
            </a:r>
            <a:r>
              <a:rPr b="1" lang="es-CO" sz="2000">
                <a:solidFill>
                  <a:schemeClr val="lt1"/>
                </a:solidFill>
                <a:latin typeface="Consolas"/>
                <a:ea typeface="Consolas"/>
                <a:cs typeface="Consolas"/>
                <a:sym typeface="Consolas"/>
              </a:rPr>
              <a:t>. </a:t>
            </a:r>
            <a:r>
              <a:rPr b="1" lang="es-CO" sz="2000" u="sng">
                <a:solidFill>
                  <a:schemeClr val="lt1"/>
                </a:solidFill>
                <a:latin typeface="Consolas"/>
                <a:ea typeface="Consolas"/>
                <a:cs typeface="Consolas"/>
                <a:sym typeface="Consolas"/>
                <a:hlinkClick r:id="rId4">
                  <a:extLst>
                    <a:ext uri="{A12FA001-AC4F-418D-AE19-62706E023703}">
                      <ahyp:hlinkClr val="tx"/>
                    </a:ext>
                  </a:extLst>
                </a:hlinkClick>
              </a:rPr>
              <a:t>https://github.com/pmndrs/drei#meshbounds</a:t>
            </a:r>
            <a:r>
              <a:rPr b="1" lang="es-CO" sz="2000">
                <a:solidFill>
                  <a:schemeClr val="lt1"/>
                </a:solidFill>
                <a:latin typeface="Consolas"/>
                <a:ea typeface="Consolas"/>
                <a:cs typeface="Consolas"/>
                <a:sym typeface="Consolas"/>
              </a:rPr>
              <a:t>.</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152400" marR="152400" rtl="0" algn="l">
              <a:lnSpc>
                <a:spcPct val="145000"/>
              </a:lnSpc>
              <a:spcBef>
                <a:spcPts val="0"/>
              </a:spcBef>
              <a:spcAft>
                <a:spcPts val="0"/>
              </a:spcAft>
              <a:buClr>
                <a:schemeClr val="dk1"/>
              </a:buClr>
              <a:buSzPts val="1100"/>
              <a:buFont typeface="Arial"/>
              <a:buNone/>
            </a:pPr>
            <a:r>
              <a:rPr lang="es-CO" sz="2000">
                <a:solidFill>
                  <a:srgbClr val="E6EDF3"/>
                </a:solidFill>
                <a:highlight>
                  <a:srgbClr val="0D1117"/>
                </a:highlight>
                <a:latin typeface="Consolas"/>
                <a:ea typeface="Consolas"/>
                <a:cs typeface="Consolas"/>
                <a:sym typeface="Consolas"/>
              </a:rPr>
              <a:t>Solo se puede usar en objetos que contengan un mesh. La hamburguesa tiene </a:t>
            </a:r>
            <a:r>
              <a:rPr lang="es-CO" sz="2000">
                <a:solidFill>
                  <a:srgbClr val="E6EDF3"/>
                </a:solidFill>
                <a:highlight>
                  <a:srgbClr val="0D1117"/>
                </a:highlight>
                <a:latin typeface="Consolas"/>
                <a:ea typeface="Consolas"/>
                <a:cs typeface="Consolas"/>
                <a:sym typeface="Consolas"/>
              </a:rPr>
              <a:t>múltiples</a:t>
            </a:r>
            <a:r>
              <a:rPr lang="es-CO" sz="2000">
                <a:solidFill>
                  <a:srgbClr val="E6EDF3"/>
                </a:solidFill>
                <a:highlight>
                  <a:srgbClr val="0D1117"/>
                </a:highlight>
                <a:latin typeface="Consolas"/>
                <a:ea typeface="Consolas"/>
                <a:cs typeface="Consolas"/>
                <a:sym typeface="Consolas"/>
              </a:rPr>
              <a:t> mesh.</a:t>
            </a:r>
            <a:endParaRPr sz="2000">
              <a:solidFill>
                <a:srgbClr val="E6EDF3"/>
              </a:solidFill>
              <a:highlight>
                <a:srgbClr val="0D1117"/>
              </a:highlight>
              <a:latin typeface="Consolas"/>
              <a:ea typeface="Consolas"/>
              <a:cs typeface="Consolas"/>
              <a:sym typeface="Consolas"/>
            </a:endParaRPr>
          </a:p>
          <a:p>
            <a:pPr indent="0" lvl="0" marL="0" rtl="0" algn="l">
              <a:lnSpc>
                <a:spcPct val="135714"/>
              </a:lnSpc>
              <a:spcBef>
                <a:spcPts val="120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pic>
        <p:nvPicPr>
          <p:cNvPr id="310" name="Google Shape;310;g1e1423ec3cb_0_261"/>
          <p:cNvPicPr preferRelativeResize="0"/>
          <p:nvPr/>
        </p:nvPicPr>
        <p:blipFill>
          <a:blip r:embed="rId5">
            <a:alphaModFix/>
          </a:blip>
          <a:stretch>
            <a:fillRect/>
          </a:stretch>
        </p:blipFill>
        <p:spPr>
          <a:xfrm>
            <a:off x="4661947" y="3132222"/>
            <a:ext cx="2868100" cy="3280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314" name="Shape 314"/>
        <p:cNvGrpSpPr/>
        <p:nvPr/>
      </p:nvGrpSpPr>
      <p:grpSpPr>
        <a:xfrm>
          <a:off x="0" y="0"/>
          <a:ext cx="0" cy="0"/>
          <a:chOff x="0" y="0"/>
          <a:chExt cx="0" cy="0"/>
        </a:xfrm>
      </p:grpSpPr>
      <p:pic>
        <p:nvPicPr>
          <p:cNvPr id="315" name="Google Shape;315;g1e1423ec3cb_0_270"/>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316" name="Google Shape;316;g1e1423ec3cb_0_270"/>
          <p:cNvSpPr txBox="1"/>
          <p:nvPr/>
        </p:nvSpPr>
        <p:spPr>
          <a:xfrm>
            <a:off x="833250" y="727757"/>
            <a:ext cx="10525500" cy="8162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200"/>
              <a:buFont typeface="Arial"/>
              <a:buNone/>
            </a:pPr>
            <a:r>
              <a:rPr b="1" lang="es-CO" sz="3200">
                <a:solidFill>
                  <a:schemeClr val="lt1"/>
                </a:solidFill>
                <a:latin typeface="Consolas"/>
                <a:ea typeface="Consolas"/>
                <a:cs typeface="Consolas"/>
                <a:sym typeface="Consolas"/>
              </a:rPr>
              <a:t>MeshBounds</a:t>
            </a:r>
            <a:endParaRPr b="1" sz="32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3200">
              <a:solidFill>
                <a:schemeClr val="lt1"/>
              </a:solidFill>
              <a:latin typeface="Consolas"/>
              <a:ea typeface="Consolas"/>
              <a:cs typeface="Consolas"/>
              <a:sym typeface="Consolas"/>
            </a:endParaRPr>
          </a:p>
          <a:p>
            <a:pPr indent="0" lvl="0" marL="0" marR="152400" rtl="0" algn="l">
              <a:lnSpc>
                <a:spcPct val="145000"/>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Importemos meshBounds de drei en el Componente Lemon:</a:t>
            </a:r>
            <a:endParaRPr b="1" sz="2000">
              <a:solidFill>
                <a:schemeClr val="lt1"/>
              </a:solidFill>
              <a:latin typeface="Consolas"/>
              <a:ea typeface="Consolas"/>
              <a:cs typeface="Consolas"/>
              <a:sym typeface="Consolas"/>
            </a:endParaRPr>
          </a:p>
          <a:p>
            <a:pPr indent="0" lvl="0" marL="0" rtl="0" algn="l">
              <a:lnSpc>
                <a:spcPct val="135714"/>
              </a:lnSpc>
              <a:spcBef>
                <a:spcPts val="1200"/>
              </a:spcBef>
              <a:spcAft>
                <a:spcPts val="0"/>
              </a:spcAft>
              <a:buClr>
                <a:schemeClr val="dk1"/>
              </a:buClr>
              <a:buSzPts val="1100"/>
              <a:buFont typeface="Arial"/>
              <a:buNone/>
            </a:pPr>
            <a:r>
              <a:rPr lang="es-CO" sz="1050">
                <a:solidFill>
                  <a:srgbClr val="C586C0"/>
                </a:solidFill>
                <a:highlight>
                  <a:srgbClr val="1E1E1E"/>
                </a:highlight>
                <a:latin typeface="Courier New"/>
                <a:ea typeface="Courier New"/>
                <a:cs typeface="Courier New"/>
                <a:sym typeface="Courier New"/>
              </a:rPr>
              <a:t>import</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meshBounds</a:t>
            </a:r>
            <a:r>
              <a:rPr lang="es-CO" sz="1050">
                <a:solidFill>
                  <a:srgbClr val="D4D4D4"/>
                </a:solidFill>
                <a:highlight>
                  <a:srgbClr val="1E1E1E"/>
                </a:highlight>
                <a:latin typeface="Courier New"/>
                <a:ea typeface="Courier New"/>
                <a:cs typeface="Courier New"/>
                <a:sym typeface="Courier New"/>
              </a:rPr>
              <a:t> } </a:t>
            </a:r>
            <a:r>
              <a:rPr lang="es-CO" sz="1050">
                <a:solidFill>
                  <a:srgbClr val="C586C0"/>
                </a:solidFill>
                <a:highlight>
                  <a:srgbClr val="1E1E1E"/>
                </a:highlight>
                <a:latin typeface="Courier New"/>
                <a:ea typeface="Courier New"/>
                <a:cs typeface="Courier New"/>
                <a:sym typeface="Courier New"/>
              </a:rPr>
              <a:t>from</a:t>
            </a:r>
            <a:r>
              <a:rPr lang="es-CO" sz="1050">
                <a:solidFill>
                  <a:srgbClr val="D4D4D4"/>
                </a:solidFill>
                <a:highlight>
                  <a:srgbClr val="1E1E1E"/>
                </a:highlight>
                <a:latin typeface="Courier New"/>
                <a:ea typeface="Courier New"/>
                <a:cs typeface="Courier New"/>
                <a:sym typeface="Courier New"/>
              </a:rPr>
              <a:t> </a:t>
            </a:r>
            <a:r>
              <a:rPr lang="es-CO" sz="1050">
                <a:solidFill>
                  <a:srgbClr val="CE9178"/>
                </a:solidFill>
                <a:highlight>
                  <a:srgbClr val="1E1E1E"/>
                </a:highlight>
                <a:latin typeface="Courier New"/>
                <a:ea typeface="Courier New"/>
                <a:cs typeface="Courier New"/>
                <a:sym typeface="Courier New"/>
              </a:rPr>
              <a:t>"@react-three/drei"</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152400" rtl="0" algn="l">
              <a:lnSpc>
                <a:spcPct val="145000"/>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Agreguemos el atributo raycast en el mesh del componente:</a:t>
            </a:r>
            <a:endParaRPr b="1" sz="2000">
              <a:solidFill>
                <a:schemeClr val="lt1"/>
              </a:solidFill>
              <a:latin typeface="Consolas"/>
              <a:ea typeface="Consolas"/>
              <a:cs typeface="Consolas"/>
              <a:sym typeface="Consolas"/>
            </a:endParaRPr>
          </a:p>
          <a:p>
            <a:pPr indent="0" lvl="0" marL="0" rtl="0" algn="l">
              <a:lnSpc>
                <a:spcPct val="135714"/>
              </a:lnSpc>
              <a:spcBef>
                <a:spcPts val="120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808080"/>
                </a:solidFill>
                <a:highlight>
                  <a:srgbClr val="1E1E1E"/>
                </a:highlight>
                <a:latin typeface="Courier New"/>
                <a:ea typeface="Courier New"/>
                <a:cs typeface="Courier New"/>
                <a:sym typeface="Courier New"/>
              </a:rPr>
              <a:t>&lt;</a:t>
            </a:r>
            <a:r>
              <a:rPr lang="es-CO" sz="1050">
                <a:solidFill>
                  <a:srgbClr val="569CD6"/>
                </a:solidFill>
                <a:highlight>
                  <a:srgbClr val="1E1E1E"/>
                </a:highlight>
                <a:latin typeface="Courier New"/>
                <a:ea typeface="Courier New"/>
                <a:cs typeface="Courier New"/>
                <a:sym typeface="Courier New"/>
              </a:rPr>
              <a:t>mesh</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raycast</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meshBounds</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geometry</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nodes</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mesh_0</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geometry</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material</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nodes</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mesh_0</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material</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onClick</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e</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"click en limon"</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marR="152400" rtl="0" algn="l">
              <a:lnSpc>
                <a:spcPct val="145000"/>
              </a:lnSpc>
              <a:spcBef>
                <a:spcPts val="0"/>
              </a:spcBef>
              <a:spcAft>
                <a:spcPts val="0"/>
              </a:spcAft>
              <a:buClr>
                <a:schemeClr val="dk1"/>
              </a:buClr>
              <a:buSzPts val="1100"/>
              <a:buFont typeface="Arial"/>
              <a:buNone/>
            </a:pPr>
            <a:r>
              <a:rPr b="1" lang="es-CO" sz="2000">
                <a:solidFill>
                  <a:schemeClr val="lt1"/>
                </a:solidFill>
                <a:latin typeface="Consolas"/>
                <a:ea typeface="Consolas"/>
                <a:cs typeface="Consolas"/>
                <a:sym typeface="Consolas"/>
              </a:rPr>
              <a:t>Notemos que si damos click afuera del limón hará la escucha.</a:t>
            </a:r>
            <a:endParaRPr b="1" sz="2000">
              <a:solidFill>
                <a:schemeClr val="lt1"/>
              </a:solidFill>
              <a:latin typeface="Consolas"/>
              <a:ea typeface="Consolas"/>
              <a:cs typeface="Consolas"/>
              <a:sym typeface="Consolas"/>
            </a:endParaRPr>
          </a:p>
          <a:p>
            <a:pPr indent="0" lvl="0" marL="0" rtl="0" algn="l">
              <a:lnSpc>
                <a:spcPct val="135714"/>
              </a:lnSpc>
              <a:spcBef>
                <a:spcPts val="1200"/>
              </a:spcBef>
              <a:spcAft>
                <a:spcPts val="0"/>
              </a:spcAft>
              <a:buClr>
                <a:schemeClr val="dk1"/>
              </a:buClr>
              <a:buSzPts val="11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200"/>
              <a:buFont typeface="Arial"/>
              <a:buNone/>
            </a:pPr>
            <a:r>
              <a:t/>
            </a:r>
            <a:endParaRPr b="1"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2000">
              <a:solidFill>
                <a:schemeClr val="lt1"/>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320" name="Shape 320"/>
        <p:cNvGrpSpPr/>
        <p:nvPr/>
      </p:nvGrpSpPr>
      <p:grpSpPr>
        <a:xfrm>
          <a:off x="0" y="0"/>
          <a:ext cx="0" cy="0"/>
          <a:chOff x="0" y="0"/>
          <a:chExt cx="0" cy="0"/>
        </a:xfrm>
      </p:grpSpPr>
      <p:sp>
        <p:nvSpPr>
          <p:cNvPr id="321" name="Google Shape;321;p18"/>
          <p:cNvSpPr txBox="1"/>
          <p:nvPr/>
        </p:nvSpPr>
        <p:spPr>
          <a:xfrm>
            <a:off x="372499" y="213000"/>
            <a:ext cx="11237400" cy="55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s-CO" sz="3200" u="none" cap="none" strike="noStrike">
                <a:solidFill>
                  <a:schemeClr val="lt1"/>
                </a:solidFill>
                <a:latin typeface="Consolas"/>
                <a:ea typeface="Consolas"/>
                <a:cs typeface="Consolas"/>
                <a:sym typeface="Consolas"/>
              </a:rPr>
              <a:t>TAREA</a:t>
            </a:r>
            <a:endParaRPr b="0" i="0" sz="3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es-CO" sz="2000" u="none" cap="none" strike="noStrike">
                <a:solidFill>
                  <a:schemeClr val="lt1"/>
                </a:solidFill>
                <a:latin typeface="Consolas"/>
                <a:ea typeface="Consolas"/>
                <a:cs typeface="Consolas"/>
                <a:sym typeface="Consolas"/>
              </a:rPr>
              <a:t>Crear una escena en R3F</a:t>
            </a:r>
            <a:r>
              <a:rPr lang="es-CO" sz="2000">
                <a:solidFill>
                  <a:schemeClr val="lt1"/>
                </a:solidFill>
                <a:latin typeface="Consolas"/>
                <a:ea typeface="Consolas"/>
                <a:cs typeface="Consolas"/>
                <a:sym typeface="Consolas"/>
              </a:rPr>
              <a:t> que contenga:</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Consolas"/>
              <a:ea typeface="Consolas"/>
              <a:cs typeface="Consolas"/>
              <a:sym typeface="Consolas"/>
            </a:endParaRPr>
          </a:p>
          <a:p>
            <a:pPr indent="-355600" lvl="0" marL="457200" marR="0" rtl="0" algn="l">
              <a:lnSpc>
                <a:spcPct val="100000"/>
              </a:lnSpc>
              <a:spcBef>
                <a:spcPts val="0"/>
              </a:spcBef>
              <a:spcAft>
                <a:spcPts val="0"/>
              </a:spcAft>
              <a:buClr>
                <a:schemeClr val="lt1"/>
              </a:buClr>
              <a:buSzPts val="2000"/>
              <a:buFont typeface="Consolas"/>
              <a:buAutoNum type="arabicPeriod"/>
            </a:pPr>
            <a:r>
              <a:rPr lang="es-CO" sz="2000">
                <a:solidFill>
                  <a:schemeClr val="lt1"/>
                </a:solidFill>
                <a:latin typeface="Consolas"/>
                <a:ea typeface="Consolas"/>
                <a:cs typeface="Consolas"/>
                <a:sym typeface="Consolas"/>
              </a:rPr>
              <a:t>2 paredes.</a:t>
            </a:r>
            <a:endParaRPr sz="2000">
              <a:solidFill>
                <a:schemeClr val="lt1"/>
              </a:solidFill>
              <a:latin typeface="Consolas"/>
              <a:ea typeface="Consolas"/>
              <a:cs typeface="Consolas"/>
              <a:sym typeface="Consolas"/>
            </a:endParaRPr>
          </a:p>
          <a:p>
            <a:pPr indent="-355600" lvl="0" marL="457200" marR="0" rtl="0" algn="l">
              <a:lnSpc>
                <a:spcPct val="100000"/>
              </a:lnSpc>
              <a:spcBef>
                <a:spcPts val="0"/>
              </a:spcBef>
              <a:spcAft>
                <a:spcPts val="0"/>
              </a:spcAft>
              <a:buClr>
                <a:schemeClr val="lt1"/>
              </a:buClr>
              <a:buSzPts val="2000"/>
              <a:buFont typeface="Consolas"/>
              <a:buAutoNum type="arabicPeriod"/>
            </a:pPr>
            <a:r>
              <a:rPr lang="es-CO" sz="2000">
                <a:solidFill>
                  <a:schemeClr val="lt1"/>
                </a:solidFill>
                <a:latin typeface="Consolas"/>
                <a:ea typeface="Consolas"/>
                <a:cs typeface="Consolas"/>
                <a:sym typeface="Consolas"/>
              </a:rPr>
              <a:t>En la primera pared debe haber un video que se pueda reproducir dandole click. (no se puede reproducir </a:t>
            </a:r>
            <a:r>
              <a:rPr lang="es-CO" sz="2000">
                <a:solidFill>
                  <a:schemeClr val="lt1"/>
                </a:solidFill>
                <a:latin typeface="Consolas"/>
                <a:ea typeface="Consolas"/>
                <a:cs typeface="Consolas"/>
                <a:sym typeface="Consolas"/>
              </a:rPr>
              <a:t>automáticamente</a:t>
            </a:r>
            <a:r>
              <a:rPr lang="es-CO" sz="2000">
                <a:solidFill>
                  <a:schemeClr val="lt1"/>
                </a:solidFill>
                <a:latin typeface="Consolas"/>
                <a:ea typeface="Consolas"/>
                <a:cs typeface="Consolas"/>
                <a:sym typeface="Consolas"/>
              </a:rPr>
              <a:t>) Nota: deben usar videoTexture ya que si el vídeo está en una esfera la textura de vídeo se </a:t>
            </a:r>
            <a:r>
              <a:rPr lang="es-CO" sz="2000">
                <a:solidFill>
                  <a:schemeClr val="lt1"/>
                </a:solidFill>
                <a:latin typeface="Consolas"/>
                <a:ea typeface="Consolas"/>
                <a:cs typeface="Consolas"/>
                <a:sym typeface="Consolas"/>
              </a:rPr>
              <a:t>acoplara</a:t>
            </a:r>
            <a:r>
              <a:rPr lang="es-CO" sz="2000">
                <a:solidFill>
                  <a:schemeClr val="lt1"/>
                </a:solidFill>
                <a:latin typeface="Consolas"/>
                <a:ea typeface="Consolas"/>
                <a:cs typeface="Consolas"/>
                <a:sym typeface="Consolas"/>
              </a:rPr>
              <a:t> a ella. </a:t>
            </a:r>
            <a:endParaRPr sz="2000">
              <a:solidFill>
                <a:schemeClr val="lt1"/>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s-CO" sz="2000" u="sng">
                <a:solidFill>
                  <a:schemeClr val="lt1"/>
                </a:solidFill>
                <a:latin typeface="Consolas"/>
                <a:ea typeface="Consolas"/>
                <a:cs typeface="Consolas"/>
                <a:sym typeface="Consolas"/>
                <a:hlinkClick r:id="rId3">
                  <a:extLst>
                    <a:ext uri="{A12FA001-AC4F-418D-AE19-62706E023703}">
                      <ahyp:hlinkClr val="tx"/>
                    </a:ext>
                  </a:extLst>
                </a:hlinkClick>
              </a:rPr>
              <a:t>https://threejs.org/docs/#api/en/textures/VideoTexture</a:t>
            </a:r>
            <a:endParaRPr sz="2000">
              <a:solidFill>
                <a:schemeClr val="lt1"/>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s-CO" sz="2000" u="sng">
                <a:solidFill>
                  <a:schemeClr val="lt1"/>
                </a:solidFill>
                <a:latin typeface="Consolas"/>
                <a:ea typeface="Consolas"/>
                <a:cs typeface="Consolas"/>
                <a:sym typeface="Consolas"/>
                <a:hlinkClick r:id="rId4">
                  <a:extLst>
                    <a:ext uri="{A12FA001-AC4F-418D-AE19-62706E023703}">
                      <ahyp:hlinkClr val="tx"/>
                    </a:ext>
                  </a:extLst>
                </a:hlinkClick>
              </a:rPr>
              <a:t>https://www.remotion.dev/docs/use-video-texture</a:t>
            </a:r>
            <a:r>
              <a:rPr lang="es-CO" sz="2000">
                <a:solidFill>
                  <a:schemeClr val="lt1"/>
                </a:solidFill>
                <a:latin typeface="Consolas"/>
                <a:ea typeface="Consolas"/>
                <a:cs typeface="Consolas"/>
                <a:sym typeface="Consolas"/>
              </a:rPr>
              <a:t> </a:t>
            </a:r>
            <a:endParaRPr sz="2000">
              <a:solidFill>
                <a:schemeClr val="lt1"/>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s-CO" sz="2000" u="sng">
                <a:solidFill>
                  <a:schemeClr val="lt1"/>
                </a:solidFill>
                <a:latin typeface="Consolas"/>
                <a:ea typeface="Consolas"/>
                <a:cs typeface="Consolas"/>
                <a:sym typeface="Consolas"/>
                <a:hlinkClick r:id="rId5">
                  <a:extLst>
                    <a:ext uri="{A12FA001-AC4F-418D-AE19-62706E023703}">
                      <ahyp:hlinkClr val="tx"/>
                    </a:ext>
                  </a:extLst>
                </a:hlinkClick>
              </a:rPr>
              <a:t>https://github.com/pmndrs/drei#usevideotexture</a:t>
            </a:r>
            <a:r>
              <a:rPr lang="es-CO" sz="2000">
                <a:solidFill>
                  <a:schemeClr val="lt1"/>
                </a:solidFill>
                <a:latin typeface="Consolas"/>
                <a:ea typeface="Consolas"/>
                <a:cs typeface="Consolas"/>
                <a:sym typeface="Consolas"/>
              </a:rPr>
              <a:t> </a:t>
            </a:r>
            <a:endParaRPr sz="2000">
              <a:solidFill>
                <a:schemeClr val="lt1"/>
              </a:solidFill>
              <a:latin typeface="Consolas"/>
              <a:ea typeface="Consolas"/>
              <a:cs typeface="Consolas"/>
              <a:sym typeface="Consolas"/>
            </a:endParaRPr>
          </a:p>
          <a:p>
            <a:pPr indent="-355600" lvl="0" marL="457200" marR="0" rtl="0" algn="l">
              <a:lnSpc>
                <a:spcPct val="100000"/>
              </a:lnSpc>
              <a:spcBef>
                <a:spcPts val="0"/>
              </a:spcBef>
              <a:spcAft>
                <a:spcPts val="0"/>
              </a:spcAft>
              <a:buClr>
                <a:schemeClr val="lt1"/>
              </a:buClr>
              <a:buSzPts val="2000"/>
              <a:buFont typeface="Consolas"/>
              <a:buAutoNum type="arabicPeriod"/>
            </a:pPr>
            <a:r>
              <a:rPr lang="es-CO" sz="2000">
                <a:solidFill>
                  <a:schemeClr val="lt1"/>
                </a:solidFill>
                <a:latin typeface="Consolas"/>
                <a:ea typeface="Consolas"/>
                <a:cs typeface="Consolas"/>
                <a:sym typeface="Consolas"/>
              </a:rPr>
              <a:t>En otra pared debe haber una imagen que deben implementar alguna interacción de eventos y que cuando se haga la escucha, cambie de imagen sobre el mismo objeto.</a:t>
            </a:r>
            <a:endParaRPr sz="2000">
              <a:solidFill>
                <a:schemeClr val="lt1"/>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s-CO" sz="2000" u="sng">
                <a:solidFill>
                  <a:schemeClr val="lt1"/>
                </a:solidFill>
                <a:latin typeface="Consolas"/>
                <a:ea typeface="Consolas"/>
                <a:cs typeface="Consolas"/>
                <a:sym typeface="Consolas"/>
                <a:hlinkClick r:id="rId6">
                  <a:extLst>
                    <a:ext uri="{A12FA001-AC4F-418D-AE19-62706E023703}">
                      <ahyp:hlinkClr val="tx"/>
                    </a:ext>
                  </a:extLst>
                </a:hlinkClick>
              </a:rPr>
              <a:t>https://docs.pmnd.rs/react-three-fiber/tutorials/events-and-interaction</a:t>
            </a:r>
            <a:r>
              <a:rPr lang="es-CO" sz="2000">
                <a:solidFill>
                  <a:schemeClr val="lt1"/>
                </a:solidFill>
                <a:latin typeface="Consolas"/>
                <a:ea typeface="Consolas"/>
                <a:cs typeface="Consolas"/>
                <a:sym typeface="Consolas"/>
              </a:rPr>
              <a:t> (onClick no se aceptará en la entrega)</a:t>
            </a:r>
            <a:endParaRPr i="1" sz="2000">
              <a:solidFill>
                <a:schemeClr val="lt1"/>
              </a:solidFill>
              <a:latin typeface="Consolas"/>
              <a:ea typeface="Consolas"/>
              <a:cs typeface="Consolas"/>
              <a:sym typeface="Consolas"/>
            </a:endParaRPr>
          </a:p>
        </p:txBody>
      </p:sp>
      <p:pic>
        <p:nvPicPr>
          <p:cNvPr id="322" name="Google Shape;322;p18"/>
          <p:cNvPicPr preferRelativeResize="0"/>
          <p:nvPr/>
        </p:nvPicPr>
        <p:blipFill rotWithShape="1">
          <a:blip r:embed="rId7">
            <a:alphaModFix/>
          </a:blip>
          <a:srcRect b="0" l="0" r="0" t="0"/>
          <a:stretch/>
        </p:blipFill>
        <p:spPr>
          <a:xfrm>
            <a:off x="10898012" y="7"/>
            <a:ext cx="1293993" cy="12978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326" name="Shape 326"/>
        <p:cNvGrpSpPr/>
        <p:nvPr/>
      </p:nvGrpSpPr>
      <p:grpSpPr>
        <a:xfrm>
          <a:off x="0" y="0"/>
          <a:ext cx="0" cy="0"/>
          <a:chOff x="0" y="0"/>
          <a:chExt cx="0" cy="0"/>
        </a:xfrm>
      </p:grpSpPr>
      <p:sp>
        <p:nvSpPr>
          <p:cNvPr id="327" name="Google Shape;327;g1e1423ec3cb_0_282"/>
          <p:cNvSpPr txBox="1"/>
          <p:nvPr/>
        </p:nvSpPr>
        <p:spPr>
          <a:xfrm>
            <a:off x="833258" y="629786"/>
            <a:ext cx="10525500" cy="403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lang="es-CO" sz="3200">
                <a:solidFill>
                  <a:schemeClr val="lt1"/>
                </a:solidFill>
                <a:latin typeface="Consolas"/>
                <a:ea typeface="Consolas"/>
                <a:cs typeface="Consolas"/>
                <a:sym typeface="Consolas"/>
              </a:rPr>
              <a:t>BONUS - 2 notas en 5.0 de las notas </a:t>
            </a:r>
            <a:r>
              <a:rPr lang="es-CO" sz="3200">
                <a:solidFill>
                  <a:schemeClr val="lt1"/>
                </a:solidFill>
                <a:latin typeface="Consolas"/>
                <a:ea typeface="Consolas"/>
                <a:cs typeface="Consolas"/>
                <a:sym typeface="Consolas"/>
              </a:rPr>
              <a:t>más</a:t>
            </a:r>
            <a:r>
              <a:rPr lang="es-CO" sz="3200">
                <a:solidFill>
                  <a:schemeClr val="lt1"/>
                </a:solidFill>
                <a:latin typeface="Consolas"/>
                <a:ea typeface="Consolas"/>
                <a:cs typeface="Consolas"/>
                <a:sym typeface="Consolas"/>
              </a:rPr>
              <a:t> bajas </a:t>
            </a:r>
            <a:r>
              <a:rPr lang="es-CO" sz="3200">
                <a:solidFill>
                  <a:schemeClr val="lt1"/>
                </a:solidFill>
                <a:latin typeface="Consolas"/>
                <a:ea typeface="Consolas"/>
                <a:cs typeface="Consolas"/>
                <a:sym typeface="Consolas"/>
              </a:rPr>
              <a:t>de las sesiones de las tareas.</a:t>
            </a:r>
            <a:endParaRPr b="0" i="0" sz="32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Consolas"/>
                <a:ea typeface="Consolas"/>
                <a:cs typeface="Consolas"/>
                <a:sym typeface="Consolas"/>
              </a:rPr>
              <a:t>El grupo que logre cargar el video desde una fuente externa, por ejemplo YouTube, Vimeo, etc se ganará un bonus.</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Consolas"/>
                <a:ea typeface="Consolas"/>
                <a:cs typeface="Consolas"/>
                <a:sym typeface="Consolas"/>
              </a:rPr>
              <a:t>Si logran hacer que el video se cargue desde una fuente externa suben el otro proyecto al campus virtual.</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Consolas"/>
                <a:ea typeface="Consolas"/>
                <a:cs typeface="Consolas"/>
                <a:sym typeface="Consolas"/>
              </a:rPr>
              <a:t>Por favor subir los enlaces de GitHub.</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000">
              <a:solidFill>
                <a:schemeClr val="lt1"/>
              </a:solidFill>
              <a:latin typeface="Consolas"/>
              <a:ea typeface="Consolas"/>
              <a:cs typeface="Consolas"/>
              <a:sym typeface="Consolas"/>
            </a:endParaRPr>
          </a:p>
        </p:txBody>
      </p:sp>
      <p:pic>
        <p:nvPicPr>
          <p:cNvPr id="328" name="Google Shape;328;g1e1423ec3cb_0_282"/>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g1e1423ec3cb_0_3"/>
          <p:cNvSpPr txBox="1"/>
          <p:nvPr/>
        </p:nvSpPr>
        <p:spPr>
          <a:xfrm>
            <a:off x="833250" y="648932"/>
            <a:ext cx="10525500" cy="2924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Raycaster</a:t>
            </a:r>
            <a:endParaRPr b="1" i="0" sz="32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Consolas"/>
                <a:ea typeface="Consolas"/>
                <a:cs typeface="Consolas"/>
                <a:sym typeface="Consolas"/>
              </a:rPr>
              <a:t>Puede usar esa técnica para detectar si hay una pared frente al jugador, probar si la pistola láser golpeó algo, probar si algo está debajo del mouse para </a:t>
            </a:r>
            <a:r>
              <a:rPr lang="es-CO" sz="2000">
                <a:solidFill>
                  <a:schemeClr val="lt1"/>
                </a:solidFill>
                <a:highlight>
                  <a:srgbClr val="808080"/>
                </a:highlight>
                <a:latin typeface="Consolas"/>
                <a:ea typeface="Consolas"/>
                <a:cs typeface="Consolas"/>
                <a:sym typeface="Consolas"/>
              </a:rPr>
              <a:t>simular eventos del mouse</a:t>
            </a:r>
            <a:r>
              <a:rPr lang="es-CO" sz="2000">
                <a:solidFill>
                  <a:schemeClr val="lt1"/>
                </a:solidFill>
                <a:latin typeface="Consolas"/>
                <a:ea typeface="Consolas"/>
                <a:cs typeface="Consolas"/>
                <a:sym typeface="Consolas"/>
              </a:rPr>
              <a:t> y muchas otras cosas.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pic>
        <p:nvPicPr>
          <p:cNvPr id="104" name="Google Shape;104;g1e1423ec3cb_0_3"/>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pic>
        <p:nvPicPr>
          <p:cNvPr id="105" name="Google Shape;105;g1e1423ec3cb_0_3"/>
          <p:cNvPicPr preferRelativeResize="0"/>
          <p:nvPr/>
        </p:nvPicPr>
        <p:blipFill>
          <a:blip r:embed="rId4">
            <a:alphaModFix/>
          </a:blip>
          <a:stretch>
            <a:fillRect/>
          </a:stretch>
        </p:blipFill>
        <p:spPr>
          <a:xfrm>
            <a:off x="3710725" y="3112632"/>
            <a:ext cx="4770555" cy="29798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g1e1423ec3cb_0_11"/>
          <p:cNvSpPr txBox="1"/>
          <p:nvPr/>
        </p:nvSpPr>
        <p:spPr>
          <a:xfrm>
            <a:off x="833250" y="648932"/>
            <a:ext cx="10525500" cy="3536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Raycaster - Eventos de Mouse</a:t>
            </a:r>
            <a:endParaRPr b="1" i="0" sz="32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s-CO" sz="2000">
                <a:solidFill>
                  <a:schemeClr val="lt1"/>
                </a:solidFill>
                <a:latin typeface="Consolas"/>
                <a:ea typeface="Consolas"/>
                <a:cs typeface="Consolas"/>
                <a:sym typeface="Consolas"/>
              </a:rPr>
              <a:t>Con el raycaster podemos probar si un objeto está detrás del mouse. Sin embargo matemáticamente hablando es complejo ya que necesitamos proyectar un rayo desde la cámara en la dirección del mouse, pero, “afortunadamente” Three.js está haciendo todo el trabajo pesado.</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pic>
        <p:nvPicPr>
          <p:cNvPr id="111" name="Google Shape;111;g1e1423ec3cb_0_11"/>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pic>
        <p:nvPicPr>
          <p:cNvPr id="112" name="Google Shape;112;g1e1423ec3cb_0_11"/>
          <p:cNvPicPr preferRelativeResize="0"/>
          <p:nvPr/>
        </p:nvPicPr>
        <p:blipFill>
          <a:blip r:embed="rId4">
            <a:alphaModFix/>
          </a:blip>
          <a:stretch>
            <a:fillRect/>
          </a:stretch>
        </p:blipFill>
        <p:spPr>
          <a:xfrm>
            <a:off x="3446375" y="3042557"/>
            <a:ext cx="5299250" cy="29798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g1e1423ec3cb_0_26"/>
          <p:cNvSpPr txBox="1"/>
          <p:nvPr/>
        </p:nvSpPr>
        <p:spPr>
          <a:xfrm>
            <a:off x="833250" y="648932"/>
            <a:ext cx="10525500" cy="712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Raycaster - </a:t>
            </a:r>
            <a:r>
              <a:rPr b="1" lang="es-CO" sz="3200">
                <a:solidFill>
                  <a:schemeClr val="lt1"/>
                </a:solidFill>
                <a:latin typeface="Consolas"/>
                <a:ea typeface="Consolas"/>
                <a:cs typeface="Consolas"/>
                <a:sym typeface="Consolas"/>
              </a:rPr>
              <a:t>Eventos de Mouse</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s-CO" sz="2000">
                <a:solidFill>
                  <a:schemeClr val="lt1"/>
                </a:solidFill>
                <a:latin typeface="Consolas"/>
                <a:ea typeface="Consolas"/>
                <a:cs typeface="Consolas"/>
                <a:sym typeface="Consolas"/>
              </a:rPr>
              <a:t>Lastimosamente ese trabajo pesado se veria asi desde Three.js:</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sz="20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raycaster</a:t>
            </a:r>
            <a:r>
              <a:rPr lang="es-CO" sz="1050">
                <a:solidFill>
                  <a:srgbClr val="D4D4D4"/>
                </a:solidFill>
                <a:highlight>
                  <a:srgbClr val="1E1E1E"/>
                </a:highlight>
                <a:latin typeface="Courier New"/>
                <a:ea typeface="Courier New"/>
                <a:cs typeface="Courier New"/>
                <a:sym typeface="Courier New"/>
              </a:rPr>
              <a:t> = </a:t>
            </a:r>
            <a:r>
              <a:rPr lang="es-CO" sz="1050">
                <a:solidFill>
                  <a:srgbClr val="569CD6"/>
                </a:solidFill>
                <a:highlight>
                  <a:srgbClr val="1E1E1E"/>
                </a:highlight>
                <a:latin typeface="Courier New"/>
                <a:ea typeface="Courier New"/>
                <a:cs typeface="Courier New"/>
                <a:sym typeface="Courier New"/>
              </a:rPr>
              <a:t>new</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THREE</a:t>
            </a:r>
            <a:r>
              <a:rPr lang="es-CO" sz="1050">
                <a:solidFill>
                  <a:srgbClr val="D4D4D4"/>
                </a:solidFill>
                <a:highlight>
                  <a:srgbClr val="1E1E1E"/>
                </a:highlight>
                <a:latin typeface="Courier New"/>
                <a:ea typeface="Courier New"/>
                <a:cs typeface="Courier New"/>
                <a:sym typeface="Courier New"/>
              </a:rPr>
              <a:t>.</a:t>
            </a:r>
            <a:r>
              <a:rPr lang="es-CO" sz="1050">
                <a:solidFill>
                  <a:srgbClr val="4EC9B0"/>
                </a:solidFill>
                <a:highlight>
                  <a:srgbClr val="1E1E1E"/>
                </a:highlight>
                <a:latin typeface="Courier New"/>
                <a:ea typeface="Courier New"/>
                <a:cs typeface="Courier New"/>
                <a:sym typeface="Courier New"/>
              </a:rPr>
              <a:t>Raycaster</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rayOrigin</a:t>
            </a:r>
            <a:r>
              <a:rPr lang="es-CO" sz="1050">
                <a:solidFill>
                  <a:srgbClr val="D4D4D4"/>
                </a:solidFill>
                <a:highlight>
                  <a:srgbClr val="1E1E1E"/>
                </a:highlight>
                <a:latin typeface="Courier New"/>
                <a:ea typeface="Courier New"/>
                <a:cs typeface="Courier New"/>
                <a:sym typeface="Courier New"/>
              </a:rPr>
              <a:t> = </a:t>
            </a:r>
            <a:r>
              <a:rPr lang="es-CO" sz="1050">
                <a:solidFill>
                  <a:srgbClr val="569CD6"/>
                </a:solidFill>
                <a:highlight>
                  <a:srgbClr val="1E1E1E"/>
                </a:highlight>
                <a:latin typeface="Courier New"/>
                <a:ea typeface="Courier New"/>
                <a:cs typeface="Courier New"/>
                <a:sym typeface="Courier New"/>
              </a:rPr>
              <a:t>new</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THREE</a:t>
            </a:r>
            <a:r>
              <a:rPr lang="es-CO" sz="1050">
                <a:solidFill>
                  <a:srgbClr val="D4D4D4"/>
                </a:solidFill>
                <a:highlight>
                  <a:srgbClr val="1E1E1E"/>
                </a:highlight>
                <a:latin typeface="Courier New"/>
                <a:ea typeface="Courier New"/>
                <a:cs typeface="Courier New"/>
                <a:sym typeface="Courier New"/>
              </a:rPr>
              <a:t>.</a:t>
            </a:r>
            <a:r>
              <a:rPr lang="es-CO" sz="1050">
                <a:solidFill>
                  <a:srgbClr val="4EC9B0"/>
                </a:solidFill>
                <a:highlight>
                  <a:srgbClr val="1E1E1E"/>
                </a:highlight>
                <a:latin typeface="Courier New"/>
                <a:ea typeface="Courier New"/>
                <a:cs typeface="Courier New"/>
                <a:sym typeface="Courier New"/>
              </a:rPr>
              <a:t>Vector3</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3</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0</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0</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rayDirection</a:t>
            </a:r>
            <a:r>
              <a:rPr lang="es-CO" sz="1050">
                <a:solidFill>
                  <a:srgbClr val="D4D4D4"/>
                </a:solidFill>
                <a:highlight>
                  <a:srgbClr val="1E1E1E"/>
                </a:highlight>
                <a:latin typeface="Courier New"/>
                <a:ea typeface="Courier New"/>
                <a:cs typeface="Courier New"/>
                <a:sym typeface="Courier New"/>
              </a:rPr>
              <a:t> = </a:t>
            </a:r>
            <a:r>
              <a:rPr lang="es-CO" sz="1050">
                <a:solidFill>
                  <a:srgbClr val="569CD6"/>
                </a:solidFill>
                <a:highlight>
                  <a:srgbClr val="1E1E1E"/>
                </a:highlight>
                <a:latin typeface="Courier New"/>
                <a:ea typeface="Courier New"/>
                <a:cs typeface="Courier New"/>
                <a:sym typeface="Courier New"/>
              </a:rPr>
              <a:t>new</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THREE</a:t>
            </a:r>
            <a:r>
              <a:rPr lang="es-CO" sz="1050">
                <a:solidFill>
                  <a:srgbClr val="D4D4D4"/>
                </a:solidFill>
                <a:highlight>
                  <a:srgbClr val="1E1E1E"/>
                </a:highlight>
                <a:latin typeface="Courier New"/>
                <a:ea typeface="Courier New"/>
                <a:cs typeface="Courier New"/>
                <a:sym typeface="Courier New"/>
              </a:rPr>
              <a:t>.</a:t>
            </a:r>
            <a:r>
              <a:rPr lang="es-CO" sz="1050">
                <a:solidFill>
                  <a:srgbClr val="4EC9B0"/>
                </a:solidFill>
                <a:highlight>
                  <a:srgbClr val="1E1E1E"/>
                </a:highlight>
                <a:latin typeface="Courier New"/>
                <a:ea typeface="Courier New"/>
                <a:cs typeface="Courier New"/>
                <a:sym typeface="Courier New"/>
              </a:rPr>
              <a:t>Vector3</a:t>
            </a:r>
            <a:r>
              <a:rPr lang="es-CO" sz="1050">
                <a:solidFill>
                  <a:srgbClr val="D4D4D4"/>
                </a:solidFill>
                <a:highlight>
                  <a:srgbClr val="1E1E1E"/>
                </a:highlight>
                <a:latin typeface="Courier New"/>
                <a:ea typeface="Courier New"/>
                <a:cs typeface="Courier New"/>
                <a:sym typeface="Courier New"/>
              </a:rPr>
              <a:t>(</a:t>
            </a:r>
            <a:r>
              <a:rPr lang="es-CO" sz="1050">
                <a:solidFill>
                  <a:srgbClr val="B5CEA8"/>
                </a:solidFill>
                <a:highlight>
                  <a:srgbClr val="1E1E1E"/>
                </a:highlight>
                <a:latin typeface="Courier New"/>
                <a:ea typeface="Courier New"/>
                <a:cs typeface="Courier New"/>
                <a:sym typeface="Courier New"/>
              </a:rPr>
              <a:t>10</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0</a:t>
            </a:r>
            <a:r>
              <a:rPr lang="es-CO" sz="1050">
                <a:solidFill>
                  <a:srgbClr val="D4D4D4"/>
                </a:solidFill>
                <a:highlight>
                  <a:srgbClr val="1E1E1E"/>
                </a:highlight>
                <a:latin typeface="Courier New"/>
                <a:ea typeface="Courier New"/>
                <a:cs typeface="Courier New"/>
                <a:sym typeface="Courier New"/>
              </a:rPr>
              <a:t>, </a:t>
            </a:r>
            <a:r>
              <a:rPr lang="es-CO" sz="1050">
                <a:solidFill>
                  <a:srgbClr val="B5CEA8"/>
                </a:solidFill>
                <a:highlight>
                  <a:srgbClr val="1E1E1E"/>
                </a:highlight>
                <a:latin typeface="Courier New"/>
                <a:ea typeface="Courier New"/>
                <a:cs typeface="Courier New"/>
                <a:sym typeface="Courier New"/>
              </a:rPr>
              <a:t>0</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4FC1FF"/>
                </a:solidFill>
                <a:highlight>
                  <a:srgbClr val="1E1E1E"/>
                </a:highlight>
                <a:latin typeface="Courier New"/>
                <a:ea typeface="Courier New"/>
                <a:cs typeface="Courier New"/>
                <a:sym typeface="Courier New"/>
              </a:rPr>
              <a:t>rayDirection</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normalize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4FC1FF"/>
                </a:solidFill>
                <a:highlight>
                  <a:srgbClr val="1E1E1E"/>
                </a:highlight>
                <a:latin typeface="Courier New"/>
                <a:ea typeface="Courier New"/>
                <a:cs typeface="Courier New"/>
                <a:sym typeface="Courier New"/>
              </a:rPr>
              <a:t>raycaster</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set</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rayOrigin</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rayDirection</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mouse</a:t>
            </a:r>
            <a:r>
              <a:rPr lang="es-CO" sz="1050">
                <a:solidFill>
                  <a:srgbClr val="D4D4D4"/>
                </a:solidFill>
                <a:highlight>
                  <a:srgbClr val="1E1E1E"/>
                </a:highlight>
                <a:latin typeface="Courier New"/>
                <a:ea typeface="Courier New"/>
                <a:cs typeface="Courier New"/>
                <a:sym typeface="Courier New"/>
              </a:rPr>
              <a:t> = </a:t>
            </a:r>
            <a:r>
              <a:rPr lang="es-CO" sz="1050">
                <a:solidFill>
                  <a:srgbClr val="569CD6"/>
                </a:solidFill>
                <a:highlight>
                  <a:srgbClr val="1E1E1E"/>
                </a:highlight>
                <a:latin typeface="Courier New"/>
                <a:ea typeface="Courier New"/>
                <a:cs typeface="Courier New"/>
                <a:sym typeface="Courier New"/>
              </a:rPr>
              <a:t>new</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THREE</a:t>
            </a:r>
            <a:r>
              <a:rPr lang="es-CO" sz="1050">
                <a:solidFill>
                  <a:srgbClr val="D4D4D4"/>
                </a:solidFill>
                <a:highlight>
                  <a:srgbClr val="1E1E1E"/>
                </a:highlight>
                <a:latin typeface="Courier New"/>
                <a:ea typeface="Courier New"/>
                <a:cs typeface="Courier New"/>
                <a:sym typeface="Courier New"/>
              </a:rPr>
              <a:t>.</a:t>
            </a:r>
            <a:r>
              <a:rPr lang="es-CO" sz="1050">
                <a:solidFill>
                  <a:srgbClr val="4EC9B0"/>
                </a:solidFill>
                <a:highlight>
                  <a:srgbClr val="1E1E1E"/>
                </a:highlight>
                <a:latin typeface="Courier New"/>
                <a:ea typeface="Courier New"/>
                <a:cs typeface="Courier New"/>
                <a:sym typeface="Courier New"/>
              </a:rPr>
              <a:t>Vector2</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9CDCFE"/>
                </a:solidFill>
                <a:highlight>
                  <a:srgbClr val="1E1E1E"/>
                </a:highlight>
                <a:latin typeface="Courier New"/>
                <a:ea typeface="Courier New"/>
                <a:cs typeface="Courier New"/>
                <a:sym typeface="Courier New"/>
              </a:rPr>
              <a:t>window</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addEventListener</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'mousemove'</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mouse</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x</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clientX</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sizes</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width</a:t>
            </a:r>
            <a:r>
              <a:rPr lang="es-CO" sz="1050">
                <a:solidFill>
                  <a:srgbClr val="D4D4D4"/>
                </a:solidFill>
                <a:highlight>
                  <a:srgbClr val="1E1E1E"/>
                </a:highlight>
                <a:latin typeface="Courier New"/>
                <a:ea typeface="Courier New"/>
                <a:cs typeface="Courier New"/>
                <a:sym typeface="Courier New"/>
              </a:rPr>
              <a:t> * </a:t>
            </a:r>
            <a:r>
              <a:rPr lang="es-CO" sz="1050">
                <a:solidFill>
                  <a:srgbClr val="B5CEA8"/>
                </a:solidFill>
                <a:highlight>
                  <a:srgbClr val="1E1E1E"/>
                </a:highlight>
                <a:latin typeface="Courier New"/>
                <a:ea typeface="Courier New"/>
                <a:cs typeface="Courier New"/>
                <a:sym typeface="Courier New"/>
              </a:rPr>
              <a:t>2</a:t>
            </a:r>
            <a:r>
              <a:rPr lang="es-CO" sz="1050">
                <a:solidFill>
                  <a:srgbClr val="D4D4D4"/>
                </a:solidFill>
                <a:highlight>
                  <a:srgbClr val="1E1E1E"/>
                </a:highlight>
                <a:latin typeface="Courier New"/>
                <a:ea typeface="Courier New"/>
                <a:cs typeface="Courier New"/>
                <a:sym typeface="Courier New"/>
              </a:rPr>
              <a:t> - </a:t>
            </a:r>
            <a:r>
              <a:rPr lang="es-CO"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mouse</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y</a:t>
            </a:r>
            <a:r>
              <a:rPr lang="es-CO" sz="1050">
                <a:solidFill>
                  <a:srgbClr val="D4D4D4"/>
                </a:solidFill>
                <a:highlight>
                  <a:srgbClr val="1E1E1E"/>
                </a:highlight>
                <a:latin typeface="Courier New"/>
                <a:ea typeface="Courier New"/>
                <a:cs typeface="Courier New"/>
                <a:sym typeface="Courier New"/>
              </a:rPr>
              <a:t> = - (</a:t>
            </a:r>
            <a:r>
              <a:rPr lang="es-CO" sz="1050">
                <a:solidFill>
                  <a:srgbClr val="9CDCFE"/>
                </a:solidFill>
                <a:highlight>
                  <a:srgbClr val="1E1E1E"/>
                </a:highlight>
                <a:latin typeface="Courier New"/>
                <a:ea typeface="Courier New"/>
                <a:cs typeface="Courier New"/>
                <a:sym typeface="Courier New"/>
              </a:rPr>
              <a:t>event</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clientY</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sizes</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height</a:t>
            </a:r>
            <a:r>
              <a:rPr lang="es-CO" sz="1050">
                <a:solidFill>
                  <a:srgbClr val="D4D4D4"/>
                </a:solidFill>
                <a:highlight>
                  <a:srgbClr val="1E1E1E"/>
                </a:highlight>
                <a:latin typeface="Courier New"/>
                <a:ea typeface="Courier New"/>
                <a:cs typeface="Courier New"/>
                <a:sym typeface="Courier New"/>
              </a:rPr>
              <a:t>) * </a:t>
            </a:r>
            <a:r>
              <a:rPr lang="es-CO" sz="1050">
                <a:solidFill>
                  <a:srgbClr val="B5CEA8"/>
                </a:solidFill>
                <a:highlight>
                  <a:srgbClr val="1E1E1E"/>
                </a:highlight>
                <a:latin typeface="Courier New"/>
                <a:ea typeface="Courier New"/>
                <a:cs typeface="Courier New"/>
                <a:sym typeface="Courier New"/>
              </a:rPr>
              <a:t>2</a:t>
            </a:r>
            <a:r>
              <a:rPr lang="es-CO" sz="1050">
                <a:solidFill>
                  <a:srgbClr val="D4D4D4"/>
                </a:solidFill>
                <a:highlight>
                  <a:srgbClr val="1E1E1E"/>
                </a:highlight>
                <a:latin typeface="Courier New"/>
                <a:ea typeface="Courier New"/>
                <a:cs typeface="Courier New"/>
                <a:sym typeface="Courier New"/>
              </a:rPr>
              <a:t> + </a:t>
            </a:r>
            <a:r>
              <a:rPr lang="es-CO"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console</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log</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mouse</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pic>
        <p:nvPicPr>
          <p:cNvPr id="118" name="Google Shape;118;g1e1423ec3cb_0_26"/>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g1e1423ec3cb_0_39"/>
          <p:cNvSpPr txBox="1"/>
          <p:nvPr/>
        </p:nvSpPr>
        <p:spPr>
          <a:xfrm>
            <a:off x="833250" y="648932"/>
            <a:ext cx="10525500" cy="779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Raycaster - </a:t>
            </a:r>
            <a:r>
              <a:rPr b="1" lang="es-CO" sz="3200">
                <a:solidFill>
                  <a:schemeClr val="lt1"/>
                </a:solidFill>
                <a:latin typeface="Consolas"/>
                <a:ea typeface="Consolas"/>
                <a:cs typeface="Consolas"/>
                <a:sym typeface="Consolas"/>
              </a:rPr>
              <a:t>Eventos de Mouse</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DCDCAA"/>
                </a:solidFill>
                <a:highlight>
                  <a:srgbClr val="1E1E1E"/>
                </a:highlight>
                <a:latin typeface="Courier New"/>
                <a:ea typeface="Courier New"/>
                <a:cs typeface="Courier New"/>
                <a:sym typeface="Courier New"/>
              </a:rPr>
              <a:t>tick</a:t>
            </a:r>
            <a:r>
              <a:rPr lang="es-CO" sz="1050">
                <a:solidFill>
                  <a:srgbClr val="D4D4D4"/>
                </a:solidFill>
                <a:highlight>
                  <a:srgbClr val="1E1E1E"/>
                </a:highlight>
                <a:latin typeface="Courier New"/>
                <a:ea typeface="Courier New"/>
                <a:cs typeface="Courier New"/>
                <a:sym typeface="Courier New"/>
              </a:rPr>
              <a:t> = () </a:t>
            </a:r>
            <a:r>
              <a:rPr lang="es-CO"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raycaster</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setFromCamera</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mouse</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camera</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objectsToTest</a:t>
            </a:r>
            <a:r>
              <a:rPr lang="es-CO" sz="1050">
                <a:solidFill>
                  <a:srgbClr val="D4D4D4"/>
                </a:solidFill>
                <a:highlight>
                  <a:srgbClr val="1E1E1E"/>
                </a:highlight>
                <a:latin typeface="Courier New"/>
                <a:ea typeface="Courier New"/>
                <a:cs typeface="Courier New"/>
                <a:sym typeface="Courier New"/>
              </a:rPr>
              <a:t> = [</a:t>
            </a:r>
            <a:r>
              <a:rPr lang="es-CO" sz="1050">
                <a:solidFill>
                  <a:srgbClr val="9CDCFE"/>
                </a:solidFill>
                <a:highlight>
                  <a:srgbClr val="1E1E1E"/>
                </a:highlight>
                <a:latin typeface="Courier New"/>
                <a:ea typeface="Courier New"/>
                <a:cs typeface="Courier New"/>
                <a:sym typeface="Courier New"/>
              </a:rPr>
              <a:t>object1</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object2</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object3</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intersects</a:t>
            </a:r>
            <a:r>
              <a:rPr lang="es-CO" sz="1050">
                <a:solidFill>
                  <a:srgbClr val="D4D4D4"/>
                </a:solidFill>
                <a:highlight>
                  <a:srgbClr val="1E1E1E"/>
                </a:highlight>
                <a:latin typeface="Courier New"/>
                <a:ea typeface="Courier New"/>
                <a:cs typeface="Courier New"/>
                <a:sym typeface="Courier New"/>
              </a:rPr>
              <a:t> = </a:t>
            </a:r>
            <a:r>
              <a:rPr lang="es-CO" sz="1050">
                <a:solidFill>
                  <a:srgbClr val="4FC1FF"/>
                </a:solidFill>
                <a:highlight>
                  <a:srgbClr val="1E1E1E"/>
                </a:highlight>
                <a:latin typeface="Courier New"/>
                <a:ea typeface="Courier New"/>
                <a:cs typeface="Courier New"/>
                <a:sym typeface="Courier New"/>
              </a:rPr>
              <a:t>raycaster</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intersectObjects</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objectsToTest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C586C0"/>
                </a:solidFill>
                <a:highlight>
                  <a:srgbClr val="1E1E1E"/>
                </a:highlight>
                <a:latin typeface="Courier New"/>
                <a:ea typeface="Courier New"/>
                <a:cs typeface="Courier New"/>
                <a:sym typeface="Courier New"/>
              </a:rPr>
              <a:t>for</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intersect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of</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intersects</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intersect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material</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color</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set</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'#0000ff'</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C586C0"/>
                </a:solidFill>
                <a:highlight>
                  <a:srgbClr val="1E1E1E"/>
                </a:highlight>
                <a:latin typeface="Courier New"/>
                <a:ea typeface="Courier New"/>
                <a:cs typeface="Courier New"/>
                <a:sym typeface="Courier New"/>
              </a:rPr>
              <a:t>for</a:t>
            </a:r>
            <a:r>
              <a:rPr lang="es-CO" sz="1050">
                <a:solidFill>
                  <a:srgbClr val="D4D4D4"/>
                </a:solidFill>
                <a:highlight>
                  <a:srgbClr val="1E1E1E"/>
                </a:highlight>
                <a:latin typeface="Courier New"/>
                <a:ea typeface="Courier New"/>
                <a:cs typeface="Courier New"/>
                <a:sym typeface="Courier New"/>
              </a:rPr>
              <a:t>(</a:t>
            </a:r>
            <a:r>
              <a:rPr lang="es-CO" sz="1050">
                <a:solidFill>
                  <a:srgbClr val="569CD6"/>
                </a:solidFill>
                <a:highlight>
                  <a:srgbClr val="1E1E1E"/>
                </a:highlight>
                <a:latin typeface="Courier New"/>
                <a:ea typeface="Courier New"/>
                <a:cs typeface="Courier New"/>
                <a:sym typeface="Courier New"/>
              </a:rPr>
              <a:t>const</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of</a:t>
            </a: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objectsToTest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C586C0"/>
                </a:solidFill>
                <a:highlight>
                  <a:srgbClr val="1E1E1E"/>
                </a:highlight>
                <a:latin typeface="Courier New"/>
                <a:ea typeface="Courier New"/>
                <a:cs typeface="Courier New"/>
                <a:sym typeface="Courier New"/>
              </a:rPr>
              <a:t>if</a:t>
            </a:r>
            <a:r>
              <a:rPr lang="es-CO" sz="1050">
                <a:solidFill>
                  <a:srgbClr val="D4D4D4"/>
                </a:solidFill>
                <a:highlight>
                  <a:srgbClr val="1E1E1E"/>
                </a:highlight>
                <a:latin typeface="Courier New"/>
                <a:ea typeface="Courier New"/>
                <a:cs typeface="Courier New"/>
                <a:sym typeface="Courier New"/>
              </a:rPr>
              <a:t>(!</a:t>
            </a:r>
            <a:r>
              <a:rPr lang="es-CO" sz="1050">
                <a:solidFill>
                  <a:srgbClr val="4FC1FF"/>
                </a:solidFill>
                <a:highlight>
                  <a:srgbClr val="1E1E1E"/>
                </a:highlight>
                <a:latin typeface="Courier New"/>
                <a:ea typeface="Courier New"/>
                <a:cs typeface="Courier New"/>
                <a:sym typeface="Courier New"/>
              </a:rPr>
              <a:t>intersects</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find</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intersect</a:t>
            </a:r>
            <a:r>
              <a:rPr lang="es-CO" sz="1050">
                <a:solidFill>
                  <a:srgbClr val="D4D4D4"/>
                </a:solidFill>
                <a:highlight>
                  <a:srgbClr val="1E1E1E"/>
                </a:highlight>
                <a:latin typeface="Courier New"/>
                <a:ea typeface="Courier New"/>
                <a:cs typeface="Courier New"/>
                <a:sym typeface="Courier New"/>
              </a:rPr>
              <a:t> </a:t>
            </a:r>
            <a:r>
              <a:rPr lang="es-CO" sz="1050">
                <a:solidFill>
                  <a:srgbClr val="569CD6"/>
                </a:solidFill>
                <a:highlight>
                  <a:srgbClr val="1E1E1E"/>
                </a:highlight>
                <a:latin typeface="Courier New"/>
                <a:ea typeface="Courier New"/>
                <a:cs typeface="Courier New"/>
                <a:sym typeface="Courier New"/>
              </a:rPr>
              <a:t>=&gt;</a:t>
            </a:r>
            <a:r>
              <a:rPr lang="es-CO" sz="1050">
                <a:solidFill>
                  <a:srgbClr val="D4D4D4"/>
                </a:solidFill>
                <a:highlight>
                  <a:srgbClr val="1E1E1E"/>
                </a:highlight>
                <a:latin typeface="Courier New"/>
                <a:ea typeface="Courier New"/>
                <a:cs typeface="Courier New"/>
                <a:sym typeface="Courier New"/>
              </a:rPr>
              <a:t> </a:t>
            </a:r>
            <a:r>
              <a:rPr lang="es-CO" sz="1050">
                <a:solidFill>
                  <a:srgbClr val="9CDCFE"/>
                </a:solidFill>
                <a:highlight>
                  <a:srgbClr val="1E1E1E"/>
                </a:highlight>
                <a:latin typeface="Courier New"/>
                <a:ea typeface="Courier New"/>
                <a:cs typeface="Courier New"/>
                <a:sym typeface="Courier New"/>
              </a:rPr>
              <a:t>intersect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 === </a:t>
            </a:r>
            <a:r>
              <a:rPr lang="es-CO" sz="1050">
                <a:solidFill>
                  <a:srgbClr val="4FC1FF"/>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r>
              <a:rPr lang="es-CO" sz="1050">
                <a:solidFill>
                  <a:srgbClr val="4FC1FF"/>
                </a:solidFill>
                <a:highlight>
                  <a:srgbClr val="1E1E1E"/>
                </a:highlight>
                <a:latin typeface="Courier New"/>
                <a:ea typeface="Courier New"/>
                <a:cs typeface="Courier New"/>
                <a:sym typeface="Courier New"/>
              </a:rPr>
              <a:t>object</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material</a:t>
            </a:r>
            <a:r>
              <a:rPr lang="es-CO" sz="1050">
                <a:solidFill>
                  <a:srgbClr val="D4D4D4"/>
                </a:solidFill>
                <a:highlight>
                  <a:srgbClr val="1E1E1E"/>
                </a:highlight>
                <a:latin typeface="Courier New"/>
                <a:ea typeface="Courier New"/>
                <a:cs typeface="Courier New"/>
                <a:sym typeface="Courier New"/>
              </a:rPr>
              <a:t>.</a:t>
            </a:r>
            <a:r>
              <a:rPr lang="es-CO" sz="1050">
                <a:solidFill>
                  <a:srgbClr val="9CDCFE"/>
                </a:solidFill>
                <a:highlight>
                  <a:srgbClr val="1E1E1E"/>
                </a:highlight>
                <a:latin typeface="Courier New"/>
                <a:ea typeface="Courier New"/>
                <a:cs typeface="Courier New"/>
                <a:sym typeface="Courier New"/>
              </a:rPr>
              <a:t>color</a:t>
            </a:r>
            <a:r>
              <a:rPr lang="es-CO" sz="1050">
                <a:solidFill>
                  <a:srgbClr val="D4D4D4"/>
                </a:solidFill>
                <a:highlight>
                  <a:srgbClr val="1E1E1E"/>
                </a:highlight>
                <a:latin typeface="Courier New"/>
                <a:ea typeface="Courier New"/>
                <a:cs typeface="Courier New"/>
                <a:sym typeface="Courier New"/>
              </a:rPr>
              <a:t>.</a:t>
            </a:r>
            <a:r>
              <a:rPr lang="es-CO" sz="1050">
                <a:solidFill>
                  <a:srgbClr val="DCDCAA"/>
                </a:solidFill>
                <a:highlight>
                  <a:srgbClr val="1E1E1E"/>
                </a:highlight>
                <a:latin typeface="Courier New"/>
                <a:ea typeface="Courier New"/>
                <a:cs typeface="Courier New"/>
                <a:sym typeface="Courier New"/>
              </a:rPr>
              <a:t>set</a:t>
            </a:r>
            <a:r>
              <a:rPr lang="es-CO" sz="1050">
                <a:solidFill>
                  <a:srgbClr val="D4D4D4"/>
                </a:solidFill>
                <a:highlight>
                  <a:srgbClr val="1E1E1E"/>
                </a:highlight>
                <a:latin typeface="Courier New"/>
                <a:ea typeface="Courier New"/>
                <a:cs typeface="Courier New"/>
                <a:sym typeface="Courier New"/>
              </a:rPr>
              <a:t>(</a:t>
            </a:r>
            <a:r>
              <a:rPr lang="es-CO" sz="1050">
                <a:solidFill>
                  <a:srgbClr val="CE9178"/>
                </a:solidFill>
                <a:highlight>
                  <a:srgbClr val="1E1E1E"/>
                </a:highlight>
                <a:latin typeface="Courier New"/>
                <a:ea typeface="Courier New"/>
                <a:cs typeface="Courier New"/>
                <a:sym typeface="Courier New"/>
              </a:rPr>
              <a:t>'#ff0000'</a:t>
            </a: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C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20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pic>
        <p:nvPicPr>
          <p:cNvPr id="124" name="Google Shape;124;g1e1423ec3cb_0_39"/>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28" name="Shape 128"/>
        <p:cNvGrpSpPr/>
        <p:nvPr/>
      </p:nvGrpSpPr>
      <p:grpSpPr>
        <a:xfrm>
          <a:off x="0" y="0"/>
          <a:ext cx="0" cy="0"/>
          <a:chOff x="0" y="0"/>
          <a:chExt cx="0" cy="0"/>
        </a:xfrm>
      </p:grpSpPr>
      <p:pic>
        <p:nvPicPr>
          <p:cNvPr id="129" name="Google Shape;129;g1e1423ec3cb_0_45"/>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pic>
        <p:nvPicPr>
          <p:cNvPr id="130" name="Google Shape;130;g1e1423ec3cb_0_45"/>
          <p:cNvPicPr preferRelativeResize="0"/>
          <p:nvPr/>
        </p:nvPicPr>
        <p:blipFill>
          <a:blip r:embed="rId4">
            <a:alphaModFix/>
          </a:blip>
          <a:stretch>
            <a:fillRect/>
          </a:stretch>
        </p:blipFill>
        <p:spPr>
          <a:xfrm>
            <a:off x="3724275" y="3076200"/>
            <a:ext cx="4743450" cy="2019300"/>
          </a:xfrm>
          <a:prstGeom prst="rect">
            <a:avLst/>
          </a:prstGeom>
          <a:noFill/>
          <a:ln>
            <a:noFill/>
          </a:ln>
        </p:spPr>
      </p:pic>
      <p:sp>
        <p:nvSpPr>
          <p:cNvPr id="131" name="Google Shape;131;g1e1423ec3cb_0_45"/>
          <p:cNvSpPr txBox="1"/>
          <p:nvPr/>
        </p:nvSpPr>
        <p:spPr>
          <a:xfrm>
            <a:off x="833250" y="648932"/>
            <a:ext cx="10525500" cy="1877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Raycaster - Eventos de Mouse</a:t>
            </a:r>
            <a:endParaRPr b="1" sz="3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200"/>
              <a:buFont typeface="Arial"/>
              <a:buNone/>
            </a:pPr>
            <a:r>
              <a:rPr b="1" lang="es-CO" sz="2000">
                <a:solidFill>
                  <a:schemeClr val="lt1"/>
                </a:solidFill>
                <a:latin typeface="Consolas"/>
                <a:ea typeface="Consolas"/>
                <a:cs typeface="Consolas"/>
                <a:sym typeface="Consolas"/>
              </a:rPr>
              <a:t>Eso es simplemente para hacer ese cambio de colores que estamos viendo. En una aplicación </a:t>
            </a:r>
            <a:r>
              <a:rPr b="1" lang="es-CO" sz="2000">
                <a:solidFill>
                  <a:schemeClr val="lt1"/>
                </a:solidFill>
                <a:latin typeface="Consolas"/>
                <a:ea typeface="Consolas"/>
                <a:cs typeface="Consolas"/>
                <a:sym typeface="Consolas"/>
              </a:rPr>
              <a:t>más</a:t>
            </a:r>
            <a:r>
              <a:rPr b="1" lang="es-CO" sz="2000">
                <a:solidFill>
                  <a:schemeClr val="lt1"/>
                </a:solidFill>
                <a:latin typeface="Consolas"/>
                <a:ea typeface="Consolas"/>
                <a:cs typeface="Consolas"/>
                <a:sym typeface="Consolas"/>
              </a:rPr>
              <a:t> grande como se haría.</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35" name="Shape 135"/>
        <p:cNvGrpSpPr/>
        <p:nvPr/>
      </p:nvGrpSpPr>
      <p:grpSpPr>
        <a:xfrm>
          <a:off x="0" y="0"/>
          <a:ext cx="0" cy="0"/>
          <a:chOff x="0" y="0"/>
          <a:chExt cx="0" cy="0"/>
        </a:xfrm>
      </p:grpSpPr>
      <p:pic>
        <p:nvPicPr>
          <p:cNvPr id="136" name="Google Shape;136;g1e1423ec3cb_0_53"/>
          <p:cNvPicPr preferRelativeResize="0"/>
          <p:nvPr/>
        </p:nvPicPr>
        <p:blipFill rotWithShape="1">
          <a:blip r:embed="rId3">
            <a:alphaModFix/>
          </a:blip>
          <a:srcRect b="0" l="0" r="0" t="0"/>
          <a:stretch/>
        </p:blipFill>
        <p:spPr>
          <a:xfrm>
            <a:off x="10898012" y="7"/>
            <a:ext cx="1293993" cy="1297851"/>
          </a:xfrm>
          <a:prstGeom prst="rect">
            <a:avLst/>
          </a:prstGeom>
          <a:noFill/>
          <a:ln>
            <a:noFill/>
          </a:ln>
        </p:spPr>
      </p:pic>
      <p:sp>
        <p:nvSpPr>
          <p:cNvPr id="137" name="Google Shape;137;g1e1423ec3cb_0_53"/>
          <p:cNvSpPr txBox="1"/>
          <p:nvPr/>
        </p:nvSpPr>
        <p:spPr>
          <a:xfrm>
            <a:off x="833250" y="850382"/>
            <a:ext cx="10525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s-CO" sz="3200">
                <a:solidFill>
                  <a:schemeClr val="lt1"/>
                </a:solidFill>
                <a:latin typeface="Consolas"/>
                <a:ea typeface="Consolas"/>
                <a:cs typeface="Consolas"/>
                <a:sym typeface="Consolas"/>
              </a:rPr>
              <a:t>POR SUERTE REACT THREE FIBER LO SOLUCIONA</a:t>
            </a:r>
            <a:endParaRPr b="0" i="0" sz="2000" u="none" cap="none" strike="noStrike">
              <a:solidFill>
                <a:srgbClr val="BBBBB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pic>
        <p:nvPicPr>
          <p:cNvPr id="138" name="Google Shape;138;g1e1423ec3cb_0_53"/>
          <p:cNvPicPr preferRelativeResize="0"/>
          <p:nvPr/>
        </p:nvPicPr>
        <p:blipFill rotWithShape="1">
          <a:blip r:embed="rId4">
            <a:alphaModFix/>
          </a:blip>
          <a:srcRect b="2505" l="0" r="0" t="0"/>
          <a:stretch/>
        </p:blipFill>
        <p:spPr>
          <a:xfrm>
            <a:off x="4238050" y="1825025"/>
            <a:ext cx="3715900" cy="362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2023-03-18T04:59:30Z</dcterms:created>
  <dc:creator>Fabián Stiven Valencia Córdoba</dc:creator>
</cp:coreProperties>
</file>