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30"/>
  </p:notesMasterIdLst>
  <p:handoutMasterIdLst>
    <p:handoutMasterId r:id="rId31"/>
  </p:handoutMasterIdLst>
  <p:sldIdLst>
    <p:sldId id="256" r:id="rId5"/>
    <p:sldId id="262" r:id="rId6"/>
    <p:sldId id="263" r:id="rId7"/>
    <p:sldId id="265" r:id="rId8"/>
    <p:sldId id="264" r:id="rId9"/>
    <p:sldId id="266" r:id="rId10"/>
    <p:sldId id="277" r:id="rId11"/>
    <p:sldId id="278" r:id="rId12"/>
    <p:sldId id="267" r:id="rId13"/>
    <p:sldId id="276" r:id="rId14"/>
    <p:sldId id="268" r:id="rId15"/>
    <p:sldId id="269" r:id="rId16"/>
    <p:sldId id="270" r:id="rId17"/>
    <p:sldId id="271" r:id="rId18"/>
    <p:sldId id="272" r:id="rId19"/>
    <p:sldId id="273" r:id="rId20"/>
    <p:sldId id="274" r:id="rId21"/>
    <p:sldId id="275" r:id="rId22"/>
    <p:sldId id="279" r:id="rId23"/>
    <p:sldId id="280" r:id="rId24"/>
    <p:sldId id="281" r:id="rId25"/>
    <p:sldId id="282" r:id="rId26"/>
    <p:sldId id="283" r:id="rId27"/>
    <p:sldId id="284" r:id="rId28"/>
    <p:sldId id="28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80146" autoAdjust="0"/>
  </p:normalViewPr>
  <p:slideViewPr>
    <p:cSldViewPr snapToGrid="0">
      <p:cViewPr varScale="1">
        <p:scale>
          <a:sx n="73" d="100"/>
          <a:sy n="73" d="100"/>
        </p:scale>
        <p:origin x="486"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8/19/2020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still don’t have the complete picture—I don’t know everything—but I know </a:t>
            </a:r>
            <a:r>
              <a:rPr lang="en-US" i="1" dirty="0"/>
              <a:t>enough</a:t>
            </a:r>
            <a:r>
              <a:rPr lang="en-US" dirty="0"/>
              <a:t>. I can make reasonably-accurate estimates of the data I’m still missing. Particularly since I have similar almost-complete data about other people of the same age, social class, etc. </a:t>
            </a:r>
          </a:p>
          <a:p>
            <a:endParaRPr lang="en-US" dirty="0"/>
          </a:p>
          <a:p>
            <a:r>
              <a:rPr lang="en-US" dirty="0"/>
              <a:t>And if the user requests I delete the data, I can… because I already know about the blue scarf, the pearl earring, etc. In the real world: Political leanings &amp; commitment, religiosity, sexual identity &amp; activity, race, ethnicity, education, income, medical concerns, hobbies, taste in books/movies. </a:t>
            </a:r>
          </a:p>
          <a:p>
            <a:endParaRPr lang="en-US" dirty="0"/>
          </a:p>
          <a:p>
            <a:r>
              <a:rPr lang="en-US" dirty="0"/>
              <a:t>One estimate is that by the time you’ve clicked on ‘Like’ 150 times, Facebook knows you better than your parents do; at 300 likes, they know you better than your spouse does. </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288049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quizzes mentioned here are made up (though I’m sure there are some out there somewhere). </a:t>
            </a:r>
          </a:p>
          <a:p>
            <a:endParaRPr lang="en-US" dirty="0"/>
          </a:p>
          <a:p>
            <a:r>
              <a:rPr lang="en-US" dirty="0"/>
              <a:t>Ads targeted on extroversion/introversion had double the clickthrough rates of generic ads </a:t>
            </a:r>
          </a:p>
          <a:p>
            <a:r>
              <a:rPr lang="en-US" dirty="0"/>
              <a:t>Openness to Experience correlates fairly strongly with political ideology. </a:t>
            </a:r>
          </a:p>
          <a:p>
            <a:endParaRPr lang="en-US" dirty="0"/>
          </a:p>
          <a:p>
            <a:r>
              <a:rPr lang="en-US" dirty="0"/>
              <a:t>One vacation site showed more expensive options to Mac users than Windows users. (Same prices offered for both in that case, Mac users just got shown more expensive selections) but custom pricing is a goal of many retailers—Amazon certainly does it). </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20</a:t>
            </a:fld>
            <a:endParaRPr lang="en-US" dirty="0"/>
          </a:p>
        </p:txBody>
      </p:sp>
    </p:spTree>
    <p:extLst>
      <p:ext uri="{BB962C8B-B14F-4D97-AF65-F5344CB8AC3E}">
        <p14:creationId xmlns:p14="http://schemas.microsoft.com/office/powerpoint/2010/main" val="1226479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Leopard Party v. Gorilla Party idea taken from CGP Grey’s video series, “Voting in the Animal Kingdom.” The videos are about voting methods, not privacy. But if I start talking about Republicans &amp; Democrats, I’m going to annoy someone, possibly everyone. </a:t>
            </a:r>
          </a:p>
        </p:txBody>
      </p:sp>
      <p:sp>
        <p:nvSpPr>
          <p:cNvPr id="4" name="Slide Number Placeholder 3"/>
          <p:cNvSpPr>
            <a:spLocks noGrp="1"/>
          </p:cNvSpPr>
          <p:nvPr>
            <p:ph type="sldNum" sz="quarter" idx="5"/>
          </p:nvPr>
        </p:nvSpPr>
        <p:spPr/>
        <p:txBody>
          <a:bodyPr/>
          <a:lstStyle/>
          <a:p>
            <a:fld id="{C6B3AB32-59DF-41F1-9618-EDFBF5049629}" type="slidenum">
              <a:rPr lang="en-US" smtClean="0"/>
              <a:t>21</a:t>
            </a:fld>
            <a:endParaRPr lang="en-US" dirty="0"/>
          </a:p>
        </p:txBody>
      </p:sp>
    </p:spTree>
    <p:extLst>
      <p:ext uri="{BB962C8B-B14F-4D97-AF65-F5344CB8AC3E}">
        <p14:creationId xmlns:p14="http://schemas.microsoft.com/office/powerpoint/2010/main" val="301237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Google’s system for screening applications “learned” to mark down women’s applications, as they were less likely to be hired/promoted. The system was programmed not to look at gender, but it marked down applicants who’d attended women’s colleges or played women’s intramural sports, i.e. other indicators of sex. Error rate for facial recognition systems have racial component: &lt; 5% for white males 15-60, up to 40% for black women. </a:t>
            </a:r>
          </a:p>
        </p:txBody>
      </p:sp>
      <p:sp>
        <p:nvSpPr>
          <p:cNvPr id="4" name="Slide Number Placeholder 3"/>
          <p:cNvSpPr>
            <a:spLocks noGrp="1"/>
          </p:cNvSpPr>
          <p:nvPr>
            <p:ph type="sldNum" sz="quarter" idx="5"/>
          </p:nvPr>
        </p:nvSpPr>
        <p:spPr/>
        <p:txBody>
          <a:bodyPr/>
          <a:lstStyle/>
          <a:p>
            <a:fld id="{C6B3AB32-59DF-41F1-9618-EDFBF5049629}" type="slidenum">
              <a:rPr lang="en-US" smtClean="0"/>
              <a:t>23</a:t>
            </a:fld>
            <a:endParaRPr lang="en-US" dirty="0"/>
          </a:p>
        </p:txBody>
      </p:sp>
    </p:spTree>
    <p:extLst>
      <p:ext uri="{BB962C8B-B14F-4D97-AF65-F5344CB8AC3E}">
        <p14:creationId xmlns:p14="http://schemas.microsoft.com/office/powerpoint/2010/main" val="3284604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25</a:t>
            </a:fld>
            <a:endParaRPr lang="en-US" dirty="0"/>
          </a:p>
        </p:txBody>
      </p:sp>
    </p:spTree>
    <p:extLst>
      <p:ext uri="{BB962C8B-B14F-4D97-AF65-F5344CB8AC3E}">
        <p14:creationId xmlns:p14="http://schemas.microsoft.com/office/powerpoint/2010/main" val="2950562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Privacy doesn’t fit easily within John Locke’s definitions of natural rights . Alexander Rosenberg: Privacy is a prudential right; we’re better off if we recognize it. Judith Jarvis Thomson:  Can’t seem to agree on what privacy is beyond “we know it when we see it.” Every privacy violation is a violation of some other right, such as autonomy. Thus no need for precise definition. Example: changing room photo.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Some privacy is needed, but too much is bad, so….. </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1744331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McNealy got rich selling computers &amp; database software to governments. Just saying. </a:t>
            </a:r>
          </a:p>
          <a:p>
            <a:r>
              <a:rPr lang="en-US" dirty="0"/>
              <a:t>Schmidt had to walk back the comment a bit &amp; took some heat for it—there’s a difference between not wanting </a:t>
            </a:r>
            <a:r>
              <a:rPr lang="en-US" i="1" dirty="0"/>
              <a:t>anyone</a:t>
            </a:r>
            <a:r>
              <a:rPr lang="en-US" i="0" dirty="0"/>
              <a:t> to know something &amp; not wanting </a:t>
            </a:r>
            <a:r>
              <a:rPr lang="en-US" i="1" dirty="0"/>
              <a:t>him</a:t>
            </a:r>
            <a:r>
              <a:rPr lang="en-US" i="0" dirty="0"/>
              <a:t> (or his company) from knowing it; or, if they know it, what they do with the knowledge. </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166755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https://www.benmoorestudio.com/hermit-cave-restoration--master-plan.html</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2002808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 G. P. Grey points out, your brain loses a lot of information, what it does remember is lossy, details blur together. Your phone remembers verbatim every text discussion you had including entire conversations you’ve forgotten. You should prefer having your mind read to having your phone read. </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199084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Mosaic Effect: If I have only a few isolated bits of information, that tells me a little, but not much. This data isn’t particularly valuable…. </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2308426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as I gain more data, a little at a time, day by day… browsing history, app usage, purchases, location… </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1654460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more complete picture starts to emerge…. </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2120484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Making each bit of information I already have more valuable. The more I have, the more valuable it all becomes </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276997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8BEFE8-23FA-48BF-9010-42B11B819028}" type="datetime1">
              <a:rPr lang="en-US" smtClean="0"/>
              <a:t>8/19/2020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Brian Hare, UMKC                Linda Hall Library Deeper Dive: Privacy in a Digital Age               Week 1: What are we talking about?</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219FF4-1548-4B79-B0A0-D1B77CD9CFF2}" type="datetime1">
              <a:rPr lang="en-US" smtClean="0"/>
              <a:t>8/19/2020</a:t>
            </a:fld>
            <a:endParaRPr lang="en-US" dirty="0"/>
          </a:p>
        </p:txBody>
      </p:sp>
      <p:sp>
        <p:nvSpPr>
          <p:cNvPr id="5" name="Footer Placeholder 4"/>
          <p:cNvSpPr>
            <a:spLocks noGrp="1"/>
          </p:cNvSpPr>
          <p:nvPr>
            <p:ph type="ftr" sz="quarter" idx="11"/>
          </p:nvPr>
        </p:nvSpPr>
        <p:spPr/>
        <p:txBody>
          <a:bodyPr/>
          <a:lstStyle/>
          <a:p>
            <a:r>
              <a:rPr lang="en-US"/>
              <a:t>Brian Hare, UMKC                Linda Hall Library Deeper Dive: Privacy in a Digital Age               Week 1: What are we talking about?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69B9E4E-7A67-42D9-BEA4-49A58D8960CE}" type="datetime1">
              <a:rPr lang="en-US" smtClean="0"/>
              <a:t>8/19/2020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a:t>Brian Hare, UMKC                Linda Hall Library Deeper Dive: Privacy in a Digital Age               Week 1: What are we talking about?</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5F73E-2270-42B6-A389-5E18D3CD7D4C}" type="datetime1">
              <a:rPr lang="en-US" smtClean="0"/>
              <a:t>8/19/2020</a:t>
            </a:fld>
            <a:endParaRPr lang="en-US" dirty="0"/>
          </a:p>
        </p:txBody>
      </p:sp>
      <p:sp>
        <p:nvSpPr>
          <p:cNvPr id="5" name="Footer Placeholder 4"/>
          <p:cNvSpPr>
            <a:spLocks noGrp="1"/>
          </p:cNvSpPr>
          <p:nvPr>
            <p:ph type="ftr" sz="quarter" idx="11"/>
          </p:nvPr>
        </p:nvSpPr>
        <p:spPr/>
        <p:txBody>
          <a:bodyPr/>
          <a:lstStyle/>
          <a:p>
            <a:r>
              <a:rPr lang="en-US"/>
              <a:t>Brian Hare, UMKC                Linda Hall Library Deeper Dive: Privacy in a Digital Age               Week 1: What are we talking about?</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ACA2A90-0678-403F-92B0-B1C4710D9827}" type="datetime1">
              <a:rPr lang="en-US" smtClean="0"/>
              <a:t>8/19/2020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Brian Hare, UMKC                Linda Hall Library Deeper Dive: Privacy in a Digital Age               Week 1: What are we talking about?</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D3BDA0-9BE3-48E5-B4B5-586D46582455}" type="datetime1">
              <a:rPr lang="en-US" smtClean="0"/>
              <a:t>8/19/2020</a:t>
            </a:fld>
            <a:endParaRPr lang="en-US" dirty="0"/>
          </a:p>
        </p:txBody>
      </p:sp>
      <p:sp>
        <p:nvSpPr>
          <p:cNvPr id="6" name="Footer Placeholder 5"/>
          <p:cNvSpPr>
            <a:spLocks noGrp="1"/>
          </p:cNvSpPr>
          <p:nvPr>
            <p:ph type="ftr" sz="quarter" idx="11"/>
          </p:nvPr>
        </p:nvSpPr>
        <p:spPr/>
        <p:txBody>
          <a:bodyPr/>
          <a:lstStyle/>
          <a:p>
            <a:r>
              <a:rPr lang="en-US"/>
              <a:t>Brian Hare, UMKC                Linda Hall Library Deeper Dive: Privacy in a Digital Age               Week 1: What are we talking about?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EA6E13-30BE-4E2C-9FC7-249A0954DB14}" type="datetime1">
              <a:rPr lang="en-US" smtClean="0"/>
              <a:t>8/19/2020</a:t>
            </a:fld>
            <a:endParaRPr lang="en-US" dirty="0"/>
          </a:p>
        </p:txBody>
      </p:sp>
      <p:sp>
        <p:nvSpPr>
          <p:cNvPr id="8" name="Footer Placeholder 7"/>
          <p:cNvSpPr>
            <a:spLocks noGrp="1"/>
          </p:cNvSpPr>
          <p:nvPr>
            <p:ph type="ftr" sz="quarter" idx="11"/>
          </p:nvPr>
        </p:nvSpPr>
        <p:spPr/>
        <p:txBody>
          <a:bodyPr/>
          <a:lstStyle/>
          <a:p>
            <a:r>
              <a:rPr lang="en-US"/>
              <a:t>Brian Hare, UMKC                Linda Hall Library Deeper Dive: Privacy in a Digital Age               Week 1: What are we talking about?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9B3691C-A95A-447F-854C-1BA03B79BF27}" type="datetime1">
              <a:rPr lang="en-US" smtClean="0"/>
              <a:t>8/19/2020</a:t>
            </a:fld>
            <a:endParaRPr lang="en-US" dirty="0"/>
          </a:p>
        </p:txBody>
      </p:sp>
      <p:sp>
        <p:nvSpPr>
          <p:cNvPr id="4" name="Footer Placeholder 3"/>
          <p:cNvSpPr>
            <a:spLocks noGrp="1"/>
          </p:cNvSpPr>
          <p:nvPr>
            <p:ph type="ftr" sz="quarter" idx="11"/>
          </p:nvPr>
        </p:nvSpPr>
        <p:spPr/>
        <p:txBody>
          <a:bodyPr/>
          <a:lstStyle/>
          <a:p>
            <a:r>
              <a:rPr lang="en-US"/>
              <a:t>Brian Hare, UMKC                Linda Hall Library Deeper Dive: Privacy in a Digital Age               Week 1: What are we talking about?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E1506-818D-460F-8F4C-5946ECE36832}" type="datetime1">
              <a:rPr lang="en-US" smtClean="0"/>
              <a:t>8/19/2020</a:t>
            </a:fld>
            <a:endParaRPr lang="en-US" dirty="0"/>
          </a:p>
        </p:txBody>
      </p:sp>
      <p:sp>
        <p:nvSpPr>
          <p:cNvPr id="3" name="Footer Placeholder 2"/>
          <p:cNvSpPr>
            <a:spLocks noGrp="1"/>
          </p:cNvSpPr>
          <p:nvPr>
            <p:ph type="ftr" sz="quarter" idx="11"/>
          </p:nvPr>
        </p:nvSpPr>
        <p:spPr/>
        <p:txBody>
          <a:bodyPr/>
          <a:lstStyle/>
          <a:p>
            <a:r>
              <a:rPr lang="en-US"/>
              <a:t>Brian Hare, UMKC                Linda Hall Library Deeper Dive: Privacy in a Digital Age               Week 1: What are we talking about?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4AA5EEC-C230-4124-BF35-DFA35B314F7A}" type="datetime1">
              <a:rPr lang="en-US" smtClean="0"/>
              <a:t>8/19/2020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Brian Hare, UMKC                Linda Hall Library Deeper Dive: Privacy in a Digital Age               Week 1: What are we talking about?</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4FE13-E507-4E57-9FC1-CA877E0C2B8A}" type="datetime1">
              <a:rPr lang="en-US" smtClean="0"/>
              <a:t>8/19/2020</a:t>
            </a:fld>
            <a:endParaRPr lang="en-US" dirty="0"/>
          </a:p>
        </p:txBody>
      </p:sp>
      <p:sp>
        <p:nvSpPr>
          <p:cNvPr id="6" name="Footer Placeholder 5"/>
          <p:cNvSpPr>
            <a:spLocks noGrp="1"/>
          </p:cNvSpPr>
          <p:nvPr>
            <p:ph type="ftr" sz="quarter" idx="11"/>
          </p:nvPr>
        </p:nvSpPr>
        <p:spPr/>
        <p:txBody>
          <a:bodyPr/>
          <a:lstStyle/>
          <a:p>
            <a:r>
              <a:rPr lang="en-US"/>
              <a:t>Brian Hare, UMKC                Linda Hall Library Deeper Dive: Privacy in a Digital Age               Week 1: What are we talking about?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2BF3F71-8C20-4A7E-A4D7-BC1EEEEBBB61}" type="datetime1">
              <a:rPr lang="en-US" smtClean="0"/>
              <a:t>8/19/2020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Brian Hare, UMKC                Linda Hall Library Deeper Dive: Privacy in a Digital Age               Week 1: What are we talking about?</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114802"/>
            <a:ext cx="10993549" cy="895244"/>
          </a:xfrm>
        </p:spPr>
        <p:txBody>
          <a:bodyPr>
            <a:noAutofit/>
          </a:bodyPr>
          <a:lstStyle/>
          <a:p>
            <a:r>
              <a:rPr lang="en-US" sz="6000" dirty="0">
                <a:solidFill>
                  <a:schemeClr val="bg1"/>
                </a:solidFill>
              </a:rPr>
              <a:t>Privacy In A Digital Age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277394"/>
            <a:ext cx="10993546" cy="1123405"/>
          </a:xfrm>
        </p:spPr>
        <p:txBody>
          <a:bodyPr>
            <a:normAutofit fontScale="92500"/>
          </a:bodyPr>
          <a:lstStyle/>
          <a:p>
            <a:r>
              <a:rPr lang="en-US" dirty="0">
                <a:solidFill>
                  <a:srgbClr val="7CEBFF"/>
                </a:solidFill>
              </a:rPr>
              <a:t>Brian Hare, Associate Teaching Professor </a:t>
            </a:r>
          </a:p>
          <a:p>
            <a:r>
              <a:rPr lang="en-US" dirty="0">
                <a:solidFill>
                  <a:srgbClr val="7CEBFF"/>
                </a:solidFill>
              </a:rPr>
              <a:t>UMKC School of Computing &amp; Engineering</a:t>
            </a:r>
          </a:p>
          <a:p>
            <a:r>
              <a:rPr lang="en-US" dirty="0">
                <a:solidFill>
                  <a:srgbClr val="7CEBFF"/>
                </a:solidFill>
              </a:rPr>
              <a:t>Linda Hall Library “Deeper Dive” series  - August 2020                                          WEEK 1: What are we talking about?</a:t>
            </a:r>
          </a:p>
        </p:txBody>
      </p:sp>
      <p:sp>
        <p:nvSpPr>
          <p:cNvPr id="4" name="Footer Placeholder 3">
            <a:extLst>
              <a:ext uri="{FF2B5EF4-FFF2-40B4-BE49-F238E27FC236}">
                <a16:creationId xmlns:a16="http://schemas.microsoft.com/office/drawing/2014/main" id="{B19BE1FD-809A-4473-9855-851E425A8D26}"/>
              </a:ext>
            </a:extLst>
          </p:cNvPr>
          <p:cNvSpPr>
            <a:spLocks noGrp="1"/>
          </p:cNvSpPr>
          <p:nvPr>
            <p:ph type="ftr" sz="quarter" idx="11"/>
          </p:nvPr>
        </p:nvSpPr>
        <p:spPr/>
        <p:txBody>
          <a:bodyPr/>
          <a:lstStyle/>
          <a:p>
            <a:r>
              <a:rPr lang="en-US"/>
              <a:t>Brian Hare, UMKC                Linda Hall Library Deeper Dive: Privacy in a Digital Age               Week 1: What are we talking about?</a:t>
            </a:r>
            <a:endParaRPr lang="en-US" dirty="0"/>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3161-8E8C-4322-8650-5FE8A75436DC}"/>
              </a:ext>
            </a:extLst>
          </p:cNvPr>
          <p:cNvSpPr>
            <a:spLocks noGrp="1"/>
          </p:cNvSpPr>
          <p:nvPr>
            <p:ph type="title"/>
          </p:nvPr>
        </p:nvSpPr>
        <p:spPr/>
        <p:txBody>
          <a:bodyPr/>
          <a:lstStyle/>
          <a:p>
            <a:r>
              <a:rPr lang="en-US" dirty="0"/>
              <a:t>Example: 2019 Privacy International Study</a:t>
            </a:r>
          </a:p>
        </p:txBody>
      </p:sp>
      <p:sp>
        <p:nvSpPr>
          <p:cNvPr id="3" name="Content Placeholder 2">
            <a:extLst>
              <a:ext uri="{FF2B5EF4-FFF2-40B4-BE49-F238E27FC236}">
                <a16:creationId xmlns:a16="http://schemas.microsoft.com/office/drawing/2014/main" id="{F444629B-B351-4262-B0D4-3C15632802B5}"/>
              </a:ext>
            </a:extLst>
          </p:cNvPr>
          <p:cNvSpPr>
            <a:spLocks noGrp="1"/>
          </p:cNvSpPr>
          <p:nvPr>
            <p:ph idx="1"/>
          </p:nvPr>
        </p:nvSpPr>
        <p:spPr/>
        <p:txBody>
          <a:bodyPr/>
          <a:lstStyle/>
          <a:p>
            <a:r>
              <a:rPr lang="en-US" dirty="0"/>
              <a:t>61% of apps send data to Facebook as soon as they’re opened, whether the user has a Facebook account or not, or is logged on to FB or not. </a:t>
            </a:r>
          </a:p>
          <a:p>
            <a:r>
              <a:rPr lang="en-US" dirty="0"/>
              <a:t>Often sent unencrypted, easily readable </a:t>
            </a:r>
          </a:p>
          <a:p>
            <a:r>
              <a:rPr lang="en-US" dirty="0"/>
              <a:t>Medical &amp; fertility-tracking apps include data on diet, alcohol use, sexual activity, symptoms, mood, &amp; other sensitive information—again, sometimes sent unencrypted </a:t>
            </a:r>
          </a:p>
          <a:p>
            <a:r>
              <a:rPr lang="en-US" dirty="0"/>
              <a:t>Medical data also shared with wzkrt.com, “Wizard Rocket,” a “customer-retention platform that helps consumer brands maximize user lifetime value, optimize key conversion metrics, and boost retention rates.” </a:t>
            </a:r>
          </a:p>
          <a:p>
            <a:pPr lvl="1"/>
            <a:r>
              <a:rPr lang="en-US" dirty="0"/>
              <a:t>That site has since vanished…. </a:t>
            </a:r>
          </a:p>
          <a:p>
            <a:endParaRPr lang="en-US" dirty="0"/>
          </a:p>
        </p:txBody>
      </p:sp>
      <p:sp>
        <p:nvSpPr>
          <p:cNvPr id="4" name="Footer Placeholder 3">
            <a:extLst>
              <a:ext uri="{FF2B5EF4-FFF2-40B4-BE49-F238E27FC236}">
                <a16:creationId xmlns:a16="http://schemas.microsoft.com/office/drawing/2014/main" id="{C25E6C75-F6D4-4E73-8962-7FD5D72F79C4}"/>
              </a:ext>
            </a:extLst>
          </p:cNvPr>
          <p:cNvSpPr>
            <a:spLocks noGrp="1"/>
          </p:cNvSpPr>
          <p:nvPr>
            <p:ph type="ftr" sz="quarter" idx="11"/>
          </p:nvPr>
        </p:nvSpPr>
        <p:spPr>
          <a:xfrm>
            <a:off x="581192" y="5951811"/>
            <a:ext cx="10025848" cy="365125"/>
          </a:xfrm>
        </p:spPr>
        <p:txBody>
          <a:bodyPr/>
          <a:lstStyle/>
          <a:p>
            <a:r>
              <a:rPr lang="en-US" dirty="0"/>
              <a:t>Brian Hare, UMKC                Linda Hall Library Deeper Dive: Privacy in a Digital Age               Week 1: What are we talking about?</a:t>
            </a:r>
          </a:p>
        </p:txBody>
      </p:sp>
    </p:spTree>
    <p:extLst>
      <p:ext uri="{BB962C8B-B14F-4D97-AF65-F5344CB8AC3E}">
        <p14:creationId xmlns:p14="http://schemas.microsoft.com/office/powerpoint/2010/main" val="346649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vintage photo of a person&#10;&#10;Description automatically generated">
            <a:extLst>
              <a:ext uri="{FF2B5EF4-FFF2-40B4-BE49-F238E27FC236}">
                <a16:creationId xmlns:a16="http://schemas.microsoft.com/office/drawing/2014/main" id="{75C896AF-368D-4E7D-81E8-2DAA9BAF3A3E}"/>
              </a:ext>
            </a:extLst>
          </p:cNvPr>
          <p:cNvPicPr>
            <a:picLocks noChangeAspect="1"/>
          </p:cNvPicPr>
          <p:nvPr/>
        </p:nvPicPr>
        <p:blipFill rotWithShape="1">
          <a:blip r:embed="rId3"/>
          <a:srcRect t="8938" r="9091" b="20772"/>
          <a:stretch/>
        </p:blipFill>
        <p:spPr>
          <a:xfrm>
            <a:off x="20" y="10"/>
            <a:ext cx="12191980" cy="6857990"/>
          </a:xfrm>
          <a:prstGeom prst="rect">
            <a:avLst/>
          </a:prstGeom>
        </p:spPr>
      </p:pic>
      <p:sp>
        <p:nvSpPr>
          <p:cNvPr id="2" name="Title 1">
            <a:extLst>
              <a:ext uri="{FF2B5EF4-FFF2-40B4-BE49-F238E27FC236}">
                <a16:creationId xmlns:a16="http://schemas.microsoft.com/office/drawing/2014/main" id="{ED4F0555-ECCB-4E02-BF0B-2BCFCD8AA05D}"/>
              </a:ext>
            </a:extLst>
          </p:cNvPr>
          <p:cNvSpPr>
            <a:spLocks noGrp="1"/>
          </p:cNvSpPr>
          <p:nvPr>
            <p:ph type="title"/>
          </p:nvPr>
        </p:nvSpPr>
        <p:spPr>
          <a:xfrm>
            <a:off x="584200" y="1006956"/>
            <a:ext cx="3412067" cy="1372177"/>
          </a:xfrm>
          <a:solidFill>
            <a:schemeClr val="accent1">
              <a:lumMod val="75000"/>
            </a:schemeClr>
          </a:solidFill>
        </p:spPr>
        <p:txBody>
          <a:bodyPr anchor="ctr">
            <a:normAutofit/>
          </a:bodyPr>
          <a:lstStyle/>
          <a:p>
            <a:r>
              <a:rPr lang="en-US" dirty="0"/>
              <a:t>Can you hide from all this? </a:t>
            </a:r>
          </a:p>
        </p:txBody>
      </p:sp>
      <p:sp>
        <p:nvSpPr>
          <p:cNvPr id="9" name="Content Placeholder 8">
            <a:extLst>
              <a:ext uri="{FF2B5EF4-FFF2-40B4-BE49-F238E27FC236}">
                <a16:creationId xmlns:a16="http://schemas.microsoft.com/office/drawing/2014/main" id="{C02F8D42-03A8-4515-9D0A-EDC030BE9F43}"/>
              </a:ext>
            </a:extLst>
          </p:cNvPr>
          <p:cNvSpPr>
            <a:spLocks noGrp="1"/>
          </p:cNvSpPr>
          <p:nvPr>
            <p:ph idx="1"/>
          </p:nvPr>
        </p:nvSpPr>
        <p:spPr>
          <a:xfrm>
            <a:off x="581193" y="2438399"/>
            <a:ext cx="3415074" cy="3564467"/>
          </a:xfrm>
          <a:solidFill>
            <a:schemeClr val="accent1">
              <a:lumMod val="75000"/>
            </a:schemeClr>
          </a:solidFill>
        </p:spPr>
        <p:txBody>
          <a:bodyPr>
            <a:normAutofit/>
          </a:bodyPr>
          <a:lstStyle/>
          <a:p>
            <a:r>
              <a:rPr lang="en-US" dirty="0">
                <a:solidFill>
                  <a:schemeClr val="bg1"/>
                </a:solidFill>
              </a:rPr>
              <a:t>Not really. For most of us, retreating to a hermit’s cave isn’t an option </a:t>
            </a:r>
          </a:p>
          <a:p>
            <a:r>
              <a:rPr lang="en-US" dirty="0">
                <a:solidFill>
                  <a:schemeClr val="bg1"/>
                </a:solidFill>
              </a:rPr>
              <a:t>Not all use of data is bad! </a:t>
            </a:r>
          </a:p>
          <a:p>
            <a:r>
              <a:rPr lang="en-US" dirty="0">
                <a:solidFill>
                  <a:schemeClr val="bg1"/>
                </a:solidFill>
              </a:rPr>
              <a:t>How to manage it reasonably: </a:t>
            </a:r>
          </a:p>
          <a:p>
            <a:pPr lvl="1"/>
            <a:r>
              <a:rPr lang="en-US" dirty="0">
                <a:solidFill>
                  <a:schemeClr val="bg1"/>
                </a:solidFill>
              </a:rPr>
              <a:t>Who has the right to do what</a:t>
            </a:r>
          </a:p>
          <a:p>
            <a:pPr lvl="1"/>
            <a:r>
              <a:rPr lang="en-US" dirty="0">
                <a:solidFill>
                  <a:schemeClr val="bg1"/>
                </a:solidFill>
              </a:rPr>
              <a:t>Who authorized it </a:t>
            </a:r>
          </a:p>
          <a:p>
            <a:pPr lvl="1"/>
            <a:r>
              <a:rPr lang="en-US" dirty="0">
                <a:solidFill>
                  <a:schemeClr val="bg1"/>
                </a:solidFill>
              </a:rPr>
              <a:t>Accountability</a:t>
            </a:r>
          </a:p>
        </p:txBody>
      </p:sp>
    </p:spTree>
    <p:extLst>
      <p:ext uri="{BB962C8B-B14F-4D97-AF65-F5344CB8AC3E}">
        <p14:creationId xmlns:p14="http://schemas.microsoft.com/office/powerpoint/2010/main" val="259179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9E79-BC3A-4D07-978E-6BD76760FE14}"/>
              </a:ext>
            </a:extLst>
          </p:cNvPr>
          <p:cNvSpPr>
            <a:spLocks noGrp="1"/>
          </p:cNvSpPr>
          <p:nvPr>
            <p:ph type="title"/>
          </p:nvPr>
        </p:nvSpPr>
        <p:spPr/>
        <p:txBody>
          <a:bodyPr/>
          <a:lstStyle/>
          <a:p>
            <a:r>
              <a:rPr lang="en-US" dirty="0"/>
              <a:t>Why Digital is different </a:t>
            </a:r>
          </a:p>
        </p:txBody>
      </p:sp>
      <p:sp>
        <p:nvSpPr>
          <p:cNvPr id="3" name="Content Placeholder 2">
            <a:extLst>
              <a:ext uri="{FF2B5EF4-FFF2-40B4-BE49-F238E27FC236}">
                <a16:creationId xmlns:a16="http://schemas.microsoft.com/office/drawing/2014/main" id="{7E731869-E95E-4EF9-B915-53F25E0FAFDD}"/>
              </a:ext>
            </a:extLst>
          </p:cNvPr>
          <p:cNvSpPr>
            <a:spLocks noGrp="1"/>
          </p:cNvSpPr>
          <p:nvPr>
            <p:ph idx="1"/>
          </p:nvPr>
        </p:nvSpPr>
        <p:spPr/>
        <p:txBody>
          <a:bodyPr>
            <a:normAutofit/>
          </a:bodyPr>
          <a:lstStyle/>
          <a:p>
            <a:r>
              <a:rPr lang="en-US" sz="3200" dirty="0"/>
              <a:t>Speed </a:t>
            </a:r>
          </a:p>
          <a:p>
            <a:r>
              <a:rPr lang="en-US" sz="3200" dirty="0"/>
              <a:t>Scale </a:t>
            </a:r>
          </a:p>
          <a:p>
            <a:pPr lvl="1"/>
            <a:r>
              <a:rPr lang="en-US" sz="3000" dirty="0"/>
              <a:t>Detailed records of location, activity, interest</a:t>
            </a:r>
          </a:p>
          <a:p>
            <a:r>
              <a:rPr lang="en-US" sz="3200" dirty="0"/>
              <a:t>Analytical Capabilities </a:t>
            </a:r>
          </a:p>
          <a:p>
            <a:r>
              <a:rPr lang="en-US" sz="3200" dirty="0"/>
              <a:t>At some point, a difference of degree becomes a difference of kind</a:t>
            </a:r>
          </a:p>
        </p:txBody>
      </p:sp>
      <p:sp>
        <p:nvSpPr>
          <p:cNvPr id="4" name="Footer Placeholder 3">
            <a:extLst>
              <a:ext uri="{FF2B5EF4-FFF2-40B4-BE49-F238E27FC236}">
                <a16:creationId xmlns:a16="http://schemas.microsoft.com/office/drawing/2014/main" id="{0313DA72-73EF-4590-A1E6-54FB9B777D6E}"/>
              </a:ext>
            </a:extLst>
          </p:cNvPr>
          <p:cNvSpPr>
            <a:spLocks noGrp="1"/>
          </p:cNvSpPr>
          <p:nvPr>
            <p:ph type="ftr" sz="quarter" idx="11"/>
          </p:nvPr>
        </p:nvSpPr>
        <p:spPr>
          <a:xfrm>
            <a:off x="581191" y="5951811"/>
            <a:ext cx="9255139" cy="365125"/>
          </a:xfrm>
        </p:spPr>
        <p:txBody>
          <a:bodyPr/>
          <a:lstStyle/>
          <a:p>
            <a:r>
              <a:rPr lang="en-US" dirty="0"/>
              <a:t>Brian Hare, UMKC                Linda Hall Library Deeper Dive: Privacy in a Digital Age               Week 1: What are we talking about?</a:t>
            </a:r>
          </a:p>
        </p:txBody>
      </p:sp>
    </p:spTree>
    <p:extLst>
      <p:ext uri="{BB962C8B-B14F-4D97-AF65-F5344CB8AC3E}">
        <p14:creationId xmlns:p14="http://schemas.microsoft.com/office/powerpoint/2010/main" val="2794519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A picture containing screen, monitor, dark, television&#10;&#10;Description automatically generated">
            <a:extLst>
              <a:ext uri="{FF2B5EF4-FFF2-40B4-BE49-F238E27FC236}">
                <a16:creationId xmlns:a16="http://schemas.microsoft.com/office/drawing/2014/main" id="{5195FAF1-2BF1-4053-ADFD-75D21CA17E3C}"/>
              </a:ext>
            </a:extLst>
          </p:cNvPr>
          <p:cNvPicPr>
            <a:picLocks noChangeAspect="1"/>
          </p:cNvPicPr>
          <p:nvPr/>
        </p:nvPicPr>
        <p:blipFill rotWithShape="1">
          <a:blip r:embed="rId3"/>
          <a:srcRect l="17286" r="8094"/>
          <a:stretch/>
        </p:blipFill>
        <p:spPr>
          <a:xfrm>
            <a:off x="4318827" y="643466"/>
            <a:ext cx="3554346" cy="5571067"/>
          </a:xfrm>
          <a:prstGeom prst="rect">
            <a:avLst/>
          </a:prstGeom>
        </p:spPr>
      </p:pic>
    </p:spTree>
    <p:extLst>
      <p:ext uri="{BB962C8B-B14F-4D97-AF65-F5344CB8AC3E}">
        <p14:creationId xmlns:p14="http://schemas.microsoft.com/office/powerpoint/2010/main" val="29029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A picture containing dark, screen, monitor, television&#10;&#10;Description automatically generated">
            <a:extLst>
              <a:ext uri="{FF2B5EF4-FFF2-40B4-BE49-F238E27FC236}">
                <a16:creationId xmlns:a16="http://schemas.microsoft.com/office/drawing/2014/main" id="{91590F0C-F920-47B8-986F-25846FFC3465}"/>
              </a:ext>
            </a:extLst>
          </p:cNvPr>
          <p:cNvPicPr>
            <a:picLocks noChangeAspect="1"/>
          </p:cNvPicPr>
          <p:nvPr/>
        </p:nvPicPr>
        <p:blipFill rotWithShape="1">
          <a:blip r:embed="rId3"/>
          <a:srcRect r="4369" b="3"/>
          <a:stretch/>
        </p:blipFill>
        <p:spPr>
          <a:xfrm>
            <a:off x="3818355" y="643466"/>
            <a:ext cx="4555291" cy="5571067"/>
          </a:xfrm>
          <a:prstGeom prst="rect">
            <a:avLst/>
          </a:prstGeom>
        </p:spPr>
      </p:pic>
    </p:spTree>
    <p:extLst>
      <p:ext uri="{BB962C8B-B14F-4D97-AF65-F5344CB8AC3E}">
        <p14:creationId xmlns:p14="http://schemas.microsoft.com/office/powerpoint/2010/main" val="3284527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A picture containing dark, light, sitting, screen&#10;&#10;Description automatically generated">
            <a:extLst>
              <a:ext uri="{FF2B5EF4-FFF2-40B4-BE49-F238E27FC236}">
                <a16:creationId xmlns:a16="http://schemas.microsoft.com/office/drawing/2014/main" id="{5DB41A1A-471E-4912-ADC9-419A038CD7D0}"/>
              </a:ext>
            </a:extLst>
          </p:cNvPr>
          <p:cNvPicPr>
            <a:picLocks noChangeAspect="1"/>
          </p:cNvPicPr>
          <p:nvPr/>
        </p:nvPicPr>
        <p:blipFill rotWithShape="1">
          <a:blip r:embed="rId3"/>
          <a:srcRect r="4369" b="3"/>
          <a:stretch/>
        </p:blipFill>
        <p:spPr>
          <a:xfrm>
            <a:off x="3818355" y="643467"/>
            <a:ext cx="4555290" cy="5571066"/>
          </a:xfrm>
          <a:prstGeom prst="rect">
            <a:avLst/>
          </a:prstGeom>
        </p:spPr>
      </p:pic>
    </p:spTree>
    <p:extLst>
      <p:ext uri="{BB962C8B-B14F-4D97-AF65-F5344CB8AC3E}">
        <p14:creationId xmlns:p14="http://schemas.microsoft.com/office/powerpoint/2010/main" val="394478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A picture containing dark, room, light, lit&#10;&#10;Description automatically generated">
            <a:extLst>
              <a:ext uri="{FF2B5EF4-FFF2-40B4-BE49-F238E27FC236}">
                <a16:creationId xmlns:a16="http://schemas.microsoft.com/office/drawing/2014/main" id="{A11AE38B-8F0A-4CF1-8788-628D42855A92}"/>
              </a:ext>
            </a:extLst>
          </p:cNvPr>
          <p:cNvPicPr>
            <a:picLocks noChangeAspect="1"/>
          </p:cNvPicPr>
          <p:nvPr/>
        </p:nvPicPr>
        <p:blipFill rotWithShape="1">
          <a:blip r:embed="rId3"/>
          <a:srcRect l="4366" r="3" b="3"/>
          <a:stretch/>
        </p:blipFill>
        <p:spPr>
          <a:xfrm>
            <a:off x="3818355" y="643466"/>
            <a:ext cx="4555291" cy="5571067"/>
          </a:xfrm>
          <a:prstGeom prst="rect">
            <a:avLst/>
          </a:prstGeom>
        </p:spPr>
      </p:pic>
    </p:spTree>
    <p:extLst>
      <p:ext uri="{BB962C8B-B14F-4D97-AF65-F5344CB8AC3E}">
        <p14:creationId xmlns:p14="http://schemas.microsoft.com/office/powerpoint/2010/main" val="4027547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A picture containing table, light, room, dark&#10;&#10;Description automatically generated">
            <a:extLst>
              <a:ext uri="{FF2B5EF4-FFF2-40B4-BE49-F238E27FC236}">
                <a16:creationId xmlns:a16="http://schemas.microsoft.com/office/drawing/2014/main" id="{1FA07EF4-AF7E-4800-93AA-EC80F993F05A}"/>
              </a:ext>
            </a:extLst>
          </p:cNvPr>
          <p:cNvPicPr>
            <a:picLocks noChangeAspect="1"/>
          </p:cNvPicPr>
          <p:nvPr/>
        </p:nvPicPr>
        <p:blipFill rotWithShape="1">
          <a:blip r:embed="rId3"/>
          <a:srcRect l="4366" r="3" b="3"/>
          <a:stretch/>
        </p:blipFill>
        <p:spPr>
          <a:xfrm>
            <a:off x="3818355" y="643466"/>
            <a:ext cx="4555291" cy="5571067"/>
          </a:xfrm>
          <a:prstGeom prst="rect">
            <a:avLst/>
          </a:prstGeom>
        </p:spPr>
      </p:pic>
    </p:spTree>
    <p:extLst>
      <p:ext uri="{BB962C8B-B14F-4D97-AF65-F5344CB8AC3E}">
        <p14:creationId xmlns:p14="http://schemas.microsoft.com/office/powerpoint/2010/main" val="191873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67165-9949-448F-93D0-75749E218ADC}"/>
              </a:ext>
            </a:extLst>
          </p:cNvPr>
          <p:cNvSpPr>
            <a:spLocks noGrp="1"/>
          </p:cNvSpPr>
          <p:nvPr>
            <p:ph type="title"/>
          </p:nvPr>
        </p:nvSpPr>
        <p:spPr/>
        <p:txBody>
          <a:bodyPr/>
          <a:lstStyle/>
          <a:p>
            <a:r>
              <a:rPr lang="en-US" dirty="0"/>
              <a:t>There’s no such thing as online anonymity</a:t>
            </a:r>
          </a:p>
        </p:txBody>
      </p:sp>
      <p:sp>
        <p:nvSpPr>
          <p:cNvPr id="3" name="Content Placeholder 2">
            <a:extLst>
              <a:ext uri="{FF2B5EF4-FFF2-40B4-BE49-F238E27FC236}">
                <a16:creationId xmlns:a16="http://schemas.microsoft.com/office/drawing/2014/main" id="{26C76B80-A948-4FC7-9C8C-D0AFD9AD0494}"/>
              </a:ext>
            </a:extLst>
          </p:cNvPr>
          <p:cNvSpPr>
            <a:spLocks noGrp="1"/>
          </p:cNvSpPr>
          <p:nvPr>
            <p:ph idx="1"/>
          </p:nvPr>
        </p:nvSpPr>
        <p:spPr>
          <a:xfrm>
            <a:off x="581192" y="2180496"/>
            <a:ext cx="11029615" cy="4115801"/>
          </a:xfrm>
        </p:spPr>
        <p:txBody>
          <a:bodyPr>
            <a:normAutofit fontScale="92500" lnSpcReduction="10000"/>
          </a:bodyPr>
          <a:lstStyle/>
          <a:p>
            <a:r>
              <a:rPr lang="en-US" dirty="0"/>
              <a:t>What can identify you online? Several items, non-identifying in themselves, can be combined </a:t>
            </a:r>
          </a:p>
          <a:p>
            <a:r>
              <a:rPr lang="en-US" dirty="0"/>
              <a:t>Sex, DOB, ZIP uniquely identifies about 85% of Americans </a:t>
            </a:r>
          </a:p>
          <a:p>
            <a:r>
              <a:rPr lang="en-US" dirty="0"/>
              <a:t>What fonts are available to your browser can identify you down to about 1 in 100,000 to 1 in 1,000,000</a:t>
            </a:r>
          </a:p>
          <a:p>
            <a:r>
              <a:rPr lang="en-US" dirty="0"/>
              <a:t>10 most-visited websites are almost unique </a:t>
            </a:r>
          </a:p>
          <a:p>
            <a:r>
              <a:rPr lang="en-US" dirty="0"/>
              <a:t>Internet address is semi-permanent. </a:t>
            </a:r>
          </a:p>
          <a:p>
            <a:r>
              <a:rPr lang="en-US" dirty="0"/>
              <a:t>Clicking on an online ad while online sends information about your offline identity to advertiser </a:t>
            </a:r>
          </a:p>
          <a:p>
            <a:r>
              <a:rPr lang="en-US" dirty="0"/>
              <a:t>GPS location may be embedded in any photo taken on your phone </a:t>
            </a:r>
          </a:p>
          <a:p>
            <a:r>
              <a:rPr lang="en-US" dirty="0"/>
              <a:t>Login with FB or Google credentials gives access to information about you. </a:t>
            </a:r>
          </a:p>
          <a:p>
            <a:r>
              <a:rPr lang="en-US" dirty="0"/>
              <a:t>Your internet provider knows every site you visit, and can do what they like with that information </a:t>
            </a:r>
          </a:p>
          <a:p>
            <a:r>
              <a:rPr lang="en-US" dirty="0"/>
              <a:t>Most sites can produce a ‘digital footprint’ of the device you’re on and can often follow you across devices. </a:t>
            </a:r>
          </a:p>
          <a:p>
            <a:pPr lvl="1"/>
            <a:r>
              <a:rPr lang="en-US" dirty="0"/>
              <a:t>Go on, clear your cache. Clear your cookies. Update your browser settings.  Get a new phone. We still know it’s you. </a:t>
            </a:r>
          </a:p>
        </p:txBody>
      </p:sp>
      <p:sp>
        <p:nvSpPr>
          <p:cNvPr id="4" name="Footer Placeholder 3">
            <a:extLst>
              <a:ext uri="{FF2B5EF4-FFF2-40B4-BE49-F238E27FC236}">
                <a16:creationId xmlns:a16="http://schemas.microsoft.com/office/drawing/2014/main" id="{E317EAC9-EEC0-4248-B296-D79FD3EAE47F}"/>
              </a:ext>
            </a:extLst>
          </p:cNvPr>
          <p:cNvSpPr>
            <a:spLocks noGrp="1"/>
          </p:cNvSpPr>
          <p:nvPr>
            <p:ph type="ftr" sz="quarter" idx="11"/>
          </p:nvPr>
        </p:nvSpPr>
        <p:spPr>
          <a:xfrm>
            <a:off x="737945" y="6296297"/>
            <a:ext cx="10038911" cy="365125"/>
          </a:xfrm>
        </p:spPr>
        <p:txBody>
          <a:bodyPr/>
          <a:lstStyle/>
          <a:p>
            <a:r>
              <a:rPr lang="en-US" dirty="0"/>
              <a:t>Brian Hare, UMKC                Linda Hall Library Deeper Dive: Privacy in a Digital Age               Week 1: What are we talking about?</a:t>
            </a:r>
          </a:p>
        </p:txBody>
      </p:sp>
    </p:spTree>
    <p:extLst>
      <p:ext uri="{BB962C8B-B14F-4D97-AF65-F5344CB8AC3E}">
        <p14:creationId xmlns:p14="http://schemas.microsoft.com/office/powerpoint/2010/main" val="802363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C119D-26D4-4413-A46B-40CC1A640B7F}"/>
              </a:ext>
            </a:extLst>
          </p:cNvPr>
          <p:cNvSpPr>
            <a:spLocks noGrp="1"/>
          </p:cNvSpPr>
          <p:nvPr>
            <p:ph type="title"/>
          </p:nvPr>
        </p:nvSpPr>
        <p:spPr/>
        <p:txBody>
          <a:bodyPr/>
          <a:lstStyle/>
          <a:p>
            <a:r>
              <a:rPr lang="en-US" dirty="0"/>
              <a:t>Making data truly anonymous is hard! </a:t>
            </a:r>
          </a:p>
        </p:txBody>
      </p:sp>
      <p:sp>
        <p:nvSpPr>
          <p:cNvPr id="3" name="Content Placeholder 2">
            <a:extLst>
              <a:ext uri="{FF2B5EF4-FFF2-40B4-BE49-F238E27FC236}">
                <a16:creationId xmlns:a16="http://schemas.microsoft.com/office/drawing/2014/main" id="{A7E43F79-37A1-4519-B535-4A31ED826A6F}"/>
              </a:ext>
            </a:extLst>
          </p:cNvPr>
          <p:cNvSpPr>
            <a:spLocks noGrp="1"/>
          </p:cNvSpPr>
          <p:nvPr>
            <p:ph idx="1"/>
          </p:nvPr>
        </p:nvSpPr>
        <p:spPr/>
        <p:txBody>
          <a:bodyPr/>
          <a:lstStyle/>
          <a:p>
            <a:r>
              <a:rPr lang="en-US" dirty="0"/>
              <a:t>Partial information can be combined </a:t>
            </a:r>
          </a:p>
          <a:p>
            <a:r>
              <a:rPr lang="en-US" dirty="0"/>
              <a:t>Correlations can be taken advantage of—ZIP code leaks information about likely income, ethnicity</a:t>
            </a:r>
          </a:p>
          <a:p>
            <a:r>
              <a:rPr lang="en-US" dirty="0"/>
              <a:t>Before/after analysis</a:t>
            </a:r>
          </a:p>
          <a:p>
            <a:pPr lvl="1"/>
            <a:r>
              <a:rPr lang="en-US" dirty="0"/>
              <a:t>My medical-data project has access to anonymized records from a clinic – names replaced with random 10-digit numbers</a:t>
            </a:r>
          </a:p>
          <a:p>
            <a:pPr lvl="1"/>
            <a:r>
              <a:rPr lang="en-US" dirty="0"/>
              <a:t>If your car was parked for 2 hours in the clinic parking lot last Wednesday, and your phone was in the building at the same time…. </a:t>
            </a:r>
          </a:p>
          <a:p>
            <a:pPr lvl="1"/>
            <a:r>
              <a:rPr lang="en-US" dirty="0"/>
              <a:t>Comparison of Wednesday’s data &amp; Tuesday’s data can let me make some good guesses about your ID number</a:t>
            </a:r>
          </a:p>
          <a:p>
            <a:pPr lvl="1"/>
            <a:r>
              <a:rPr lang="en-US" dirty="0"/>
              <a:t>Particularly if I’ve got this information for more than 1 appointment. You’re probably the only patient who had one appointment on </a:t>
            </a:r>
            <a:r>
              <a:rPr lang="en-US" i="1" dirty="0"/>
              <a:t>that</a:t>
            </a:r>
            <a:r>
              <a:rPr lang="en-US" dirty="0"/>
              <a:t> morning and your next appointment on </a:t>
            </a:r>
            <a:r>
              <a:rPr lang="en-US" i="1" dirty="0"/>
              <a:t>that</a:t>
            </a:r>
            <a:r>
              <a:rPr lang="en-US" dirty="0"/>
              <a:t> afternoon. </a:t>
            </a:r>
          </a:p>
          <a:p>
            <a:r>
              <a:rPr lang="en-US" dirty="0"/>
              <a:t>Making ‘anonymous’ data that can’t be de-anonymized is an ongoing research problem, far from solved</a:t>
            </a:r>
          </a:p>
          <a:p>
            <a:endParaRPr lang="en-US" dirty="0"/>
          </a:p>
        </p:txBody>
      </p:sp>
      <p:sp>
        <p:nvSpPr>
          <p:cNvPr id="4" name="Footer Placeholder 3">
            <a:extLst>
              <a:ext uri="{FF2B5EF4-FFF2-40B4-BE49-F238E27FC236}">
                <a16:creationId xmlns:a16="http://schemas.microsoft.com/office/drawing/2014/main" id="{F4958041-8496-48A3-94CF-EAB087250110}"/>
              </a:ext>
            </a:extLst>
          </p:cNvPr>
          <p:cNvSpPr>
            <a:spLocks noGrp="1"/>
          </p:cNvSpPr>
          <p:nvPr>
            <p:ph type="ftr" sz="quarter" idx="11"/>
          </p:nvPr>
        </p:nvSpPr>
        <p:spPr>
          <a:xfrm>
            <a:off x="581192" y="5951811"/>
            <a:ext cx="10365482" cy="365125"/>
          </a:xfrm>
        </p:spPr>
        <p:txBody>
          <a:bodyPr/>
          <a:lstStyle/>
          <a:p>
            <a:r>
              <a:rPr lang="en-US" dirty="0"/>
              <a:t>Brian Hare, UMKC                Linda Hall Library Deeper Dive: Privacy in a Digital Age               Week 1: What are we talking about?</a:t>
            </a:r>
          </a:p>
        </p:txBody>
      </p:sp>
    </p:spTree>
    <p:extLst>
      <p:ext uri="{BB962C8B-B14F-4D97-AF65-F5344CB8AC3E}">
        <p14:creationId xmlns:p14="http://schemas.microsoft.com/office/powerpoint/2010/main" val="312137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EF2A-224C-46B5-833B-14921D804B79}"/>
              </a:ext>
            </a:extLst>
          </p:cNvPr>
          <p:cNvSpPr>
            <a:spLocks noGrp="1"/>
          </p:cNvSpPr>
          <p:nvPr>
            <p:ph type="title"/>
          </p:nvPr>
        </p:nvSpPr>
        <p:spPr/>
        <p:txBody>
          <a:bodyPr/>
          <a:lstStyle/>
          <a:p>
            <a:r>
              <a:rPr lang="en-US" dirty="0"/>
              <a:t>Why Are We Here? </a:t>
            </a:r>
          </a:p>
        </p:txBody>
      </p:sp>
      <p:sp>
        <p:nvSpPr>
          <p:cNvPr id="3" name="Content Placeholder 2">
            <a:extLst>
              <a:ext uri="{FF2B5EF4-FFF2-40B4-BE49-F238E27FC236}">
                <a16:creationId xmlns:a16="http://schemas.microsoft.com/office/drawing/2014/main" id="{64517511-14FE-4602-A254-BC5ADE430596}"/>
              </a:ext>
            </a:extLst>
          </p:cNvPr>
          <p:cNvSpPr>
            <a:spLocks noGrp="1"/>
          </p:cNvSpPr>
          <p:nvPr>
            <p:ph idx="1"/>
          </p:nvPr>
        </p:nvSpPr>
        <p:spPr/>
        <p:txBody>
          <a:bodyPr>
            <a:normAutofit fontScale="85000" lnSpcReduction="20000"/>
          </a:bodyPr>
          <a:lstStyle/>
          <a:p>
            <a:r>
              <a:rPr lang="en-US" dirty="0"/>
              <a:t>Grew out of UMKC’s “Ethics &amp; Professionalism” course for Computer Science &amp; Information Technology majors </a:t>
            </a:r>
          </a:p>
          <a:p>
            <a:pPr lvl="1"/>
            <a:r>
              <a:rPr lang="en-US" dirty="0"/>
              <a:t>Which has become one of the larger units of the course, and the one that engages students the most </a:t>
            </a:r>
          </a:p>
          <a:p>
            <a:r>
              <a:rPr lang="en-US" dirty="0"/>
              <a:t>Week 1: </a:t>
            </a:r>
          </a:p>
          <a:p>
            <a:pPr lvl="1"/>
            <a:r>
              <a:rPr lang="en-US" dirty="0"/>
              <a:t>What are we even talking about? Definitions of privacy</a:t>
            </a:r>
          </a:p>
          <a:p>
            <a:pPr lvl="1"/>
            <a:r>
              <a:rPr lang="en-US" dirty="0"/>
              <a:t>Why digital is different </a:t>
            </a:r>
          </a:p>
          <a:p>
            <a:pPr lvl="1"/>
            <a:r>
              <a:rPr lang="en-US" dirty="0"/>
              <a:t>Why anonymity is hard</a:t>
            </a:r>
          </a:p>
          <a:p>
            <a:r>
              <a:rPr lang="en-US" dirty="0"/>
              <a:t>Week 2: </a:t>
            </a:r>
          </a:p>
          <a:p>
            <a:pPr lvl="1"/>
            <a:r>
              <a:rPr lang="en-US" dirty="0"/>
              <a:t>Surveillance as business model </a:t>
            </a:r>
          </a:p>
          <a:p>
            <a:pPr lvl="1"/>
            <a:r>
              <a:rPr lang="en-US" dirty="0"/>
              <a:t>It’s not “what do they know,” it’s “what </a:t>
            </a:r>
            <a:r>
              <a:rPr lang="en-US" i="1" dirty="0"/>
              <a:t>don’t</a:t>
            </a:r>
            <a:r>
              <a:rPr lang="en-US" dirty="0"/>
              <a:t> they know.” </a:t>
            </a:r>
          </a:p>
          <a:p>
            <a:r>
              <a:rPr lang="en-US" dirty="0"/>
              <a:t>Week 3: </a:t>
            </a:r>
          </a:p>
          <a:p>
            <a:pPr lvl="1"/>
            <a:r>
              <a:rPr lang="en-US" dirty="0"/>
              <a:t>What can be done? Protecting digital privacy </a:t>
            </a:r>
          </a:p>
          <a:p>
            <a:pPr lvl="1"/>
            <a:r>
              <a:rPr lang="en-US" dirty="0"/>
              <a:t>Trends, Future Directions, Wrap-up </a:t>
            </a:r>
          </a:p>
        </p:txBody>
      </p:sp>
      <p:sp>
        <p:nvSpPr>
          <p:cNvPr id="4" name="Footer Placeholder 3">
            <a:extLst>
              <a:ext uri="{FF2B5EF4-FFF2-40B4-BE49-F238E27FC236}">
                <a16:creationId xmlns:a16="http://schemas.microsoft.com/office/drawing/2014/main" id="{45B70510-5539-4097-9A5E-354A4B12E490}"/>
              </a:ext>
            </a:extLst>
          </p:cNvPr>
          <p:cNvSpPr>
            <a:spLocks noGrp="1"/>
          </p:cNvSpPr>
          <p:nvPr>
            <p:ph type="ftr" sz="quarter" idx="11"/>
          </p:nvPr>
        </p:nvSpPr>
        <p:spPr>
          <a:xfrm>
            <a:off x="581191" y="5951811"/>
            <a:ext cx="9215951" cy="365125"/>
          </a:xfrm>
        </p:spPr>
        <p:txBody>
          <a:bodyPr/>
          <a:lstStyle/>
          <a:p>
            <a:r>
              <a:rPr lang="en-US" dirty="0"/>
              <a:t>Brian Hare, UMKC                Linda Hall Library Deeper Dive: Privacy in a Digital Age               Week 1: What are we talking about?</a:t>
            </a:r>
          </a:p>
        </p:txBody>
      </p:sp>
    </p:spTree>
    <p:extLst>
      <p:ext uri="{BB962C8B-B14F-4D97-AF65-F5344CB8AC3E}">
        <p14:creationId xmlns:p14="http://schemas.microsoft.com/office/powerpoint/2010/main" val="954217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6971-F9BF-42DA-8502-E6012F73072F}"/>
              </a:ext>
            </a:extLst>
          </p:cNvPr>
          <p:cNvSpPr>
            <a:spLocks noGrp="1"/>
          </p:cNvSpPr>
          <p:nvPr>
            <p:ph type="title"/>
          </p:nvPr>
        </p:nvSpPr>
        <p:spPr/>
        <p:txBody>
          <a:bodyPr/>
          <a:lstStyle/>
          <a:p>
            <a:r>
              <a:rPr lang="en-US" dirty="0"/>
              <a:t>Why does this happen? </a:t>
            </a:r>
          </a:p>
        </p:txBody>
      </p:sp>
      <p:sp>
        <p:nvSpPr>
          <p:cNvPr id="3" name="Content Placeholder 2">
            <a:extLst>
              <a:ext uri="{FF2B5EF4-FFF2-40B4-BE49-F238E27FC236}">
                <a16:creationId xmlns:a16="http://schemas.microsoft.com/office/drawing/2014/main" id="{57315C7F-5399-4534-97F9-AB0C3378DD9E}"/>
              </a:ext>
            </a:extLst>
          </p:cNvPr>
          <p:cNvSpPr>
            <a:spLocks noGrp="1"/>
          </p:cNvSpPr>
          <p:nvPr>
            <p:ph idx="1"/>
          </p:nvPr>
        </p:nvSpPr>
        <p:spPr/>
        <p:txBody>
          <a:bodyPr/>
          <a:lstStyle/>
          <a:p>
            <a:r>
              <a:rPr lang="en-US" dirty="0"/>
              <a:t>Profit!</a:t>
            </a:r>
          </a:p>
          <a:p>
            <a:pPr lvl="1"/>
            <a:r>
              <a:rPr lang="en-US" dirty="0"/>
              <a:t>This drives sales, page views, &amp; candidates getting elected </a:t>
            </a:r>
          </a:p>
          <a:p>
            <a:r>
              <a:rPr lang="en-US" dirty="0"/>
              <a:t>Profiles of attitude correlate with likely purchases, political &amp; social views, etc. </a:t>
            </a:r>
          </a:p>
          <a:p>
            <a:r>
              <a:rPr lang="en-US" dirty="0"/>
              <a:t>Those fun little online quizzes, like “Which Game of Thrones Character Are You?” They gather data. </a:t>
            </a:r>
          </a:p>
          <a:p>
            <a:pPr lvl="1"/>
            <a:r>
              <a:rPr lang="en-US" dirty="0"/>
              <a:t>That you took that quiz, but not the one on which character from </a:t>
            </a:r>
            <a:r>
              <a:rPr lang="en-US" i="1" dirty="0"/>
              <a:t>Grey’s Anatomy</a:t>
            </a:r>
            <a:r>
              <a:rPr lang="en-US" dirty="0"/>
              <a:t> you most resemble, for a start.</a:t>
            </a:r>
          </a:p>
          <a:p>
            <a:pPr lvl="1"/>
            <a:r>
              <a:rPr lang="en-US" dirty="0"/>
              <a:t>Often intended to obtain rough idea about where you fall on several psychological characteristics—Openness to experience, extroversion/introversion, etc. </a:t>
            </a:r>
          </a:p>
          <a:p>
            <a:r>
              <a:rPr lang="en-US" dirty="0"/>
              <a:t>Based on your demographics &amp; past history, what’s the most you’re likely willing to pay for this product right now? How much of a discount will get you to click “Buy”? </a:t>
            </a:r>
          </a:p>
        </p:txBody>
      </p:sp>
      <p:sp>
        <p:nvSpPr>
          <p:cNvPr id="4" name="Footer Placeholder 3">
            <a:extLst>
              <a:ext uri="{FF2B5EF4-FFF2-40B4-BE49-F238E27FC236}">
                <a16:creationId xmlns:a16="http://schemas.microsoft.com/office/drawing/2014/main" id="{21301B1A-5B92-42DB-8441-BCA0025FCE76}"/>
              </a:ext>
            </a:extLst>
          </p:cNvPr>
          <p:cNvSpPr>
            <a:spLocks noGrp="1"/>
          </p:cNvSpPr>
          <p:nvPr>
            <p:ph type="ftr" sz="quarter" idx="11"/>
          </p:nvPr>
        </p:nvSpPr>
        <p:spPr>
          <a:xfrm>
            <a:off x="581191" y="5951811"/>
            <a:ext cx="9189825" cy="365125"/>
          </a:xfrm>
        </p:spPr>
        <p:txBody>
          <a:bodyPr/>
          <a:lstStyle/>
          <a:p>
            <a:r>
              <a:rPr lang="en-US" dirty="0"/>
              <a:t>Brian Hare, UMKC                Linda Hall Library Deeper Dive: Privacy in a Digital Age               Week 1: What are we talking about?</a:t>
            </a:r>
          </a:p>
        </p:txBody>
      </p:sp>
    </p:spTree>
    <p:extLst>
      <p:ext uri="{BB962C8B-B14F-4D97-AF65-F5344CB8AC3E}">
        <p14:creationId xmlns:p14="http://schemas.microsoft.com/office/powerpoint/2010/main" val="996654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87B8-AAF6-42D6-B687-748C10F14DB0}"/>
              </a:ext>
            </a:extLst>
          </p:cNvPr>
          <p:cNvSpPr>
            <a:spLocks noGrp="1"/>
          </p:cNvSpPr>
          <p:nvPr>
            <p:ph type="title"/>
          </p:nvPr>
        </p:nvSpPr>
        <p:spPr/>
        <p:txBody>
          <a:bodyPr/>
          <a:lstStyle/>
          <a:p>
            <a:r>
              <a:rPr lang="en-US" dirty="0"/>
              <a:t>But How accurate can this be?</a:t>
            </a:r>
          </a:p>
        </p:txBody>
      </p:sp>
      <p:sp>
        <p:nvSpPr>
          <p:cNvPr id="3" name="Content Placeholder 2">
            <a:extLst>
              <a:ext uri="{FF2B5EF4-FFF2-40B4-BE49-F238E27FC236}">
                <a16:creationId xmlns:a16="http://schemas.microsoft.com/office/drawing/2014/main" id="{F4AFE84C-42C2-416B-8B88-ACA73D33042B}"/>
              </a:ext>
            </a:extLst>
          </p:cNvPr>
          <p:cNvSpPr>
            <a:spLocks noGrp="1"/>
          </p:cNvSpPr>
          <p:nvPr>
            <p:ph idx="1"/>
          </p:nvPr>
        </p:nvSpPr>
        <p:spPr/>
        <p:txBody>
          <a:bodyPr>
            <a:normAutofit lnSpcReduction="10000"/>
          </a:bodyPr>
          <a:lstStyle/>
          <a:p>
            <a:r>
              <a:rPr lang="en-US" dirty="0"/>
              <a:t>Certainly not perfectly, as we’ve all had marketing ad/emails “chosen just for you!” that were wildly off-base </a:t>
            </a:r>
          </a:p>
          <a:p>
            <a:r>
              <a:rPr lang="en-US" dirty="0"/>
              <a:t>But accurate </a:t>
            </a:r>
            <a:r>
              <a:rPr lang="en-US" i="1" dirty="0"/>
              <a:t>enough</a:t>
            </a:r>
            <a:r>
              <a:rPr lang="en-US" dirty="0"/>
              <a:t>. </a:t>
            </a:r>
          </a:p>
          <a:p>
            <a:r>
              <a:rPr lang="en-US" dirty="0"/>
              <a:t>As with identifiers, several weak indicators together can form a stronger indicator. </a:t>
            </a:r>
          </a:p>
          <a:p>
            <a:r>
              <a:rPr lang="en-US" dirty="0"/>
              <a:t>Suppose we have 2 political parties, the Gorilla Party &amp; the Leopard Party, each with a roughly equal share of the electorate. I have 10 separate indicators, each of which suggests—with 51% probability—that you support the Leopard Party. </a:t>
            </a:r>
          </a:p>
          <a:p>
            <a:pPr lvl="1"/>
            <a:r>
              <a:rPr lang="en-US" dirty="0"/>
              <a:t>And by the way—”What’s your favorite TV show?” may be one of them. </a:t>
            </a:r>
          </a:p>
          <a:p>
            <a:r>
              <a:rPr lang="en-US" dirty="0"/>
              <a:t>That’s a pretty weak indicator. But the likelihood that </a:t>
            </a:r>
            <a:r>
              <a:rPr lang="en-US" i="1" dirty="0"/>
              <a:t>all</a:t>
            </a:r>
            <a:r>
              <a:rPr lang="en-US" dirty="0"/>
              <a:t> of those weak indicators are incorrect is substantially less than 1%. </a:t>
            </a:r>
          </a:p>
          <a:p>
            <a:r>
              <a:rPr lang="en-US" dirty="0"/>
              <a:t>And based on how many of these 10 indicators lean each direction, I can profile you for how committed you probably are to the Leopard Party. </a:t>
            </a:r>
          </a:p>
        </p:txBody>
      </p:sp>
      <p:sp>
        <p:nvSpPr>
          <p:cNvPr id="4" name="Footer Placeholder 3">
            <a:extLst>
              <a:ext uri="{FF2B5EF4-FFF2-40B4-BE49-F238E27FC236}">
                <a16:creationId xmlns:a16="http://schemas.microsoft.com/office/drawing/2014/main" id="{1931CBAC-699C-477C-88EC-1F20AE2E39C9}"/>
              </a:ext>
            </a:extLst>
          </p:cNvPr>
          <p:cNvSpPr>
            <a:spLocks noGrp="1"/>
          </p:cNvSpPr>
          <p:nvPr>
            <p:ph type="ftr" sz="quarter" idx="11"/>
          </p:nvPr>
        </p:nvSpPr>
        <p:spPr>
          <a:xfrm>
            <a:off x="581192" y="5951811"/>
            <a:ext cx="9960534" cy="365125"/>
          </a:xfrm>
        </p:spPr>
        <p:txBody>
          <a:bodyPr/>
          <a:lstStyle/>
          <a:p>
            <a:r>
              <a:rPr lang="en-US" dirty="0"/>
              <a:t>Brian Hare, UMKC                Linda Hall Library Deeper Dive: Privacy in a Digital Age               Week 1: What are we talking about?</a:t>
            </a:r>
          </a:p>
        </p:txBody>
      </p:sp>
    </p:spTree>
    <p:extLst>
      <p:ext uri="{BB962C8B-B14F-4D97-AF65-F5344CB8AC3E}">
        <p14:creationId xmlns:p14="http://schemas.microsoft.com/office/powerpoint/2010/main" val="3725620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806AB-AC8B-4923-8B02-CB9B3563ECE4}"/>
              </a:ext>
            </a:extLst>
          </p:cNvPr>
          <p:cNvSpPr>
            <a:spLocks noGrp="1"/>
          </p:cNvSpPr>
          <p:nvPr>
            <p:ph type="title"/>
          </p:nvPr>
        </p:nvSpPr>
        <p:spPr/>
        <p:txBody>
          <a:bodyPr/>
          <a:lstStyle/>
          <a:p>
            <a:r>
              <a:rPr lang="en-US" dirty="0"/>
              <a:t>Who authorized any of this? </a:t>
            </a:r>
          </a:p>
        </p:txBody>
      </p:sp>
      <p:sp>
        <p:nvSpPr>
          <p:cNvPr id="3" name="Content Placeholder 2">
            <a:extLst>
              <a:ext uri="{FF2B5EF4-FFF2-40B4-BE49-F238E27FC236}">
                <a16:creationId xmlns:a16="http://schemas.microsoft.com/office/drawing/2014/main" id="{9760E3D9-5A3A-4657-BF77-AEED3E9145A2}"/>
              </a:ext>
            </a:extLst>
          </p:cNvPr>
          <p:cNvSpPr>
            <a:spLocks noGrp="1"/>
          </p:cNvSpPr>
          <p:nvPr>
            <p:ph idx="1"/>
          </p:nvPr>
        </p:nvSpPr>
        <p:spPr/>
        <p:txBody>
          <a:bodyPr/>
          <a:lstStyle/>
          <a:p>
            <a:r>
              <a:rPr lang="en-US" dirty="0"/>
              <a:t>Data privacy in USA is lightly regulated </a:t>
            </a:r>
          </a:p>
          <a:p>
            <a:r>
              <a:rPr lang="en-US" dirty="0"/>
              <a:t>Concerns arose early in dot-com era; by late 1990s, growing consensus that companies were accumulating large amounts of personal information, and this should be regulated to protect privacy </a:t>
            </a:r>
          </a:p>
          <a:p>
            <a:r>
              <a:rPr lang="en-US" dirty="0"/>
              <a:t>Draft legislation actually being written in 2001 </a:t>
            </a:r>
          </a:p>
          <a:p>
            <a:r>
              <a:rPr lang="en-US" dirty="0"/>
              <a:t>And then 9/11 happened, and the conversation changed almost overnight to “how can we access the data that’s being accumulated”</a:t>
            </a:r>
          </a:p>
          <a:p>
            <a:r>
              <a:rPr lang="en-US" dirty="0"/>
              <a:t>European privacy law is much stricter, especially since General Data Protection Regulations (GDPR) passed </a:t>
            </a:r>
          </a:p>
          <a:p>
            <a:pPr lvl="1"/>
            <a:r>
              <a:rPr lang="en-US" dirty="0"/>
              <a:t>“This website uses cookies” </a:t>
            </a:r>
          </a:p>
          <a:p>
            <a:pPr lvl="1"/>
            <a:r>
              <a:rPr lang="en-US" dirty="0"/>
              <a:t>Stricter, legally enforceable privacy rights &amp; limits on what data can be collected &amp; where it can be stored </a:t>
            </a:r>
          </a:p>
          <a:p>
            <a:pPr lvl="1"/>
            <a:r>
              <a:rPr lang="en-US" dirty="0"/>
              <a:t>FB, Google Ad Words have significantly lower profit margins in EU as a result</a:t>
            </a:r>
          </a:p>
        </p:txBody>
      </p:sp>
      <p:sp>
        <p:nvSpPr>
          <p:cNvPr id="4" name="Footer Placeholder 3">
            <a:extLst>
              <a:ext uri="{FF2B5EF4-FFF2-40B4-BE49-F238E27FC236}">
                <a16:creationId xmlns:a16="http://schemas.microsoft.com/office/drawing/2014/main" id="{F04AFBD4-67C6-4B5D-8345-6CAACF20D709}"/>
              </a:ext>
            </a:extLst>
          </p:cNvPr>
          <p:cNvSpPr>
            <a:spLocks noGrp="1"/>
          </p:cNvSpPr>
          <p:nvPr>
            <p:ph type="ftr" sz="quarter" idx="11"/>
          </p:nvPr>
        </p:nvSpPr>
        <p:spPr>
          <a:xfrm>
            <a:off x="581192" y="5951811"/>
            <a:ext cx="10274042" cy="365125"/>
          </a:xfrm>
        </p:spPr>
        <p:txBody>
          <a:bodyPr/>
          <a:lstStyle/>
          <a:p>
            <a:r>
              <a:rPr lang="en-US" dirty="0"/>
              <a:t>Brian Hare, UMKC                Linda Hall Library Deeper Dive: Privacy in a Digital Age               Week 1: What are we talking about?</a:t>
            </a:r>
          </a:p>
        </p:txBody>
      </p:sp>
    </p:spTree>
    <p:extLst>
      <p:ext uri="{BB962C8B-B14F-4D97-AF65-F5344CB8AC3E}">
        <p14:creationId xmlns:p14="http://schemas.microsoft.com/office/powerpoint/2010/main" val="1823626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0E27-E8D9-4C23-A594-2B6B9C1AB294}"/>
              </a:ext>
            </a:extLst>
          </p:cNvPr>
          <p:cNvSpPr>
            <a:spLocks noGrp="1"/>
          </p:cNvSpPr>
          <p:nvPr>
            <p:ph type="title"/>
          </p:nvPr>
        </p:nvSpPr>
        <p:spPr/>
        <p:txBody>
          <a:bodyPr/>
          <a:lstStyle/>
          <a:p>
            <a:r>
              <a:rPr lang="en-US" dirty="0"/>
              <a:t>Questions to consider </a:t>
            </a:r>
          </a:p>
        </p:txBody>
      </p:sp>
      <p:sp>
        <p:nvSpPr>
          <p:cNvPr id="3" name="Content Placeholder 2">
            <a:extLst>
              <a:ext uri="{FF2B5EF4-FFF2-40B4-BE49-F238E27FC236}">
                <a16:creationId xmlns:a16="http://schemas.microsoft.com/office/drawing/2014/main" id="{80694A92-4287-402C-9BEA-0C179384E100}"/>
              </a:ext>
            </a:extLst>
          </p:cNvPr>
          <p:cNvSpPr>
            <a:spLocks noGrp="1"/>
          </p:cNvSpPr>
          <p:nvPr>
            <p:ph idx="1"/>
          </p:nvPr>
        </p:nvSpPr>
        <p:spPr>
          <a:xfrm>
            <a:off x="581192" y="2180496"/>
            <a:ext cx="11029615" cy="4246430"/>
          </a:xfrm>
        </p:spPr>
        <p:txBody>
          <a:bodyPr>
            <a:normAutofit/>
          </a:bodyPr>
          <a:lstStyle/>
          <a:p>
            <a:r>
              <a:rPr lang="en-US" dirty="0" err="1"/>
              <a:t>Zuboff</a:t>
            </a:r>
            <a:r>
              <a:rPr lang="en-US" dirty="0"/>
              <a:t>, in </a:t>
            </a:r>
            <a:r>
              <a:rPr lang="en-US" i="1" dirty="0"/>
              <a:t>The Age of Surveillance Capitalism</a:t>
            </a:r>
            <a:r>
              <a:rPr lang="en-US" dirty="0"/>
              <a:t>, identifies 3 major questions: </a:t>
            </a:r>
          </a:p>
          <a:p>
            <a:pPr lvl="1"/>
            <a:r>
              <a:rPr lang="en-US" dirty="0"/>
              <a:t>Knowledge: What is known, and who knows it? </a:t>
            </a:r>
          </a:p>
          <a:p>
            <a:pPr lvl="1"/>
            <a:r>
              <a:rPr lang="en-US" dirty="0"/>
              <a:t>Authority: Who decides which uses are legitimate &amp; which should not be allowed? </a:t>
            </a:r>
          </a:p>
          <a:p>
            <a:pPr lvl="1"/>
            <a:r>
              <a:rPr lang="en-US" dirty="0"/>
              <a:t>Power: Who decides who gets to decide? </a:t>
            </a:r>
          </a:p>
          <a:p>
            <a:r>
              <a:rPr lang="en-US" dirty="0"/>
              <a:t>If a user has not revealed some personal information, perhaps has explicitly chosen not to reveal it, but it can be deduced—should that information be useable just as if the user had provided it voluntarily?</a:t>
            </a:r>
          </a:p>
          <a:p>
            <a:r>
              <a:rPr lang="en-US" dirty="0"/>
              <a:t>If a system learns classifications that have racial or gender bias, or systematically makes more errors for some groups than others, what should be done?  </a:t>
            </a:r>
          </a:p>
          <a:p>
            <a:r>
              <a:rPr lang="en-US" dirty="0"/>
              <a:t>There are not technical questions! </a:t>
            </a:r>
          </a:p>
          <a:p>
            <a:r>
              <a:rPr lang="en-US" dirty="0"/>
              <a:t>Our current circumstances aren’t technologically inevitable—they’re the (sometimes unintended) result of choices we’ve made. </a:t>
            </a:r>
          </a:p>
          <a:p>
            <a:endParaRPr lang="en-US" dirty="0"/>
          </a:p>
        </p:txBody>
      </p:sp>
      <p:sp>
        <p:nvSpPr>
          <p:cNvPr id="4" name="Footer Placeholder 3">
            <a:extLst>
              <a:ext uri="{FF2B5EF4-FFF2-40B4-BE49-F238E27FC236}">
                <a16:creationId xmlns:a16="http://schemas.microsoft.com/office/drawing/2014/main" id="{0CB5FAD9-E8CC-49A5-9C6E-872BDB274672}"/>
              </a:ext>
            </a:extLst>
          </p:cNvPr>
          <p:cNvSpPr>
            <a:spLocks noGrp="1"/>
          </p:cNvSpPr>
          <p:nvPr>
            <p:ph type="ftr" sz="quarter" idx="11"/>
          </p:nvPr>
        </p:nvSpPr>
        <p:spPr>
          <a:xfrm>
            <a:off x="581192" y="6155844"/>
            <a:ext cx="9699277" cy="365125"/>
          </a:xfrm>
        </p:spPr>
        <p:txBody>
          <a:bodyPr/>
          <a:lstStyle/>
          <a:p>
            <a:r>
              <a:rPr lang="en-US" dirty="0"/>
              <a:t>Brian Hare, UMKC                Linda Hall Library Deeper Dive: Privacy in a Digital Age               Week 1: What are we talking about?</a:t>
            </a:r>
          </a:p>
        </p:txBody>
      </p:sp>
    </p:spTree>
    <p:extLst>
      <p:ext uri="{BB962C8B-B14F-4D97-AF65-F5344CB8AC3E}">
        <p14:creationId xmlns:p14="http://schemas.microsoft.com/office/powerpoint/2010/main" val="2208732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6F43-5989-4A6D-A921-AB3EF21749DD}"/>
              </a:ext>
            </a:extLst>
          </p:cNvPr>
          <p:cNvSpPr>
            <a:spLocks noGrp="1"/>
          </p:cNvSpPr>
          <p:nvPr>
            <p:ph type="title"/>
          </p:nvPr>
        </p:nvSpPr>
        <p:spPr/>
        <p:txBody>
          <a:bodyPr/>
          <a:lstStyle/>
          <a:p>
            <a:r>
              <a:rPr lang="en-US" dirty="0"/>
              <a:t>Preview of next week </a:t>
            </a:r>
          </a:p>
        </p:txBody>
      </p:sp>
      <p:sp>
        <p:nvSpPr>
          <p:cNvPr id="3" name="Content Placeholder 2">
            <a:extLst>
              <a:ext uri="{FF2B5EF4-FFF2-40B4-BE49-F238E27FC236}">
                <a16:creationId xmlns:a16="http://schemas.microsoft.com/office/drawing/2014/main" id="{A9776CA4-A5E7-4BCE-978B-0573CA149678}"/>
              </a:ext>
            </a:extLst>
          </p:cNvPr>
          <p:cNvSpPr>
            <a:spLocks noGrp="1"/>
          </p:cNvSpPr>
          <p:nvPr>
            <p:ph idx="1"/>
          </p:nvPr>
        </p:nvSpPr>
        <p:spPr/>
        <p:txBody>
          <a:bodyPr/>
          <a:lstStyle/>
          <a:p>
            <a:r>
              <a:rPr lang="en-US" dirty="0"/>
              <a:t>Deeper dive into data mining techniques</a:t>
            </a:r>
          </a:p>
          <a:p>
            <a:pPr lvl="1"/>
            <a:r>
              <a:rPr lang="en-US" dirty="0"/>
              <a:t>How we got here </a:t>
            </a:r>
          </a:p>
          <a:p>
            <a:pPr lvl="1"/>
            <a:r>
              <a:rPr lang="en-US" dirty="0"/>
              <a:t>How this is done </a:t>
            </a:r>
          </a:p>
          <a:p>
            <a:pPr lvl="1"/>
            <a:r>
              <a:rPr lang="en-US" dirty="0"/>
              <a:t>Surveillance as a business model </a:t>
            </a:r>
          </a:p>
          <a:p>
            <a:r>
              <a:rPr lang="en-US" dirty="0"/>
              <a:t>Week 3: What can / should be done? </a:t>
            </a:r>
          </a:p>
          <a:p>
            <a:pPr lvl="1"/>
            <a:r>
              <a:rPr lang="en-US" dirty="0"/>
              <a:t>Protecting personal privacy </a:t>
            </a:r>
          </a:p>
          <a:p>
            <a:pPr lvl="1"/>
            <a:r>
              <a:rPr lang="en-US" dirty="0"/>
              <a:t>Political impact </a:t>
            </a:r>
          </a:p>
          <a:p>
            <a:pPr lvl="1"/>
            <a:r>
              <a:rPr lang="en-US" dirty="0"/>
              <a:t>Changing the rules </a:t>
            </a:r>
          </a:p>
          <a:p>
            <a:pPr lvl="1"/>
            <a:endParaRPr lang="en-US" dirty="0"/>
          </a:p>
        </p:txBody>
      </p:sp>
      <p:sp>
        <p:nvSpPr>
          <p:cNvPr id="4" name="Footer Placeholder 3">
            <a:extLst>
              <a:ext uri="{FF2B5EF4-FFF2-40B4-BE49-F238E27FC236}">
                <a16:creationId xmlns:a16="http://schemas.microsoft.com/office/drawing/2014/main" id="{E9682DDD-859E-43D3-8D90-46CD7E4DE33F}"/>
              </a:ext>
            </a:extLst>
          </p:cNvPr>
          <p:cNvSpPr>
            <a:spLocks noGrp="1"/>
          </p:cNvSpPr>
          <p:nvPr>
            <p:ph type="ftr" sz="quarter" idx="11"/>
          </p:nvPr>
        </p:nvSpPr>
        <p:spPr>
          <a:xfrm>
            <a:off x="581192" y="5951811"/>
            <a:ext cx="10208728" cy="365125"/>
          </a:xfrm>
        </p:spPr>
        <p:txBody>
          <a:bodyPr/>
          <a:lstStyle/>
          <a:p>
            <a:r>
              <a:rPr lang="en-US" dirty="0"/>
              <a:t>Brian Hare, UMKC                Linda Hall Library Deeper Dive: Privacy in a Digital Age               Week 1: What are we talking about?</a:t>
            </a:r>
          </a:p>
        </p:txBody>
      </p:sp>
    </p:spTree>
    <p:extLst>
      <p:ext uri="{BB962C8B-B14F-4D97-AF65-F5344CB8AC3E}">
        <p14:creationId xmlns:p14="http://schemas.microsoft.com/office/powerpoint/2010/main" val="3118808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The floor is open…. </a:t>
            </a:r>
          </a:p>
          <a:p>
            <a:endParaRPr lang="en-US" dirty="0">
              <a:solidFill>
                <a:schemeClr val="bg2"/>
              </a:solidFill>
            </a:endParaRPr>
          </a:p>
          <a:p>
            <a:endParaRPr lang="en-US" dirty="0">
              <a:solidFill>
                <a:schemeClr val="bg2"/>
              </a:solidFill>
            </a:endParaRPr>
          </a:p>
        </p:txBody>
      </p:sp>
    </p:spTree>
    <p:extLst>
      <p:ext uri="{BB962C8B-B14F-4D97-AF65-F5344CB8AC3E}">
        <p14:creationId xmlns:p14="http://schemas.microsoft.com/office/powerpoint/2010/main" val="1231334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E336-DAF3-48CF-AD62-A781E2DA618D}"/>
              </a:ext>
            </a:extLst>
          </p:cNvPr>
          <p:cNvSpPr>
            <a:spLocks noGrp="1"/>
          </p:cNvSpPr>
          <p:nvPr>
            <p:ph type="title"/>
          </p:nvPr>
        </p:nvSpPr>
        <p:spPr/>
        <p:txBody>
          <a:bodyPr/>
          <a:lstStyle/>
          <a:p>
            <a:r>
              <a:rPr lang="en-US" dirty="0"/>
              <a:t>Format, Tech, &amp; Misc. </a:t>
            </a:r>
          </a:p>
        </p:txBody>
      </p:sp>
      <p:sp>
        <p:nvSpPr>
          <p:cNvPr id="3" name="Content Placeholder 2">
            <a:extLst>
              <a:ext uri="{FF2B5EF4-FFF2-40B4-BE49-F238E27FC236}">
                <a16:creationId xmlns:a16="http://schemas.microsoft.com/office/drawing/2014/main" id="{769D1BF9-29DE-4D5C-BDEF-64D85035F505}"/>
              </a:ext>
            </a:extLst>
          </p:cNvPr>
          <p:cNvSpPr>
            <a:spLocks noGrp="1"/>
          </p:cNvSpPr>
          <p:nvPr>
            <p:ph idx="1"/>
          </p:nvPr>
        </p:nvSpPr>
        <p:spPr/>
        <p:txBody>
          <a:bodyPr/>
          <a:lstStyle/>
          <a:p>
            <a:r>
              <a:rPr lang="en-US" dirty="0"/>
              <a:t>Presentation about 45 min, 15 min Q/A at end </a:t>
            </a:r>
          </a:p>
          <a:p>
            <a:r>
              <a:rPr lang="en-US" dirty="0"/>
              <a:t>Use Q/A window to post questions – Eric will be monitoring &amp; will review at the end as time permits. </a:t>
            </a:r>
          </a:p>
        </p:txBody>
      </p:sp>
      <p:sp>
        <p:nvSpPr>
          <p:cNvPr id="4" name="Footer Placeholder 3">
            <a:extLst>
              <a:ext uri="{FF2B5EF4-FFF2-40B4-BE49-F238E27FC236}">
                <a16:creationId xmlns:a16="http://schemas.microsoft.com/office/drawing/2014/main" id="{8D5B2A3C-C159-4844-AE21-AFB579685C12}"/>
              </a:ext>
            </a:extLst>
          </p:cNvPr>
          <p:cNvSpPr>
            <a:spLocks noGrp="1"/>
          </p:cNvSpPr>
          <p:nvPr>
            <p:ph type="ftr" sz="quarter" idx="11"/>
          </p:nvPr>
        </p:nvSpPr>
        <p:spPr>
          <a:xfrm>
            <a:off x="581191" y="5951811"/>
            <a:ext cx="8824065" cy="365125"/>
          </a:xfrm>
        </p:spPr>
        <p:txBody>
          <a:bodyPr/>
          <a:lstStyle/>
          <a:p>
            <a:r>
              <a:rPr lang="en-US" dirty="0"/>
              <a:t>Brian Hare, UMKC                Linda Hall Library Deeper Dive: Privacy in a Digital Age               Week 1: What are we talking about?</a:t>
            </a:r>
          </a:p>
        </p:txBody>
      </p:sp>
    </p:spTree>
    <p:extLst>
      <p:ext uri="{BB962C8B-B14F-4D97-AF65-F5344CB8AC3E}">
        <p14:creationId xmlns:p14="http://schemas.microsoft.com/office/powerpoint/2010/main" val="131612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A088-F567-4288-9024-18726A89CEE4}"/>
              </a:ext>
            </a:extLst>
          </p:cNvPr>
          <p:cNvSpPr>
            <a:spLocks noGrp="1"/>
          </p:cNvSpPr>
          <p:nvPr>
            <p:ph type="title"/>
          </p:nvPr>
        </p:nvSpPr>
        <p:spPr/>
        <p:txBody>
          <a:bodyPr/>
          <a:lstStyle/>
          <a:p>
            <a:r>
              <a:rPr lang="en-US" dirty="0"/>
              <a:t>Why Are We Here? </a:t>
            </a:r>
          </a:p>
        </p:txBody>
      </p:sp>
      <p:sp>
        <p:nvSpPr>
          <p:cNvPr id="3" name="Text Placeholder 2">
            <a:extLst>
              <a:ext uri="{FF2B5EF4-FFF2-40B4-BE49-F238E27FC236}">
                <a16:creationId xmlns:a16="http://schemas.microsoft.com/office/drawing/2014/main" id="{39A9C7B5-E79E-490F-85FF-4E7611EFF51F}"/>
              </a:ext>
            </a:extLst>
          </p:cNvPr>
          <p:cNvSpPr>
            <a:spLocks noGrp="1"/>
          </p:cNvSpPr>
          <p:nvPr>
            <p:ph type="body" idx="1"/>
          </p:nvPr>
        </p:nvSpPr>
        <p:spPr/>
        <p:txBody>
          <a:bodyPr/>
          <a:lstStyle/>
          <a:p>
            <a:r>
              <a:rPr lang="en-US" dirty="0"/>
              <a:t>Perspectives &amp; Definitions of Privacy </a:t>
            </a:r>
          </a:p>
        </p:txBody>
      </p:sp>
    </p:spTree>
    <p:extLst>
      <p:ext uri="{BB962C8B-B14F-4D97-AF65-F5344CB8AC3E}">
        <p14:creationId xmlns:p14="http://schemas.microsoft.com/office/powerpoint/2010/main" val="2662432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4BBA7-6867-4E41-80DA-A0F392CCAEF8}"/>
              </a:ext>
            </a:extLst>
          </p:cNvPr>
          <p:cNvSpPr>
            <a:spLocks noGrp="1"/>
          </p:cNvSpPr>
          <p:nvPr>
            <p:ph type="title"/>
          </p:nvPr>
        </p:nvSpPr>
        <p:spPr/>
        <p:txBody>
          <a:bodyPr/>
          <a:lstStyle/>
          <a:p>
            <a:r>
              <a:rPr lang="en-US" dirty="0"/>
              <a:t>What is privacy? </a:t>
            </a:r>
          </a:p>
        </p:txBody>
      </p:sp>
      <p:sp>
        <p:nvSpPr>
          <p:cNvPr id="3" name="Content Placeholder 2">
            <a:extLst>
              <a:ext uri="{FF2B5EF4-FFF2-40B4-BE49-F238E27FC236}">
                <a16:creationId xmlns:a16="http://schemas.microsoft.com/office/drawing/2014/main" id="{6B0EBF88-030D-4E38-8AF3-D5ECD0F2B80A}"/>
              </a:ext>
            </a:extLst>
          </p:cNvPr>
          <p:cNvSpPr>
            <a:spLocks noGrp="1"/>
          </p:cNvSpPr>
          <p:nvPr>
            <p:ph idx="1"/>
          </p:nvPr>
        </p:nvSpPr>
        <p:spPr>
          <a:xfrm>
            <a:off x="581192" y="2180496"/>
            <a:ext cx="11029615" cy="3975348"/>
          </a:xfrm>
        </p:spPr>
        <p:txBody>
          <a:bodyPr>
            <a:normAutofit fontScale="92500" lnSpcReduction="20000"/>
          </a:bodyPr>
          <a:lstStyle/>
          <a:p>
            <a:r>
              <a:rPr lang="en-US" dirty="0"/>
              <a:t>Related to access </a:t>
            </a:r>
          </a:p>
          <a:p>
            <a:pPr lvl="1"/>
            <a:r>
              <a:rPr lang="en-US" dirty="0"/>
              <a:t>Physical proximity </a:t>
            </a:r>
          </a:p>
          <a:p>
            <a:pPr lvl="1"/>
            <a:r>
              <a:rPr lang="en-US" dirty="0"/>
              <a:t>Knowledge about a person </a:t>
            </a:r>
          </a:p>
          <a:p>
            <a:pPr lvl="1"/>
            <a:r>
              <a:rPr lang="en-US" dirty="0"/>
              <a:t>“Zone of inaccessibility” </a:t>
            </a:r>
          </a:p>
          <a:p>
            <a:r>
              <a:rPr lang="en-US" dirty="0"/>
              <a:t>Harms of too much privacy</a:t>
            </a:r>
          </a:p>
          <a:p>
            <a:pPr lvl="1"/>
            <a:r>
              <a:rPr lang="en-US" dirty="0"/>
              <a:t>Can be cover for illegal activities </a:t>
            </a:r>
          </a:p>
          <a:p>
            <a:pPr lvl="1"/>
            <a:r>
              <a:rPr lang="en-US" dirty="0"/>
              <a:t>Can hide family dysfunction, abuse </a:t>
            </a:r>
          </a:p>
          <a:p>
            <a:r>
              <a:rPr lang="en-US" dirty="0"/>
              <a:t>Benefits of privacy </a:t>
            </a:r>
          </a:p>
          <a:p>
            <a:pPr lvl="1"/>
            <a:r>
              <a:rPr lang="en-US" dirty="0"/>
              <a:t>Signals that individuals are responsible for themselves </a:t>
            </a:r>
          </a:p>
          <a:p>
            <a:pPr lvl="1"/>
            <a:r>
              <a:rPr lang="en-US" dirty="0"/>
              <a:t>Necessary for personal growth </a:t>
            </a:r>
          </a:p>
          <a:p>
            <a:pPr lvl="1"/>
            <a:r>
              <a:rPr lang="en-US" dirty="0"/>
              <a:t>Allows shutting out the world to focus </a:t>
            </a:r>
          </a:p>
          <a:p>
            <a:pPr lvl="1"/>
            <a:r>
              <a:rPr lang="en-US" dirty="0"/>
              <a:t>Fosters development of trusting &amp; intimate relationships </a:t>
            </a:r>
          </a:p>
        </p:txBody>
      </p:sp>
      <p:sp>
        <p:nvSpPr>
          <p:cNvPr id="4" name="Footer Placeholder 3">
            <a:extLst>
              <a:ext uri="{FF2B5EF4-FFF2-40B4-BE49-F238E27FC236}">
                <a16:creationId xmlns:a16="http://schemas.microsoft.com/office/drawing/2014/main" id="{50B508A7-624D-4F09-973E-9243AAFF8A31}"/>
              </a:ext>
            </a:extLst>
          </p:cNvPr>
          <p:cNvSpPr>
            <a:spLocks noGrp="1"/>
          </p:cNvSpPr>
          <p:nvPr>
            <p:ph type="ftr" sz="quarter" idx="11"/>
          </p:nvPr>
        </p:nvSpPr>
        <p:spPr>
          <a:xfrm>
            <a:off x="581191" y="5951811"/>
            <a:ext cx="10012785" cy="365125"/>
          </a:xfrm>
        </p:spPr>
        <p:txBody>
          <a:bodyPr/>
          <a:lstStyle/>
          <a:p>
            <a:r>
              <a:rPr lang="en-US" dirty="0"/>
              <a:t>Brian Hare, UMKC                Linda Hall Library Deeper Dive: Privacy in a Digital Age               Week 1: What are we talking about?</a:t>
            </a:r>
          </a:p>
        </p:txBody>
      </p:sp>
    </p:spTree>
    <p:extLst>
      <p:ext uri="{BB962C8B-B14F-4D97-AF65-F5344CB8AC3E}">
        <p14:creationId xmlns:p14="http://schemas.microsoft.com/office/powerpoint/2010/main" val="227910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FB2B-7420-4203-A9F7-C62348A891E0}"/>
              </a:ext>
            </a:extLst>
          </p:cNvPr>
          <p:cNvSpPr>
            <a:spLocks noGrp="1"/>
          </p:cNvSpPr>
          <p:nvPr>
            <p:ph type="title"/>
          </p:nvPr>
        </p:nvSpPr>
        <p:spPr/>
        <p:txBody>
          <a:bodyPr/>
          <a:lstStyle/>
          <a:p>
            <a:r>
              <a:rPr lang="en-US" dirty="0"/>
              <a:t>Is privacy a right? </a:t>
            </a:r>
          </a:p>
        </p:txBody>
      </p:sp>
      <p:sp>
        <p:nvSpPr>
          <p:cNvPr id="3" name="Content Placeholder 2">
            <a:extLst>
              <a:ext uri="{FF2B5EF4-FFF2-40B4-BE49-F238E27FC236}">
                <a16:creationId xmlns:a16="http://schemas.microsoft.com/office/drawing/2014/main" id="{F0A9C9C1-0BE3-4BD4-8F19-55014953267C}"/>
              </a:ext>
            </a:extLst>
          </p:cNvPr>
          <p:cNvSpPr>
            <a:spLocks noGrp="1"/>
          </p:cNvSpPr>
          <p:nvPr>
            <p:ph idx="1"/>
          </p:nvPr>
        </p:nvSpPr>
        <p:spPr/>
        <p:txBody>
          <a:bodyPr/>
          <a:lstStyle/>
          <a:p>
            <a:r>
              <a:rPr lang="en-US" dirty="0"/>
              <a:t>A natural right? </a:t>
            </a:r>
          </a:p>
          <a:p>
            <a:r>
              <a:rPr lang="en-US" dirty="0"/>
              <a:t>A ‘prudential’ right? </a:t>
            </a:r>
          </a:p>
          <a:p>
            <a:r>
              <a:rPr lang="en-US" dirty="0"/>
              <a:t>A violation of some other right? </a:t>
            </a:r>
          </a:p>
          <a:p>
            <a:r>
              <a:rPr lang="en-US" dirty="0"/>
              <a:t>Warren &amp; Brandeis’ influential article (1890) defined privacy as “the right to be let alone.” </a:t>
            </a:r>
          </a:p>
          <a:p>
            <a:pPr lvl="1"/>
            <a:r>
              <a:rPr lang="en-US" dirty="0"/>
              <a:t>But this doesn’t include covert data gathering. If I point a sensitive microphone at your house so I can hear your conversation, but don’t interfere with you in any way, most would say I’m still violating your privacy.</a:t>
            </a:r>
          </a:p>
          <a:p>
            <a:r>
              <a:rPr lang="en-US" dirty="0"/>
              <a:t>Public figures may be held to different standards than private citizens </a:t>
            </a:r>
          </a:p>
          <a:p>
            <a:endParaRPr lang="en-US" dirty="0"/>
          </a:p>
        </p:txBody>
      </p:sp>
      <p:sp>
        <p:nvSpPr>
          <p:cNvPr id="4" name="Footer Placeholder 3">
            <a:extLst>
              <a:ext uri="{FF2B5EF4-FFF2-40B4-BE49-F238E27FC236}">
                <a16:creationId xmlns:a16="http://schemas.microsoft.com/office/drawing/2014/main" id="{CCA2722E-2F74-4064-91FC-FE62CAC9F797}"/>
              </a:ext>
            </a:extLst>
          </p:cNvPr>
          <p:cNvSpPr>
            <a:spLocks noGrp="1"/>
          </p:cNvSpPr>
          <p:nvPr>
            <p:ph type="ftr" sz="quarter" idx="11"/>
          </p:nvPr>
        </p:nvSpPr>
        <p:spPr>
          <a:xfrm>
            <a:off x="581191" y="5951811"/>
            <a:ext cx="9072259" cy="365125"/>
          </a:xfrm>
        </p:spPr>
        <p:txBody>
          <a:bodyPr/>
          <a:lstStyle/>
          <a:p>
            <a:r>
              <a:rPr lang="en-US" dirty="0"/>
              <a:t>Brian Hare, UMKC                Linda Hall Library Deeper Dive: Privacy in a Digital Age               Week 1: What are we talking about?</a:t>
            </a:r>
          </a:p>
        </p:txBody>
      </p:sp>
    </p:spTree>
    <p:extLst>
      <p:ext uri="{BB962C8B-B14F-4D97-AF65-F5344CB8AC3E}">
        <p14:creationId xmlns:p14="http://schemas.microsoft.com/office/powerpoint/2010/main" val="887058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C508-FCC3-4961-97E3-29D43B8D02E0}"/>
              </a:ext>
            </a:extLst>
          </p:cNvPr>
          <p:cNvSpPr>
            <a:spLocks noGrp="1"/>
          </p:cNvSpPr>
          <p:nvPr>
            <p:ph type="title"/>
          </p:nvPr>
        </p:nvSpPr>
        <p:spPr/>
        <p:txBody>
          <a:bodyPr/>
          <a:lstStyle/>
          <a:p>
            <a:r>
              <a:rPr lang="en-US" dirty="0"/>
              <a:t>What degree of privacy is optimal? </a:t>
            </a:r>
          </a:p>
        </p:txBody>
      </p:sp>
      <p:sp>
        <p:nvSpPr>
          <p:cNvPr id="3" name="Content Placeholder 2">
            <a:extLst>
              <a:ext uri="{FF2B5EF4-FFF2-40B4-BE49-F238E27FC236}">
                <a16:creationId xmlns:a16="http://schemas.microsoft.com/office/drawing/2014/main" id="{A7024C1B-9A01-451F-AC13-2AF958D2667C}"/>
              </a:ext>
            </a:extLst>
          </p:cNvPr>
          <p:cNvSpPr>
            <a:spLocks noGrp="1"/>
          </p:cNvSpPr>
          <p:nvPr>
            <p:ph idx="1"/>
          </p:nvPr>
        </p:nvSpPr>
        <p:spPr>
          <a:xfrm>
            <a:off x="581192" y="2180496"/>
            <a:ext cx="11029615" cy="4408990"/>
          </a:xfrm>
        </p:spPr>
        <p:txBody>
          <a:bodyPr>
            <a:normAutofit/>
          </a:bodyPr>
          <a:lstStyle/>
          <a:p>
            <a:r>
              <a:rPr lang="en-US" dirty="0"/>
              <a:t>Scott McNealy, Sun Microsystems: “You have zero privacy anyway. Get over it.”</a:t>
            </a:r>
          </a:p>
          <a:p>
            <a:r>
              <a:rPr lang="en-US" dirty="0"/>
              <a:t>Eric Schmidt, Google: “If you don’t want anyone to know you’re doing something, maybe you shouldn’t be doing that thing.” </a:t>
            </a:r>
          </a:p>
          <a:p>
            <a:r>
              <a:rPr lang="en-US" dirty="0"/>
              <a:t>Former AG James Comey:  American privacy has never included the right to exclude the government in all circumstances; access to private information allowed if a warrant is obtained </a:t>
            </a:r>
          </a:p>
          <a:p>
            <a:r>
              <a:rPr lang="en-US" dirty="0"/>
              <a:t>Very few people want to maintain total privacy in all areas with everyone. </a:t>
            </a:r>
          </a:p>
          <a:p>
            <a:r>
              <a:rPr lang="en-US" dirty="0"/>
              <a:t>Much of the discussion around privacy centers on control: </a:t>
            </a:r>
          </a:p>
          <a:p>
            <a:pPr lvl="1"/>
            <a:r>
              <a:rPr lang="en-US" dirty="0"/>
              <a:t>Who has access to data? </a:t>
            </a:r>
          </a:p>
          <a:p>
            <a:pPr lvl="1"/>
            <a:r>
              <a:rPr lang="en-US" dirty="0"/>
              <a:t>What’s being done with it?  For what purpose? </a:t>
            </a:r>
          </a:p>
          <a:p>
            <a:pPr lvl="1"/>
            <a:r>
              <a:rPr lang="en-US" dirty="0"/>
              <a:t>What oversight or recourse is there? </a:t>
            </a:r>
          </a:p>
          <a:p>
            <a:endParaRPr lang="en-US" dirty="0"/>
          </a:p>
          <a:p>
            <a:endParaRPr lang="en-US" dirty="0"/>
          </a:p>
        </p:txBody>
      </p:sp>
      <p:sp>
        <p:nvSpPr>
          <p:cNvPr id="4" name="Footer Placeholder 3">
            <a:extLst>
              <a:ext uri="{FF2B5EF4-FFF2-40B4-BE49-F238E27FC236}">
                <a16:creationId xmlns:a16="http://schemas.microsoft.com/office/drawing/2014/main" id="{F537DC25-1904-4716-9AD7-9352BC61D6EF}"/>
              </a:ext>
            </a:extLst>
          </p:cNvPr>
          <p:cNvSpPr>
            <a:spLocks noGrp="1"/>
          </p:cNvSpPr>
          <p:nvPr>
            <p:ph type="ftr" sz="quarter" idx="11"/>
          </p:nvPr>
        </p:nvSpPr>
        <p:spPr>
          <a:xfrm>
            <a:off x="581192" y="5951811"/>
            <a:ext cx="9908282" cy="365125"/>
          </a:xfrm>
        </p:spPr>
        <p:txBody>
          <a:bodyPr/>
          <a:lstStyle/>
          <a:p>
            <a:r>
              <a:rPr lang="en-US" dirty="0"/>
              <a:t>Brian Hare, UMKC                Linda Hall Library Deeper Dive: Privacy in a Digital Age               Week 1: What are we talking about?</a:t>
            </a:r>
          </a:p>
        </p:txBody>
      </p:sp>
    </p:spTree>
    <p:extLst>
      <p:ext uri="{BB962C8B-B14F-4D97-AF65-F5344CB8AC3E}">
        <p14:creationId xmlns:p14="http://schemas.microsoft.com/office/powerpoint/2010/main" val="199558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980EA-6FED-4F64-BE56-E35AB9C4F0E3}"/>
              </a:ext>
            </a:extLst>
          </p:cNvPr>
          <p:cNvSpPr>
            <a:spLocks noGrp="1"/>
          </p:cNvSpPr>
          <p:nvPr>
            <p:ph type="title"/>
          </p:nvPr>
        </p:nvSpPr>
        <p:spPr/>
        <p:txBody>
          <a:bodyPr/>
          <a:lstStyle/>
          <a:p>
            <a:r>
              <a:rPr lang="en-US" dirty="0"/>
              <a:t>Ladder of privacy</a:t>
            </a:r>
          </a:p>
        </p:txBody>
      </p:sp>
      <p:sp>
        <p:nvSpPr>
          <p:cNvPr id="3" name="Content Placeholder 2">
            <a:extLst>
              <a:ext uri="{FF2B5EF4-FFF2-40B4-BE49-F238E27FC236}">
                <a16:creationId xmlns:a16="http://schemas.microsoft.com/office/drawing/2014/main" id="{9C301A62-C42E-404A-8C49-6EE23529B354}"/>
              </a:ext>
            </a:extLst>
          </p:cNvPr>
          <p:cNvSpPr>
            <a:spLocks noGrp="1"/>
          </p:cNvSpPr>
          <p:nvPr>
            <p:ph idx="1"/>
          </p:nvPr>
        </p:nvSpPr>
        <p:spPr/>
        <p:txBody>
          <a:bodyPr>
            <a:normAutofit fontScale="92500" lnSpcReduction="20000"/>
          </a:bodyPr>
          <a:lstStyle/>
          <a:p>
            <a:r>
              <a:rPr lang="en-US" dirty="0"/>
              <a:t>Spouse</a:t>
            </a:r>
          </a:p>
          <a:p>
            <a:r>
              <a:rPr lang="en-US" dirty="0"/>
              <a:t>Doctor</a:t>
            </a:r>
          </a:p>
          <a:p>
            <a:r>
              <a:rPr lang="en-US" dirty="0"/>
              <a:t>Clergy </a:t>
            </a:r>
          </a:p>
          <a:p>
            <a:r>
              <a:rPr lang="en-US" dirty="0"/>
              <a:t>Siblings</a:t>
            </a:r>
          </a:p>
          <a:p>
            <a:r>
              <a:rPr lang="en-US" dirty="0"/>
              <a:t>Parents </a:t>
            </a:r>
          </a:p>
          <a:p>
            <a:r>
              <a:rPr lang="en-US" dirty="0"/>
              <a:t>Close friends </a:t>
            </a:r>
          </a:p>
          <a:p>
            <a:r>
              <a:rPr lang="en-US" dirty="0"/>
              <a:t>Co-workers</a:t>
            </a:r>
          </a:p>
          <a:p>
            <a:r>
              <a:rPr lang="en-US" dirty="0"/>
              <a:t>Boss</a:t>
            </a:r>
          </a:p>
          <a:p>
            <a:r>
              <a:rPr lang="en-US" dirty="0"/>
              <a:t>Neighbors/acquaintances</a:t>
            </a:r>
          </a:p>
          <a:p>
            <a:r>
              <a:rPr lang="en-US" dirty="0"/>
              <a:t>Strangers </a:t>
            </a:r>
          </a:p>
          <a:p>
            <a:r>
              <a:rPr lang="en-US" dirty="0"/>
              <a:t>Former spouse, ‘exes,’ rivals </a:t>
            </a:r>
          </a:p>
        </p:txBody>
      </p:sp>
      <p:sp>
        <p:nvSpPr>
          <p:cNvPr id="4" name="Footer Placeholder 3">
            <a:extLst>
              <a:ext uri="{FF2B5EF4-FFF2-40B4-BE49-F238E27FC236}">
                <a16:creationId xmlns:a16="http://schemas.microsoft.com/office/drawing/2014/main" id="{F1617B97-1FED-4899-A94A-656B1A1223E8}"/>
              </a:ext>
            </a:extLst>
          </p:cNvPr>
          <p:cNvSpPr>
            <a:spLocks noGrp="1"/>
          </p:cNvSpPr>
          <p:nvPr>
            <p:ph type="ftr" sz="quarter" idx="11"/>
          </p:nvPr>
        </p:nvSpPr>
        <p:spPr>
          <a:xfrm>
            <a:off x="581192" y="5951811"/>
            <a:ext cx="9046134" cy="365125"/>
          </a:xfrm>
        </p:spPr>
        <p:txBody>
          <a:bodyPr/>
          <a:lstStyle/>
          <a:p>
            <a:r>
              <a:rPr lang="en-US" dirty="0"/>
              <a:t>Brian Hare, UMKC                Linda Hall Library Deeper Dive: Privacy in a Digital Age               Week 1: What are we talking about?</a:t>
            </a:r>
          </a:p>
        </p:txBody>
      </p:sp>
    </p:spTree>
    <p:extLst>
      <p:ext uri="{BB962C8B-B14F-4D97-AF65-F5344CB8AC3E}">
        <p14:creationId xmlns:p14="http://schemas.microsoft.com/office/powerpoint/2010/main" val="154304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C76C-7B9A-4B1B-9923-11BF455657E2}"/>
              </a:ext>
            </a:extLst>
          </p:cNvPr>
          <p:cNvSpPr>
            <a:spLocks noGrp="1"/>
          </p:cNvSpPr>
          <p:nvPr>
            <p:ph type="title"/>
          </p:nvPr>
        </p:nvSpPr>
        <p:spPr/>
        <p:txBody>
          <a:bodyPr/>
          <a:lstStyle/>
          <a:p>
            <a:r>
              <a:rPr lang="en-US" dirty="0"/>
              <a:t>How does personal information get out? </a:t>
            </a:r>
          </a:p>
        </p:txBody>
      </p:sp>
      <p:sp>
        <p:nvSpPr>
          <p:cNvPr id="3" name="Content Placeholder 2">
            <a:extLst>
              <a:ext uri="{FF2B5EF4-FFF2-40B4-BE49-F238E27FC236}">
                <a16:creationId xmlns:a16="http://schemas.microsoft.com/office/drawing/2014/main" id="{4FD538DD-57C3-40C8-8501-A0CA8419AA8B}"/>
              </a:ext>
            </a:extLst>
          </p:cNvPr>
          <p:cNvSpPr>
            <a:spLocks noGrp="1"/>
          </p:cNvSpPr>
          <p:nvPr>
            <p:ph idx="1"/>
          </p:nvPr>
        </p:nvSpPr>
        <p:spPr/>
        <p:txBody>
          <a:bodyPr>
            <a:normAutofit fontScale="85000" lnSpcReduction="20000"/>
          </a:bodyPr>
          <a:lstStyle/>
          <a:p>
            <a:r>
              <a:rPr lang="en-US" dirty="0"/>
              <a:t>Facebook &amp; social media tags </a:t>
            </a:r>
          </a:p>
          <a:p>
            <a:r>
              <a:rPr lang="en-US" dirty="0"/>
              <a:t>Cell phone always tracks location for E911 services</a:t>
            </a:r>
          </a:p>
          <a:p>
            <a:r>
              <a:rPr lang="en-US" dirty="0"/>
              <a:t>Reward/loyalty programs </a:t>
            </a:r>
          </a:p>
          <a:p>
            <a:r>
              <a:rPr lang="en-US" dirty="0"/>
              <a:t>Mobile apps (BIG source of data leaks) </a:t>
            </a:r>
          </a:p>
          <a:p>
            <a:r>
              <a:rPr lang="en-US" dirty="0"/>
              <a:t>Facebook login, ‘click here to like’ </a:t>
            </a:r>
          </a:p>
          <a:p>
            <a:r>
              <a:rPr lang="en-US" dirty="0"/>
              <a:t>OnStar &amp; similar services </a:t>
            </a:r>
          </a:p>
          <a:p>
            <a:r>
              <a:rPr lang="en-US" dirty="0"/>
              <a:t>Medical records, &amp; who can access them </a:t>
            </a:r>
          </a:p>
          <a:p>
            <a:r>
              <a:rPr lang="en-US" dirty="0"/>
              <a:t>CC &amp; security cameras </a:t>
            </a:r>
          </a:p>
          <a:p>
            <a:r>
              <a:rPr lang="en-US" dirty="0"/>
              <a:t>New technologies </a:t>
            </a:r>
          </a:p>
          <a:p>
            <a:pPr lvl="1"/>
            <a:r>
              <a:rPr lang="en-US" dirty="0"/>
              <a:t>Facial recognition </a:t>
            </a:r>
          </a:p>
          <a:p>
            <a:pPr lvl="1"/>
            <a:r>
              <a:rPr lang="en-US" dirty="0"/>
              <a:t>Gait recognition </a:t>
            </a:r>
          </a:p>
          <a:p>
            <a:pPr lvl="1"/>
            <a:r>
              <a:rPr lang="en-US" dirty="0"/>
              <a:t>RFID Implants</a:t>
            </a:r>
          </a:p>
        </p:txBody>
      </p:sp>
      <p:sp>
        <p:nvSpPr>
          <p:cNvPr id="4" name="Footer Placeholder 3">
            <a:extLst>
              <a:ext uri="{FF2B5EF4-FFF2-40B4-BE49-F238E27FC236}">
                <a16:creationId xmlns:a16="http://schemas.microsoft.com/office/drawing/2014/main" id="{2D02BBB3-E512-427A-A9D7-4C216DB5FDA9}"/>
              </a:ext>
            </a:extLst>
          </p:cNvPr>
          <p:cNvSpPr>
            <a:spLocks noGrp="1"/>
          </p:cNvSpPr>
          <p:nvPr>
            <p:ph type="ftr" sz="quarter" idx="11"/>
          </p:nvPr>
        </p:nvSpPr>
        <p:spPr>
          <a:xfrm>
            <a:off x="581192" y="5951811"/>
            <a:ext cx="9686214" cy="365125"/>
          </a:xfrm>
        </p:spPr>
        <p:txBody>
          <a:bodyPr/>
          <a:lstStyle/>
          <a:p>
            <a:r>
              <a:rPr lang="en-US" dirty="0"/>
              <a:t>Brian Hare, UMKC                Linda Hall Library Deeper Dive: Privacy in a Digital Age               Week 1: What are we talking about?</a:t>
            </a:r>
          </a:p>
        </p:txBody>
      </p:sp>
    </p:spTree>
    <p:extLst>
      <p:ext uri="{BB962C8B-B14F-4D97-AF65-F5344CB8AC3E}">
        <p14:creationId xmlns:p14="http://schemas.microsoft.com/office/powerpoint/2010/main" val="269382666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2.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2821</Words>
  <Application>Microsoft Office PowerPoint</Application>
  <PresentationFormat>Widescreen</PresentationFormat>
  <Paragraphs>216</Paragraphs>
  <Slides>25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Gill Sans MT</vt:lpstr>
      <vt:lpstr>Wingdings 2</vt:lpstr>
      <vt:lpstr>Dividend</vt:lpstr>
      <vt:lpstr>Privacy In A Digital Age</vt:lpstr>
      <vt:lpstr>Why Are We Here? </vt:lpstr>
      <vt:lpstr>Format, Tech, &amp; Misc. </vt:lpstr>
      <vt:lpstr>Why Are We Here? </vt:lpstr>
      <vt:lpstr>What is privacy? </vt:lpstr>
      <vt:lpstr>Is privacy a right? </vt:lpstr>
      <vt:lpstr>What degree of privacy is optimal? </vt:lpstr>
      <vt:lpstr>Ladder of privacy</vt:lpstr>
      <vt:lpstr>How does personal information get out? </vt:lpstr>
      <vt:lpstr>Example: 2019 Privacy International Study</vt:lpstr>
      <vt:lpstr>Can you hide from all this? </vt:lpstr>
      <vt:lpstr>Why Digital is different </vt:lpstr>
      <vt:lpstr>PowerPoint Presentation</vt:lpstr>
      <vt:lpstr>PowerPoint Presentation</vt:lpstr>
      <vt:lpstr>PowerPoint Presentation</vt:lpstr>
      <vt:lpstr>PowerPoint Presentation</vt:lpstr>
      <vt:lpstr>PowerPoint Presentation</vt:lpstr>
      <vt:lpstr>There’s no such thing as online anonymity</vt:lpstr>
      <vt:lpstr>Making data truly anonymous is hard! </vt:lpstr>
      <vt:lpstr>Why does this happen? </vt:lpstr>
      <vt:lpstr>But How accurate can this be?</vt:lpstr>
      <vt:lpstr>Who authorized any of this? </vt:lpstr>
      <vt:lpstr>Questions to consider </vt:lpstr>
      <vt:lpstr>Preview of next week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2020-06-29T23:18:36Z</dcterms:created>
  <dcterms:modified xsi:type="dcterms:W3CDTF">2020-08-20T01:15:40Z</dcterms:modified>
</cp:coreProperties>
</file>